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 id="2147483684" r:id="rId3"/>
  </p:sldMasterIdLst>
  <p:notesMasterIdLst>
    <p:notesMasterId r:id="rId21"/>
  </p:notesMasterIdLst>
  <p:handoutMasterIdLst>
    <p:handoutMasterId r:id="rId22"/>
  </p:handoutMasterIdLst>
  <p:sldIdLst>
    <p:sldId id="268" r:id="rId4"/>
    <p:sldId id="284" r:id="rId5"/>
    <p:sldId id="316" r:id="rId6"/>
    <p:sldId id="317" r:id="rId7"/>
    <p:sldId id="315" r:id="rId8"/>
    <p:sldId id="274" r:id="rId9"/>
    <p:sldId id="311" r:id="rId10"/>
    <p:sldId id="307" r:id="rId11"/>
    <p:sldId id="310" r:id="rId12"/>
    <p:sldId id="278" r:id="rId13"/>
    <p:sldId id="312" r:id="rId14"/>
    <p:sldId id="313" r:id="rId15"/>
    <p:sldId id="294" r:id="rId16"/>
    <p:sldId id="303" r:id="rId17"/>
    <p:sldId id="302" r:id="rId18"/>
    <p:sldId id="281" r:id="rId19"/>
    <p:sldId id="265" r:id="rId20"/>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E51B24"/>
    <a:srgbClr val="F9E1E1"/>
    <a:srgbClr val="E600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94731" autoAdjust="0"/>
  </p:normalViewPr>
  <p:slideViewPr>
    <p:cSldViewPr snapToGrid="0" snapToObjects="1">
      <p:cViewPr varScale="1">
        <p:scale>
          <a:sx n="48" d="100"/>
          <a:sy n="48" d="100"/>
        </p:scale>
        <p:origin x="1048" y="48"/>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Zhuang" userId="eaa6288689dc4d62" providerId="LiveId" clId="{9E416DFE-D868-464B-8B8B-9294F5D6EB93}"/>
    <pc:docChg chg="custSel modSld">
      <pc:chgData name="Bo Zhuang" userId="eaa6288689dc4d62" providerId="LiveId" clId="{9E416DFE-D868-464B-8B8B-9294F5D6EB93}" dt="2017-09-14T09:59:44.634" v="257"/>
      <pc:docMkLst>
        <pc:docMk/>
      </pc:docMkLst>
      <pc:sldChg chg="modSp">
        <pc:chgData name="Bo Zhuang" userId="eaa6288689dc4d62" providerId="LiveId" clId="{9E416DFE-D868-464B-8B8B-9294F5D6EB93}" dt="2017-09-14T09:46:39.105" v="64" actId="20577"/>
        <pc:sldMkLst>
          <pc:docMk/>
          <pc:sldMk cId="272243121" sldId="268"/>
        </pc:sldMkLst>
        <pc:spChg chg="mod">
          <ac:chgData name="Bo Zhuang" userId="eaa6288689dc4d62" providerId="LiveId" clId="{9E416DFE-D868-464B-8B8B-9294F5D6EB93}" dt="2017-09-14T09:46:39.105" v="64" actId="20577"/>
          <ac:spMkLst>
            <pc:docMk/>
            <pc:sldMk cId="272243121" sldId="268"/>
            <ac:spMk id="3" creationId="{00000000-0000-0000-0000-000000000000}"/>
          </ac:spMkLst>
        </pc:spChg>
      </pc:sldChg>
      <pc:sldChg chg="addSp delSp modSp mod">
        <pc:chgData name="Bo Zhuang" userId="eaa6288689dc4d62" providerId="LiveId" clId="{9E416DFE-D868-464B-8B8B-9294F5D6EB93}" dt="2017-09-14T09:54:37.357" v="240"/>
        <pc:sldMkLst>
          <pc:docMk/>
          <pc:sldMk cId="3260337085" sldId="275"/>
        </pc:sldMkLst>
        <pc:graphicFrameChg chg="add del mod">
          <ac:chgData name="Bo Zhuang" userId="eaa6288689dc4d62" providerId="LiveId" clId="{9E416DFE-D868-464B-8B8B-9294F5D6EB93}" dt="2017-09-14T09:33:44.223" v="22"/>
          <ac:graphicFrameMkLst>
            <pc:docMk/>
            <pc:sldMk cId="3260337085" sldId="275"/>
            <ac:graphicFrameMk id="8" creationId="{00000000-0008-0000-0400-000003000000}"/>
          </ac:graphicFrameMkLst>
        </pc:graphicFrameChg>
        <pc:graphicFrameChg chg="del">
          <ac:chgData name="Bo Zhuang" userId="eaa6288689dc4d62" providerId="LiveId" clId="{9E416DFE-D868-464B-8B8B-9294F5D6EB93}" dt="2017-09-14T09:54:29.861" v="237"/>
          <ac:graphicFrameMkLst>
            <pc:docMk/>
            <pc:sldMk cId="3260337085" sldId="275"/>
            <ac:graphicFrameMk id="9" creationId="{00000000-0008-0000-0900-000003000000}"/>
          </ac:graphicFrameMkLst>
        </pc:graphicFrameChg>
        <pc:graphicFrameChg chg="del">
          <ac:chgData name="Bo Zhuang" userId="eaa6288689dc4d62" providerId="LiveId" clId="{9E416DFE-D868-464B-8B8B-9294F5D6EB93}" dt="2017-09-14T09:33:01.354" v="18"/>
          <ac:graphicFrameMkLst>
            <pc:docMk/>
            <pc:sldMk cId="3260337085" sldId="275"/>
            <ac:graphicFrameMk id="10" creationId="{4ABC3FA8-F062-460F-B660-05F1D3CC5698}"/>
          </ac:graphicFrameMkLst>
        </pc:graphicFrameChg>
        <pc:graphicFrameChg chg="add mod">
          <ac:chgData name="Bo Zhuang" userId="eaa6288689dc4d62" providerId="LiveId" clId="{9E416DFE-D868-464B-8B8B-9294F5D6EB93}" dt="2017-09-14T09:33:48.828" v="25"/>
          <ac:graphicFrameMkLst>
            <pc:docMk/>
            <pc:sldMk cId="3260337085" sldId="275"/>
            <ac:graphicFrameMk id="11" creationId="{00000000-0008-0000-0400-000003000000}"/>
          </ac:graphicFrameMkLst>
        </pc:graphicFrameChg>
        <pc:graphicFrameChg chg="add mod">
          <ac:chgData name="Bo Zhuang" userId="eaa6288689dc4d62" providerId="LiveId" clId="{9E416DFE-D868-464B-8B8B-9294F5D6EB93}" dt="2017-09-14T09:54:37.357" v="240"/>
          <ac:graphicFrameMkLst>
            <pc:docMk/>
            <pc:sldMk cId="3260337085" sldId="275"/>
            <ac:graphicFrameMk id="12" creationId="{00000000-0008-0000-0900-000003000000}"/>
          </ac:graphicFrameMkLst>
        </pc:graphicFrameChg>
      </pc:sldChg>
      <pc:sldChg chg="addSp delSp modSp mod">
        <pc:chgData name="Bo Zhuang" userId="eaa6288689dc4d62" providerId="LiveId" clId="{9E416DFE-D868-464B-8B8B-9294F5D6EB93}" dt="2017-09-14T09:37:08.076" v="32"/>
        <pc:sldMkLst>
          <pc:docMk/>
          <pc:sldMk cId="1291001086" sldId="278"/>
        </pc:sldMkLst>
        <pc:graphicFrameChg chg="add mod">
          <ac:chgData name="Bo Zhuang" userId="eaa6288689dc4d62" providerId="LiveId" clId="{9E416DFE-D868-464B-8B8B-9294F5D6EB93}" dt="2017-09-14T09:28:39.718" v="3"/>
          <ac:graphicFrameMkLst>
            <pc:docMk/>
            <pc:sldMk cId="1291001086" sldId="278"/>
            <ac:graphicFrameMk id="9" creationId="{00000000-0008-0000-0800-000005000000}"/>
          </ac:graphicFrameMkLst>
        </pc:graphicFrameChg>
        <pc:graphicFrameChg chg="add mod">
          <ac:chgData name="Bo Zhuang" userId="eaa6288689dc4d62" providerId="LiveId" clId="{9E416DFE-D868-464B-8B8B-9294F5D6EB93}" dt="2017-09-14T09:37:08.076" v="32"/>
          <ac:graphicFrameMkLst>
            <pc:docMk/>
            <pc:sldMk cId="1291001086" sldId="278"/>
            <ac:graphicFrameMk id="10" creationId="{00000000-0008-0000-1700-000002000000}"/>
          </ac:graphicFrameMkLst>
        </pc:graphicFrameChg>
        <pc:graphicFrameChg chg="del">
          <ac:chgData name="Bo Zhuang" userId="eaa6288689dc4d62" providerId="LiveId" clId="{9E416DFE-D868-464B-8B8B-9294F5D6EB93}" dt="2017-09-14T09:36:49.206" v="26"/>
          <ac:graphicFrameMkLst>
            <pc:docMk/>
            <pc:sldMk cId="1291001086" sldId="278"/>
            <ac:graphicFrameMk id="11" creationId="{00000000-0008-0000-1700-000002000000}"/>
          </ac:graphicFrameMkLst>
        </pc:graphicFrameChg>
        <pc:graphicFrameChg chg="del">
          <ac:chgData name="Bo Zhuang" userId="eaa6288689dc4d62" providerId="LiveId" clId="{9E416DFE-D868-464B-8B8B-9294F5D6EB93}" dt="2017-09-14T09:28:34.850" v="0"/>
          <ac:graphicFrameMkLst>
            <pc:docMk/>
            <pc:sldMk cId="1291001086" sldId="278"/>
            <ac:graphicFrameMk id="12" creationId="{00000000-0008-0000-0800-000005000000}"/>
          </ac:graphicFrameMkLst>
        </pc:graphicFrameChg>
      </pc:sldChg>
      <pc:sldChg chg="modSp">
        <pc:chgData name="Bo Zhuang" userId="eaa6288689dc4d62" providerId="LiveId" clId="{9E416DFE-D868-464B-8B8B-9294F5D6EB93}" dt="2017-09-14T09:58:19.879" v="256" actId="20577"/>
        <pc:sldMkLst>
          <pc:docMk/>
          <pc:sldMk cId="3284465256" sldId="284"/>
        </pc:sldMkLst>
        <pc:spChg chg="mod">
          <ac:chgData name="Bo Zhuang" userId="eaa6288689dc4d62" providerId="LiveId" clId="{9E416DFE-D868-464B-8B8B-9294F5D6EB93}" dt="2017-09-14T09:58:19.879" v="256" actId="20577"/>
          <ac:spMkLst>
            <pc:docMk/>
            <pc:sldMk cId="3284465256" sldId="284"/>
            <ac:spMk id="3" creationId="{00000000-0000-0000-0000-000000000000}"/>
          </ac:spMkLst>
        </pc:spChg>
      </pc:sldChg>
      <pc:sldChg chg="addSp delSp modSp mod">
        <pc:chgData name="Bo Zhuang" userId="eaa6288689dc4d62" providerId="LiveId" clId="{9E416DFE-D868-464B-8B8B-9294F5D6EB93}" dt="2017-09-14T09:59:44.634" v="257"/>
        <pc:sldMkLst>
          <pc:docMk/>
          <pc:sldMk cId="539970596" sldId="297"/>
        </pc:sldMkLst>
        <pc:spChg chg="mod">
          <ac:chgData name="Bo Zhuang" userId="eaa6288689dc4d62" providerId="LiveId" clId="{9E416DFE-D868-464B-8B8B-9294F5D6EB93}" dt="2017-09-14T09:59:44.634" v="257"/>
          <ac:spMkLst>
            <pc:docMk/>
            <pc:sldMk cId="539970596" sldId="297"/>
            <ac:spMk id="2" creationId="{00000000-0000-0000-0000-000000000000}"/>
          </ac:spMkLst>
        </pc:spChg>
        <pc:graphicFrameChg chg="add mod">
          <ac:chgData name="Bo Zhuang" userId="eaa6288689dc4d62" providerId="LiveId" clId="{9E416DFE-D868-464B-8B8B-9294F5D6EB93}" dt="2017-09-14T09:32:06.484" v="13"/>
          <ac:graphicFrameMkLst>
            <pc:docMk/>
            <pc:sldMk cId="539970596" sldId="297"/>
            <ac:graphicFrameMk id="8" creationId="{00000000-0008-0000-0600-000003000000}"/>
          </ac:graphicFrameMkLst>
        </pc:graphicFrameChg>
        <pc:graphicFrameChg chg="del">
          <ac:chgData name="Bo Zhuang" userId="eaa6288689dc4d62" providerId="LiveId" clId="{9E416DFE-D868-464B-8B8B-9294F5D6EB93}" dt="2017-09-14T09:32:02.465" v="10"/>
          <ac:graphicFrameMkLst>
            <pc:docMk/>
            <pc:sldMk cId="539970596" sldId="297"/>
            <ac:graphicFrameMk id="9" creationId="{00000000-0008-0000-0600-000003000000}"/>
          </ac:graphicFrameMkLst>
        </pc:graphicFrameChg>
        <pc:graphicFrameChg chg="del">
          <ac:chgData name="Bo Zhuang" userId="eaa6288689dc4d62" providerId="LiveId" clId="{9E416DFE-D868-464B-8B8B-9294F5D6EB93}" dt="2017-09-14T09:32:25.897" v="14"/>
          <ac:graphicFrameMkLst>
            <pc:docMk/>
            <pc:sldMk cId="539970596" sldId="297"/>
            <ac:graphicFrameMk id="10" creationId="{00000000-0008-0000-0300-000003000000}"/>
          </ac:graphicFrameMkLst>
        </pc:graphicFrameChg>
        <pc:graphicFrameChg chg="add mod">
          <ac:chgData name="Bo Zhuang" userId="eaa6288689dc4d62" providerId="LiveId" clId="{9E416DFE-D868-464B-8B8B-9294F5D6EB93}" dt="2017-09-14T09:32:30.921" v="17"/>
          <ac:graphicFrameMkLst>
            <pc:docMk/>
            <pc:sldMk cId="539970596" sldId="297"/>
            <ac:graphicFrameMk id="11" creationId="{00000000-0008-0000-0300-000003000000}"/>
          </ac:graphicFrameMkLst>
        </pc:graphicFrameChg>
      </pc:sldChg>
      <pc:sldChg chg="addSp delSp modSp mod">
        <pc:chgData name="Bo Zhuang" userId="eaa6288689dc4d62" providerId="LiveId" clId="{9E416DFE-D868-464B-8B8B-9294F5D6EB93}" dt="2017-09-14T09:48:17.572" v="70"/>
        <pc:sldMkLst>
          <pc:docMk/>
          <pc:sldMk cId="1861144948" sldId="307"/>
        </pc:sldMkLst>
        <pc:graphicFrameChg chg="del">
          <ac:chgData name="Bo Zhuang" userId="eaa6288689dc4d62" providerId="LiveId" clId="{9E416DFE-D868-464B-8B8B-9294F5D6EB93}" dt="2017-09-14T09:46:15.061" v="37"/>
          <ac:graphicFrameMkLst>
            <pc:docMk/>
            <pc:sldMk cId="1861144948" sldId="307"/>
            <ac:graphicFrameMk id="9" creationId="{B07138E0-C458-4979-82D0-88F64E80C087}"/>
          </ac:graphicFrameMkLst>
        </pc:graphicFrameChg>
        <pc:graphicFrameChg chg="del">
          <ac:chgData name="Bo Zhuang" userId="eaa6288689dc4d62" providerId="LiveId" clId="{9E416DFE-D868-464B-8B8B-9294F5D6EB93}" dt="2017-09-14T09:40:10.348" v="33"/>
          <ac:graphicFrameMkLst>
            <pc:docMk/>
            <pc:sldMk cId="1861144948" sldId="307"/>
            <ac:graphicFrameMk id="10" creationId="{9AEB26CB-E550-48E8-A006-827C5AFF65F2}"/>
          </ac:graphicFrameMkLst>
        </pc:graphicFrameChg>
        <pc:graphicFrameChg chg="add mod">
          <ac:chgData name="Bo Zhuang" userId="eaa6288689dc4d62" providerId="LiveId" clId="{9E416DFE-D868-464B-8B8B-9294F5D6EB93}" dt="2017-09-14T09:40:13.832" v="36"/>
          <ac:graphicFrameMkLst>
            <pc:docMk/>
            <pc:sldMk cId="1861144948" sldId="307"/>
            <ac:graphicFrameMk id="11" creationId="{9AEB26CB-E550-48E8-A006-827C5AFF65F2}"/>
          </ac:graphicFrameMkLst>
        </pc:graphicFrameChg>
        <pc:graphicFrameChg chg="add mod">
          <ac:chgData name="Bo Zhuang" userId="eaa6288689dc4d62" providerId="LiveId" clId="{9E416DFE-D868-464B-8B8B-9294F5D6EB93}" dt="2017-09-14T09:48:17.572" v="70"/>
          <ac:graphicFrameMkLst>
            <pc:docMk/>
            <pc:sldMk cId="1861144948" sldId="307"/>
            <ac:graphicFrameMk id="12" creationId="{B07138E0-C458-4979-82D0-88F64E80C087}"/>
          </ac:graphicFrameMkLst>
        </pc:graphicFrameChg>
      </pc:sldChg>
      <pc:sldChg chg="modSp">
        <pc:chgData name="Bo Zhuang" userId="eaa6288689dc4d62" providerId="LiveId" clId="{9E416DFE-D868-464B-8B8B-9294F5D6EB93}" dt="2017-09-14T09:47:55.827" v="69" actId="20577"/>
        <pc:sldMkLst>
          <pc:docMk/>
          <pc:sldMk cId="1895263860" sldId="311"/>
        </pc:sldMkLst>
        <pc:spChg chg="mod">
          <ac:chgData name="Bo Zhuang" userId="eaa6288689dc4d62" providerId="LiveId" clId="{9E416DFE-D868-464B-8B8B-9294F5D6EB93}" dt="2017-09-14T09:47:55.827" v="69" actId="20577"/>
          <ac:spMkLst>
            <pc:docMk/>
            <pc:sldMk cId="1895263860" sldId="311"/>
            <ac:spMk id="3" creationId="{00000000-0000-0000-0000-000000000000}"/>
          </ac:spMkLst>
        </pc:spChg>
      </pc:sldChg>
      <pc:sldChg chg="modSp">
        <pc:chgData name="Bo Zhuang" userId="eaa6288689dc4d62" providerId="LiveId" clId="{9E416DFE-D868-464B-8B8B-9294F5D6EB93}" dt="2017-09-14T09:50:44.522" v="236" actId="20577"/>
        <pc:sldMkLst>
          <pc:docMk/>
          <pc:sldMk cId="1111922673" sldId="312"/>
        </pc:sldMkLst>
        <pc:spChg chg="mod">
          <ac:chgData name="Bo Zhuang" userId="eaa6288689dc4d62" providerId="LiveId" clId="{9E416DFE-D868-464B-8B8B-9294F5D6EB93}" dt="2017-09-14T09:50:44.522" v="236" actId="20577"/>
          <ac:spMkLst>
            <pc:docMk/>
            <pc:sldMk cId="1111922673" sldId="312"/>
            <ac:spMk id="3" creationId="{00000000-0000-0000-0000-000000000000}"/>
          </ac:spMkLst>
        </pc:spChg>
      </pc:sldChg>
      <pc:sldChg chg="addSp delSp modSp mod">
        <pc:chgData name="Bo Zhuang" userId="eaa6288689dc4d62" providerId="LiveId" clId="{9E416DFE-D868-464B-8B8B-9294F5D6EB93}" dt="2017-09-14T09:29:40.471" v="9"/>
        <pc:sldMkLst>
          <pc:docMk/>
          <pc:sldMk cId="1581500531" sldId="313"/>
        </pc:sldMkLst>
        <pc:graphicFrameChg chg="add mod">
          <ac:chgData name="Bo Zhuang" userId="eaa6288689dc4d62" providerId="LiveId" clId="{9E416DFE-D868-464B-8B8B-9294F5D6EB93}" dt="2017-09-14T09:29:40.471" v="9"/>
          <ac:graphicFrameMkLst>
            <pc:docMk/>
            <pc:sldMk cId="1581500531" sldId="313"/>
            <ac:graphicFrameMk id="9" creationId="{C22D01F0-A0AD-4A74-9F7A-62CCF0E93B81}"/>
          </ac:graphicFrameMkLst>
        </pc:graphicFrameChg>
        <pc:graphicFrameChg chg="del">
          <ac:chgData name="Bo Zhuang" userId="eaa6288689dc4d62" providerId="LiveId" clId="{9E416DFE-D868-464B-8B8B-9294F5D6EB93}" dt="2017-09-14T09:29:31.362" v="4"/>
          <ac:graphicFrameMkLst>
            <pc:docMk/>
            <pc:sldMk cId="1581500531" sldId="313"/>
            <ac:graphicFrameMk id="10" creationId="{C22D01F0-A0AD-4A74-9F7A-62CCF0E93B81}"/>
          </ac:graphicFrameMkLst>
        </pc:graphicFrameChg>
      </pc:sldChg>
    </pc:docChg>
  </pc:docChgLst>
  <pc:docChgLst>
    <pc:chgData name="Bo Zhuang" userId="eaa6288689dc4d62" providerId="LiveId" clId="{7E3CD751-5799-45F2-9A9D-8369DAA4AFD2}"/>
    <pc:docChg chg="modSld">
      <pc:chgData name="Bo Zhuang" userId="eaa6288689dc4d62" providerId="LiveId" clId="{7E3CD751-5799-45F2-9A9D-8369DAA4AFD2}" dt="2017-08-30T11:17:30.184" v="3"/>
      <pc:docMkLst>
        <pc:docMk/>
      </pc:docMkLst>
      <pc:sldChg chg="addSp delSp modSp mod">
        <pc:chgData name="Bo Zhuang" userId="eaa6288689dc4d62" providerId="LiveId" clId="{7E3CD751-5799-45F2-9A9D-8369DAA4AFD2}" dt="2017-08-30T11:17:30.184" v="3"/>
        <pc:sldMkLst>
          <pc:docMk/>
          <pc:sldMk cId="1861144948" sldId="307"/>
        </pc:sldMkLst>
        <pc:graphicFrameChg chg="add mod">
          <ac:chgData name="Bo Zhuang" userId="eaa6288689dc4d62" providerId="LiveId" clId="{7E3CD751-5799-45F2-9A9D-8369DAA4AFD2}" dt="2017-08-30T11:17:30.184" v="3"/>
          <ac:graphicFrameMkLst>
            <pc:docMk/>
            <pc:sldMk cId="1861144948" sldId="307"/>
            <ac:graphicFrameMk id="9" creationId="{B07138E0-C458-4979-82D0-88F64E80C087}"/>
          </ac:graphicFrameMkLst>
        </pc:graphicFrameChg>
        <pc:graphicFrameChg chg="del">
          <ac:chgData name="Bo Zhuang" userId="eaa6288689dc4d62" providerId="LiveId" clId="{7E3CD751-5799-45F2-9A9D-8369DAA4AFD2}" dt="2017-08-30T11:17:25.821" v="0"/>
          <ac:graphicFrameMkLst>
            <pc:docMk/>
            <pc:sldMk cId="1861144948" sldId="307"/>
            <ac:graphicFrameMk id="11" creationId="{00000000-0008-0000-0800-000005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F:\TSL%20data\Chinese%20debt%20by%20sector%202017-H1.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TSL%20data\20170717-charts%20data%20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readyshare\USB_Storage\TSL%20data\20170524-property%20price-&#34701;360.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readyshare\USB_Storage\TSL%20data\Morgage%20loan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readyshare\USB_Storage\TSL%20data\20170717-charts%20data%202.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readyshare\USB_Storage\TSL%20data\20170717-charts%20data%202.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F:\TSL%20data\20170717-charts%20data%20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readyshare\USB_Storage\TSL%20data\20170717-charts%20data%202.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ichellel\Desktop\China%20View\Chinese%20total%20social%20financ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03630796150483E-2"/>
          <c:y val="3.3058585858585857E-2"/>
          <c:w val="0.85995603674540688"/>
          <c:h val="0.89253737373737363"/>
        </c:manualLayout>
      </c:layout>
      <c:lineChart>
        <c:grouping val="standard"/>
        <c:varyColors val="0"/>
        <c:ser>
          <c:idx val="1"/>
          <c:order val="1"/>
          <c:tx>
            <c:strRef>
              <c:f>NominalRealGDP!$D$15</c:f>
              <c:strCache>
                <c:ptCount val="1"/>
                <c:pt idx="0">
                  <c:v>Real growth, lhs</c:v>
                </c:pt>
              </c:strCache>
            </c:strRef>
          </c:tx>
          <c:spPr>
            <a:ln w="19050" cap="rnd">
              <a:solidFill>
                <a:srgbClr val="C00000"/>
              </a:solidFill>
              <a:prstDash val="solid"/>
              <a:round/>
            </a:ln>
            <a:effectLst/>
          </c:spPr>
          <c:marker>
            <c:symbol val="none"/>
          </c:marker>
          <c:cat>
            <c:numRef>
              <c:f>NominalRealGDP!$E$59:$E$85</c:f>
              <c:numCache>
                <c:formatCode>\ [$]mm/yy</c:formatCode>
                <c:ptCount val="27"/>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pt idx="23">
                  <c:v>42614</c:v>
                </c:pt>
                <c:pt idx="24">
                  <c:v>42705</c:v>
                </c:pt>
                <c:pt idx="25">
                  <c:v>42795</c:v>
                </c:pt>
                <c:pt idx="26">
                  <c:v>42887</c:v>
                </c:pt>
              </c:numCache>
            </c:numRef>
          </c:cat>
          <c:val>
            <c:numRef>
              <c:f>NominalRealGDP!$D$59:$D$85</c:f>
              <c:numCache>
                <c:formatCode>0.0%</c:formatCode>
                <c:ptCount val="27"/>
                <c:pt idx="0">
                  <c:v>9.9000000000000074E-2</c:v>
                </c:pt>
                <c:pt idx="1">
                  <c:v>0.10200000000000005</c:v>
                </c:pt>
                <c:pt idx="2">
                  <c:v>0.1</c:v>
                </c:pt>
                <c:pt idx="3">
                  <c:v>9.400000000000007E-2</c:v>
                </c:pt>
                <c:pt idx="4">
                  <c:v>8.7999999999999995E-2</c:v>
                </c:pt>
                <c:pt idx="5">
                  <c:v>8.0999999999999975E-2</c:v>
                </c:pt>
                <c:pt idx="6">
                  <c:v>7.5999999999999956E-2</c:v>
                </c:pt>
                <c:pt idx="7">
                  <c:v>7.5000000000000011E-2</c:v>
                </c:pt>
                <c:pt idx="8">
                  <c:v>8.0999999999999975E-2</c:v>
                </c:pt>
                <c:pt idx="9">
                  <c:v>7.9000000000000084E-2</c:v>
                </c:pt>
                <c:pt idx="10">
                  <c:v>7.5999999999999956E-2</c:v>
                </c:pt>
                <c:pt idx="11">
                  <c:v>7.9000000000000084E-2</c:v>
                </c:pt>
                <c:pt idx="12">
                  <c:v>7.7000000000000041E-2</c:v>
                </c:pt>
                <c:pt idx="13">
                  <c:v>7.4000000000000066E-2</c:v>
                </c:pt>
                <c:pt idx="14">
                  <c:v>7.5000000000000011E-2</c:v>
                </c:pt>
                <c:pt idx="15">
                  <c:v>7.0999999999999952E-2</c:v>
                </c:pt>
                <c:pt idx="16">
                  <c:v>7.2000000000000036E-2</c:v>
                </c:pt>
                <c:pt idx="17">
                  <c:v>7.0000000000000021E-2</c:v>
                </c:pt>
                <c:pt idx="18">
                  <c:v>7.0000000000000021E-2</c:v>
                </c:pt>
                <c:pt idx="19">
                  <c:v>6.9000000000000075E-2</c:v>
                </c:pt>
                <c:pt idx="20">
                  <c:v>6.7999999999999991E-2</c:v>
                </c:pt>
                <c:pt idx="21">
                  <c:v>6.7000000000000046E-2</c:v>
                </c:pt>
                <c:pt idx="22">
                  <c:v>6.7000000000000046E-2</c:v>
                </c:pt>
                <c:pt idx="23">
                  <c:v>6.7000000000000046E-2</c:v>
                </c:pt>
                <c:pt idx="24">
                  <c:v>6.7999999999999991E-2</c:v>
                </c:pt>
                <c:pt idx="25">
                  <c:v>6.9000000000000075E-2</c:v>
                </c:pt>
                <c:pt idx="26">
                  <c:v>6.9000000000000075E-2</c:v>
                </c:pt>
              </c:numCache>
            </c:numRef>
          </c:val>
          <c:smooth val="0"/>
          <c:extLst>
            <c:ext xmlns:c16="http://schemas.microsoft.com/office/drawing/2014/chart" uri="{C3380CC4-5D6E-409C-BE32-E72D297353CC}">
              <c16:uniqueId val="{00000000-B724-44F8-81D7-313597ACC8D8}"/>
            </c:ext>
          </c:extLst>
        </c:ser>
        <c:dLbls>
          <c:showLegendKey val="0"/>
          <c:showVal val="0"/>
          <c:showCatName val="0"/>
          <c:showSerName val="0"/>
          <c:showPercent val="0"/>
          <c:showBubbleSize val="0"/>
        </c:dLbls>
        <c:marker val="1"/>
        <c:smooth val="0"/>
        <c:axId val="64094976"/>
        <c:axId val="64096512"/>
      </c:lineChart>
      <c:lineChart>
        <c:grouping val="standard"/>
        <c:varyColors val="0"/>
        <c:ser>
          <c:idx val="0"/>
          <c:order val="0"/>
          <c:tx>
            <c:strRef>
              <c:f>NominalRealGDP!$C$15</c:f>
              <c:strCache>
                <c:ptCount val="1"/>
                <c:pt idx="0">
                  <c:v>Nominal growth, rhs</c:v>
                </c:pt>
              </c:strCache>
            </c:strRef>
          </c:tx>
          <c:spPr>
            <a:ln w="31750" cap="rnd">
              <a:solidFill>
                <a:schemeClr val="bg1">
                  <a:lumMod val="50000"/>
                </a:schemeClr>
              </a:solidFill>
              <a:prstDash val="sysDot"/>
              <a:round/>
            </a:ln>
            <a:effectLst/>
          </c:spPr>
          <c:marker>
            <c:symbol val="none"/>
          </c:marker>
          <c:cat>
            <c:numRef>
              <c:f>NominalRealGDP!$E$59:$E$85</c:f>
              <c:numCache>
                <c:formatCode>\ [$]mm/yy</c:formatCode>
                <c:ptCount val="27"/>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pt idx="23">
                  <c:v>42614</c:v>
                </c:pt>
                <c:pt idx="24">
                  <c:v>42705</c:v>
                </c:pt>
                <c:pt idx="25">
                  <c:v>42795</c:v>
                </c:pt>
                <c:pt idx="26">
                  <c:v>42887</c:v>
                </c:pt>
              </c:numCache>
            </c:numRef>
          </c:cat>
          <c:val>
            <c:numRef>
              <c:f>NominalRealGDP!$C$59:$C$85</c:f>
              <c:numCache>
                <c:formatCode>0.0%</c:formatCode>
                <c:ptCount val="27"/>
                <c:pt idx="0">
                  <c:v>0.18419463778099779</c:v>
                </c:pt>
                <c:pt idx="1">
                  <c:v>0.19430770617930129</c:v>
                </c:pt>
                <c:pt idx="2">
                  <c:v>0.19734177011706747</c:v>
                </c:pt>
                <c:pt idx="3">
                  <c:v>0.19524805932301506</c:v>
                </c:pt>
                <c:pt idx="4">
                  <c:v>0.1576429780387405</c:v>
                </c:pt>
                <c:pt idx="5">
                  <c:v>0.12378095455618392</c:v>
                </c:pt>
                <c:pt idx="6">
                  <c:v>0.10495719295183603</c:v>
                </c:pt>
                <c:pt idx="7">
                  <c:v>9.1671549263830268E-2</c:v>
                </c:pt>
                <c:pt idx="8">
                  <c:v>0.10083225453833958</c:v>
                </c:pt>
                <c:pt idx="9">
                  <c:v>0.10334804781540541</c:v>
                </c:pt>
                <c:pt idx="10">
                  <c:v>9.328878172877951E-2</c:v>
                </c:pt>
                <c:pt idx="11">
                  <c:v>0.10303616592436149</c:v>
                </c:pt>
                <c:pt idx="12">
                  <c:v>0.10596390477008757</c:v>
                </c:pt>
                <c:pt idx="13">
                  <c:v>8.3788449829283171E-2</c:v>
                </c:pt>
                <c:pt idx="14">
                  <c:v>8.6785860648620719E-2</c:v>
                </c:pt>
                <c:pt idx="15">
                  <c:v>8.3755108554117982E-2</c:v>
                </c:pt>
                <c:pt idx="16">
                  <c:v>7.4469340566736722E-2</c:v>
                </c:pt>
                <c:pt idx="17">
                  <c:v>7.3734357476942902E-2</c:v>
                </c:pt>
                <c:pt idx="18">
                  <c:v>7.6962801664053782E-2</c:v>
                </c:pt>
                <c:pt idx="19">
                  <c:v>6.6371214137307191E-2</c:v>
                </c:pt>
                <c:pt idx="20">
                  <c:v>6.4406882563161419E-2</c:v>
                </c:pt>
                <c:pt idx="21">
                  <c:v>7.0112135704668122E-2</c:v>
                </c:pt>
                <c:pt idx="22">
                  <c:v>7.2643810495955474E-2</c:v>
                </c:pt>
                <c:pt idx="23">
                  <c:v>7.820196208033027E-2</c:v>
                </c:pt>
                <c:pt idx="24">
                  <c:v>9.5562449734744717E-2</c:v>
                </c:pt>
                <c:pt idx="25">
                  <c:v>0.11827493134669402</c:v>
                </c:pt>
                <c:pt idx="26">
                  <c:v>0.11100414564933669</c:v>
                </c:pt>
              </c:numCache>
            </c:numRef>
          </c:val>
          <c:smooth val="0"/>
          <c:extLst>
            <c:ext xmlns:c16="http://schemas.microsoft.com/office/drawing/2014/chart" uri="{C3380CC4-5D6E-409C-BE32-E72D297353CC}">
              <c16:uniqueId val="{00000001-B724-44F8-81D7-313597ACC8D8}"/>
            </c:ext>
          </c:extLst>
        </c:ser>
        <c:dLbls>
          <c:showLegendKey val="0"/>
          <c:showVal val="0"/>
          <c:showCatName val="0"/>
          <c:showSerName val="0"/>
          <c:showPercent val="0"/>
          <c:showBubbleSize val="0"/>
        </c:dLbls>
        <c:marker val="1"/>
        <c:smooth val="0"/>
        <c:axId val="64112128"/>
        <c:axId val="64110592"/>
      </c:lineChart>
      <c:dateAx>
        <c:axId val="64094976"/>
        <c:scaling>
          <c:orientation val="minMax"/>
        </c:scaling>
        <c:delete val="0"/>
        <c:axPos val="b"/>
        <c:numFmt formatCode="[$-409]mmm\-yy;@"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4096512"/>
        <c:crosses val="autoZero"/>
        <c:auto val="1"/>
        <c:lblOffset val="100"/>
        <c:baseTimeUnit val="months"/>
        <c:majorUnit val="18"/>
        <c:majorTimeUnit val="months"/>
      </c:dateAx>
      <c:valAx>
        <c:axId val="64096512"/>
        <c:scaling>
          <c:orientation val="minMax"/>
          <c:max val="0.11000000000000003"/>
          <c:min val="6.0000000000000019E-2"/>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4094976"/>
        <c:crosses val="autoZero"/>
        <c:crossBetween val="midCat"/>
        <c:majorUnit val="1.0000000000000004E-2"/>
      </c:valAx>
      <c:valAx>
        <c:axId val="64110592"/>
        <c:scaling>
          <c:orientation val="minMax"/>
          <c:max val="0.2"/>
          <c:min val="5.0000000000000017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4112128"/>
        <c:crosses val="max"/>
        <c:crossBetween val="between"/>
      </c:valAx>
      <c:dateAx>
        <c:axId val="64112128"/>
        <c:scaling>
          <c:orientation val="minMax"/>
        </c:scaling>
        <c:delete val="1"/>
        <c:axPos val="b"/>
        <c:numFmt formatCode="\ [$]mm/yy" sourceLinked="1"/>
        <c:majorTickMark val="out"/>
        <c:minorTickMark val="none"/>
        <c:tickLblPos val="none"/>
        <c:crossAx val="64110592"/>
        <c:crosses val="autoZero"/>
        <c:auto val="1"/>
        <c:lblOffset val="100"/>
        <c:baseTimeUnit val="months"/>
        <c:majorUnit val="1"/>
        <c:minorUnit val="1"/>
      </c:dateAx>
      <c:spPr>
        <a:solidFill>
          <a:srgbClr val="F9E1E1"/>
        </a:solidFill>
        <a:ln w="25400">
          <a:noFill/>
        </a:ln>
        <a:effectLst/>
      </c:spPr>
    </c:plotArea>
    <c:legend>
      <c:legendPos val="t"/>
      <c:layout>
        <c:manualLayout>
          <c:xMode val="edge"/>
          <c:yMode val="edge"/>
          <c:x val="0.47600085470085474"/>
          <c:y val="6.1239646464646462E-2"/>
          <c:w val="0.40511767279090122"/>
          <c:h val="0.1150681818181818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9055118110236"/>
          <c:y val="0.18910683039620049"/>
          <c:w val="0.84902012248468939"/>
          <c:h val="0.75211353789109692"/>
        </c:manualLayout>
      </c:layout>
      <c:barChart>
        <c:barDir val="col"/>
        <c:grouping val="stacked"/>
        <c:varyColors val="0"/>
        <c:ser>
          <c:idx val="0"/>
          <c:order val="0"/>
          <c:tx>
            <c:strRef>
              <c:f>Total!$B$1</c:f>
              <c:strCache>
                <c:ptCount val="1"/>
                <c:pt idx="0">
                  <c:v>Households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Total!$A$2:$A$9</c:f>
              <c:strCache>
                <c:ptCount val="8"/>
                <c:pt idx="0">
                  <c:v>2010</c:v>
                </c:pt>
                <c:pt idx="1">
                  <c:v>2011</c:v>
                </c:pt>
                <c:pt idx="2">
                  <c:v>2012</c:v>
                </c:pt>
                <c:pt idx="3">
                  <c:v>2013</c:v>
                </c:pt>
                <c:pt idx="4">
                  <c:v>2014</c:v>
                </c:pt>
                <c:pt idx="5">
                  <c:v>2015</c:v>
                </c:pt>
                <c:pt idx="6">
                  <c:v>2016</c:v>
                </c:pt>
                <c:pt idx="7">
                  <c:v>2017 H1</c:v>
                </c:pt>
              </c:strCache>
            </c:strRef>
          </c:cat>
          <c:val>
            <c:numRef>
              <c:f>Total!$B$2:$B$9</c:f>
              <c:numCache>
                <c:formatCode>0%</c:formatCode>
                <c:ptCount val="8"/>
                <c:pt idx="0">
                  <c:v>0.2713949984267498</c:v>
                </c:pt>
                <c:pt idx="1">
                  <c:v>0.27634215682612218</c:v>
                </c:pt>
                <c:pt idx="2">
                  <c:v>0.2964535139511536</c:v>
                </c:pt>
                <c:pt idx="3">
                  <c:v>0.33072739667941436</c:v>
                </c:pt>
                <c:pt idx="4">
                  <c:v>0.35593914792569264</c:v>
                </c:pt>
                <c:pt idx="5">
                  <c:v>0.38796186853778813</c:v>
                </c:pt>
                <c:pt idx="6">
                  <c:v>0.44285929913676042</c:v>
                </c:pt>
                <c:pt idx="7">
                  <c:v>0.46854195113830477</c:v>
                </c:pt>
              </c:numCache>
            </c:numRef>
          </c:val>
          <c:extLst>
            <c:ext xmlns:c16="http://schemas.microsoft.com/office/drawing/2014/chart" uri="{C3380CC4-5D6E-409C-BE32-E72D297353CC}">
              <c16:uniqueId val="{00000000-BCBB-4BFC-BD3F-C85C7652BD5B}"/>
            </c:ext>
          </c:extLst>
        </c:ser>
        <c:ser>
          <c:idx val="1"/>
          <c:order val="1"/>
          <c:tx>
            <c:strRef>
              <c:f>Total!$C$1</c:f>
              <c:strCache>
                <c:ptCount val="1"/>
                <c:pt idx="0">
                  <c:v>Non-financial corporates</c:v>
                </c:pt>
              </c:strCache>
            </c:strRef>
          </c:tx>
          <c:spPr>
            <a:solidFill>
              <a:srgbClr val="8B060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Total!$A$2:$A$9</c:f>
              <c:strCache>
                <c:ptCount val="8"/>
                <c:pt idx="0">
                  <c:v>2010</c:v>
                </c:pt>
                <c:pt idx="1">
                  <c:v>2011</c:v>
                </c:pt>
                <c:pt idx="2">
                  <c:v>2012</c:v>
                </c:pt>
                <c:pt idx="3">
                  <c:v>2013</c:v>
                </c:pt>
                <c:pt idx="4">
                  <c:v>2014</c:v>
                </c:pt>
                <c:pt idx="5">
                  <c:v>2015</c:v>
                </c:pt>
                <c:pt idx="6">
                  <c:v>2016</c:v>
                </c:pt>
                <c:pt idx="7">
                  <c:v>2017 H1</c:v>
                </c:pt>
              </c:strCache>
            </c:strRef>
          </c:cat>
          <c:val>
            <c:numRef>
              <c:f>Total!$C$2:$C$9</c:f>
              <c:numCache>
                <c:formatCode>0%</c:formatCode>
                <c:ptCount val="8"/>
                <c:pt idx="0">
                  <c:v>1.2258562333137948</c:v>
                </c:pt>
                <c:pt idx="1">
                  <c:v>1.2047292984058535</c:v>
                </c:pt>
                <c:pt idx="2">
                  <c:v>1.3069898972551295</c:v>
                </c:pt>
                <c:pt idx="3">
                  <c:v>1.4046783485387588</c:v>
                </c:pt>
                <c:pt idx="4">
                  <c:v>1.4940831101308065</c:v>
                </c:pt>
                <c:pt idx="5">
                  <c:v>1.6251540684542212</c:v>
                </c:pt>
                <c:pt idx="6">
                  <c:v>1.6595649492492128</c:v>
                </c:pt>
                <c:pt idx="7">
                  <c:v>1.6357094636767464</c:v>
                </c:pt>
              </c:numCache>
            </c:numRef>
          </c:val>
          <c:extLst>
            <c:ext xmlns:c16="http://schemas.microsoft.com/office/drawing/2014/chart" uri="{C3380CC4-5D6E-409C-BE32-E72D297353CC}">
              <c16:uniqueId val="{00000001-BCBB-4BFC-BD3F-C85C7652BD5B}"/>
            </c:ext>
          </c:extLst>
        </c:ser>
        <c:ser>
          <c:idx val="2"/>
          <c:order val="2"/>
          <c:tx>
            <c:strRef>
              <c:f>Total!$D$1</c:f>
              <c:strCache>
                <c:ptCount val="1"/>
                <c:pt idx="0">
                  <c:v>Government</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Total!$A$2:$A$9</c:f>
              <c:strCache>
                <c:ptCount val="8"/>
                <c:pt idx="0">
                  <c:v>2010</c:v>
                </c:pt>
                <c:pt idx="1">
                  <c:v>2011</c:v>
                </c:pt>
                <c:pt idx="2">
                  <c:v>2012</c:v>
                </c:pt>
                <c:pt idx="3">
                  <c:v>2013</c:v>
                </c:pt>
                <c:pt idx="4">
                  <c:v>2014</c:v>
                </c:pt>
                <c:pt idx="5">
                  <c:v>2015</c:v>
                </c:pt>
                <c:pt idx="6">
                  <c:v>2016</c:v>
                </c:pt>
                <c:pt idx="7">
                  <c:v>2017 H1</c:v>
                </c:pt>
              </c:strCache>
            </c:strRef>
          </c:cat>
          <c:val>
            <c:numRef>
              <c:f>Total!$D$2:$D$9</c:f>
              <c:numCache>
                <c:formatCode>0%</c:formatCode>
                <c:ptCount val="8"/>
                <c:pt idx="0">
                  <c:v>0.42302712416014032</c:v>
                </c:pt>
                <c:pt idx="1">
                  <c:v>0.41385402027581702</c:v>
                </c:pt>
                <c:pt idx="2">
                  <c:v>0.43752449953041217</c:v>
                </c:pt>
                <c:pt idx="3">
                  <c:v>0.47354325631209415</c:v>
                </c:pt>
                <c:pt idx="4">
                  <c:v>0.52122515815855919</c:v>
                </c:pt>
                <c:pt idx="5">
                  <c:v>0.52419786895618903</c:v>
                </c:pt>
                <c:pt idx="6">
                  <c:v>0.54566880501075621</c:v>
                </c:pt>
                <c:pt idx="7">
                  <c:v>0.55557349074097861</c:v>
                </c:pt>
              </c:numCache>
            </c:numRef>
          </c:val>
          <c:extLst>
            <c:ext xmlns:c16="http://schemas.microsoft.com/office/drawing/2014/chart" uri="{C3380CC4-5D6E-409C-BE32-E72D297353CC}">
              <c16:uniqueId val="{00000002-BCBB-4BFC-BD3F-C85C7652BD5B}"/>
            </c:ext>
          </c:extLst>
        </c:ser>
        <c:dLbls>
          <c:showLegendKey val="0"/>
          <c:showVal val="0"/>
          <c:showCatName val="0"/>
          <c:showSerName val="0"/>
          <c:showPercent val="0"/>
          <c:showBubbleSize val="0"/>
        </c:dLbls>
        <c:gapWidth val="94"/>
        <c:overlap val="100"/>
        <c:axId val="1072235024"/>
        <c:axId val="1072235584"/>
      </c:barChart>
      <c:lineChart>
        <c:grouping val="standard"/>
        <c:varyColors val="0"/>
        <c:ser>
          <c:idx val="3"/>
          <c:order val="3"/>
          <c:tx>
            <c:strRef>
              <c:f>Total!$E$1</c:f>
              <c:strCache>
                <c:ptCount val="1"/>
                <c:pt idx="0">
                  <c:v>Total</c:v>
                </c:pt>
              </c:strCache>
            </c:strRef>
          </c:tx>
          <c:spPr>
            <a:ln w="19050" cap="rnd">
              <a:solidFill>
                <a:srgbClr val="B60F03"/>
              </a:solidFill>
              <a:prstDash val="dash"/>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Total!$A$2:$A$9</c:f>
              <c:strCache>
                <c:ptCount val="8"/>
                <c:pt idx="0">
                  <c:v>2010</c:v>
                </c:pt>
                <c:pt idx="1">
                  <c:v>2011</c:v>
                </c:pt>
                <c:pt idx="2">
                  <c:v>2012</c:v>
                </c:pt>
                <c:pt idx="3">
                  <c:v>2013</c:v>
                </c:pt>
                <c:pt idx="4">
                  <c:v>2014</c:v>
                </c:pt>
                <c:pt idx="5">
                  <c:v>2015</c:v>
                </c:pt>
                <c:pt idx="6">
                  <c:v>2016</c:v>
                </c:pt>
                <c:pt idx="7">
                  <c:v>2017 H1</c:v>
                </c:pt>
              </c:strCache>
            </c:strRef>
          </c:cat>
          <c:val>
            <c:numRef>
              <c:f>Total!$E$2:$E$9</c:f>
              <c:numCache>
                <c:formatCode>0%</c:formatCode>
                <c:ptCount val="8"/>
                <c:pt idx="0">
                  <c:v>1.9202783559006851</c:v>
                </c:pt>
                <c:pt idx="1">
                  <c:v>1.8949254755077927</c:v>
                </c:pt>
                <c:pt idx="2">
                  <c:v>2.0409679107366951</c:v>
                </c:pt>
                <c:pt idx="3">
                  <c:v>2.2089490015302675</c:v>
                </c:pt>
                <c:pt idx="4">
                  <c:v>2.3712474162150583</c:v>
                </c:pt>
                <c:pt idx="5">
                  <c:v>2.5373138059481981</c:v>
                </c:pt>
                <c:pt idx="6">
                  <c:v>2.6480930533967295</c:v>
                </c:pt>
                <c:pt idx="7">
                  <c:v>2.6598249055560297</c:v>
                </c:pt>
              </c:numCache>
            </c:numRef>
          </c:val>
          <c:smooth val="0"/>
          <c:extLst>
            <c:ext xmlns:c16="http://schemas.microsoft.com/office/drawing/2014/chart" uri="{C3380CC4-5D6E-409C-BE32-E72D297353CC}">
              <c16:uniqueId val="{00000003-BCBB-4BFC-BD3F-C85C7652BD5B}"/>
            </c:ext>
          </c:extLst>
        </c:ser>
        <c:dLbls>
          <c:showLegendKey val="0"/>
          <c:showVal val="0"/>
          <c:showCatName val="0"/>
          <c:showSerName val="0"/>
          <c:showPercent val="0"/>
          <c:showBubbleSize val="0"/>
        </c:dLbls>
        <c:marker val="1"/>
        <c:smooth val="0"/>
        <c:axId val="1072235024"/>
        <c:axId val="1072235584"/>
      </c:lineChart>
      <c:catAx>
        <c:axId val="1072235024"/>
        <c:scaling>
          <c:orientation val="minMax"/>
        </c:scaling>
        <c:delete val="0"/>
        <c:axPos val="b"/>
        <c:numFmt formatCode="General" sourceLinked="1"/>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072235584"/>
        <c:crosses val="autoZero"/>
        <c:auto val="1"/>
        <c:lblAlgn val="ctr"/>
        <c:lblOffset val="100"/>
        <c:noMultiLvlLbl val="0"/>
      </c:catAx>
      <c:valAx>
        <c:axId val="1072235584"/>
        <c:scaling>
          <c:orientation val="minMax"/>
        </c:scaling>
        <c:delete val="0"/>
        <c:axPos val="l"/>
        <c:majorGridlines>
          <c:spPr>
            <a:ln w="3175" cap="flat" cmpd="sng" algn="ctr">
              <a:solidFill>
                <a:srgbClr val="F9E1E1"/>
              </a:solidFill>
              <a:prstDash val="solid"/>
              <a:round/>
            </a:ln>
            <a:effectLst/>
          </c:spPr>
        </c:majorGridlines>
        <c:numFmt formatCode="0%" sourceLinked="1"/>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072235024"/>
        <c:crosses val="autoZero"/>
        <c:crossBetween val="between"/>
      </c:valAx>
      <c:spPr>
        <a:solidFill>
          <a:srgbClr val="F9E1E1"/>
        </a:solidFill>
        <a:ln w="25400">
          <a:noFill/>
        </a:ln>
        <a:effectLst/>
      </c:spPr>
    </c:plotArea>
    <c:legend>
      <c:legendPos val="t"/>
      <c:layout>
        <c:manualLayout>
          <c:xMode val="edge"/>
          <c:yMode val="edge"/>
          <c:x val="2.125721784776903E-2"/>
          <c:y val="3.1712962962962964E-2"/>
          <c:w val="0.95179790026246724"/>
          <c:h val="0.11991860392450945"/>
        </c:manualLayout>
      </c:layout>
      <c:overlay val="0"/>
      <c:spPr>
        <a:solidFill>
          <a:srgbClr val="F9E1E1"/>
        </a:solidFill>
        <a:ln w="25400">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rgbClr val="3C3C3C"/>
                </a:solidFill>
                <a:latin typeface="Frutiger LT 55 Roman"/>
                <a:ea typeface="Frutiger LT 55 Roman"/>
                <a:cs typeface="Frutiger LT 55 Roman"/>
              </a:defRPr>
            </a:pPr>
            <a:r>
              <a:rPr lang="en-US"/>
              <a:t>   </a:t>
            </a:r>
            <a:endParaRPr lang="en-US" altLang="zh-CN"/>
          </a:p>
        </c:rich>
      </c:tx>
      <c:layout>
        <c:manualLayout>
          <c:xMode val="edge"/>
          <c:yMode val="edge"/>
          <c:x val="1.0884353741496601E-2"/>
          <c:y val="2.0000000000000004E-2"/>
        </c:manualLayout>
      </c:layout>
      <c:overlay val="0"/>
      <c:spPr>
        <a:noFill/>
        <a:ln w="25400">
          <a:noFill/>
        </a:ln>
        <a:effectLst/>
        <a:extLst/>
      </c:spPr>
    </c:title>
    <c:autoTitleDeleted val="0"/>
    <c:plotArea>
      <c:layout>
        <c:manualLayout>
          <c:layoutTarget val="inner"/>
          <c:xMode val="edge"/>
          <c:yMode val="edge"/>
          <c:x val="0.15723818897637801"/>
          <c:y val="6.6615111111111111E-2"/>
          <c:w val="0.71695406824146979"/>
          <c:h val="0.82360355555555564"/>
        </c:manualLayout>
      </c:layout>
      <c:lineChart>
        <c:grouping val="standard"/>
        <c:varyColors val="0"/>
        <c:ser>
          <c:idx val="0"/>
          <c:order val="0"/>
          <c:tx>
            <c:strRef>
              <c:f>GDP!$E$1</c:f>
              <c:strCache>
                <c:ptCount val="1"/>
                <c:pt idx="0">
                  <c:v>Year on year, LHS</c:v>
                </c:pt>
              </c:strCache>
            </c:strRef>
          </c:tx>
          <c:spPr>
            <a:ln w="22225" cap="rnd">
              <a:solidFill>
                <a:srgbClr val="B60F03"/>
              </a:solidFill>
              <a:prstDash val="solid"/>
              <a:round/>
            </a:ln>
            <a:effectLst/>
          </c:spPr>
          <c:marker>
            <c:symbol val="none"/>
          </c:marker>
          <c:cat>
            <c:strRef>
              <c:f>GDP!$D$11:$D$43</c:f>
              <c:strCache>
                <c:ptCount val="33"/>
                <c:pt idx="0">
                  <c:v>Q4/10</c:v>
                </c:pt>
                <c:pt idx="1">
                  <c:v>Q1/11</c:v>
                </c:pt>
                <c:pt idx="2">
                  <c:v>Q2/11</c:v>
                </c:pt>
                <c:pt idx="3">
                  <c:v>Q3/11</c:v>
                </c:pt>
                <c:pt idx="4">
                  <c:v>Q4/11</c:v>
                </c:pt>
                <c:pt idx="5">
                  <c:v>Q1/12</c:v>
                </c:pt>
                <c:pt idx="6">
                  <c:v>Q2/12</c:v>
                </c:pt>
                <c:pt idx="7">
                  <c:v>Q3/12</c:v>
                </c:pt>
                <c:pt idx="8">
                  <c:v>Q4/12</c:v>
                </c:pt>
                <c:pt idx="9">
                  <c:v>Q1/13</c:v>
                </c:pt>
                <c:pt idx="10">
                  <c:v>Q2/13</c:v>
                </c:pt>
                <c:pt idx="11">
                  <c:v>Q3/13</c:v>
                </c:pt>
                <c:pt idx="12">
                  <c:v>Q4/13</c:v>
                </c:pt>
                <c:pt idx="13">
                  <c:v>Q1/14</c:v>
                </c:pt>
                <c:pt idx="14">
                  <c:v>Q2/14</c:v>
                </c:pt>
                <c:pt idx="15">
                  <c:v>Q3/14</c:v>
                </c:pt>
                <c:pt idx="16">
                  <c:v>Q4/14 </c:v>
                </c:pt>
                <c:pt idx="17">
                  <c:v>Q1/15 </c:v>
                </c:pt>
                <c:pt idx="18">
                  <c:v>Q2/15 </c:v>
                </c:pt>
                <c:pt idx="19">
                  <c:v>Q3/15</c:v>
                </c:pt>
                <c:pt idx="20">
                  <c:v>Q4/15</c:v>
                </c:pt>
                <c:pt idx="21">
                  <c:v>Q1/16</c:v>
                </c:pt>
                <c:pt idx="22">
                  <c:v>Q2/16</c:v>
                </c:pt>
                <c:pt idx="23">
                  <c:v>Q3/16</c:v>
                </c:pt>
                <c:pt idx="24">
                  <c:v>Q4/16</c:v>
                </c:pt>
                <c:pt idx="25">
                  <c:v>Q1/17</c:v>
                </c:pt>
                <c:pt idx="26">
                  <c:v>Q2/17</c:v>
                </c:pt>
                <c:pt idx="27">
                  <c:v>Q3/17</c:v>
                </c:pt>
                <c:pt idx="28">
                  <c:v>Q4/17</c:v>
                </c:pt>
                <c:pt idx="29">
                  <c:v>Q1/18</c:v>
                </c:pt>
                <c:pt idx="30">
                  <c:v>Q2/18</c:v>
                </c:pt>
                <c:pt idx="31">
                  <c:v>Q3/18</c:v>
                </c:pt>
                <c:pt idx="32">
                  <c:v>Q4/18</c:v>
                </c:pt>
              </c:strCache>
            </c:strRef>
          </c:cat>
          <c:val>
            <c:numRef>
              <c:f>GDP!$E$11:$E$43</c:f>
              <c:numCache>
                <c:formatCode>0.0_);[Red]\(0.0\)</c:formatCode>
                <c:ptCount val="33"/>
                <c:pt idx="0">
                  <c:v>9.9000000000000057</c:v>
                </c:pt>
                <c:pt idx="1">
                  <c:v>10.200000000000003</c:v>
                </c:pt>
                <c:pt idx="2">
                  <c:v>10</c:v>
                </c:pt>
                <c:pt idx="3">
                  <c:v>9.4000000000000057</c:v>
                </c:pt>
                <c:pt idx="4">
                  <c:v>8.7999999999999989</c:v>
                </c:pt>
                <c:pt idx="5">
                  <c:v>8.0999999999999961</c:v>
                </c:pt>
                <c:pt idx="6">
                  <c:v>7.5999999999999943</c:v>
                </c:pt>
                <c:pt idx="7">
                  <c:v>7.5</c:v>
                </c:pt>
                <c:pt idx="8">
                  <c:v>8.0999999999999961</c:v>
                </c:pt>
                <c:pt idx="9">
                  <c:v>7.9000000000000066</c:v>
                </c:pt>
                <c:pt idx="10">
                  <c:v>7.5999999999999943</c:v>
                </c:pt>
                <c:pt idx="11">
                  <c:v>7.9000000000000066</c:v>
                </c:pt>
                <c:pt idx="12">
                  <c:v>7.7000000000000028</c:v>
                </c:pt>
                <c:pt idx="13">
                  <c:v>7.4000000000000066</c:v>
                </c:pt>
                <c:pt idx="14">
                  <c:v>7.5</c:v>
                </c:pt>
                <c:pt idx="15">
                  <c:v>7.0999999999999943</c:v>
                </c:pt>
                <c:pt idx="16">
                  <c:v>7.2000000000000028</c:v>
                </c:pt>
                <c:pt idx="17">
                  <c:v>7</c:v>
                </c:pt>
                <c:pt idx="18">
                  <c:v>7</c:v>
                </c:pt>
                <c:pt idx="19">
                  <c:v>6.9000000000000066</c:v>
                </c:pt>
                <c:pt idx="20">
                  <c:v>6.7999999999999972</c:v>
                </c:pt>
                <c:pt idx="21">
                  <c:v>6.7000000000000028</c:v>
                </c:pt>
                <c:pt idx="22">
                  <c:v>6.7000000000000028</c:v>
                </c:pt>
                <c:pt idx="23">
                  <c:v>6.7000000000000028</c:v>
                </c:pt>
                <c:pt idx="24">
                  <c:v>6.7999999999999972</c:v>
                </c:pt>
                <c:pt idx="25">
                  <c:v>6.9000000000000066</c:v>
                </c:pt>
                <c:pt idx="26">
                  <c:v>6.9000000000000066</c:v>
                </c:pt>
              </c:numCache>
            </c:numRef>
          </c:val>
          <c:smooth val="0"/>
          <c:extLst>
            <c:ext xmlns:c16="http://schemas.microsoft.com/office/drawing/2014/chart" uri="{C3380CC4-5D6E-409C-BE32-E72D297353CC}">
              <c16:uniqueId val="{00000000-FFA1-44AE-B97D-8F8C6C986EF4}"/>
            </c:ext>
          </c:extLst>
        </c:ser>
        <c:dLbls>
          <c:showLegendKey val="0"/>
          <c:showVal val="0"/>
          <c:showCatName val="0"/>
          <c:showSerName val="0"/>
          <c:showPercent val="0"/>
          <c:showBubbleSize val="0"/>
        </c:dLbls>
        <c:marker val="1"/>
        <c:smooth val="0"/>
        <c:axId val="99697024"/>
        <c:axId val="99698560"/>
      </c:lineChart>
      <c:lineChart>
        <c:grouping val="standard"/>
        <c:varyColors val="0"/>
        <c:ser>
          <c:idx val="1"/>
          <c:order val="1"/>
          <c:tx>
            <c:strRef>
              <c:f>GDP!$F$1</c:f>
              <c:strCache>
                <c:ptCount val="1"/>
                <c:pt idx="0">
                  <c:v>Quarter on quarter, RHS</c:v>
                </c:pt>
              </c:strCache>
            </c:strRef>
          </c:tx>
          <c:spPr>
            <a:ln w="19050" cap="rnd">
              <a:solidFill>
                <a:schemeClr val="tx1">
                  <a:lumMod val="75000"/>
                  <a:lumOff val="25000"/>
                </a:schemeClr>
              </a:solidFill>
              <a:prstDash val="sysDash"/>
              <a:round/>
            </a:ln>
            <a:effectLst/>
          </c:spPr>
          <c:marker>
            <c:symbol val="none"/>
          </c:marker>
          <c:val>
            <c:numRef>
              <c:f>GDP!$F$11:$F$43</c:f>
              <c:numCache>
                <c:formatCode>0.0</c:formatCode>
                <c:ptCount val="33"/>
                <c:pt idx="0">
                  <c:v>2.4000000000000057</c:v>
                </c:pt>
                <c:pt idx="1">
                  <c:v>2.4000000000000057</c:v>
                </c:pt>
                <c:pt idx="2">
                  <c:v>2.2999999999999972</c:v>
                </c:pt>
                <c:pt idx="3">
                  <c:v>1.9000000000000059</c:v>
                </c:pt>
                <c:pt idx="4">
                  <c:v>1.5</c:v>
                </c:pt>
                <c:pt idx="5">
                  <c:v>1.9000000000000059</c:v>
                </c:pt>
                <c:pt idx="6">
                  <c:v>2.0999999999999943</c:v>
                </c:pt>
                <c:pt idx="7">
                  <c:v>1.7999999999999969</c:v>
                </c:pt>
                <c:pt idx="8">
                  <c:v>2</c:v>
                </c:pt>
                <c:pt idx="9">
                  <c:v>1.9000000000000059</c:v>
                </c:pt>
                <c:pt idx="10">
                  <c:v>1.7000000000000028</c:v>
                </c:pt>
                <c:pt idx="11">
                  <c:v>2.0999999999999943</c:v>
                </c:pt>
                <c:pt idx="12">
                  <c:v>1.5999999999999939</c:v>
                </c:pt>
                <c:pt idx="13">
                  <c:v>1.7000000000000028</c:v>
                </c:pt>
                <c:pt idx="14">
                  <c:v>1.7999999999999969</c:v>
                </c:pt>
                <c:pt idx="15">
                  <c:v>1.7999999999999969</c:v>
                </c:pt>
                <c:pt idx="16">
                  <c:v>1.7999999999999969</c:v>
                </c:pt>
                <c:pt idx="17">
                  <c:v>1.5</c:v>
                </c:pt>
                <c:pt idx="18">
                  <c:v>1.9000000000000059</c:v>
                </c:pt>
                <c:pt idx="19">
                  <c:v>1.7999999999999969</c:v>
                </c:pt>
                <c:pt idx="20">
                  <c:v>1.7000000000000028</c:v>
                </c:pt>
                <c:pt idx="21">
                  <c:v>1.2999999999999969</c:v>
                </c:pt>
                <c:pt idx="22">
                  <c:v>1.9000000000000059</c:v>
                </c:pt>
                <c:pt idx="23">
                  <c:v>1.7999999999999969</c:v>
                </c:pt>
                <c:pt idx="24">
                  <c:v>1.7000000000000028</c:v>
                </c:pt>
                <c:pt idx="25">
                  <c:v>1.2999999999999969</c:v>
                </c:pt>
                <c:pt idx="26">
                  <c:v>1.7000000000000028</c:v>
                </c:pt>
              </c:numCache>
            </c:numRef>
          </c:val>
          <c:smooth val="0"/>
          <c:extLst>
            <c:ext xmlns:c16="http://schemas.microsoft.com/office/drawing/2014/chart" uri="{C3380CC4-5D6E-409C-BE32-E72D297353CC}">
              <c16:uniqueId val="{00000001-FFA1-44AE-B97D-8F8C6C986EF4}"/>
            </c:ext>
          </c:extLst>
        </c:ser>
        <c:dLbls>
          <c:showLegendKey val="0"/>
          <c:showVal val="0"/>
          <c:showCatName val="0"/>
          <c:showSerName val="0"/>
          <c:showPercent val="0"/>
          <c:showBubbleSize val="0"/>
        </c:dLbls>
        <c:marker val="1"/>
        <c:smooth val="0"/>
        <c:axId val="99710848"/>
        <c:axId val="99708928"/>
      </c:lineChart>
      <c:catAx>
        <c:axId val="99697024"/>
        <c:scaling>
          <c:orientation val="minMax"/>
        </c:scaling>
        <c:delete val="0"/>
        <c:axPos val="b"/>
        <c:numFmt formatCode="General"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99698560"/>
        <c:crosses val="autoZero"/>
        <c:auto val="1"/>
        <c:lblAlgn val="ctr"/>
        <c:lblOffset val="100"/>
        <c:tickLblSkip val="6"/>
        <c:tickMarkSkip val="1"/>
        <c:noMultiLvlLbl val="0"/>
      </c:catAx>
      <c:valAx>
        <c:axId val="99698560"/>
        <c:scaling>
          <c:orientation val="minMax"/>
          <c:max val="11"/>
          <c:min val="5.5"/>
        </c:scaling>
        <c:delete val="0"/>
        <c:axPos val="l"/>
        <c:majorGridlines>
          <c:spPr>
            <a:ln w="3175" cap="flat" cmpd="sng" algn="ctr">
              <a:solidFill>
                <a:srgbClr val="F9E1E1"/>
              </a:solidFill>
              <a:prstDash val="solid"/>
              <a:round/>
              <a:headEnd type="triangle"/>
            </a:ln>
            <a:effectLst/>
          </c:spPr>
        </c:majorGridlines>
        <c:title>
          <c:tx>
            <c:rich>
              <a:bodyPr rot="-54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r>
                  <a:rPr lang="en-US"/>
                  <a:t>Per cent change</a:t>
                </a:r>
                <a:endParaRPr lang="zh-CN"/>
              </a:p>
            </c:rich>
          </c:tx>
          <c:layout/>
          <c:overlay val="0"/>
          <c:spPr>
            <a:noFill/>
            <a:ln>
              <a:noFill/>
            </a:ln>
            <a:effectLst/>
          </c:spPr>
        </c:title>
        <c:numFmt formatCode="#,##0.0_);[Red]\(#,##0.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99697024"/>
        <c:crosses val="autoZero"/>
        <c:crossBetween val="between"/>
        <c:majorUnit val="0.5"/>
      </c:valAx>
      <c:valAx>
        <c:axId val="99708928"/>
        <c:scaling>
          <c:orientation val="minMax"/>
          <c:max val="3.5"/>
          <c:min val="1"/>
        </c:scaling>
        <c:delete val="0"/>
        <c:axPos val="r"/>
        <c:title>
          <c:tx>
            <c:rich>
              <a:bodyPr rot="-54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r>
                  <a:rPr lang="en-US"/>
                  <a:t>Per cent change</a:t>
                </a:r>
              </a:p>
            </c:rich>
          </c:tx>
          <c:layout>
            <c:manualLayout>
              <c:xMode val="edge"/>
              <c:yMode val="edge"/>
              <c:x val="0.95803786170208849"/>
              <c:y val="0.35077733643677578"/>
            </c:manualLayout>
          </c:layout>
          <c:overlay val="0"/>
          <c:spPr>
            <a:noFill/>
            <a:ln>
              <a:noFill/>
            </a:ln>
            <a:effectLst/>
          </c:spPr>
        </c:title>
        <c:numFmt formatCode="#,##0.0_);[Red]\(#,##0.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99710848"/>
        <c:crosses val="max"/>
        <c:crossBetween val="between"/>
        <c:majorUnit val="0.5"/>
      </c:valAx>
      <c:catAx>
        <c:axId val="99710848"/>
        <c:scaling>
          <c:orientation val="minMax"/>
        </c:scaling>
        <c:delete val="1"/>
        <c:axPos val="b"/>
        <c:majorTickMark val="in"/>
        <c:minorTickMark val="none"/>
        <c:tickLblPos val="none"/>
        <c:crossAx val="99708928"/>
        <c:crosses val="autoZero"/>
        <c:auto val="1"/>
        <c:lblAlgn val="ctr"/>
        <c:lblOffset val="100"/>
        <c:noMultiLvlLbl val="0"/>
      </c:catAx>
      <c:spPr>
        <a:solidFill>
          <a:srgbClr val="F9E1E1"/>
        </a:solidFill>
        <a:ln w="25400">
          <a:noFill/>
        </a:ln>
        <a:effectLst/>
      </c:spPr>
    </c:plotArea>
    <c:legend>
      <c:legendPos val="t"/>
      <c:layout>
        <c:manualLayout>
          <c:xMode val="edge"/>
          <c:yMode val="edge"/>
          <c:x val="0.31620778652668419"/>
          <c:y val="9.3018097792170587E-2"/>
          <c:w val="0.55510586176727905"/>
          <c:h val="0.143702349706286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78846153846152E-2"/>
          <c:y val="7.9010606060606073E-2"/>
          <c:w val="0.82161944444444446"/>
          <c:h val="0.8383272727272727"/>
        </c:manualLayout>
      </c:layout>
      <c:lineChart>
        <c:grouping val="standard"/>
        <c:varyColors val="0"/>
        <c:ser>
          <c:idx val="0"/>
          <c:order val="0"/>
          <c:tx>
            <c:strRef>
              <c:f>'home sales growth融360'!$H$35</c:f>
              <c:strCache>
                <c:ptCount val="1"/>
                <c:pt idx="0">
                  <c:v>Housing sales growth, inverse (LHS)</c:v>
                </c:pt>
              </c:strCache>
            </c:strRef>
          </c:tx>
          <c:spPr>
            <a:ln w="19050" cap="rnd">
              <a:solidFill>
                <a:srgbClr val="B60F03"/>
              </a:solidFill>
              <a:prstDash val="solid"/>
              <a:round/>
            </a:ln>
            <a:effectLst/>
          </c:spPr>
          <c:marker>
            <c:symbol val="none"/>
          </c:marker>
          <c:cat>
            <c:numRef>
              <c:f>'home sales growth融360'!$S$12:$S$127</c:f>
              <c:numCache>
                <c:formatCode>\ [$]m/yyyy</c:formatCode>
                <c:ptCount val="11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numCache>
            </c:numRef>
          </c:cat>
          <c:val>
            <c:numRef>
              <c:f>'home sales growth融360'!$G$36:$G$151</c:f>
              <c:numCache>
                <c:formatCode>0.0%</c:formatCode>
                <c:ptCount val="116"/>
                <c:pt idx="0">
                  <c:v>0.55455796203096619</c:v>
                </c:pt>
                <c:pt idx="1">
                  <c:v>0.43645948928502132</c:v>
                </c:pt>
                <c:pt idx="2">
                  <c:v>0.32578821741678121</c:v>
                </c:pt>
                <c:pt idx="3">
                  <c:v>0.22667394283418218</c:v>
                </c:pt>
                <c:pt idx="4">
                  <c:v>0.14680111411303054</c:v>
                </c:pt>
                <c:pt idx="5">
                  <c:v>7.1809720704564262E-2</c:v>
                </c:pt>
                <c:pt idx="6">
                  <c:v>2.4184383875105464E-3</c:v>
                </c:pt>
                <c:pt idx="7">
                  <c:v>-7.6004582628769746E-2</c:v>
                </c:pt>
                <c:pt idx="8">
                  <c:v>-0.14359453692886215</c:v>
                </c:pt>
                <c:pt idx="9">
                  <c:v>-0.20609716071672912</c:v>
                </c:pt>
                <c:pt idx="10">
                  <c:v>-0.25785162498099123</c:v>
                </c:pt>
                <c:pt idx="11">
                  <c:v>-0.28556295773976059</c:v>
                </c:pt>
                <c:pt idx="12">
                  <c:v>-0.28084448476417401</c:v>
                </c:pt>
                <c:pt idx="13">
                  <c:v>-0.24007754831108741</c:v>
                </c:pt>
                <c:pt idx="14">
                  <c:v>-0.17242271000182507</c:v>
                </c:pt>
                <c:pt idx="15">
                  <c:v>-7.6146014149049979E-2</c:v>
                </c:pt>
                <c:pt idx="16">
                  <c:v>5.5520311908143549E-2</c:v>
                </c:pt>
                <c:pt idx="17">
                  <c:v>0.23689729627375566</c:v>
                </c:pt>
                <c:pt idx="18">
                  <c:v>0.44030308707513321</c:v>
                </c:pt>
                <c:pt idx="19">
                  <c:v>0.6649957772967845</c:v>
                </c:pt>
                <c:pt idx="20">
                  <c:v>0.82431364635078341</c:v>
                </c:pt>
                <c:pt idx="21">
                  <c:v>0.9672748426230342</c:v>
                </c:pt>
                <c:pt idx="22">
                  <c:v>1.0839851404846721</c:v>
                </c:pt>
                <c:pt idx="23">
                  <c:v>1.1266468467939363</c:v>
                </c:pt>
                <c:pt idx="24">
                  <c:v>1.1080403069915201</c:v>
                </c:pt>
                <c:pt idx="25">
                  <c:v>1.0199540955407662</c:v>
                </c:pt>
                <c:pt idx="26">
                  <c:v>0.92900888108062896</c:v>
                </c:pt>
                <c:pt idx="27">
                  <c:v>0.81701446304099101</c:v>
                </c:pt>
                <c:pt idx="28">
                  <c:v>0.6543228183485561</c:v>
                </c:pt>
                <c:pt idx="29">
                  <c:v>0.4716081207775098</c:v>
                </c:pt>
                <c:pt idx="30">
                  <c:v>0.27987178931448553</c:v>
                </c:pt>
                <c:pt idx="31">
                  <c:v>0.12323988105557837</c:v>
                </c:pt>
                <c:pt idx="32">
                  <c:v>4.256299788099982E-2</c:v>
                </c:pt>
                <c:pt idx="33">
                  <c:v>4.6792266673427729E-3</c:v>
                </c:pt>
                <c:pt idx="34">
                  <c:v>1.3973671854225156E-2</c:v>
                </c:pt>
                <c:pt idx="35">
                  <c:v>5.3189024891292513E-2</c:v>
                </c:pt>
                <c:pt idx="36">
                  <c:v>0.11873733565232891</c:v>
                </c:pt>
                <c:pt idx="37">
                  <c:v>0.18844679200951608</c:v>
                </c:pt>
                <c:pt idx="38">
                  <c:v>0.22674659292570132</c:v>
                </c:pt>
                <c:pt idx="39">
                  <c:v>0.22103478778707508</c:v>
                </c:pt>
                <c:pt idx="40">
                  <c:v>0.20644988390580843</c:v>
                </c:pt>
                <c:pt idx="41">
                  <c:v>0.20213894333403637</c:v>
                </c:pt>
                <c:pt idx="42">
                  <c:v>0.22509190369707821</c:v>
                </c:pt>
                <c:pt idx="43">
                  <c:v>0.23814793875395446</c:v>
                </c:pt>
                <c:pt idx="44">
                  <c:v>0.22640436460990188</c:v>
                </c:pt>
                <c:pt idx="45">
                  <c:v>0.20793014426943679</c:v>
                </c:pt>
                <c:pt idx="46">
                  <c:v>0.16832055831001247</c:v>
                </c:pt>
                <c:pt idx="47">
                  <c:v>0.10827287367607141</c:v>
                </c:pt>
                <c:pt idx="48">
                  <c:v>3.1341897872398494E-2</c:v>
                </c:pt>
                <c:pt idx="49">
                  <c:v>-3.7776547992239062E-2</c:v>
                </c:pt>
                <c:pt idx="50">
                  <c:v>-8.7369733502629887E-2</c:v>
                </c:pt>
                <c:pt idx="51">
                  <c:v>-0.10926635195121803</c:v>
                </c:pt>
                <c:pt idx="52">
                  <c:v>-0.11203272197806358</c:v>
                </c:pt>
                <c:pt idx="53">
                  <c:v>-0.1039781931267294</c:v>
                </c:pt>
                <c:pt idx="54">
                  <c:v>-7.3550449743326918E-2</c:v>
                </c:pt>
                <c:pt idx="55">
                  <c:v>-1.3557499161305664E-2</c:v>
                </c:pt>
                <c:pt idx="56">
                  <c:v>5.6752293484717997E-2</c:v>
                </c:pt>
                <c:pt idx="57">
                  <c:v>0.11603043643843636</c:v>
                </c:pt>
                <c:pt idx="58">
                  <c:v>0.16950223655165675</c:v>
                </c:pt>
                <c:pt idx="59">
                  <c:v>0.20725134997026218</c:v>
                </c:pt>
                <c:pt idx="60">
                  <c:v>0.24900529656114623</c:v>
                </c:pt>
                <c:pt idx="61">
                  <c:v>0.2917485235779369</c:v>
                </c:pt>
                <c:pt idx="62">
                  <c:v>0.36336973104067383</c:v>
                </c:pt>
                <c:pt idx="63">
                  <c:v>0.4227325186076456</c:v>
                </c:pt>
                <c:pt idx="64">
                  <c:v>0.45332419572631322</c:v>
                </c:pt>
                <c:pt idx="65">
                  <c:v>0.47930713989585527</c:v>
                </c:pt>
                <c:pt idx="66">
                  <c:v>0.45687383476690324</c:v>
                </c:pt>
                <c:pt idx="67">
                  <c:v>0.39884723351371609</c:v>
                </c:pt>
                <c:pt idx="68">
                  <c:v>0.31060155153320079</c:v>
                </c:pt>
                <c:pt idx="69">
                  <c:v>0.24829290087241485</c:v>
                </c:pt>
                <c:pt idx="70">
                  <c:v>0.21701814144482845</c:v>
                </c:pt>
                <c:pt idx="71">
                  <c:v>0.18454405587726197</c:v>
                </c:pt>
                <c:pt idx="72">
                  <c:v>0.15552938805298289</c:v>
                </c:pt>
                <c:pt idx="73">
                  <c:v>0.1224250582200026</c:v>
                </c:pt>
                <c:pt idx="74">
                  <c:v>8.2431160221741573E-2</c:v>
                </c:pt>
                <c:pt idx="75">
                  <c:v>3.8454205602057367E-2</c:v>
                </c:pt>
                <c:pt idx="76">
                  <c:v>-1.1818874306718019E-2</c:v>
                </c:pt>
                <c:pt idx="77">
                  <c:v>-5.0975912199750839E-2</c:v>
                </c:pt>
                <c:pt idx="78">
                  <c:v>-8.2496108966028769E-2</c:v>
                </c:pt>
                <c:pt idx="79">
                  <c:v>-0.1028753927574636</c:v>
                </c:pt>
                <c:pt idx="80">
                  <c:v>-0.11512191860029919</c:v>
                </c:pt>
                <c:pt idx="81">
                  <c:v>-0.11300069484138697</c:v>
                </c:pt>
                <c:pt idx="82">
                  <c:v>-0.10366969925258651</c:v>
                </c:pt>
                <c:pt idx="83">
                  <c:v>-8.6420721519419819E-2</c:v>
                </c:pt>
                <c:pt idx="84">
                  <c:v>-7.6725317927835546E-2</c:v>
                </c:pt>
                <c:pt idx="85">
                  <c:v>-7.1150525280344157E-2</c:v>
                </c:pt>
                <c:pt idx="86">
                  <c:v>-6.8565420989424641E-2</c:v>
                </c:pt>
                <c:pt idx="87">
                  <c:v>-5.9527321486091744E-2</c:v>
                </c:pt>
                <c:pt idx="88">
                  <c:v>-3.1752550428225224E-2</c:v>
                </c:pt>
                <c:pt idx="89">
                  <c:v>1.1178509532312919E-2</c:v>
                </c:pt>
                <c:pt idx="90">
                  <c:v>8.0095335795228761E-2</c:v>
                </c:pt>
                <c:pt idx="91">
                  <c:v>0.1639858365086293</c:v>
                </c:pt>
                <c:pt idx="92">
                  <c:v>0.23751852328284873</c:v>
                </c:pt>
                <c:pt idx="93">
                  <c:v>0.275373896621945</c:v>
                </c:pt>
                <c:pt idx="94">
                  <c:v>0.27250765295040313</c:v>
                </c:pt>
                <c:pt idx="95">
                  <c:v>0.23948094520089058</c:v>
                </c:pt>
                <c:pt idx="96">
                  <c:v>0.21715293477905662</c:v>
                </c:pt>
                <c:pt idx="97">
                  <c:v>0.21101404158051307</c:v>
                </c:pt>
                <c:pt idx="98">
                  <c:v>0.25027401554319462</c:v>
                </c:pt>
                <c:pt idx="99">
                  <c:v>0.30649454086297312</c:v>
                </c:pt>
                <c:pt idx="100">
                  <c:v>0.36587401254410734</c:v>
                </c:pt>
                <c:pt idx="101">
                  <c:v>0.41268422178989139</c:v>
                </c:pt>
                <c:pt idx="102">
                  <c:v>0.42402788386211721</c:v>
                </c:pt>
                <c:pt idx="103">
                  <c:v>0.41672174130466311</c:v>
                </c:pt>
                <c:pt idx="104">
                  <c:v>0.39550188720575319</c:v>
                </c:pt>
                <c:pt idx="105">
                  <c:v>0.37643688968337474</c:v>
                </c:pt>
                <c:pt idx="106">
                  <c:v>0.35443250183696584</c:v>
                </c:pt>
                <c:pt idx="107">
                  <c:v>0.32804104363664299</c:v>
                </c:pt>
                <c:pt idx="108">
                  <c:v>0.30996025752248113</c:v>
                </c:pt>
                <c:pt idx="109">
                  <c:v>0.29718887807212346</c:v>
                </c:pt>
                <c:pt idx="110">
                  <c:v>0.26681986119755785</c:v>
                </c:pt>
                <c:pt idx="111">
                  <c:v>0.22412030430019714</c:v>
                </c:pt>
                <c:pt idx="112">
                  <c:v>0.18564699872370616</c:v>
                </c:pt>
                <c:pt idx="113">
                  <c:v>0.17539721905213002</c:v>
                </c:pt>
                <c:pt idx="114">
                  <c:v>0.17071825640699201</c:v>
                </c:pt>
                <c:pt idx="115">
                  <c:v>0.15814311516866497</c:v>
                </c:pt>
              </c:numCache>
            </c:numRef>
          </c:val>
          <c:smooth val="0"/>
          <c:extLst>
            <c:ext xmlns:c16="http://schemas.microsoft.com/office/drawing/2014/chart" uri="{C3380CC4-5D6E-409C-BE32-E72D297353CC}">
              <c16:uniqueId val="{00000000-22F8-4598-B40B-2DD4D0F75F52}"/>
            </c:ext>
          </c:extLst>
        </c:ser>
        <c:dLbls>
          <c:showLegendKey val="0"/>
          <c:showVal val="0"/>
          <c:showCatName val="0"/>
          <c:showSerName val="0"/>
          <c:showPercent val="0"/>
          <c:showBubbleSize val="0"/>
        </c:dLbls>
        <c:marker val="1"/>
        <c:smooth val="0"/>
        <c:axId val="787321088"/>
        <c:axId val="787321416"/>
      </c:lineChart>
      <c:lineChart>
        <c:grouping val="standard"/>
        <c:varyColors val="0"/>
        <c:ser>
          <c:idx val="1"/>
          <c:order val="1"/>
          <c:tx>
            <c:strRef>
              <c:f>'home sales growth融360'!$U$2</c:f>
              <c:strCache>
                <c:ptCount val="1"/>
                <c:pt idx="0">
                  <c:v>Benchmark &gt;5-year lending rate (RHS)</c:v>
                </c:pt>
              </c:strCache>
            </c:strRef>
          </c:tx>
          <c:spPr>
            <a:ln w="19050" cap="rnd">
              <a:solidFill>
                <a:srgbClr val="FFFFFF"/>
              </a:solidFill>
              <a:prstDash val="solid"/>
              <a:round/>
            </a:ln>
            <a:effectLst/>
          </c:spPr>
          <c:marker>
            <c:symbol val="none"/>
          </c:marker>
          <c:cat>
            <c:numRef>
              <c:f>'home sales growth融360'!$S$12:$S$127</c:f>
              <c:numCache>
                <c:formatCode>\ [$]m/yyyy</c:formatCode>
                <c:ptCount val="11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numCache>
            </c:numRef>
          </c:cat>
          <c:val>
            <c:numRef>
              <c:f>'home sales growth融360'!$T$12:$T$126</c:f>
              <c:numCache>
                <c:formatCode>#,##0.000</c:formatCode>
                <c:ptCount val="115"/>
                <c:pt idx="0">
                  <c:v>7.83</c:v>
                </c:pt>
                <c:pt idx="1">
                  <c:v>7.83</c:v>
                </c:pt>
                <c:pt idx="2">
                  <c:v>7.83</c:v>
                </c:pt>
                <c:pt idx="3">
                  <c:v>7.83</c:v>
                </c:pt>
                <c:pt idx="4">
                  <c:v>7.83</c:v>
                </c:pt>
                <c:pt idx="5">
                  <c:v>7.83</c:v>
                </c:pt>
                <c:pt idx="6">
                  <c:v>7.83</c:v>
                </c:pt>
                <c:pt idx="7">
                  <c:v>7.83</c:v>
                </c:pt>
                <c:pt idx="8">
                  <c:v>7.74</c:v>
                </c:pt>
                <c:pt idx="9">
                  <c:v>7.2</c:v>
                </c:pt>
                <c:pt idx="10">
                  <c:v>6.12</c:v>
                </c:pt>
                <c:pt idx="11">
                  <c:v>5.94</c:v>
                </c:pt>
                <c:pt idx="12">
                  <c:v>5.94</c:v>
                </c:pt>
                <c:pt idx="13">
                  <c:v>5.94</c:v>
                </c:pt>
                <c:pt idx="14">
                  <c:v>5.94</c:v>
                </c:pt>
                <c:pt idx="15">
                  <c:v>5.94</c:v>
                </c:pt>
                <c:pt idx="16">
                  <c:v>5.94</c:v>
                </c:pt>
                <c:pt idx="17">
                  <c:v>5.94</c:v>
                </c:pt>
                <c:pt idx="18">
                  <c:v>5.94</c:v>
                </c:pt>
                <c:pt idx="19">
                  <c:v>5.94</c:v>
                </c:pt>
                <c:pt idx="20">
                  <c:v>5.94</c:v>
                </c:pt>
                <c:pt idx="21">
                  <c:v>5.94</c:v>
                </c:pt>
                <c:pt idx="22">
                  <c:v>5.94</c:v>
                </c:pt>
                <c:pt idx="23">
                  <c:v>5.94</c:v>
                </c:pt>
                <c:pt idx="24">
                  <c:v>5.94</c:v>
                </c:pt>
                <c:pt idx="25">
                  <c:v>5.94</c:v>
                </c:pt>
                <c:pt idx="26">
                  <c:v>5.94</c:v>
                </c:pt>
                <c:pt idx="27">
                  <c:v>5.94</c:v>
                </c:pt>
                <c:pt idx="28">
                  <c:v>5.94</c:v>
                </c:pt>
                <c:pt idx="29">
                  <c:v>5.94</c:v>
                </c:pt>
                <c:pt idx="30">
                  <c:v>5.94</c:v>
                </c:pt>
                <c:pt idx="31">
                  <c:v>5.94</c:v>
                </c:pt>
                <c:pt idx="32">
                  <c:v>5.94</c:v>
                </c:pt>
                <c:pt idx="33">
                  <c:v>6.14</c:v>
                </c:pt>
                <c:pt idx="34">
                  <c:v>6.14</c:v>
                </c:pt>
                <c:pt idx="35">
                  <c:v>6.4</c:v>
                </c:pt>
                <c:pt idx="36">
                  <c:v>6.4</c:v>
                </c:pt>
                <c:pt idx="37">
                  <c:v>6.6</c:v>
                </c:pt>
                <c:pt idx="38">
                  <c:v>6.6</c:v>
                </c:pt>
                <c:pt idx="39">
                  <c:v>6.8</c:v>
                </c:pt>
                <c:pt idx="40">
                  <c:v>6.8</c:v>
                </c:pt>
                <c:pt idx="41">
                  <c:v>6.8</c:v>
                </c:pt>
                <c:pt idx="42">
                  <c:v>7.05</c:v>
                </c:pt>
                <c:pt idx="43">
                  <c:v>7.05</c:v>
                </c:pt>
                <c:pt idx="44">
                  <c:v>7.05</c:v>
                </c:pt>
                <c:pt idx="45">
                  <c:v>7.05</c:v>
                </c:pt>
                <c:pt idx="46">
                  <c:v>7.05</c:v>
                </c:pt>
                <c:pt idx="47">
                  <c:v>7.05</c:v>
                </c:pt>
                <c:pt idx="48">
                  <c:v>7.05</c:v>
                </c:pt>
                <c:pt idx="49">
                  <c:v>7.05</c:v>
                </c:pt>
                <c:pt idx="50">
                  <c:v>7.05</c:v>
                </c:pt>
                <c:pt idx="51">
                  <c:v>7.05</c:v>
                </c:pt>
                <c:pt idx="52">
                  <c:v>7.05</c:v>
                </c:pt>
                <c:pt idx="53">
                  <c:v>6.8</c:v>
                </c:pt>
                <c:pt idx="54">
                  <c:v>6.55</c:v>
                </c:pt>
                <c:pt idx="55">
                  <c:v>6.55</c:v>
                </c:pt>
                <c:pt idx="56">
                  <c:v>6.55</c:v>
                </c:pt>
                <c:pt idx="57">
                  <c:v>6.55</c:v>
                </c:pt>
                <c:pt idx="58">
                  <c:v>6.55</c:v>
                </c:pt>
                <c:pt idx="59">
                  <c:v>6.55</c:v>
                </c:pt>
                <c:pt idx="60">
                  <c:v>6.55</c:v>
                </c:pt>
                <c:pt idx="61">
                  <c:v>6.55</c:v>
                </c:pt>
                <c:pt idx="62">
                  <c:v>6.55</c:v>
                </c:pt>
                <c:pt idx="63">
                  <c:v>6.55</c:v>
                </c:pt>
                <c:pt idx="64">
                  <c:v>6.55</c:v>
                </c:pt>
                <c:pt idx="65">
                  <c:v>6.55</c:v>
                </c:pt>
                <c:pt idx="66">
                  <c:v>6.55</c:v>
                </c:pt>
                <c:pt idx="67">
                  <c:v>6.55</c:v>
                </c:pt>
                <c:pt idx="68">
                  <c:v>6.55</c:v>
                </c:pt>
                <c:pt idx="69">
                  <c:v>6.55</c:v>
                </c:pt>
                <c:pt idx="70">
                  <c:v>6.55</c:v>
                </c:pt>
                <c:pt idx="71">
                  <c:v>6.55</c:v>
                </c:pt>
                <c:pt idx="72">
                  <c:v>6.55</c:v>
                </c:pt>
                <c:pt idx="73">
                  <c:v>6.55</c:v>
                </c:pt>
                <c:pt idx="74">
                  <c:v>6.55</c:v>
                </c:pt>
                <c:pt idx="75">
                  <c:v>6.55</c:v>
                </c:pt>
                <c:pt idx="76">
                  <c:v>6.55</c:v>
                </c:pt>
                <c:pt idx="77">
                  <c:v>6.55</c:v>
                </c:pt>
                <c:pt idx="78">
                  <c:v>6.55</c:v>
                </c:pt>
                <c:pt idx="79">
                  <c:v>6.55</c:v>
                </c:pt>
                <c:pt idx="80">
                  <c:v>6.55</c:v>
                </c:pt>
                <c:pt idx="81">
                  <c:v>6.55</c:v>
                </c:pt>
                <c:pt idx="82">
                  <c:v>6.15</c:v>
                </c:pt>
                <c:pt idx="83">
                  <c:v>6.15</c:v>
                </c:pt>
                <c:pt idx="84">
                  <c:v>6.15</c:v>
                </c:pt>
                <c:pt idx="85">
                  <c:v>6.15</c:v>
                </c:pt>
                <c:pt idx="86">
                  <c:v>5.9</c:v>
                </c:pt>
                <c:pt idx="87">
                  <c:v>5.9</c:v>
                </c:pt>
                <c:pt idx="88">
                  <c:v>5.65</c:v>
                </c:pt>
                <c:pt idx="89">
                  <c:v>5.4</c:v>
                </c:pt>
                <c:pt idx="90">
                  <c:v>5.4</c:v>
                </c:pt>
                <c:pt idx="91">
                  <c:v>5.15</c:v>
                </c:pt>
                <c:pt idx="92">
                  <c:v>5.15</c:v>
                </c:pt>
                <c:pt idx="93">
                  <c:v>4.9000000000000004</c:v>
                </c:pt>
                <c:pt idx="94">
                  <c:v>4.9000000000000004</c:v>
                </c:pt>
                <c:pt idx="95">
                  <c:v>4.9000000000000004</c:v>
                </c:pt>
                <c:pt idx="96">
                  <c:v>4.9000000000000004</c:v>
                </c:pt>
                <c:pt idx="97">
                  <c:v>4.9000000000000004</c:v>
                </c:pt>
                <c:pt idx="98">
                  <c:v>4.9000000000000004</c:v>
                </c:pt>
                <c:pt idx="99">
                  <c:v>4.9000000000000004</c:v>
                </c:pt>
                <c:pt idx="100">
                  <c:v>4.9000000000000004</c:v>
                </c:pt>
                <c:pt idx="101">
                  <c:v>4.9000000000000004</c:v>
                </c:pt>
                <c:pt idx="102">
                  <c:v>4.9000000000000004</c:v>
                </c:pt>
                <c:pt idx="103">
                  <c:v>4.9000000000000004</c:v>
                </c:pt>
                <c:pt idx="104">
                  <c:v>4.9000000000000004</c:v>
                </c:pt>
                <c:pt idx="105">
                  <c:v>4.9000000000000004</c:v>
                </c:pt>
                <c:pt idx="106">
                  <c:v>4.9000000000000004</c:v>
                </c:pt>
                <c:pt idx="107">
                  <c:v>4.9000000000000004</c:v>
                </c:pt>
                <c:pt idx="108">
                  <c:v>4.9000000000000004</c:v>
                </c:pt>
                <c:pt idx="109">
                  <c:v>4.9000000000000004</c:v>
                </c:pt>
                <c:pt idx="110">
                  <c:v>4.9000000000000004</c:v>
                </c:pt>
                <c:pt idx="111">
                  <c:v>4.9000000000000004</c:v>
                </c:pt>
                <c:pt idx="112">
                  <c:v>4.9000000000000004</c:v>
                </c:pt>
                <c:pt idx="113">
                  <c:v>4.9000000000000004</c:v>
                </c:pt>
                <c:pt idx="114">
                  <c:v>4.9000000000000004</c:v>
                </c:pt>
              </c:numCache>
            </c:numRef>
          </c:val>
          <c:smooth val="0"/>
          <c:extLst>
            <c:ext xmlns:c16="http://schemas.microsoft.com/office/drawing/2014/chart" uri="{C3380CC4-5D6E-409C-BE32-E72D297353CC}">
              <c16:uniqueId val="{00000001-22F8-4598-B40B-2DD4D0F75F52}"/>
            </c:ext>
          </c:extLst>
        </c:ser>
        <c:ser>
          <c:idx val="2"/>
          <c:order val="2"/>
          <c:tx>
            <c:strRef>
              <c:f>'home sales growth融360'!$I$35</c:f>
              <c:strCache>
                <c:ptCount val="1"/>
                <c:pt idx="0">
                  <c:v>Mortgage lending rate (RHS)</c:v>
                </c:pt>
              </c:strCache>
            </c:strRef>
          </c:tx>
          <c:spPr>
            <a:ln w="19050" cap="rnd">
              <a:solidFill>
                <a:srgbClr val="212103"/>
              </a:solidFill>
              <a:prstDash val="solid"/>
              <a:round/>
            </a:ln>
            <a:effectLst/>
          </c:spPr>
          <c:marker>
            <c:symbol val="none"/>
          </c:marker>
          <c:cat>
            <c:numRef>
              <c:f>'home sales growth融360'!$S$12:$S$127</c:f>
              <c:numCache>
                <c:formatCode>\ [$]m/yyyy</c:formatCode>
                <c:ptCount val="11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numCache>
            </c:numRef>
          </c:cat>
          <c:val>
            <c:numRef>
              <c:f>'home sales growth融360'!$I$36:$I$151</c:f>
              <c:numCache>
                <c:formatCode>General</c:formatCode>
                <c:ptCount val="116"/>
                <c:pt idx="72" formatCode="0.00_);[Red]\(0.00\)">
                  <c:v>6.72</c:v>
                </c:pt>
                <c:pt idx="73" formatCode="0.00_);[Red]\(0.00\)">
                  <c:v>6.8007309282592932</c:v>
                </c:pt>
                <c:pt idx="74" formatCode="0.00_);[Red]\(0.00\)">
                  <c:v>6.8860437773118299</c:v>
                </c:pt>
                <c:pt idx="75" formatCode="0.00_);[Red]\(0.00\)">
                  <c:v>7.0127432345045166</c:v>
                </c:pt>
                <c:pt idx="76" formatCode="0.00_);[Red]\(0.00\)">
                  <c:v>6.9461170660970781</c:v>
                </c:pt>
                <c:pt idx="77" formatCode="0.00_);[Red]\(0.00\)">
                  <c:v>7.0593972291352314</c:v>
                </c:pt>
                <c:pt idx="78" formatCode="0.00_);[Red]\(0.00\)">
                  <c:v>7.0065665967745092</c:v>
                </c:pt>
                <c:pt idx="79" formatCode="0.00_);[Red]\(0.00\)">
                  <c:v>6.9677196214065962</c:v>
                </c:pt>
                <c:pt idx="80" formatCode="0.00_);[Red]\(0.00\)">
                  <c:v>6.8877682193176692</c:v>
                </c:pt>
                <c:pt idx="81" formatCode="0.00_);[Red]\(0.00\)">
                  <c:v>6.7386510160490678</c:v>
                </c:pt>
                <c:pt idx="82" formatCode="0.00_);[Red]\(0.00\)">
                  <c:v>6.6032352883541376</c:v>
                </c:pt>
                <c:pt idx="83" formatCode="0.00_);[Red]\(0.00\)">
                  <c:v>6.178301424624248</c:v>
                </c:pt>
                <c:pt idx="84" formatCode="0.00_);[Red]\(0.00\)">
                  <c:v>6.08</c:v>
                </c:pt>
                <c:pt idx="85" formatCode="0.00_);[Red]\(0.00\)">
                  <c:v>6.0979737806431382</c:v>
                </c:pt>
                <c:pt idx="86" formatCode="0.00_);[Red]\(0.00\)">
                  <c:v>6.0456134506476458</c:v>
                </c:pt>
                <c:pt idx="87" formatCode="0.00_);[Red]\(0.00\)">
                  <c:v>5.7996453136328894</c:v>
                </c:pt>
                <c:pt idx="88" formatCode="0.00_);[Red]\(0.00\)">
                  <c:v>5.7749701162038765</c:v>
                </c:pt>
                <c:pt idx="89">
                  <c:v>5.48</c:v>
                </c:pt>
                <c:pt idx="90">
                  <c:v>5.2</c:v>
                </c:pt>
                <c:pt idx="91">
                  <c:v>5.2</c:v>
                </c:pt>
                <c:pt idx="92">
                  <c:v>4.91</c:v>
                </c:pt>
                <c:pt idx="93" formatCode="0.00_);[Red]\(0.00\)">
                  <c:v>4.9400000000000004</c:v>
                </c:pt>
                <c:pt idx="94" formatCode="0.00_);[Red]\(0.00\)">
                  <c:v>4.66</c:v>
                </c:pt>
                <c:pt idx="95" formatCode="0.00_);[Red]\(0.00\)">
                  <c:v>4.63</c:v>
                </c:pt>
                <c:pt idx="96" formatCode="0.00_);[Red]\(0.00\)">
                  <c:v>4.5999999999999996</c:v>
                </c:pt>
                <c:pt idx="97" formatCode="0.00_);[Red]\(0.00\)">
                  <c:v>4.5028538620014187</c:v>
                </c:pt>
                <c:pt idx="98" formatCode="0.00_);[Red]\(0.00\)">
                  <c:v>4.49</c:v>
                </c:pt>
                <c:pt idx="99" formatCode="0.00_);[Red]\(0.00\)">
                  <c:v>4.4649262048701406</c:v>
                </c:pt>
                <c:pt idx="100" formatCode="0.00_);[Red]\(0.00\)">
                  <c:v>4.45</c:v>
                </c:pt>
                <c:pt idx="101" formatCode="0.00_);[Red]\(0.00\)">
                  <c:v>4.4271336417981022</c:v>
                </c:pt>
                <c:pt idx="102" formatCode="0.00_);[Red]\(0.00\)">
                  <c:v>4.43</c:v>
                </c:pt>
                <c:pt idx="103" formatCode="0.00_);[Red]\(0.00\)">
                  <c:v>4.4400000000000004</c:v>
                </c:pt>
                <c:pt idx="104" formatCode="0.00_);[Red]\(0.00\)">
                  <c:v>4.4477017123172011</c:v>
                </c:pt>
                <c:pt idx="105" formatCode="0.00_);[Red]\(0.00\)">
                  <c:v>4.4357796615893816</c:v>
                </c:pt>
                <c:pt idx="106">
                  <c:v>4.45</c:v>
                </c:pt>
                <c:pt idx="107">
                  <c:v>4.45</c:v>
                </c:pt>
                <c:pt idx="108" formatCode="0.00_);[Red]\(0.00\)">
                  <c:v>4.46</c:v>
                </c:pt>
                <c:pt idx="109" formatCode="0.00_);[Red]\(0.00\)">
                  <c:v>4.47</c:v>
                </c:pt>
                <c:pt idx="110">
                  <c:v>4.49</c:v>
                </c:pt>
                <c:pt idx="111">
                  <c:v>4.5199999999999996</c:v>
                </c:pt>
                <c:pt idx="112">
                  <c:v>4.7300000000000004</c:v>
                </c:pt>
                <c:pt idx="113">
                  <c:v>4.8899999999999997</c:v>
                </c:pt>
                <c:pt idx="114">
                  <c:v>4.99</c:v>
                </c:pt>
                <c:pt idx="115">
                  <c:v>5.12</c:v>
                </c:pt>
              </c:numCache>
            </c:numRef>
          </c:val>
          <c:smooth val="0"/>
          <c:extLst>
            <c:ext xmlns:c16="http://schemas.microsoft.com/office/drawing/2014/chart" uri="{C3380CC4-5D6E-409C-BE32-E72D297353CC}">
              <c16:uniqueId val="{00000002-22F8-4598-B40B-2DD4D0F75F52}"/>
            </c:ext>
          </c:extLst>
        </c:ser>
        <c:dLbls>
          <c:showLegendKey val="0"/>
          <c:showVal val="0"/>
          <c:showCatName val="0"/>
          <c:showSerName val="0"/>
          <c:showPercent val="0"/>
          <c:showBubbleSize val="0"/>
        </c:dLbls>
        <c:marker val="1"/>
        <c:smooth val="0"/>
        <c:axId val="1047666640"/>
        <c:axId val="1047661064"/>
      </c:lineChart>
      <c:dateAx>
        <c:axId val="787321088"/>
        <c:scaling>
          <c:orientation val="minMax"/>
          <c:max val="42948"/>
          <c:min val="40544"/>
        </c:scaling>
        <c:delete val="0"/>
        <c:axPos val="b"/>
        <c:numFmt formatCode="[$-409]mmm\-yy;@"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787321416"/>
        <c:crosses val="autoZero"/>
        <c:auto val="1"/>
        <c:lblOffset val="100"/>
        <c:baseTimeUnit val="months"/>
        <c:majorUnit val="26"/>
        <c:majorTimeUnit val="months"/>
      </c:dateAx>
      <c:valAx>
        <c:axId val="787321416"/>
        <c:scaling>
          <c:orientation val="minMax"/>
          <c:max val="0.8"/>
          <c:min val="-0.30000000000000004"/>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787321088"/>
        <c:crosses val="autoZero"/>
        <c:crossBetween val="between"/>
      </c:valAx>
      <c:valAx>
        <c:axId val="1047661064"/>
        <c:scaling>
          <c:orientation val="maxMin"/>
          <c:max val="8"/>
          <c:min val="4"/>
        </c:scaling>
        <c:delete val="0"/>
        <c:axPos val="r"/>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047666640"/>
        <c:crosses val="max"/>
        <c:crossBetween val="between"/>
        <c:majorUnit val="1"/>
      </c:valAx>
      <c:dateAx>
        <c:axId val="1047666640"/>
        <c:scaling>
          <c:orientation val="minMax"/>
        </c:scaling>
        <c:delete val="1"/>
        <c:axPos val="t"/>
        <c:numFmt formatCode="\ [$]m/yyyy" sourceLinked="1"/>
        <c:majorTickMark val="in"/>
        <c:minorTickMark val="none"/>
        <c:tickLblPos val="low"/>
        <c:crossAx val="1047661064"/>
        <c:crosses val="autoZero"/>
        <c:auto val="1"/>
        <c:lblOffset val="100"/>
        <c:baseTimeUnit val="months"/>
      </c:dateAx>
      <c:spPr>
        <a:solidFill>
          <a:srgbClr val="F9E1E1"/>
        </a:solidFill>
        <a:ln w="25400">
          <a:noFill/>
        </a:ln>
        <a:effectLst/>
      </c:spPr>
    </c:plotArea>
    <c:legend>
      <c:legendPos val="t"/>
      <c:legendEntry>
        <c:idx val="1"/>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Entry>
      <c:layout>
        <c:manualLayout>
          <c:xMode val="edge"/>
          <c:yMode val="edge"/>
          <c:x val="8.4124015748031494E-2"/>
          <c:y val="7.9805909677956921E-2"/>
          <c:w val="0.71281901709401707"/>
          <c:h val="0.1617435841353164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4323209598801"/>
          <c:y val="0.16296346456692914"/>
          <c:w val="0.71893813273340845"/>
          <c:h val="0.67935118110236226"/>
        </c:manualLayout>
      </c:layout>
      <c:lineChart>
        <c:grouping val="standard"/>
        <c:varyColors val="0"/>
        <c:ser>
          <c:idx val="0"/>
          <c:order val="0"/>
          <c:tx>
            <c:strRef>
              <c:f>Sheet1!$B$1</c:f>
              <c:strCache>
                <c:ptCount val="1"/>
                <c:pt idx="0">
                  <c:v>Net incremental mortgage loans, LHS</c:v>
                </c:pt>
              </c:strCache>
            </c:strRef>
          </c:tx>
          <c:spPr>
            <a:ln w="19050" cap="rnd">
              <a:solidFill>
                <a:srgbClr val="B60F03"/>
              </a:solidFill>
              <a:prstDash val="solid"/>
              <a:round/>
            </a:ln>
            <a:effectLst/>
          </c:spPr>
          <c:marker>
            <c:symbol val="none"/>
          </c:marker>
          <c:cat>
            <c:strRef>
              <c:f>Sheet1!$A$3:$A$29</c:f>
              <c:strCache>
                <c:ptCount val="27"/>
                <c:pt idx="0">
                  <c:v>Q1/11</c:v>
                </c:pt>
                <c:pt idx="1">
                  <c:v>Q2/11</c:v>
                </c:pt>
                <c:pt idx="2">
                  <c:v>Q3/11</c:v>
                </c:pt>
                <c:pt idx="3">
                  <c:v>Q4/11</c:v>
                </c:pt>
                <c:pt idx="4">
                  <c:v>Q1/12</c:v>
                </c:pt>
                <c:pt idx="5">
                  <c:v>Q2/12</c:v>
                </c:pt>
                <c:pt idx="6">
                  <c:v>Q3/12</c:v>
                </c:pt>
                <c:pt idx="7">
                  <c:v>Q4/12</c:v>
                </c:pt>
                <c:pt idx="8">
                  <c:v>Q1/13</c:v>
                </c:pt>
                <c:pt idx="9">
                  <c:v>Q2/13</c:v>
                </c:pt>
                <c:pt idx="10">
                  <c:v>Q3/13</c:v>
                </c:pt>
                <c:pt idx="11">
                  <c:v>Q4/13</c:v>
                </c:pt>
                <c:pt idx="12">
                  <c:v>Q1/14</c:v>
                </c:pt>
                <c:pt idx="13">
                  <c:v>Q2/14</c:v>
                </c:pt>
                <c:pt idx="14">
                  <c:v>Q3/14</c:v>
                </c:pt>
                <c:pt idx="15">
                  <c:v>Q4/14</c:v>
                </c:pt>
                <c:pt idx="16">
                  <c:v>Q1/15</c:v>
                </c:pt>
                <c:pt idx="17">
                  <c:v>Q2/15</c:v>
                </c:pt>
                <c:pt idx="18">
                  <c:v>Q3/15</c:v>
                </c:pt>
                <c:pt idx="19">
                  <c:v>Q4/15</c:v>
                </c:pt>
                <c:pt idx="20">
                  <c:v>Q1/16</c:v>
                </c:pt>
                <c:pt idx="21">
                  <c:v>Q2/16</c:v>
                </c:pt>
                <c:pt idx="22">
                  <c:v>Q3/16</c:v>
                </c:pt>
                <c:pt idx="23">
                  <c:v>Q4/16</c:v>
                </c:pt>
                <c:pt idx="24">
                  <c:v>Q1/17</c:v>
                </c:pt>
                <c:pt idx="25">
                  <c:v>Q2/17</c:v>
                </c:pt>
                <c:pt idx="26">
                  <c:v>Q3/17</c:v>
                </c:pt>
              </c:strCache>
            </c:strRef>
          </c:cat>
          <c:val>
            <c:numRef>
              <c:f>Sheet1!$C$3:$C$29</c:f>
              <c:numCache>
                <c:formatCode>0.0%</c:formatCode>
                <c:ptCount val="27"/>
                <c:pt idx="0">
                  <c:v>-0.43287230011367972</c:v>
                </c:pt>
                <c:pt idx="1">
                  <c:v>-0.3651657370879251</c:v>
                </c:pt>
                <c:pt idx="2">
                  <c:v>-0.17838735039748099</c:v>
                </c:pt>
                <c:pt idx="3">
                  <c:v>-0.20150073900026566</c:v>
                </c:pt>
                <c:pt idx="4">
                  <c:v>-0.32175074145591731</c:v>
                </c:pt>
                <c:pt idx="5">
                  <c:v>-0.45971553771428586</c:v>
                </c:pt>
                <c:pt idx="6">
                  <c:v>0.79479000531631483</c:v>
                </c:pt>
                <c:pt idx="7">
                  <c:v>0.4336022781205493</c:v>
                </c:pt>
                <c:pt idx="8">
                  <c:v>1.4827067759940542</c:v>
                </c:pt>
                <c:pt idx="9">
                  <c:v>2.3051372200482811</c:v>
                </c:pt>
                <c:pt idx="10">
                  <c:v>0.24407582938388828</c:v>
                </c:pt>
                <c:pt idx="11">
                  <c:v>0.19181619545785811</c:v>
                </c:pt>
                <c:pt idx="12">
                  <c:v>-8.0152368859631729E-3</c:v>
                </c:pt>
                <c:pt idx="13">
                  <c:v>-0.12</c:v>
                </c:pt>
                <c:pt idx="14">
                  <c:v>-7.1428571428571397E-2</c:v>
                </c:pt>
                <c:pt idx="15">
                  <c:v>8.3333333333333259E-2</c:v>
                </c:pt>
                <c:pt idx="16">
                  <c:v>0.15999999999999992</c:v>
                </c:pt>
                <c:pt idx="17">
                  <c:v>0.27272727272727271</c:v>
                </c:pt>
                <c:pt idx="18">
                  <c:v>1.1025641025641026</c:v>
                </c:pt>
                <c:pt idx="19">
                  <c:v>0.92307692307692313</c:v>
                </c:pt>
                <c:pt idx="20">
                  <c:v>0.7931034482758621</c:v>
                </c:pt>
                <c:pt idx="21">
                  <c:v>1.4642857142857144</c:v>
                </c:pt>
                <c:pt idx="22">
                  <c:v>0.73170731707317072</c:v>
                </c:pt>
                <c:pt idx="23">
                  <c:v>0.70666666666666678</c:v>
                </c:pt>
                <c:pt idx="24">
                  <c:v>0.23076923076923084</c:v>
                </c:pt>
                <c:pt idx="25">
                  <c:v>-0.19565217391304346</c:v>
                </c:pt>
              </c:numCache>
            </c:numRef>
          </c:val>
          <c:smooth val="0"/>
          <c:extLst>
            <c:ext xmlns:c16="http://schemas.microsoft.com/office/drawing/2014/chart" uri="{C3380CC4-5D6E-409C-BE32-E72D297353CC}">
              <c16:uniqueId val="{00000000-1F29-4756-A8BC-92B6EDCB3986}"/>
            </c:ext>
          </c:extLst>
        </c:ser>
        <c:dLbls>
          <c:showLegendKey val="0"/>
          <c:showVal val="0"/>
          <c:showCatName val="0"/>
          <c:showSerName val="0"/>
          <c:showPercent val="0"/>
          <c:showBubbleSize val="0"/>
        </c:dLbls>
        <c:marker val="1"/>
        <c:smooth val="0"/>
        <c:axId val="1151448031"/>
        <c:axId val="1138007151"/>
      </c:lineChart>
      <c:lineChart>
        <c:grouping val="standard"/>
        <c:varyColors val="0"/>
        <c:ser>
          <c:idx val="2"/>
          <c:order val="1"/>
          <c:tx>
            <c:strRef>
              <c:f>Sheet1!$D$1</c:f>
              <c:strCache>
                <c:ptCount val="1"/>
                <c:pt idx="0">
                  <c:v>Residential housing sales volume, RHS</c:v>
                </c:pt>
              </c:strCache>
            </c:strRef>
          </c:tx>
          <c:spPr>
            <a:ln w="22225" cap="rnd">
              <a:solidFill>
                <a:schemeClr val="tx1"/>
              </a:solidFill>
              <a:prstDash val="sysDash"/>
              <a:round/>
            </a:ln>
            <a:effectLst/>
          </c:spPr>
          <c:marker>
            <c:symbol val="none"/>
          </c:marker>
          <c:cat>
            <c:strRef>
              <c:f>Sheet1!$A$3:$A$29</c:f>
              <c:strCache>
                <c:ptCount val="27"/>
                <c:pt idx="0">
                  <c:v>Q1/11</c:v>
                </c:pt>
                <c:pt idx="1">
                  <c:v>Q2/11</c:v>
                </c:pt>
                <c:pt idx="2">
                  <c:v>Q3/11</c:v>
                </c:pt>
                <c:pt idx="3">
                  <c:v>Q4/11</c:v>
                </c:pt>
                <c:pt idx="4">
                  <c:v>Q1/12</c:v>
                </c:pt>
                <c:pt idx="5">
                  <c:v>Q2/12</c:v>
                </c:pt>
                <c:pt idx="6">
                  <c:v>Q3/12</c:v>
                </c:pt>
                <c:pt idx="7">
                  <c:v>Q4/12</c:v>
                </c:pt>
                <c:pt idx="8">
                  <c:v>Q1/13</c:v>
                </c:pt>
                <c:pt idx="9">
                  <c:v>Q2/13</c:v>
                </c:pt>
                <c:pt idx="10">
                  <c:v>Q3/13</c:v>
                </c:pt>
                <c:pt idx="11">
                  <c:v>Q4/13</c:v>
                </c:pt>
                <c:pt idx="12">
                  <c:v>Q1/14</c:v>
                </c:pt>
                <c:pt idx="13">
                  <c:v>Q2/14</c:v>
                </c:pt>
                <c:pt idx="14">
                  <c:v>Q3/14</c:v>
                </c:pt>
                <c:pt idx="15">
                  <c:v>Q4/14</c:v>
                </c:pt>
                <c:pt idx="16">
                  <c:v>Q1/15</c:v>
                </c:pt>
                <c:pt idx="17">
                  <c:v>Q2/15</c:v>
                </c:pt>
                <c:pt idx="18">
                  <c:v>Q3/15</c:v>
                </c:pt>
                <c:pt idx="19">
                  <c:v>Q4/15</c:v>
                </c:pt>
                <c:pt idx="20">
                  <c:v>Q1/16</c:v>
                </c:pt>
                <c:pt idx="21">
                  <c:v>Q2/16</c:v>
                </c:pt>
                <c:pt idx="22">
                  <c:v>Q3/16</c:v>
                </c:pt>
                <c:pt idx="23">
                  <c:v>Q4/16</c:v>
                </c:pt>
                <c:pt idx="24">
                  <c:v>Q1/17</c:v>
                </c:pt>
                <c:pt idx="25">
                  <c:v>Q2/17</c:v>
                </c:pt>
                <c:pt idx="26">
                  <c:v>Q3/17</c:v>
                </c:pt>
              </c:strCache>
            </c:strRef>
          </c:cat>
          <c:val>
            <c:numRef>
              <c:f>Sheet1!$D$3:$D$29</c:f>
              <c:numCache>
                <c:formatCode>0.0%</c:formatCode>
                <c:ptCount val="27"/>
                <c:pt idx="0">
                  <c:v>0.14338341398585563</c:v>
                </c:pt>
                <c:pt idx="1">
                  <c:v>0.12136272557646066</c:v>
                </c:pt>
                <c:pt idx="2">
                  <c:v>0.12058277168053322</c:v>
                </c:pt>
                <c:pt idx="3">
                  <c:v>4.2758022852791511E-2</c:v>
                </c:pt>
                <c:pt idx="4">
                  <c:v>-0.15537636962876766</c:v>
                </c:pt>
                <c:pt idx="5">
                  <c:v>-0.11198750823250037</c:v>
                </c:pt>
                <c:pt idx="6">
                  <c:v>-4.2749949161645984E-2</c:v>
                </c:pt>
                <c:pt idx="7">
                  <c:v>1.4812373247473198E-2</c:v>
                </c:pt>
                <c:pt idx="8">
                  <c:v>0.41191511273365444</c:v>
                </c:pt>
                <c:pt idx="9">
                  <c:v>0.30392131350946561</c:v>
                </c:pt>
                <c:pt idx="10">
                  <c:v>0.23896149649753329</c:v>
                </c:pt>
                <c:pt idx="11">
                  <c:v>0.17523723616239906</c:v>
                </c:pt>
                <c:pt idx="12">
                  <c:v>-5.6947994494405241E-2</c:v>
                </c:pt>
                <c:pt idx="13">
                  <c:v>-7.8162205908383742E-2</c:v>
                </c:pt>
                <c:pt idx="14">
                  <c:v>-0.10293756156361478</c:v>
                </c:pt>
                <c:pt idx="15">
                  <c:v>-9.1087611728079665E-2</c:v>
                </c:pt>
                <c:pt idx="16">
                  <c:v>-9.7947669374156998E-2</c:v>
                </c:pt>
                <c:pt idx="17">
                  <c:v>4.4770704215555623E-2</c:v>
                </c:pt>
                <c:pt idx="18">
                  <c:v>8.1582111616349984E-2</c:v>
                </c:pt>
                <c:pt idx="19">
                  <c:v>6.868012080228536E-2</c:v>
                </c:pt>
                <c:pt idx="20">
                  <c:v>0.35582642361370254</c:v>
                </c:pt>
                <c:pt idx="21">
                  <c:v>0.2862052777191908</c:v>
                </c:pt>
                <c:pt idx="22">
                  <c:v>0.2714178156397602</c:v>
                </c:pt>
                <c:pt idx="23">
                  <c:v>0.22360300739492778</c:v>
                </c:pt>
                <c:pt idx="24">
                  <c:v>0.16900000000000001</c:v>
                </c:pt>
                <c:pt idx="25">
                  <c:v>0.13500000000000001</c:v>
                </c:pt>
                <c:pt idx="26">
                  <c:v>0.01</c:v>
                </c:pt>
              </c:numCache>
            </c:numRef>
          </c:val>
          <c:smooth val="0"/>
          <c:extLst>
            <c:ext xmlns:c16="http://schemas.microsoft.com/office/drawing/2014/chart" uri="{C3380CC4-5D6E-409C-BE32-E72D297353CC}">
              <c16:uniqueId val="{00000001-1F29-4756-A8BC-92B6EDCB3986}"/>
            </c:ext>
          </c:extLst>
        </c:ser>
        <c:dLbls>
          <c:showLegendKey val="0"/>
          <c:showVal val="0"/>
          <c:showCatName val="0"/>
          <c:showSerName val="0"/>
          <c:showPercent val="0"/>
          <c:showBubbleSize val="0"/>
        </c:dLbls>
        <c:marker val="1"/>
        <c:smooth val="0"/>
        <c:axId val="1288616847"/>
        <c:axId val="1137995487"/>
      </c:lineChart>
      <c:catAx>
        <c:axId val="1151448031"/>
        <c:scaling>
          <c:orientation val="minMax"/>
        </c:scaling>
        <c:delete val="0"/>
        <c:axPos val="b"/>
        <c:numFmt formatCode="General" sourceLinked="1"/>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138007151"/>
        <c:crosses val="autoZero"/>
        <c:auto val="1"/>
        <c:lblAlgn val="ctr"/>
        <c:lblOffset val="100"/>
        <c:noMultiLvlLbl val="1"/>
      </c:catAx>
      <c:valAx>
        <c:axId val="1138007151"/>
        <c:scaling>
          <c:orientation val="minMax"/>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151448031"/>
        <c:crosses val="autoZero"/>
        <c:crossBetween val="between"/>
      </c:valAx>
      <c:valAx>
        <c:axId val="1137995487"/>
        <c:scaling>
          <c:orientation val="minMax"/>
        </c:scaling>
        <c:delete val="0"/>
        <c:axPos val="r"/>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288616847"/>
        <c:crosses val="max"/>
        <c:crossBetween val="between"/>
      </c:valAx>
      <c:catAx>
        <c:axId val="1288616847"/>
        <c:scaling>
          <c:orientation val="minMax"/>
        </c:scaling>
        <c:delete val="1"/>
        <c:axPos val="b"/>
        <c:numFmt formatCode="General" sourceLinked="1"/>
        <c:majorTickMark val="in"/>
        <c:minorTickMark val="none"/>
        <c:tickLblPos val="low"/>
        <c:crossAx val="1137995487"/>
        <c:crosses val="autoZero"/>
        <c:auto val="1"/>
        <c:lblAlgn val="ctr"/>
        <c:lblOffset val="100"/>
        <c:noMultiLvlLbl val="1"/>
      </c:catAx>
      <c:spPr>
        <a:solidFill>
          <a:srgbClr val="F9E1E1"/>
        </a:solidFill>
        <a:ln w="25400">
          <a:noFill/>
        </a:ln>
        <a:effectLst/>
      </c:spPr>
    </c:plotArea>
    <c:legend>
      <c:legendPos val="t"/>
      <c:layout>
        <c:manualLayout>
          <c:xMode val="edge"/>
          <c:yMode val="edge"/>
          <c:x val="0.15263052589255321"/>
          <c:y val="3.9400024292284265E-2"/>
          <c:w val="0.72163179602549676"/>
          <c:h val="0.112"/>
        </c:manualLayout>
      </c:layout>
      <c:overlay val="0"/>
      <c:spPr>
        <a:solidFill>
          <a:srgbClr val="F9E1E1"/>
        </a:solidFill>
        <a:ln w="25400">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0854700854700855E-2"/>
          <c:y val="0.11083106060606063"/>
          <c:w val="0.98914529914529914"/>
          <c:h val="0.88916893939393937"/>
        </c:manualLayout>
      </c:layout>
      <c:lineChart>
        <c:grouping val="standard"/>
        <c:varyColors val="0"/>
        <c:ser>
          <c:idx val="1"/>
          <c:order val="0"/>
          <c:tx>
            <c:strRef>
              <c:f>'FAI '!$E$1</c:f>
              <c:strCache>
                <c:ptCount val="1"/>
                <c:pt idx="0">
                  <c:v>Manufacturing</c:v>
                </c:pt>
              </c:strCache>
            </c:strRef>
          </c:tx>
          <c:spPr>
            <a:ln w="19050" cap="rnd">
              <a:solidFill>
                <a:srgbClr val="FFFFFF"/>
              </a:solidFill>
              <a:prstDash val="solid"/>
              <a:round/>
            </a:ln>
            <a:effectLst/>
          </c:spPr>
          <c:marker>
            <c:symbol val="none"/>
          </c:marker>
          <c:cat>
            <c:numRef>
              <c:f>'FAI '!$A$62:$A$106</c:f>
              <c:numCache>
                <c:formatCode>\ [$]yyyy/m</c:formatCode>
                <c:ptCount val="45"/>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numCache>
            </c:numRef>
          </c:cat>
          <c:val>
            <c:numRef>
              <c:f>'FAI '!$E$62:$E$106</c:f>
              <c:numCache>
                <c:formatCode>0.0%</c:formatCode>
                <c:ptCount val="45"/>
                <c:pt idx="0">
                  <c:v>0.15122484358442589</c:v>
                </c:pt>
                <c:pt idx="1">
                  <c:v>0.15122484358442589</c:v>
                </c:pt>
                <c:pt idx="2">
                  <c:v>0.15227556007335208</c:v>
                </c:pt>
                <c:pt idx="3">
                  <c:v>0.15181383909263069</c:v>
                </c:pt>
                <c:pt idx="4">
                  <c:v>0.1187454799728147</c:v>
                </c:pt>
                <c:pt idx="5">
                  <c:v>0.16682855521733364</c:v>
                </c:pt>
                <c:pt idx="6">
                  <c:v>0.13784856355550379</c:v>
                </c:pt>
                <c:pt idx="7">
                  <c:v>0.110433060309024</c:v>
                </c:pt>
                <c:pt idx="8">
                  <c:v>9.1362863199831335E-2</c:v>
                </c:pt>
                <c:pt idx="9">
                  <c:v>9.9603960161719796E-2</c:v>
                </c:pt>
                <c:pt idx="10">
                  <c:v>0.11851058637157585</c:v>
                </c:pt>
                <c:pt idx="11">
                  <c:v>0.174227780453029</c:v>
                </c:pt>
                <c:pt idx="12">
                  <c:v>0.10585404696524092</c:v>
                </c:pt>
                <c:pt idx="13">
                  <c:v>0.10585404696524092</c:v>
                </c:pt>
                <c:pt idx="14">
                  <c:v>0.10293378848961043</c:v>
                </c:pt>
                <c:pt idx="15">
                  <c:v>8.9228180674481239E-2</c:v>
                </c:pt>
                <c:pt idx="16">
                  <c:v>0.10358224211582057</c:v>
                </c:pt>
                <c:pt idx="17">
                  <c:v>8.7090990510565458E-2</c:v>
                </c:pt>
                <c:pt idx="18">
                  <c:v>7.1116025425177032E-2</c:v>
                </c:pt>
                <c:pt idx="19">
                  <c:v>7.3435545010052117E-2</c:v>
                </c:pt>
                <c:pt idx="20">
                  <c:v>4.6276156614504904E-2</c:v>
                </c:pt>
                <c:pt idx="21">
                  <c:v>8.4288687165165799E-2</c:v>
                </c:pt>
                <c:pt idx="22">
                  <c:v>9.2778960118835352E-2</c:v>
                </c:pt>
                <c:pt idx="23">
                  <c:v>4.4337063997052173E-2</c:v>
                </c:pt>
                <c:pt idx="24">
                  <c:v>7.4837050493697488E-2</c:v>
                </c:pt>
                <c:pt idx="25">
                  <c:v>7.4837050493697488E-2</c:v>
                </c:pt>
                <c:pt idx="26">
                  <c:v>5.7069582727075963E-2</c:v>
                </c:pt>
                <c:pt idx="27">
                  <c:v>5.2855049617037686E-2</c:v>
                </c:pt>
                <c:pt idx="28">
                  <c:v>1.2780369574928008E-2</c:v>
                </c:pt>
                <c:pt idx="29">
                  <c:v>-4.0198397656031615E-3</c:v>
                </c:pt>
                <c:pt idx="30">
                  <c:v>1.5561460517448999E-2</c:v>
                </c:pt>
                <c:pt idx="31">
                  <c:v>2.0849892383524748E-2</c:v>
                </c:pt>
                <c:pt idx="32">
                  <c:v>5.1243576232348875E-2</c:v>
                </c:pt>
                <c:pt idx="33">
                  <c:v>2.8138272652402208E-2</c:v>
                </c:pt>
                <c:pt idx="34">
                  <c:v>8.374296151549343E-2</c:v>
                </c:pt>
                <c:pt idx="35">
                  <c:v>9.5457388093475037E-2</c:v>
                </c:pt>
                <c:pt idx="36">
                  <c:v>4.25461691797413E-2</c:v>
                </c:pt>
                <c:pt idx="37">
                  <c:v>4.25461691797413E-2</c:v>
                </c:pt>
                <c:pt idx="38">
                  <c:v>6.92954414899416E-2</c:v>
                </c:pt>
                <c:pt idx="39">
                  <c:v>3.1587322300861587E-2</c:v>
                </c:pt>
                <c:pt idx="40">
                  <c:v>5.8630926068438782E-2</c:v>
                </c:pt>
                <c:pt idx="41">
                  <c:v>6.6276547200120106E-2</c:v>
                </c:pt>
                <c:pt idx="42">
                  <c:v>1.2743804298194217E-2</c:v>
                </c:pt>
                <c:pt idx="43">
                  <c:v>2.294252698207E-2</c:v>
                </c:pt>
              </c:numCache>
            </c:numRef>
          </c:val>
          <c:smooth val="0"/>
          <c:extLst>
            <c:ext xmlns:c16="http://schemas.microsoft.com/office/drawing/2014/chart" uri="{C3380CC4-5D6E-409C-BE32-E72D297353CC}">
              <c16:uniqueId val="{00000000-4748-490A-883D-3AAA53BB7014}"/>
            </c:ext>
          </c:extLst>
        </c:ser>
        <c:ser>
          <c:idx val="0"/>
          <c:order val="1"/>
          <c:tx>
            <c:strRef>
              <c:f>'FAI '!$G$1</c:f>
              <c:strCache>
                <c:ptCount val="1"/>
                <c:pt idx="0">
                  <c:v>Real estate</c:v>
                </c:pt>
              </c:strCache>
            </c:strRef>
          </c:tx>
          <c:spPr>
            <a:ln w="19050" cap="rnd">
              <a:solidFill>
                <a:srgbClr val="212103"/>
              </a:solidFill>
              <a:prstDash val="solid"/>
              <a:round/>
            </a:ln>
            <a:effectLst/>
          </c:spPr>
          <c:marker>
            <c:symbol val="none"/>
          </c:marker>
          <c:cat>
            <c:numRef>
              <c:f>'FAI '!$A$62:$A$106</c:f>
              <c:numCache>
                <c:formatCode>\ [$]yyyy/m</c:formatCode>
                <c:ptCount val="45"/>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numCache>
            </c:numRef>
          </c:cat>
          <c:val>
            <c:numRef>
              <c:f>'FAI '!$G$62:$G$105</c:f>
              <c:numCache>
                <c:formatCode>0.0%</c:formatCode>
                <c:ptCount val="44"/>
                <c:pt idx="0">
                  <c:v>0.19111521273316412</c:v>
                </c:pt>
                <c:pt idx="1">
                  <c:v>0.19111521273316412</c:v>
                </c:pt>
                <c:pt idx="2">
                  <c:v>0.13599563673398363</c:v>
                </c:pt>
                <c:pt idx="3">
                  <c:v>0.13685198564968237</c:v>
                </c:pt>
                <c:pt idx="4">
                  <c:v>0.11018608321322731</c:v>
                </c:pt>
                <c:pt idx="5">
                  <c:v>0.13920594410487808</c:v>
                </c:pt>
                <c:pt idx="6">
                  <c:v>0.13346750142377672</c:v>
                </c:pt>
                <c:pt idx="7">
                  <c:v>9.9185707763106867E-2</c:v>
                </c:pt>
                <c:pt idx="8">
                  <c:v>7.9313930824579826E-2</c:v>
                </c:pt>
                <c:pt idx="9">
                  <c:v>0.10800906039692837</c:v>
                </c:pt>
                <c:pt idx="10">
                  <c:v>0.10361766403804351</c:v>
                </c:pt>
                <c:pt idx="11">
                  <c:v>8.3341801166449958E-3</c:v>
                </c:pt>
                <c:pt idx="12">
                  <c:v>0.11292374009403816</c:v>
                </c:pt>
                <c:pt idx="13">
                  <c:v>0.11292374009403816</c:v>
                </c:pt>
                <c:pt idx="14">
                  <c:v>6.7521383815037916E-2</c:v>
                </c:pt>
                <c:pt idx="15">
                  <c:v>2.967598876564348E-2</c:v>
                </c:pt>
                <c:pt idx="16">
                  <c:v>3.6616658133963531E-2</c:v>
                </c:pt>
                <c:pt idx="17">
                  <c:v>4.7059162137254695E-2</c:v>
                </c:pt>
                <c:pt idx="18">
                  <c:v>3.0679764502497875E-2</c:v>
                </c:pt>
                <c:pt idx="19">
                  <c:v>1.3134256379040865E-2</c:v>
                </c:pt>
                <c:pt idx="20">
                  <c:v>-1.534223209792196E-2</c:v>
                </c:pt>
                <c:pt idx="21">
                  <c:v>2.7760455439485021E-4</c:v>
                </c:pt>
                <c:pt idx="22">
                  <c:v>-2.3739913898454645E-2</c:v>
                </c:pt>
                <c:pt idx="23">
                  <c:v>-1.2054867837978711E-2</c:v>
                </c:pt>
                <c:pt idx="24">
                  <c:v>4.8084519679919335E-2</c:v>
                </c:pt>
                <c:pt idx="25">
                  <c:v>4.8084519679919335E-2</c:v>
                </c:pt>
                <c:pt idx="26">
                  <c:v>0.11757149412868295</c:v>
                </c:pt>
                <c:pt idx="27">
                  <c:v>8.7965283556186158E-2</c:v>
                </c:pt>
                <c:pt idx="28">
                  <c:v>5.9700692838990266E-2</c:v>
                </c:pt>
                <c:pt idx="29">
                  <c:v>5.6558407169350788E-2</c:v>
                </c:pt>
                <c:pt idx="30">
                  <c:v>1.2797224501187809E-2</c:v>
                </c:pt>
                <c:pt idx="31">
                  <c:v>4.7160915508073664E-2</c:v>
                </c:pt>
                <c:pt idx="32">
                  <c:v>8.0012025751872606E-2</c:v>
                </c:pt>
                <c:pt idx="33">
                  <c:v>9.1685969464385453E-2</c:v>
                </c:pt>
                <c:pt idx="34">
                  <c:v>5.9480268084157295E-2</c:v>
                </c:pt>
                <c:pt idx="35">
                  <c:v>9.7472017849514092E-2</c:v>
                </c:pt>
                <c:pt idx="36">
                  <c:v>7.1010127880702267E-2</c:v>
                </c:pt>
                <c:pt idx="37">
                  <c:v>7.1010127880702267E-2</c:v>
                </c:pt>
                <c:pt idx="38">
                  <c:v>6.4281136584735998E-2</c:v>
                </c:pt>
                <c:pt idx="39">
                  <c:v>5.5898991309659252E-2</c:v>
                </c:pt>
                <c:pt idx="40">
                  <c:v>5.1497249732800787E-2</c:v>
                </c:pt>
                <c:pt idx="41">
                  <c:v>4.0515691411420418E-2</c:v>
                </c:pt>
                <c:pt idx="42">
                  <c:v>2.8990806674803027E-2</c:v>
                </c:pt>
              </c:numCache>
            </c:numRef>
          </c:val>
          <c:smooth val="0"/>
          <c:extLst>
            <c:ext xmlns:c16="http://schemas.microsoft.com/office/drawing/2014/chart" uri="{C3380CC4-5D6E-409C-BE32-E72D297353CC}">
              <c16:uniqueId val="{00000001-4748-490A-883D-3AAA53BB7014}"/>
            </c:ext>
          </c:extLst>
        </c:ser>
        <c:ser>
          <c:idx val="3"/>
          <c:order val="2"/>
          <c:tx>
            <c:strRef>
              <c:f>'FAI '!$Q$1</c:f>
              <c:strCache>
                <c:ptCount val="1"/>
                <c:pt idx="0">
                  <c:v>Infrastructure</c:v>
                </c:pt>
              </c:strCache>
            </c:strRef>
          </c:tx>
          <c:spPr>
            <a:ln w="19050" cap="rnd">
              <a:solidFill>
                <a:srgbClr val="B60F03"/>
              </a:solidFill>
              <a:prstDash val="dash"/>
              <a:round/>
            </a:ln>
            <a:effectLst/>
          </c:spPr>
          <c:marker>
            <c:symbol val="none"/>
          </c:marker>
          <c:cat>
            <c:numRef>
              <c:f>'FAI '!$A$62:$A$106</c:f>
              <c:numCache>
                <c:formatCode>\ [$]yyyy/m</c:formatCode>
                <c:ptCount val="45"/>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numCache>
            </c:numRef>
          </c:cat>
          <c:val>
            <c:numRef>
              <c:f>'FAI '!$Q$62:$Q$106</c:f>
              <c:numCache>
                <c:formatCode>0.0%</c:formatCode>
                <c:ptCount val="45"/>
                <c:pt idx="0">
                  <c:v>0.18789116564111641</c:v>
                </c:pt>
                <c:pt idx="1">
                  <c:v>0.18789116564111641</c:v>
                </c:pt>
                <c:pt idx="2">
                  <c:v>0.22620778008477149</c:v>
                </c:pt>
                <c:pt idx="3">
                  <c:v>0.208207450757808</c:v>
                </c:pt>
                <c:pt idx="4">
                  <c:v>0.27949851463559194</c:v>
                </c:pt>
                <c:pt idx="5">
                  <c:v>0.22364097551120787</c:v>
                </c:pt>
                <c:pt idx="6">
                  <c:v>0.2165126035587206</c:v>
                </c:pt>
                <c:pt idx="7">
                  <c:v>0.16267914556276142</c:v>
                </c:pt>
                <c:pt idx="8">
                  <c:v>0.16006893202826733</c:v>
                </c:pt>
                <c:pt idx="9">
                  <c:v>0.23199247229032416</c:v>
                </c:pt>
                <c:pt idx="10">
                  <c:v>0.14864130956347221</c:v>
                </c:pt>
                <c:pt idx="11">
                  <c:v>0.17084049641124111</c:v>
                </c:pt>
                <c:pt idx="12">
                  <c:v>0.20793480847836765</c:v>
                </c:pt>
                <c:pt idx="13">
                  <c:v>0.20793480847836765</c:v>
                </c:pt>
                <c:pt idx="14">
                  <c:v>0.24448987763260788</c:v>
                </c:pt>
                <c:pt idx="15">
                  <c:v>0.16123697007295545</c:v>
                </c:pt>
                <c:pt idx="16">
                  <c:v>0.15063482546504781</c:v>
                </c:pt>
                <c:pt idx="17">
                  <c:v>0.20587786434871513</c:v>
                </c:pt>
                <c:pt idx="18">
                  <c:v>0.16264720008700428</c:v>
                </c:pt>
                <c:pt idx="19">
                  <c:v>0.19678725559273191</c:v>
                </c:pt>
                <c:pt idx="20">
                  <c:v>0.13984329380794192</c:v>
                </c:pt>
                <c:pt idx="21">
                  <c:v>0.12894037974575601</c:v>
                </c:pt>
                <c:pt idx="22">
                  <c:v>0.23188964901618636</c:v>
                </c:pt>
                <c:pt idx="23">
                  <c:v>0.10108250582252154</c:v>
                </c:pt>
                <c:pt idx="24">
                  <c:v>0.15731493131208163</c:v>
                </c:pt>
                <c:pt idx="25">
                  <c:v>0.15731493131208163</c:v>
                </c:pt>
                <c:pt idx="26">
                  <c:v>0.21978280722343557</c:v>
                </c:pt>
                <c:pt idx="27">
                  <c:v>0.20579021739008518</c:v>
                </c:pt>
                <c:pt idx="28">
                  <c:v>0.19820270678347196</c:v>
                </c:pt>
                <c:pt idx="29">
                  <c:v>0.21772054406210817</c:v>
                </c:pt>
                <c:pt idx="30">
                  <c:v>0.11694085523859643</c:v>
                </c:pt>
                <c:pt idx="31">
                  <c:v>0.16213322066023661</c:v>
                </c:pt>
                <c:pt idx="32">
                  <c:v>0.15596321181858541</c:v>
                </c:pt>
                <c:pt idx="33">
                  <c:v>0.15321602551845337</c:v>
                </c:pt>
                <c:pt idx="34">
                  <c:v>0.13739179184132366</c:v>
                </c:pt>
                <c:pt idx="35">
                  <c:v>5.1687546372509052E-2</c:v>
                </c:pt>
                <c:pt idx="36">
                  <c:v>0.21270660406013953</c:v>
                </c:pt>
                <c:pt idx="37">
                  <c:v>0.21270660406013953</c:v>
                </c:pt>
                <c:pt idx="38">
                  <c:v>0.16770848553130913</c:v>
                </c:pt>
                <c:pt idx="39">
                  <c:v>0.17415450382031983</c:v>
                </c:pt>
                <c:pt idx="40">
                  <c:v>0.13106284971077087</c:v>
                </c:pt>
                <c:pt idx="41">
                  <c:v>0.17299876326831143</c:v>
                </c:pt>
                <c:pt idx="42">
                  <c:v>0.15803820646020528</c:v>
                </c:pt>
                <c:pt idx="43">
                  <c:v>0.11422713696354903</c:v>
                </c:pt>
              </c:numCache>
            </c:numRef>
          </c:val>
          <c:smooth val="0"/>
          <c:extLst>
            <c:ext xmlns:c16="http://schemas.microsoft.com/office/drawing/2014/chart" uri="{C3380CC4-5D6E-409C-BE32-E72D297353CC}">
              <c16:uniqueId val="{00000002-4748-490A-883D-3AAA53BB7014}"/>
            </c:ext>
          </c:extLst>
        </c:ser>
        <c:ser>
          <c:idx val="2"/>
          <c:order val="3"/>
          <c:tx>
            <c:strRef>
              <c:f>'FAI '!$C$1</c:f>
              <c:strCache>
                <c:ptCount val="1"/>
                <c:pt idx="0">
                  <c:v>Total</c:v>
                </c:pt>
              </c:strCache>
            </c:strRef>
          </c:tx>
          <c:spPr>
            <a:ln w="19050" cap="rnd">
              <a:solidFill>
                <a:srgbClr val="B60F03"/>
              </a:solidFill>
              <a:prstDash val="solid"/>
              <a:round/>
            </a:ln>
            <a:effectLst/>
          </c:spPr>
          <c:marker>
            <c:symbol val="none"/>
          </c:marker>
          <c:cat>
            <c:numRef>
              <c:f>'FAI '!$A$62:$A$106</c:f>
              <c:numCache>
                <c:formatCode>\ [$]yyyy/m</c:formatCode>
                <c:ptCount val="45"/>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numCache>
            </c:numRef>
          </c:cat>
          <c:val>
            <c:numRef>
              <c:f>'FAI '!$C$62:$C$106</c:f>
              <c:numCache>
                <c:formatCode>0.0%</c:formatCode>
                <c:ptCount val="45"/>
                <c:pt idx="0">
                  <c:v>0.17943316239416918</c:v>
                </c:pt>
                <c:pt idx="1">
                  <c:v>0.17943316239416918</c:v>
                </c:pt>
                <c:pt idx="2">
                  <c:v>0.17344105874053839</c:v>
                </c:pt>
                <c:pt idx="3">
                  <c:v>0.16640784927360075</c:v>
                </c:pt>
                <c:pt idx="4">
                  <c:v>0.1691384255304571</c:v>
                </c:pt>
                <c:pt idx="5">
                  <c:v>0.17855830200642497</c:v>
                </c:pt>
                <c:pt idx="6">
                  <c:v>0.15636406489236188</c:v>
                </c:pt>
                <c:pt idx="7">
                  <c:v>0.13309523833592229</c:v>
                </c:pt>
                <c:pt idx="8">
                  <c:v>0.11518912174480689</c:v>
                </c:pt>
                <c:pt idx="9">
                  <c:v>0.13922541581867298</c:v>
                </c:pt>
                <c:pt idx="10">
                  <c:v>0.13363438962882213</c:v>
                </c:pt>
                <c:pt idx="11">
                  <c:v>0.12580689526747402</c:v>
                </c:pt>
                <c:pt idx="12">
                  <c:v>0.13850607363608081</c:v>
                </c:pt>
                <c:pt idx="13">
                  <c:v>0.13850607363608081</c:v>
                </c:pt>
                <c:pt idx="14">
                  <c:v>0.13131777785873044</c:v>
                </c:pt>
                <c:pt idx="15">
                  <c:v>9.5756025991725391E-2</c:v>
                </c:pt>
                <c:pt idx="16">
                  <c:v>9.9236272968689976E-2</c:v>
                </c:pt>
                <c:pt idx="17">
                  <c:v>0.1156992708152309</c:v>
                </c:pt>
                <c:pt idx="18">
                  <c:v>9.8757074340545703E-2</c:v>
                </c:pt>
                <c:pt idx="19">
                  <c:v>9.1055597025559543E-2</c:v>
                </c:pt>
                <c:pt idx="20">
                  <c:v>6.8325491807919247E-2</c:v>
                </c:pt>
                <c:pt idx="21">
                  <c:v>9.3448508045008261E-2</c:v>
                </c:pt>
                <c:pt idx="22">
                  <c:v>0.10800757583888942</c:v>
                </c:pt>
                <c:pt idx="23">
                  <c:v>6.8134059711251194E-2</c:v>
                </c:pt>
                <c:pt idx="24">
                  <c:v>0.10239700728821211</c:v>
                </c:pt>
                <c:pt idx="25">
                  <c:v>0.10239700728821211</c:v>
                </c:pt>
                <c:pt idx="26">
                  <c:v>0.11156791078608053</c:v>
                </c:pt>
                <c:pt idx="27">
                  <c:v>0.10082754945484407</c:v>
                </c:pt>
                <c:pt idx="28">
                  <c:v>7.435851332775445E-2</c:v>
                </c:pt>
                <c:pt idx="29">
                  <c:v>7.2890716675580114E-2</c:v>
                </c:pt>
                <c:pt idx="30">
                  <c:v>3.8914474384438513E-2</c:v>
                </c:pt>
                <c:pt idx="31">
                  <c:v>8.188656726833643E-2</c:v>
                </c:pt>
                <c:pt idx="32">
                  <c:v>9.0247451039537019E-2</c:v>
                </c:pt>
                <c:pt idx="33">
                  <c:v>8.7509864758628098E-2</c:v>
                </c:pt>
                <c:pt idx="34">
                  <c:v>8.7659486300485812E-2</c:v>
                </c:pt>
                <c:pt idx="35">
                  <c:v>6.5153802740319788E-2</c:v>
                </c:pt>
                <c:pt idx="36">
                  <c:v>8.8668470254503085E-2</c:v>
                </c:pt>
                <c:pt idx="37">
                  <c:v>8.8668470254503085E-2</c:v>
                </c:pt>
                <c:pt idx="38">
                  <c:v>9.5414030039287168E-2</c:v>
                </c:pt>
                <c:pt idx="39">
                  <c:v>8.1299086633274786E-2</c:v>
                </c:pt>
                <c:pt idx="40">
                  <c:v>7.8294780048729917E-2</c:v>
                </c:pt>
                <c:pt idx="41">
                  <c:v>8.7674006485514822E-2</c:v>
                </c:pt>
                <c:pt idx="42">
                  <c:v>6.5066538970165233E-2</c:v>
                </c:pt>
                <c:pt idx="43">
                  <c:v>3.8350478738677474E-2</c:v>
                </c:pt>
              </c:numCache>
            </c:numRef>
          </c:val>
          <c:smooth val="0"/>
          <c:extLst>
            <c:ext xmlns:c16="http://schemas.microsoft.com/office/drawing/2014/chart" uri="{C3380CC4-5D6E-409C-BE32-E72D297353CC}">
              <c16:uniqueId val="{00000003-4748-490A-883D-3AAA53BB7014}"/>
            </c:ext>
          </c:extLst>
        </c:ser>
        <c:dLbls>
          <c:showLegendKey val="0"/>
          <c:showVal val="0"/>
          <c:showCatName val="0"/>
          <c:showSerName val="0"/>
          <c:showPercent val="0"/>
          <c:showBubbleSize val="0"/>
        </c:dLbls>
        <c:smooth val="0"/>
        <c:axId val="121105184"/>
        <c:axId val="121142088"/>
      </c:lineChart>
      <c:dateAx>
        <c:axId val="121105184"/>
        <c:scaling>
          <c:orientation val="minMax"/>
        </c:scaling>
        <c:delete val="0"/>
        <c:axPos val="b"/>
        <c:numFmt formatCode="[$-409]mmm\-yy;@"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21142088"/>
        <c:crosses val="autoZero"/>
        <c:auto val="1"/>
        <c:lblOffset val="100"/>
        <c:baseTimeUnit val="days"/>
        <c:majorUnit val="10"/>
        <c:majorTimeUnit val="months"/>
      </c:dateAx>
      <c:valAx>
        <c:axId val="121142088"/>
        <c:scaling>
          <c:orientation val="minMax"/>
          <c:max val="0.30000000000000004"/>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21105184"/>
        <c:crosses val="autoZero"/>
        <c:crossBetween val="midCat"/>
      </c:valAx>
      <c:spPr>
        <a:solidFill>
          <a:srgbClr val="F9E1E1"/>
        </a:solidFill>
        <a:ln w="25400">
          <a:noFill/>
        </a:ln>
        <a:effectLst/>
      </c:spPr>
    </c:plotArea>
    <c:legend>
      <c:legendPos val="t"/>
      <c:layout>
        <c:manualLayout>
          <c:xMode val="edge"/>
          <c:yMode val="edge"/>
          <c:x val="0.10759059829059829"/>
          <c:y val="1.9242424242424241E-2"/>
          <c:w val="0.82388205128205116"/>
          <c:h val="8.9797979797979793E-2"/>
        </c:manualLayout>
      </c:layout>
      <c:overlay val="0"/>
      <c:spPr>
        <a:solidFill>
          <a:srgbClr val="F9E1E1"/>
        </a:solidFill>
        <a:ln w="25400">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0021367521364"/>
          <c:y val="4.8290909090909093E-2"/>
          <c:w val="0.76804352619959171"/>
          <c:h val="0.83956868686868702"/>
        </c:manualLayout>
      </c:layout>
      <c:lineChart>
        <c:grouping val="standard"/>
        <c:varyColors val="0"/>
        <c:ser>
          <c:idx val="0"/>
          <c:order val="0"/>
          <c:tx>
            <c:strRef>
              <c:f>'budget deficit'!$E$22</c:f>
              <c:strCache>
                <c:ptCount val="1"/>
                <c:pt idx="0">
                  <c:v>As % of GDP</c:v>
                </c:pt>
              </c:strCache>
            </c:strRef>
          </c:tx>
          <c:spPr>
            <a:ln w="19050" cap="rnd">
              <a:solidFill>
                <a:srgbClr val="B60F03"/>
              </a:solidFill>
              <a:prstDash val="solid"/>
              <a:round/>
            </a:ln>
            <a:effectLst/>
          </c:spPr>
          <c:marker>
            <c:symbol val="none"/>
          </c:marker>
          <c:cat>
            <c:numRef>
              <c:f>'budget deficit'!$A$48:$A$145</c:f>
              <c:numCache>
                <c:formatCode>\ [$]m/yyyy</c:formatCode>
                <c:ptCount val="9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numCache>
            </c:numRef>
          </c:cat>
          <c:val>
            <c:numRef>
              <c:f>'budget deficit'!$E$48:$E$145</c:f>
              <c:numCache>
                <c:formatCode>0.00%</c:formatCode>
                <c:ptCount val="98"/>
                <c:pt idx="0">
                  <c:v>-1.7772890843662528E-2</c:v>
                </c:pt>
                <c:pt idx="1">
                  <c:v>-1.8581863806201655E-2</c:v>
                </c:pt>
                <c:pt idx="2">
                  <c:v>-1.6638723820816496E-2</c:v>
                </c:pt>
                <c:pt idx="3">
                  <c:v>-1.1906362863075531E-2</c:v>
                </c:pt>
                <c:pt idx="4">
                  <c:v>-1.1458182672957229E-2</c:v>
                </c:pt>
                <c:pt idx="5">
                  <c:v>-1.3313410688264634E-2</c:v>
                </c:pt>
                <c:pt idx="6">
                  <c:v>-1.2101317197601439E-2</c:v>
                </c:pt>
                <c:pt idx="7">
                  <c:v>-1.5383827471529755E-2</c:v>
                </c:pt>
                <c:pt idx="8">
                  <c:v>-1.8461176099530265E-2</c:v>
                </c:pt>
                <c:pt idx="9">
                  <c:v>-1.9541253995166933E-2</c:v>
                </c:pt>
                <c:pt idx="10">
                  <c:v>-2.786587327854639E-2</c:v>
                </c:pt>
                <c:pt idx="11">
                  <c:v>-2.4211298783648562E-2</c:v>
                </c:pt>
                <c:pt idx="12">
                  <c:v>-2.249824382886929E-2</c:v>
                </c:pt>
                <c:pt idx="13">
                  <c:v>-1.6703053493867873E-2</c:v>
                </c:pt>
                <c:pt idx="14">
                  <c:v>-1.6791739845308122E-2</c:v>
                </c:pt>
                <c:pt idx="15">
                  <c:v>-1.5107671459452559E-2</c:v>
                </c:pt>
                <c:pt idx="16">
                  <c:v>-1.4633351767980508E-2</c:v>
                </c:pt>
                <c:pt idx="17">
                  <c:v>-1.5775477116020641E-2</c:v>
                </c:pt>
                <c:pt idx="18">
                  <c:v>-1.307778658986476E-2</c:v>
                </c:pt>
                <c:pt idx="19">
                  <c:v>-1.2517140879054209E-2</c:v>
                </c:pt>
                <c:pt idx="20">
                  <c:v>-1.349420552729712E-2</c:v>
                </c:pt>
                <c:pt idx="21">
                  <c:v>-1.3510937857014684E-2</c:v>
                </c:pt>
                <c:pt idx="22">
                  <c:v>-1.3878625940781595E-2</c:v>
                </c:pt>
                <c:pt idx="23">
                  <c:v>-1.7364438138845525E-2</c:v>
                </c:pt>
                <c:pt idx="24">
                  <c:v>-1.6183132332457013E-2</c:v>
                </c:pt>
                <c:pt idx="25">
                  <c:v>-1.8947972855125658E-2</c:v>
                </c:pt>
                <c:pt idx="26">
                  <c:v>-2.1331810329929205E-2</c:v>
                </c:pt>
                <c:pt idx="27">
                  <c:v>-2.0598591891311201E-2</c:v>
                </c:pt>
                <c:pt idx="28">
                  <c:v>-1.9635932297953969E-2</c:v>
                </c:pt>
                <c:pt idx="29">
                  <c:v>-2.1443760157618653E-2</c:v>
                </c:pt>
                <c:pt idx="30">
                  <c:v>-2.4332221382137607E-2</c:v>
                </c:pt>
                <c:pt idx="31">
                  <c:v>-2.5521483580989435E-2</c:v>
                </c:pt>
                <c:pt idx="32">
                  <c:v>-2.7001626133639312E-2</c:v>
                </c:pt>
                <c:pt idx="33">
                  <c:v>-2.4975636946270266E-2</c:v>
                </c:pt>
                <c:pt idx="34">
                  <c:v>-2.3771900377409887E-2</c:v>
                </c:pt>
                <c:pt idx="35">
                  <c:v>-1.4804816130654814E-2</c:v>
                </c:pt>
                <c:pt idx="36">
                  <c:v>-1.5560001846085346E-2</c:v>
                </c:pt>
                <c:pt idx="37">
                  <c:v>-1.5697010337173009E-2</c:v>
                </c:pt>
                <c:pt idx="38">
                  <c:v>-1.6037576886287475E-2</c:v>
                </c:pt>
                <c:pt idx="39">
                  <c:v>-1.7043850009091633E-2</c:v>
                </c:pt>
                <c:pt idx="40">
                  <c:v>-1.7675147648329535E-2</c:v>
                </c:pt>
                <c:pt idx="41">
                  <c:v>-1.5980332323604126E-2</c:v>
                </c:pt>
                <c:pt idx="42">
                  <c:v>-1.3254874344680886E-2</c:v>
                </c:pt>
                <c:pt idx="43">
                  <c:v>-1.3017984655529957E-2</c:v>
                </c:pt>
                <c:pt idx="44">
                  <c:v>-1.3145495478149178E-2</c:v>
                </c:pt>
                <c:pt idx="45">
                  <c:v>-1.3121232219908324E-2</c:v>
                </c:pt>
                <c:pt idx="46">
                  <c:v>-1.1851451269428156E-2</c:v>
                </c:pt>
                <c:pt idx="47">
                  <c:v>-1.7809491361867498E-2</c:v>
                </c:pt>
                <c:pt idx="48">
                  <c:v>-1.7502219460739918E-2</c:v>
                </c:pt>
                <c:pt idx="49">
                  <c:v>-1.4958266218809378E-2</c:v>
                </c:pt>
                <c:pt idx="50">
                  <c:v>-1.8156417990822543E-2</c:v>
                </c:pt>
                <c:pt idx="51">
                  <c:v>-1.6256278994429774E-2</c:v>
                </c:pt>
                <c:pt idx="52">
                  <c:v>-1.8847733192889484E-2</c:v>
                </c:pt>
                <c:pt idx="53">
                  <c:v>-2.2621046339035476E-2</c:v>
                </c:pt>
                <c:pt idx="54">
                  <c:v>-2.2302739585877217E-2</c:v>
                </c:pt>
                <c:pt idx="55">
                  <c:v>-2.242166265505215E-2</c:v>
                </c:pt>
                <c:pt idx="56">
                  <c:v>-2.3337112138008403E-2</c:v>
                </c:pt>
                <c:pt idx="57">
                  <c:v>-2.0177957495178377E-2</c:v>
                </c:pt>
                <c:pt idx="58">
                  <c:v>-1.9049185215552177E-2</c:v>
                </c:pt>
                <c:pt idx="59">
                  <c:v>-1.7565926574675376E-2</c:v>
                </c:pt>
                <c:pt idx="60">
                  <c:v>-1.3030777158869732E-2</c:v>
                </c:pt>
                <c:pt idx="61">
                  <c:v>-1.8822683659197391E-2</c:v>
                </c:pt>
                <c:pt idx="62">
                  <c:v>-1.8817991925939696E-2</c:v>
                </c:pt>
                <c:pt idx="63">
                  <c:v>-2.1635078273187835E-2</c:v>
                </c:pt>
                <c:pt idx="64">
                  <c:v>-2.1108054815241667E-2</c:v>
                </c:pt>
                <c:pt idx="65">
                  <c:v>-2.1735095680568563E-2</c:v>
                </c:pt>
                <c:pt idx="66">
                  <c:v>-2.2693700326270515E-2</c:v>
                </c:pt>
                <c:pt idx="67">
                  <c:v>-2.5760873432403873E-2</c:v>
                </c:pt>
                <c:pt idx="68">
                  <c:v>-2.9945110791875854E-2</c:v>
                </c:pt>
                <c:pt idx="69">
                  <c:v>-3.2959858913426135E-2</c:v>
                </c:pt>
                <c:pt idx="70">
                  <c:v>-3.6118371890891843E-2</c:v>
                </c:pt>
                <c:pt idx="71">
                  <c:v>-3.4178837855657063E-2</c:v>
                </c:pt>
                <c:pt idx="72">
                  <c:v>-3.5140210345891681E-2</c:v>
                </c:pt>
                <c:pt idx="73">
                  <c:v>-3.4571830779370073E-2</c:v>
                </c:pt>
                <c:pt idx="74">
                  <c:v>-3.7455250078576328E-2</c:v>
                </c:pt>
                <c:pt idx="75">
                  <c:v>-3.4779951306317863E-2</c:v>
                </c:pt>
                <c:pt idx="76">
                  <c:v>-3.6509234437097991E-2</c:v>
                </c:pt>
                <c:pt idx="77">
                  <c:v>-4.1459543394184506E-2</c:v>
                </c:pt>
                <c:pt idx="78">
                  <c:v>-4.0001871302352013E-2</c:v>
                </c:pt>
                <c:pt idx="79">
                  <c:v>-4.1545971339585146E-2</c:v>
                </c:pt>
                <c:pt idx="80">
                  <c:v>-4.3898768881482066E-2</c:v>
                </c:pt>
                <c:pt idx="81">
                  <c:v>-3.9321583729233389E-2</c:v>
                </c:pt>
                <c:pt idx="82">
                  <c:v>-4.1459255890659553E-2</c:v>
                </c:pt>
                <c:pt idx="83">
                  <c:v>-3.8016349892867771E-2</c:v>
                </c:pt>
                <c:pt idx="84">
                  <c:v>-3.8059570471669878E-2</c:v>
                </c:pt>
                <c:pt idx="85">
                  <c:v>-3.6567596547966999E-2</c:v>
                </c:pt>
                <c:pt idx="86">
                  <c:v>-4.0325484659290714E-2</c:v>
                </c:pt>
                <c:pt idx="87">
                  <c:v>-3.8354141857125636E-2</c:v>
                </c:pt>
                <c:pt idx="88">
                  <c:v>-3.9428633291323081E-2</c:v>
                </c:pt>
                <c:pt idx="89">
                  <c:v>-4.3170158896812055E-2</c:v>
                </c:pt>
                <c:pt idx="90">
                  <c:v>-4.1946388922365456E-2</c:v>
                </c:pt>
                <c:pt idx="91">
                  <c:v>-4.1566292285160442E-2</c:v>
                </c:pt>
              </c:numCache>
            </c:numRef>
          </c:val>
          <c:smooth val="0"/>
          <c:extLst>
            <c:ext xmlns:c16="http://schemas.microsoft.com/office/drawing/2014/chart" uri="{C3380CC4-5D6E-409C-BE32-E72D297353CC}">
              <c16:uniqueId val="{00000000-2733-4001-85FE-A4E6AC360B2B}"/>
            </c:ext>
          </c:extLst>
        </c:ser>
        <c:dLbls>
          <c:showLegendKey val="0"/>
          <c:showVal val="0"/>
          <c:showCatName val="0"/>
          <c:showSerName val="0"/>
          <c:showPercent val="0"/>
          <c:showBubbleSize val="0"/>
        </c:dLbls>
        <c:marker val="1"/>
        <c:smooth val="0"/>
        <c:axId val="277064072"/>
        <c:axId val="277064464"/>
      </c:lineChart>
      <c:scatterChart>
        <c:scatterStyle val="smoothMarker"/>
        <c:varyColors val="0"/>
        <c:ser>
          <c:idx val="1"/>
          <c:order val="1"/>
          <c:tx>
            <c:strRef>
              <c:f>'budget deficit'!$F$22</c:f>
              <c:strCache>
                <c:ptCount val="1"/>
                <c:pt idx="0">
                  <c:v>Year-end budget balance target</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dLbl>
              <c:idx val="11"/>
              <c:layout>
                <c:manualLayout>
                  <c:x val="-8.611111111111111E-2"/>
                  <c:y val="6.0185185185185099E-2"/>
                </c:manualLayout>
              </c:layout>
              <c:tx>
                <c:rich>
                  <a:bodyPr/>
                  <a:lstStyle/>
                  <a:p>
                    <a:r>
                      <a:rPr lang="en-US" altLang="zh-CN"/>
                      <a:t>2010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33-4001-85FE-A4E6AC360B2B}"/>
                </c:ext>
              </c:extLst>
            </c:dLbl>
            <c:dLbl>
              <c:idx val="23"/>
              <c:layout>
                <c:manualLayout>
                  <c:x val="-6.6666666666666666E-2"/>
                  <c:y val="6.4814814814814728E-2"/>
                </c:manualLayout>
              </c:layout>
              <c:tx>
                <c:rich>
                  <a:bodyPr/>
                  <a:lstStyle/>
                  <a:p>
                    <a:r>
                      <a:rPr lang="en-US" altLang="zh-CN"/>
                      <a:t>2011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733-4001-85FE-A4E6AC360B2B}"/>
                </c:ext>
              </c:extLst>
            </c:dLbl>
            <c:dLbl>
              <c:idx val="35"/>
              <c:layout>
                <c:manualLayout>
                  <c:x val="-0.1"/>
                  <c:y val="-2.3148148148148192E-2"/>
                </c:manualLayout>
              </c:layout>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33-4001-85FE-A4E6AC360B2B}"/>
                </c:ext>
              </c:extLst>
            </c:dLbl>
            <c:dLbl>
              <c:idx val="47"/>
              <c:layout>
                <c:manualLayout>
                  <c:x val="-0.1208332239720035"/>
                  <c:y val="4.629647856517935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3C3C3C"/>
                        </a:solidFill>
                        <a:latin typeface="Frutiger LT 55 Roman"/>
                        <a:ea typeface="Frutiger LT 55 Roman"/>
                        <a:cs typeface="Frutiger LT 55 Roman"/>
                      </a:defRPr>
                    </a:pPr>
                    <a:r>
                      <a:rPr lang="en-US" altLang="zh-CN" sz="800"/>
                      <a:t>2013</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3C3C3C"/>
                      </a:solidFill>
                      <a:latin typeface="Frutiger LT 55 Roman"/>
                      <a:ea typeface="Frutiger LT 55 Roman"/>
                      <a:cs typeface="Frutiger LT 55 Roman"/>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3638888888888893E-2"/>
                      <c:h val="7.8240740740740736E-2"/>
                    </c:manualLayout>
                  </c15:layout>
                </c:ext>
                <c:ext xmlns:c16="http://schemas.microsoft.com/office/drawing/2014/chart" uri="{C3380CC4-5D6E-409C-BE32-E72D297353CC}">
                  <c16:uniqueId val="{00000004-2733-4001-85FE-A4E6AC360B2B}"/>
                </c:ext>
              </c:extLst>
            </c:dLbl>
            <c:dLbl>
              <c:idx val="59"/>
              <c:layout>
                <c:manualLayout>
                  <c:x val="-4.4444444444444543E-2"/>
                  <c:y val="7.8703703703703706E-2"/>
                </c:manualLayout>
              </c:layout>
              <c:tx>
                <c:rich>
                  <a:bodyPr/>
                  <a:lstStyle/>
                  <a:p>
                    <a:r>
                      <a:rPr lang="en-US" altLang="zh-CN"/>
                      <a:t>2014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733-4001-85FE-A4E6AC360B2B}"/>
                </c:ext>
              </c:extLst>
            </c:dLbl>
            <c:dLbl>
              <c:idx val="71"/>
              <c:layout>
                <c:manualLayout>
                  <c:x val="-4.1666666666666664E-2"/>
                  <c:y val="-6.4814814814814811E-2"/>
                </c:manualLayout>
              </c:layout>
              <c:tx>
                <c:rich>
                  <a:bodyPr/>
                  <a:lstStyle/>
                  <a:p>
                    <a:r>
                      <a:rPr lang="en-US" altLang="zh-CN"/>
                      <a:t>2015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733-4001-85FE-A4E6AC360B2B}"/>
                </c:ext>
              </c:extLst>
            </c:dLbl>
            <c:dLbl>
              <c:idx val="83"/>
              <c:layout>
                <c:manualLayout>
                  <c:x val="-9.6517094017094018E-2"/>
                  <c:y val="1.3888888888888888E-2"/>
                </c:manualLayout>
              </c:layout>
              <c:tx>
                <c:rich>
                  <a:bodyPr/>
                  <a:lstStyle/>
                  <a:p>
                    <a:r>
                      <a:rPr lang="en-US" altLang="zh-CN"/>
                      <a:t>2016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733-4001-85FE-A4E6AC360B2B}"/>
                </c:ext>
              </c:extLst>
            </c:dLbl>
            <c:dLbl>
              <c:idx val="95"/>
              <c:layout>
                <c:manualLayout>
                  <c:x val="-3.2564102564102665E-2"/>
                  <c:y val="-6.7348484848484852E-2"/>
                </c:manualLayout>
              </c:layout>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733-4001-85FE-A4E6AC360B2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3C3C3C"/>
                    </a:solidFill>
                    <a:latin typeface="Frutiger LT 55 Roman"/>
                    <a:ea typeface="Frutiger LT 55 Roman"/>
                    <a:cs typeface="Frutiger LT 55 Roman"/>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'budget deficit'!$A$48:$A$143</c:f>
              <c:numCache>
                <c:formatCode>\ [$]m/yyyy</c:formatCode>
                <c:ptCount val="9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numCache>
            </c:numRef>
          </c:xVal>
          <c:yVal>
            <c:numRef>
              <c:f>'budget deficit'!$F$48:$F$143</c:f>
              <c:numCache>
                <c:formatCode>General</c:formatCode>
                <c:ptCount val="96"/>
                <c:pt idx="11" formatCode="0.00%">
                  <c:v>-2.5999999999999999E-2</c:v>
                </c:pt>
                <c:pt idx="23" formatCode="0.00%">
                  <c:v>-1.9E-2</c:v>
                </c:pt>
                <c:pt idx="35" formatCode="0.00%">
                  <c:v>-1.4999999999999999E-2</c:v>
                </c:pt>
                <c:pt idx="47" formatCode="0.00%">
                  <c:v>-0.02</c:v>
                </c:pt>
                <c:pt idx="59" formatCode="0.00%">
                  <c:v>-2.1000000000000001E-2</c:v>
                </c:pt>
                <c:pt idx="71" formatCode="0.00%">
                  <c:v>-2.3E-2</c:v>
                </c:pt>
                <c:pt idx="83" formatCode="0.00%">
                  <c:v>-0.03</c:v>
                </c:pt>
                <c:pt idx="95" formatCode="0.00%">
                  <c:v>-0.03</c:v>
                </c:pt>
              </c:numCache>
            </c:numRef>
          </c:yVal>
          <c:smooth val="1"/>
          <c:extLst>
            <c:ext xmlns:c16="http://schemas.microsoft.com/office/drawing/2014/chart" uri="{C3380CC4-5D6E-409C-BE32-E72D297353CC}">
              <c16:uniqueId val="{00000009-2733-4001-85FE-A4E6AC360B2B}"/>
            </c:ext>
          </c:extLst>
        </c:ser>
        <c:dLbls>
          <c:showLegendKey val="0"/>
          <c:showVal val="0"/>
          <c:showCatName val="0"/>
          <c:showSerName val="0"/>
          <c:showPercent val="0"/>
          <c:showBubbleSize val="0"/>
        </c:dLbls>
        <c:axId val="277064072"/>
        <c:axId val="277064464"/>
      </c:scatterChart>
      <c:dateAx>
        <c:axId val="277064072"/>
        <c:scaling>
          <c:orientation val="minMax"/>
        </c:scaling>
        <c:delete val="0"/>
        <c:axPos val="b"/>
        <c:numFmt formatCode="[$-409]mmm\-yy;@"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100" b="0" i="0" u="none" strike="noStrike" kern="1200" baseline="0">
                <a:solidFill>
                  <a:srgbClr val="3C3C3C"/>
                </a:solidFill>
                <a:latin typeface="Frutiger LT 55 Roman"/>
                <a:ea typeface="Frutiger LT 55 Roman"/>
                <a:cs typeface="Frutiger LT 55 Roman"/>
              </a:defRPr>
            </a:pPr>
            <a:endParaRPr lang="en-US"/>
          </a:p>
        </c:txPr>
        <c:crossAx val="277064464"/>
        <c:crosses val="autoZero"/>
        <c:auto val="1"/>
        <c:lblOffset val="100"/>
        <c:baseTimeUnit val="months"/>
        <c:majorUnit val="19"/>
        <c:majorTimeUnit val="months"/>
      </c:dateAx>
      <c:valAx>
        <c:axId val="277064464"/>
        <c:scaling>
          <c:orientation val="minMax"/>
          <c:min val="-4.5000000000000012E-2"/>
        </c:scaling>
        <c:delete val="0"/>
        <c:axPos val="l"/>
        <c:majorGridlines>
          <c:spPr>
            <a:ln w="3175" cap="flat" cmpd="sng" algn="ctr">
              <a:solidFill>
                <a:srgbClr val="F9E1E1"/>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r>
                  <a:rPr lang="en-US" altLang="zh-CN" sz="1200"/>
                  <a:t>12m rolling sum</a:t>
                </a:r>
                <a:endParaRPr lang="zh-CN" altLang="en-US" sz="120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title>
        <c:numFmt formatCode="0.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277064072"/>
        <c:crosses val="autoZero"/>
        <c:crossBetween val="between"/>
      </c:valAx>
      <c:spPr>
        <a:solidFill>
          <a:srgbClr val="F9E1E1"/>
        </a:solidFill>
        <a:ln w="25400">
          <a:noFill/>
        </a:ln>
        <a:effectLst/>
      </c:spPr>
    </c:plotArea>
    <c:legend>
      <c:legendPos val="t"/>
      <c:layout>
        <c:manualLayout>
          <c:xMode val="edge"/>
          <c:yMode val="edge"/>
          <c:x val="6.016431623931625E-2"/>
          <c:y val="5.6035353535353535E-2"/>
          <c:w val="0.78515619658119662"/>
          <c:h val="0.1342005050505050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9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5106968106688"/>
          <c:y val="0.14192600924884388"/>
          <c:w val="0.80420155452193609"/>
          <c:h val="0.68595123526225887"/>
        </c:manualLayout>
      </c:layout>
      <c:lineChart>
        <c:grouping val="standard"/>
        <c:varyColors val="0"/>
        <c:ser>
          <c:idx val="0"/>
          <c:order val="0"/>
          <c:tx>
            <c:strRef>
              <c:f>IndustrialProfitRevenue!$T$1</c:f>
              <c:strCache>
                <c:ptCount val="1"/>
                <c:pt idx="0">
                  <c:v>Industrial sales revenue, LHS</c:v>
                </c:pt>
              </c:strCache>
            </c:strRef>
          </c:tx>
          <c:spPr>
            <a:ln w="19050" cap="rnd">
              <a:solidFill>
                <a:srgbClr val="B60F03"/>
              </a:solidFill>
              <a:prstDash val="solid"/>
              <a:round/>
            </a:ln>
            <a:effectLst/>
          </c:spPr>
          <c:marker>
            <c:symbol val="none"/>
          </c:marker>
          <c:cat>
            <c:numRef>
              <c:f>IndustrialProfitRevenue!$O$155:$O$222</c:f>
              <c:numCache>
                <c:formatCode>[$-409]mmm\-yy;@</c:formatCode>
                <c:ptCount val="68"/>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pt idx="25">
                  <c:v>41640</c:v>
                </c:pt>
                <c:pt idx="26">
                  <c:v>41671</c:v>
                </c:pt>
                <c:pt idx="27">
                  <c:v>41699</c:v>
                </c:pt>
                <c:pt idx="28">
                  <c:v>41730</c:v>
                </c:pt>
                <c:pt idx="29">
                  <c:v>41760</c:v>
                </c:pt>
                <c:pt idx="30">
                  <c:v>41791</c:v>
                </c:pt>
                <c:pt idx="31">
                  <c:v>41821</c:v>
                </c:pt>
                <c:pt idx="32">
                  <c:v>41852</c:v>
                </c:pt>
                <c:pt idx="33">
                  <c:v>41883</c:v>
                </c:pt>
                <c:pt idx="34">
                  <c:v>41913</c:v>
                </c:pt>
                <c:pt idx="35">
                  <c:v>41944</c:v>
                </c:pt>
                <c:pt idx="36">
                  <c:v>41974</c:v>
                </c:pt>
                <c:pt idx="37">
                  <c:v>42005</c:v>
                </c:pt>
                <c:pt idx="38">
                  <c:v>42036</c:v>
                </c:pt>
                <c:pt idx="39">
                  <c:v>42064</c:v>
                </c:pt>
                <c:pt idx="40">
                  <c:v>42095</c:v>
                </c:pt>
                <c:pt idx="41">
                  <c:v>42125</c:v>
                </c:pt>
                <c:pt idx="42">
                  <c:v>42156</c:v>
                </c:pt>
                <c:pt idx="43">
                  <c:v>42186</c:v>
                </c:pt>
                <c:pt idx="44">
                  <c:v>42217</c:v>
                </c:pt>
                <c:pt idx="45">
                  <c:v>42248</c:v>
                </c:pt>
                <c:pt idx="46">
                  <c:v>42278</c:v>
                </c:pt>
                <c:pt idx="47">
                  <c:v>42309</c:v>
                </c:pt>
                <c:pt idx="48">
                  <c:v>42339</c:v>
                </c:pt>
                <c:pt idx="49">
                  <c:v>42370</c:v>
                </c:pt>
                <c:pt idx="50">
                  <c:v>42401</c:v>
                </c:pt>
                <c:pt idx="51">
                  <c:v>42430</c:v>
                </c:pt>
                <c:pt idx="52">
                  <c:v>42461</c:v>
                </c:pt>
                <c:pt idx="53">
                  <c:v>42491</c:v>
                </c:pt>
                <c:pt idx="54">
                  <c:v>42522</c:v>
                </c:pt>
                <c:pt idx="55">
                  <c:v>42552</c:v>
                </c:pt>
                <c:pt idx="56">
                  <c:v>42583</c:v>
                </c:pt>
                <c:pt idx="57">
                  <c:v>42614</c:v>
                </c:pt>
                <c:pt idx="58">
                  <c:v>42644</c:v>
                </c:pt>
                <c:pt idx="59">
                  <c:v>42675</c:v>
                </c:pt>
                <c:pt idx="60">
                  <c:v>42705</c:v>
                </c:pt>
                <c:pt idx="61">
                  <c:v>42736</c:v>
                </c:pt>
                <c:pt idx="62">
                  <c:v>42767</c:v>
                </c:pt>
                <c:pt idx="63">
                  <c:v>42795</c:v>
                </c:pt>
                <c:pt idx="64">
                  <c:v>42826</c:v>
                </c:pt>
                <c:pt idx="65">
                  <c:v>42856</c:v>
                </c:pt>
                <c:pt idx="66">
                  <c:v>42887</c:v>
                </c:pt>
                <c:pt idx="67">
                  <c:v>42917</c:v>
                </c:pt>
              </c:numCache>
            </c:numRef>
          </c:cat>
          <c:val>
            <c:numRef>
              <c:f>IndustrialProfitRevenue!$T$155:$T$222</c:f>
              <c:numCache>
                <c:formatCode>0.0%</c:formatCode>
                <c:ptCount val="68"/>
                <c:pt idx="0">
                  <c:v>0.12550926780936103</c:v>
                </c:pt>
                <c:pt idx="1">
                  <c:v>0.12883850072652292</c:v>
                </c:pt>
                <c:pt idx="2">
                  <c:v>0.12883850072652292</c:v>
                </c:pt>
                <c:pt idx="3">
                  <c:v>0.14087087980617463</c:v>
                </c:pt>
                <c:pt idx="4">
                  <c:v>8.963238855689197E-2</c:v>
                </c:pt>
                <c:pt idx="5">
                  <c:v>6.7983413381980343E-2</c:v>
                </c:pt>
                <c:pt idx="6">
                  <c:v>4.4222931271821211E-2</c:v>
                </c:pt>
                <c:pt idx="7">
                  <c:v>5.569604892100611E-2</c:v>
                </c:pt>
                <c:pt idx="8">
                  <c:v>4.5895197628373255E-2</c:v>
                </c:pt>
                <c:pt idx="9">
                  <c:v>5.3278976802826346E-2</c:v>
                </c:pt>
                <c:pt idx="10">
                  <c:v>8.626249359854922E-2</c:v>
                </c:pt>
                <c:pt idx="11">
                  <c:v>0.11435810435397541</c:v>
                </c:pt>
                <c:pt idx="12">
                  <c:v>0.28456022739275111</c:v>
                </c:pt>
                <c:pt idx="13">
                  <c:v>0.1341907349979721</c:v>
                </c:pt>
                <c:pt idx="14">
                  <c:v>0.1341907349979721</c:v>
                </c:pt>
                <c:pt idx="15">
                  <c:v>0.10817041113630221</c:v>
                </c:pt>
                <c:pt idx="16">
                  <c:v>0.12701406261606496</c:v>
                </c:pt>
                <c:pt idx="17">
                  <c:v>0.13333289336375073</c:v>
                </c:pt>
                <c:pt idx="18">
                  <c:v>0.10689233055870062</c:v>
                </c:pt>
                <c:pt idx="19">
                  <c:v>0.10446764890116357</c:v>
                </c:pt>
                <c:pt idx="20">
                  <c:v>0.11209771059410745</c:v>
                </c:pt>
                <c:pt idx="21">
                  <c:v>0.13681832986590295</c:v>
                </c:pt>
                <c:pt idx="22">
                  <c:v>0.13851800180227808</c:v>
                </c:pt>
                <c:pt idx="23">
                  <c:v>0.11333453717459661</c:v>
                </c:pt>
                <c:pt idx="24">
                  <c:v>8.3198536194692571E-2</c:v>
                </c:pt>
                <c:pt idx="25">
                  <c:v>7.7541653393376153E-2</c:v>
                </c:pt>
                <c:pt idx="26">
                  <c:v>7.7541653393376153E-2</c:v>
                </c:pt>
                <c:pt idx="27">
                  <c:v>7.6930711206193894E-2</c:v>
                </c:pt>
                <c:pt idx="28">
                  <c:v>6.1708067902846803E-2</c:v>
                </c:pt>
                <c:pt idx="29">
                  <c:v>6.3012343799326645E-2</c:v>
                </c:pt>
                <c:pt idx="30">
                  <c:v>9.5562993378258257E-2</c:v>
                </c:pt>
                <c:pt idx="31">
                  <c:v>9.8771658130131224E-2</c:v>
                </c:pt>
                <c:pt idx="32">
                  <c:v>5.5921224231189733E-2</c:v>
                </c:pt>
                <c:pt idx="33">
                  <c:v>5.5490805401664955E-2</c:v>
                </c:pt>
                <c:pt idx="34">
                  <c:v>6.7596293522733247E-2</c:v>
                </c:pt>
                <c:pt idx="35">
                  <c:v>3.509913473475091E-2</c:v>
                </c:pt>
                <c:pt idx="36">
                  <c:v>4.191771135297008E-2</c:v>
                </c:pt>
                <c:pt idx="37">
                  <c:v>2.9533486507313803E-2</c:v>
                </c:pt>
                <c:pt idx="38">
                  <c:v>2.9533486507313803E-2</c:v>
                </c:pt>
                <c:pt idx="39">
                  <c:v>-1.9996493953590933E-2</c:v>
                </c:pt>
                <c:pt idx="40">
                  <c:v>3.3607309691880975E-3</c:v>
                </c:pt>
                <c:pt idx="41">
                  <c:v>2.8027525824907418E-3</c:v>
                </c:pt>
                <c:pt idx="42">
                  <c:v>6.528837655064069E-3</c:v>
                </c:pt>
                <c:pt idx="43">
                  <c:v>5.3696500682007819E-3</c:v>
                </c:pt>
                <c:pt idx="44">
                  <c:v>1.7227488209577761E-2</c:v>
                </c:pt>
                <c:pt idx="45">
                  <c:v>3.7879263580840056E-3</c:v>
                </c:pt>
                <c:pt idx="46">
                  <c:v>-3.0437657820453498E-3</c:v>
                </c:pt>
                <c:pt idx="47">
                  <c:v>1.8309655963133945E-2</c:v>
                </c:pt>
                <c:pt idx="48">
                  <c:v>-4.0200091244186116E-2</c:v>
                </c:pt>
                <c:pt idx="49">
                  <c:v>4.3417001100185546E-3</c:v>
                </c:pt>
                <c:pt idx="50">
                  <c:v>4.3417001100185546E-3</c:v>
                </c:pt>
                <c:pt idx="51">
                  <c:v>4.3564162715081109E-2</c:v>
                </c:pt>
                <c:pt idx="52">
                  <c:v>2.0649245155055292E-2</c:v>
                </c:pt>
                <c:pt idx="53">
                  <c:v>5.9658715045076702E-3</c:v>
                </c:pt>
                <c:pt idx="54">
                  <c:v>3.3249292401688287E-2</c:v>
                </c:pt>
                <c:pt idx="55">
                  <c:v>3.5795884124806276E-2</c:v>
                </c:pt>
                <c:pt idx="56">
                  <c:v>4.4421700123482351E-2</c:v>
                </c:pt>
                <c:pt idx="57">
                  <c:v>4.0838981469316651E-2</c:v>
                </c:pt>
                <c:pt idx="58">
                  <c:v>5.6970732301415916E-2</c:v>
                </c:pt>
                <c:pt idx="59">
                  <c:v>9.0431482465735499E-2</c:v>
                </c:pt>
                <c:pt idx="60">
                  <c:v>4.8982472426869927E-2</c:v>
                </c:pt>
                <c:pt idx="61">
                  <c:v>0.12350902025543743</c:v>
                </c:pt>
                <c:pt idx="62">
                  <c:v>0.12350902025543743</c:v>
                </c:pt>
                <c:pt idx="63">
                  <c:v>0.13187098255768248</c:v>
                </c:pt>
                <c:pt idx="64">
                  <c:v>0.11380463204660329</c:v>
                </c:pt>
                <c:pt idx="65">
                  <c:v>0.13624191865607641</c:v>
                </c:pt>
                <c:pt idx="66">
                  <c:v>0.12671710727948662</c:v>
                </c:pt>
                <c:pt idx="67">
                  <c:v>0.10273542039030349</c:v>
                </c:pt>
              </c:numCache>
            </c:numRef>
          </c:val>
          <c:smooth val="0"/>
          <c:extLst>
            <c:ext xmlns:c16="http://schemas.microsoft.com/office/drawing/2014/chart" uri="{C3380CC4-5D6E-409C-BE32-E72D297353CC}">
              <c16:uniqueId val="{00000000-2069-4673-8AE8-FABAF7D79594}"/>
            </c:ext>
          </c:extLst>
        </c:ser>
        <c:dLbls>
          <c:showLegendKey val="0"/>
          <c:showVal val="0"/>
          <c:showCatName val="0"/>
          <c:showSerName val="0"/>
          <c:showPercent val="0"/>
          <c:showBubbleSize val="0"/>
        </c:dLbls>
        <c:marker val="1"/>
        <c:smooth val="0"/>
        <c:axId val="63900672"/>
        <c:axId val="63906560"/>
      </c:lineChart>
      <c:lineChart>
        <c:grouping val="standard"/>
        <c:varyColors val="0"/>
        <c:ser>
          <c:idx val="1"/>
          <c:order val="1"/>
          <c:tx>
            <c:strRef>
              <c:f>IndustrialProfitRevenue!$U$1</c:f>
              <c:strCache>
                <c:ptCount val="1"/>
                <c:pt idx="0">
                  <c:v>Industry production (real), RHS</c:v>
                </c:pt>
              </c:strCache>
            </c:strRef>
          </c:tx>
          <c:spPr>
            <a:ln w="19050" cap="rnd">
              <a:solidFill>
                <a:srgbClr val="FFFFFF"/>
              </a:solidFill>
              <a:prstDash val="solid"/>
              <a:round/>
            </a:ln>
            <a:effectLst/>
          </c:spPr>
          <c:marker>
            <c:symbol val="none"/>
          </c:marker>
          <c:cat>
            <c:numRef>
              <c:f>IndustrialProfitRevenue!$O$155:$O$222</c:f>
              <c:numCache>
                <c:formatCode>[$-409]mmm\-yy;@</c:formatCode>
                <c:ptCount val="68"/>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pt idx="25">
                  <c:v>41640</c:v>
                </c:pt>
                <c:pt idx="26">
                  <c:v>41671</c:v>
                </c:pt>
                <c:pt idx="27">
                  <c:v>41699</c:v>
                </c:pt>
                <c:pt idx="28">
                  <c:v>41730</c:v>
                </c:pt>
                <c:pt idx="29">
                  <c:v>41760</c:v>
                </c:pt>
                <c:pt idx="30">
                  <c:v>41791</c:v>
                </c:pt>
                <c:pt idx="31">
                  <c:v>41821</c:v>
                </c:pt>
                <c:pt idx="32">
                  <c:v>41852</c:v>
                </c:pt>
                <c:pt idx="33">
                  <c:v>41883</c:v>
                </c:pt>
                <c:pt idx="34">
                  <c:v>41913</c:v>
                </c:pt>
                <c:pt idx="35">
                  <c:v>41944</c:v>
                </c:pt>
                <c:pt idx="36">
                  <c:v>41974</c:v>
                </c:pt>
                <c:pt idx="37">
                  <c:v>42005</c:v>
                </c:pt>
                <c:pt idx="38">
                  <c:v>42036</c:v>
                </c:pt>
                <c:pt idx="39">
                  <c:v>42064</c:v>
                </c:pt>
                <c:pt idx="40">
                  <c:v>42095</c:v>
                </c:pt>
                <c:pt idx="41">
                  <c:v>42125</c:v>
                </c:pt>
                <c:pt idx="42">
                  <c:v>42156</c:v>
                </c:pt>
                <c:pt idx="43">
                  <c:v>42186</c:v>
                </c:pt>
                <c:pt idx="44">
                  <c:v>42217</c:v>
                </c:pt>
                <c:pt idx="45">
                  <c:v>42248</c:v>
                </c:pt>
                <c:pt idx="46">
                  <c:v>42278</c:v>
                </c:pt>
                <c:pt idx="47">
                  <c:v>42309</c:v>
                </c:pt>
                <c:pt idx="48">
                  <c:v>42339</c:v>
                </c:pt>
                <c:pt idx="49">
                  <c:v>42370</c:v>
                </c:pt>
                <c:pt idx="50">
                  <c:v>42401</c:v>
                </c:pt>
                <c:pt idx="51">
                  <c:v>42430</c:v>
                </c:pt>
                <c:pt idx="52">
                  <c:v>42461</c:v>
                </c:pt>
                <c:pt idx="53">
                  <c:v>42491</c:v>
                </c:pt>
                <c:pt idx="54">
                  <c:v>42522</c:v>
                </c:pt>
                <c:pt idx="55">
                  <c:v>42552</c:v>
                </c:pt>
                <c:pt idx="56">
                  <c:v>42583</c:v>
                </c:pt>
                <c:pt idx="57">
                  <c:v>42614</c:v>
                </c:pt>
                <c:pt idx="58">
                  <c:v>42644</c:v>
                </c:pt>
                <c:pt idx="59">
                  <c:v>42675</c:v>
                </c:pt>
                <c:pt idx="60">
                  <c:v>42705</c:v>
                </c:pt>
                <c:pt idx="61">
                  <c:v>42736</c:v>
                </c:pt>
                <c:pt idx="62">
                  <c:v>42767</c:v>
                </c:pt>
                <c:pt idx="63">
                  <c:v>42795</c:v>
                </c:pt>
                <c:pt idx="64">
                  <c:v>42826</c:v>
                </c:pt>
                <c:pt idx="65">
                  <c:v>42856</c:v>
                </c:pt>
                <c:pt idx="66">
                  <c:v>42887</c:v>
                </c:pt>
                <c:pt idx="67">
                  <c:v>42917</c:v>
                </c:pt>
              </c:numCache>
            </c:numRef>
          </c:cat>
          <c:val>
            <c:numRef>
              <c:f>IndustrialProfitRevenue!$U$155:$U$222</c:f>
              <c:numCache>
                <c:formatCode>0.0%</c:formatCode>
                <c:ptCount val="68"/>
                <c:pt idx="0">
                  <c:v>0.128</c:v>
                </c:pt>
                <c:pt idx="1">
                  <c:v>0.21300000000000002</c:v>
                </c:pt>
                <c:pt idx="2">
                  <c:v>0.21300000000000002</c:v>
                </c:pt>
                <c:pt idx="3">
                  <c:v>0.11900000000000002</c:v>
                </c:pt>
                <c:pt idx="4">
                  <c:v>9.3000000000000041E-2</c:v>
                </c:pt>
                <c:pt idx="5">
                  <c:v>9.6000000000000002E-2</c:v>
                </c:pt>
                <c:pt idx="6">
                  <c:v>9.5000000000000015E-2</c:v>
                </c:pt>
                <c:pt idx="7">
                  <c:v>9.2000000000000026E-2</c:v>
                </c:pt>
                <c:pt idx="8">
                  <c:v>8.9000000000000037E-2</c:v>
                </c:pt>
                <c:pt idx="9">
                  <c:v>9.2000000000000026E-2</c:v>
                </c:pt>
                <c:pt idx="10">
                  <c:v>9.6000000000000002E-2</c:v>
                </c:pt>
                <c:pt idx="11">
                  <c:v>0.10099999999999998</c:v>
                </c:pt>
                <c:pt idx="12">
                  <c:v>0.10300000000000002</c:v>
                </c:pt>
                <c:pt idx="13">
                  <c:v>8.9000000000000037E-2</c:v>
                </c:pt>
                <c:pt idx="14">
                  <c:v>8.9000000000000037E-2</c:v>
                </c:pt>
                <c:pt idx="15">
                  <c:v>8.9000000000000037E-2</c:v>
                </c:pt>
                <c:pt idx="16">
                  <c:v>9.3000000000000041E-2</c:v>
                </c:pt>
                <c:pt idx="17">
                  <c:v>9.2000000000000026E-2</c:v>
                </c:pt>
                <c:pt idx="18">
                  <c:v>8.9000000000000037E-2</c:v>
                </c:pt>
                <c:pt idx="19">
                  <c:v>9.7000000000000045E-2</c:v>
                </c:pt>
                <c:pt idx="20">
                  <c:v>0.10400000000000002</c:v>
                </c:pt>
                <c:pt idx="21">
                  <c:v>0.10199999999999998</c:v>
                </c:pt>
                <c:pt idx="22">
                  <c:v>0.10300000000000002</c:v>
                </c:pt>
                <c:pt idx="23">
                  <c:v>0.1</c:v>
                </c:pt>
                <c:pt idx="24">
                  <c:v>9.7000000000000045E-2</c:v>
                </c:pt>
                <c:pt idx="25">
                  <c:v>8.8000000000000037E-2</c:v>
                </c:pt>
                <c:pt idx="26">
                  <c:v>8.8000000000000037E-2</c:v>
                </c:pt>
                <c:pt idx="27">
                  <c:v>8.8000000000000037E-2</c:v>
                </c:pt>
                <c:pt idx="28">
                  <c:v>8.7000000000000022E-2</c:v>
                </c:pt>
                <c:pt idx="29">
                  <c:v>8.8000000000000037E-2</c:v>
                </c:pt>
                <c:pt idx="30">
                  <c:v>9.2000000000000026E-2</c:v>
                </c:pt>
                <c:pt idx="31">
                  <c:v>9.0000000000000011E-2</c:v>
                </c:pt>
                <c:pt idx="32">
                  <c:v>6.900000000000002E-2</c:v>
                </c:pt>
                <c:pt idx="33">
                  <c:v>8.0000000000000016E-2</c:v>
                </c:pt>
                <c:pt idx="34">
                  <c:v>7.6999999999999999E-2</c:v>
                </c:pt>
                <c:pt idx="35">
                  <c:v>7.2000000000000022E-2</c:v>
                </c:pt>
                <c:pt idx="36">
                  <c:v>7.9000000000000015E-2</c:v>
                </c:pt>
                <c:pt idx="37">
                  <c:v>5.5999999999999994E-2</c:v>
                </c:pt>
                <c:pt idx="38">
                  <c:v>5.5999999999999994E-2</c:v>
                </c:pt>
                <c:pt idx="39">
                  <c:v>5.5999999999999994E-2</c:v>
                </c:pt>
                <c:pt idx="40">
                  <c:v>5.9000000000000011E-2</c:v>
                </c:pt>
                <c:pt idx="41">
                  <c:v>6.1000000000000006E-2</c:v>
                </c:pt>
                <c:pt idx="42">
                  <c:v>6.8000000000000019E-2</c:v>
                </c:pt>
                <c:pt idx="43">
                  <c:v>6.0000000000000005E-2</c:v>
                </c:pt>
                <c:pt idx="44">
                  <c:v>6.1000000000000006E-2</c:v>
                </c:pt>
                <c:pt idx="45">
                  <c:v>5.7000000000000009E-2</c:v>
                </c:pt>
                <c:pt idx="46">
                  <c:v>5.5999999999999994E-2</c:v>
                </c:pt>
                <c:pt idx="47">
                  <c:v>6.2000000000000006E-2</c:v>
                </c:pt>
                <c:pt idx="48">
                  <c:v>5.9000000000000011E-2</c:v>
                </c:pt>
                <c:pt idx="49">
                  <c:v>6.8000000000000019E-2</c:v>
                </c:pt>
                <c:pt idx="50">
                  <c:v>6.8000000000000019E-2</c:v>
                </c:pt>
                <c:pt idx="51">
                  <c:v>6.8000000000000019E-2</c:v>
                </c:pt>
                <c:pt idx="52">
                  <c:v>6.0000000000000005E-2</c:v>
                </c:pt>
                <c:pt idx="53">
                  <c:v>6.0000000000000005E-2</c:v>
                </c:pt>
                <c:pt idx="54">
                  <c:v>6.2000000000000006E-2</c:v>
                </c:pt>
                <c:pt idx="55">
                  <c:v>6.0000000000000005E-2</c:v>
                </c:pt>
                <c:pt idx="56">
                  <c:v>6.3E-2</c:v>
                </c:pt>
                <c:pt idx="57">
                  <c:v>6.1000000000000006E-2</c:v>
                </c:pt>
                <c:pt idx="58">
                  <c:v>6.1000000000000006E-2</c:v>
                </c:pt>
                <c:pt idx="59">
                  <c:v>6.2000000000000006E-2</c:v>
                </c:pt>
                <c:pt idx="60">
                  <c:v>6.0000000000000005E-2</c:v>
                </c:pt>
                <c:pt idx="61">
                  <c:v>7.5999999999999998E-2</c:v>
                </c:pt>
                <c:pt idx="62">
                  <c:v>7.5999999999999998E-2</c:v>
                </c:pt>
                <c:pt idx="63">
                  <c:v>7.5999999999999998E-2</c:v>
                </c:pt>
                <c:pt idx="64">
                  <c:v>6.5000000000000002E-2</c:v>
                </c:pt>
                <c:pt idx="65">
                  <c:v>6.5000000000000002E-2</c:v>
                </c:pt>
                <c:pt idx="66">
                  <c:v>7.5999999999999998E-2</c:v>
                </c:pt>
                <c:pt idx="67">
                  <c:v>6.4000000000000015E-2</c:v>
                </c:pt>
              </c:numCache>
            </c:numRef>
          </c:val>
          <c:smooth val="0"/>
          <c:extLst>
            <c:ext xmlns:c16="http://schemas.microsoft.com/office/drawing/2014/chart" uri="{C3380CC4-5D6E-409C-BE32-E72D297353CC}">
              <c16:uniqueId val="{00000001-2069-4673-8AE8-FABAF7D79594}"/>
            </c:ext>
          </c:extLst>
        </c:ser>
        <c:dLbls>
          <c:showLegendKey val="0"/>
          <c:showVal val="0"/>
          <c:showCatName val="0"/>
          <c:showSerName val="0"/>
          <c:showPercent val="0"/>
          <c:showBubbleSize val="0"/>
        </c:dLbls>
        <c:marker val="1"/>
        <c:smooth val="0"/>
        <c:axId val="63918080"/>
        <c:axId val="63908096"/>
      </c:lineChart>
      <c:dateAx>
        <c:axId val="63900672"/>
        <c:scaling>
          <c:orientation val="minMax"/>
          <c:min val="40909"/>
        </c:scaling>
        <c:delete val="0"/>
        <c:axPos val="b"/>
        <c:numFmt formatCode="[$-409]mmm\-yy;@" sourceLinked="1"/>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3906560"/>
        <c:crosses val="autoZero"/>
        <c:auto val="1"/>
        <c:lblOffset val="100"/>
        <c:baseTimeUnit val="months"/>
        <c:majorUnit val="16"/>
        <c:majorTimeUnit val="months"/>
      </c:dateAx>
      <c:valAx>
        <c:axId val="63906560"/>
        <c:scaling>
          <c:orientation val="minMax"/>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3900672"/>
        <c:crosses val="autoZero"/>
        <c:crossBetween val="midCat"/>
      </c:valAx>
      <c:valAx>
        <c:axId val="63908096"/>
        <c:scaling>
          <c:orientation val="minMax"/>
          <c:max val="0.11000000000000001"/>
          <c:min val="3.0000000000000009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63918080"/>
        <c:crosses val="max"/>
        <c:crossBetween val="between"/>
      </c:valAx>
      <c:dateAx>
        <c:axId val="63918080"/>
        <c:scaling>
          <c:orientation val="minMax"/>
        </c:scaling>
        <c:delete val="1"/>
        <c:axPos val="b"/>
        <c:numFmt formatCode="[$-409]mmm\-yy;@" sourceLinked="1"/>
        <c:majorTickMark val="out"/>
        <c:minorTickMark val="none"/>
        <c:tickLblPos val="none"/>
        <c:crossAx val="63908096"/>
        <c:crosses val="autoZero"/>
        <c:auto val="1"/>
        <c:lblOffset val="100"/>
        <c:baseTimeUnit val="months"/>
      </c:dateAx>
      <c:spPr>
        <a:solidFill>
          <a:srgbClr val="F9E1E1"/>
        </a:solidFill>
        <a:ln w="25400">
          <a:noFill/>
        </a:ln>
        <a:effectLst/>
      </c:spPr>
    </c:plotArea>
    <c:legend>
      <c:legendPos val="t"/>
      <c:layout>
        <c:manualLayout>
          <c:xMode val="edge"/>
          <c:yMode val="edge"/>
          <c:x val="0.11474125109361329"/>
          <c:y val="1.3052014331541918E-2"/>
          <c:w val="0.774573709536308"/>
          <c:h val="0.10631978294379868"/>
        </c:manualLayout>
      </c:layout>
      <c:overlay val="0"/>
      <c:spPr>
        <a:solidFill>
          <a:srgbClr val="F9E1E1"/>
        </a:solidFill>
        <a:ln w="25400">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0884353741496598E-2"/>
          <c:y val="0.1069255905511811"/>
          <c:w val="0.98911564625850346"/>
          <c:h val="0.89307440944881888"/>
        </c:manualLayout>
      </c:layout>
      <c:lineChart>
        <c:grouping val="standard"/>
        <c:varyColors val="0"/>
        <c:ser>
          <c:idx val="0"/>
          <c:order val="0"/>
          <c:tx>
            <c:strRef>
              <c:f>'PPI-IP'!$D$1</c:f>
              <c:strCache>
                <c:ptCount val="1"/>
                <c:pt idx="0">
                  <c:v>PPI, LHS</c:v>
                </c:pt>
              </c:strCache>
            </c:strRef>
          </c:tx>
          <c:spPr>
            <a:ln w="19050" cap="rnd">
              <a:solidFill>
                <a:srgbClr val="B60F03"/>
              </a:solidFill>
              <a:prstDash val="solid"/>
              <a:round/>
            </a:ln>
            <a:effectLst/>
          </c:spPr>
          <c:marker>
            <c:symbol val="none"/>
          </c:marker>
          <c:cat>
            <c:numRef>
              <c:f>'PPI-IP'!$A$21:$A$91</c:f>
              <c:numCache>
                <c:formatCode>\ [$]m/yyyy</c:formatCode>
                <c:ptCount val="71"/>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pt idx="45">
                  <c:v>42186</c:v>
                </c:pt>
                <c:pt idx="46">
                  <c:v>42217</c:v>
                </c:pt>
                <c:pt idx="47">
                  <c:v>42248</c:v>
                </c:pt>
                <c:pt idx="48">
                  <c:v>42278</c:v>
                </c:pt>
                <c:pt idx="49">
                  <c:v>42309</c:v>
                </c:pt>
                <c:pt idx="50">
                  <c:v>42339</c:v>
                </c:pt>
                <c:pt idx="51">
                  <c:v>42370</c:v>
                </c:pt>
                <c:pt idx="52">
                  <c:v>42401</c:v>
                </c:pt>
                <c:pt idx="53">
                  <c:v>42430</c:v>
                </c:pt>
                <c:pt idx="54">
                  <c:v>42461</c:v>
                </c:pt>
                <c:pt idx="55">
                  <c:v>42491</c:v>
                </c:pt>
                <c:pt idx="56">
                  <c:v>42522</c:v>
                </c:pt>
                <c:pt idx="57">
                  <c:v>42552</c:v>
                </c:pt>
                <c:pt idx="58">
                  <c:v>42583</c:v>
                </c:pt>
                <c:pt idx="59">
                  <c:v>42614</c:v>
                </c:pt>
                <c:pt idx="60">
                  <c:v>42644</c:v>
                </c:pt>
                <c:pt idx="61">
                  <c:v>42675</c:v>
                </c:pt>
                <c:pt idx="62">
                  <c:v>42705</c:v>
                </c:pt>
                <c:pt idx="63">
                  <c:v>42736</c:v>
                </c:pt>
                <c:pt idx="64">
                  <c:v>42767</c:v>
                </c:pt>
                <c:pt idx="65">
                  <c:v>42795</c:v>
                </c:pt>
                <c:pt idx="66">
                  <c:v>42826</c:v>
                </c:pt>
                <c:pt idx="67">
                  <c:v>42856</c:v>
                </c:pt>
                <c:pt idx="68">
                  <c:v>42887</c:v>
                </c:pt>
                <c:pt idx="69">
                  <c:v>42917</c:v>
                </c:pt>
                <c:pt idx="70">
                  <c:v>42948</c:v>
                </c:pt>
              </c:numCache>
            </c:numRef>
          </c:cat>
          <c:val>
            <c:numRef>
              <c:f>'PPI-IP'!$D$21:$D$91</c:f>
              <c:numCache>
                <c:formatCode>0.0%</c:formatCode>
                <c:ptCount val="71"/>
                <c:pt idx="0">
                  <c:v>5.0037999999999985E-2</c:v>
                </c:pt>
                <c:pt idx="1">
                  <c:v>2.7179000000000002E-2</c:v>
                </c:pt>
                <c:pt idx="2">
                  <c:v>1.6854000000000015E-2</c:v>
                </c:pt>
                <c:pt idx="3">
                  <c:v>7.3470000000000367E-3</c:v>
                </c:pt>
                <c:pt idx="4">
                  <c:v>2.8400000000004864E-4</c:v>
                </c:pt>
                <c:pt idx="5">
                  <c:v>-3.1709999999999638E-3</c:v>
                </c:pt>
                <c:pt idx="6">
                  <c:v>-6.9840000000000657E-3</c:v>
                </c:pt>
                <c:pt idx="7">
                  <c:v>-1.3980999999999995E-2</c:v>
                </c:pt>
                <c:pt idx="8">
                  <c:v>-2.084299999999999E-2</c:v>
                </c:pt>
                <c:pt idx="9">
                  <c:v>-2.8650999999999982E-2</c:v>
                </c:pt>
                <c:pt idx="10">
                  <c:v>-3.4783999999999933E-2</c:v>
                </c:pt>
                <c:pt idx="11">
                  <c:v>-3.5545000000000042E-2</c:v>
                </c:pt>
                <c:pt idx="12">
                  <c:v>-2.7557999999999937E-2</c:v>
                </c:pt>
                <c:pt idx="13">
                  <c:v>-2.1995000000000004E-2</c:v>
                </c:pt>
                <c:pt idx="14">
                  <c:v>-1.9397000000000018E-2</c:v>
                </c:pt>
                <c:pt idx="15">
                  <c:v>-1.6372000000000071E-2</c:v>
                </c:pt>
                <c:pt idx="16">
                  <c:v>-1.6253999999999991E-2</c:v>
                </c:pt>
                <c:pt idx="17">
                  <c:v>-1.9189999999999971E-2</c:v>
                </c:pt>
                <c:pt idx="18">
                  <c:v>-2.617500000000007E-2</c:v>
                </c:pt>
                <c:pt idx="19">
                  <c:v>-2.865799999999993E-2</c:v>
                </c:pt>
                <c:pt idx="20">
                  <c:v>-2.6965000000000003E-2</c:v>
                </c:pt>
                <c:pt idx="21">
                  <c:v>-2.2711999999999934E-2</c:v>
                </c:pt>
                <c:pt idx="22">
                  <c:v>-1.6250000000000001E-2</c:v>
                </c:pt>
                <c:pt idx="23">
                  <c:v>-1.343900000000005E-2</c:v>
                </c:pt>
                <c:pt idx="24">
                  <c:v>-1.507099999999994E-2</c:v>
                </c:pt>
                <c:pt idx="25">
                  <c:v>-1.4241999999999991E-2</c:v>
                </c:pt>
                <c:pt idx="26">
                  <c:v>-1.3556999999999987E-2</c:v>
                </c:pt>
                <c:pt idx="27">
                  <c:v>-1.5999999999999945E-2</c:v>
                </c:pt>
                <c:pt idx="28">
                  <c:v>-0.02</c:v>
                </c:pt>
                <c:pt idx="29">
                  <c:v>-2.3019000000000032E-2</c:v>
                </c:pt>
                <c:pt idx="30">
                  <c:v>-2.0041999999999973E-2</c:v>
                </c:pt>
                <c:pt idx="31">
                  <c:v>-1.446399999999997E-2</c:v>
                </c:pt>
                <c:pt idx="32">
                  <c:v>-1.1092000000000013E-2</c:v>
                </c:pt>
                <c:pt idx="33">
                  <c:v>-8.6879999999999319E-3</c:v>
                </c:pt>
                <c:pt idx="34">
                  <c:v>-1.203800000000001E-2</c:v>
                </c:pt>
                <c:pt idx="35">
                  <c:v>-1.7995999999999981E-2</c:v>
                </c:pt>
                <c:pt idx="36">
                  <c:v>-2.2428000000000024E-2</c:v>
                </c:pt>
                <c:pt idx="37">
                  <c:v>-2.6928000000000053E-2</c:v>
                </c:pt>
                <c:pt idx="38">
                  <c:v>-3.3152000000000043E-2</c:v>
                </c:pt>
                <c:pt idx="39">
                  <c:v>-4.3201999999999997E-2</c:v>
                </c:pt>
                <c:pt idx="40">
                  <c:v>-4.7976000000000026E-2</c:v>
                </c:pt>
                <c:pt idx="41">
                  <c:v>-4.5602999999999977E-2</c:v>
                </c:pt>
                <c:pt idx="42">
                  <c:v>-4.572500000000005E-2</c:v>
                </c:pt>
                <c:pt idx="43">
                  <c:v>-4.6069999999999993E-2</c:v>
                </c:pt>
                <c:pt idx="44">
                  <c:v>-4.8135000000000046E-2</c:v>
                </c:pt>
                <c:pt idx="45">
                  <c:v>-5.3692000000000066E-2</c:v>
                </c:pt>
                <c:pt idx="46">
                  <c:v>-5.9000000000000059E-2</c:v>
                </c:pt>
                <c:pt idx="47">
                  <c:v>-5.9000000000000059E-2</c:v>
                </c:pt>
                <c:pt idx="48">
                  <c:v>-5.9000000000000059E-2</c:v>
                </c:pt>
                <c:pt idx="49">
                  <c:v>-5.9000000000000059E-2</c:v>
                </c:pt>
                <c:pt idx="50">
                  <c:v>-5.9000000000000059E-2</c:v>
                </c:pt>
                <c:pt idx="51">
                  <c:v>-5.2999999999999971E-2</c:v>
                </c:pt>
                <c:pt idx="52">
                  <c:v>-4.9000000000000057E-2</c:v>
                </c:pt>
                <c:pt idx="53">
                  <c:v>-4.2999999999999969E-2</c:v>
                </c:pt>
                <c:pt idx="54">
                  <c:v>-3.4000000000000058E-2</c:v>
                </c:pt>
                <c:pt idx="55">
                  <c:v>-2.7999999999999973E-2</c:v>
                </c:pt>
                <c:pt idx="56">
                  <c:v>-2.5999999999999943E-2</c:v>
                </c:pt>
                <c:pt idx="57">
                  <c:v>-1.7000000000000029E-2</c:v>
                </c:pt>
                <c:pt idx="58">
                  <c:v>-7.9999999999999724E-3</c:v>
                </c:pt>
                <c:pt idx="59">
                  <c:v>9.9999999999994321E-4</c:v>
                </c:pt>
                <c:pt idx="60">
                  <c:v>1.2000000000000028E-2</c:v>
                </c:pt>
                <c:pt idx="61">
                  <c:v>3.2999999999999974E-2</c:v>
                </c:pt>
                <c:pt idx="62">
                  <c:v>5.5E-2</c:v>
                </c:pt>
                <c:pt idx="63">
                  <c:v>6.9000000000000061E-2</c:v>
                </c:pt>
                <c:pt idx="64">
                  <c:v>7.7999999999999972E-2</c:v>
                </c:pt>
                <c:pt idx="65">
                  <c:v>7.5999999999999943E-2</c:v>
                </c:pt>
                <c:pt idx="66">
                  <c:v>6.4000000000000057E-2</c:v>
                </c:pt>
                <c:pt idx="67">
                  <c:v>5.5E-2</c:v>
                </c:pt>
                <c:pt idx="68">
                  <c:v>5.5E-2</c:v>
                </c:pt>
                <c:pt idx="69">
                  <c:v>5.5E-2</c:v>
                </c:pt>
                <c:pt idx="70">
                  <c:v>6.2999999999999973E-2</c:v>
                </c:pt>
              </c:numCache>
            </c:numRef>
          </c:val>
          <c:smooth val="0"/>
          <c:extLst>
            <c:ext xmlns:c16="http://schemas.microsoft.com/office/drawing/2014/chart" uri="{C3380CC4-5D6E-409C-BE32-E72D297353CC}">
              <c16:uniqueId val="{00000000-ACDA-45BB-BDDD-0079A64CEF16}"/>
            </c:ext>
          </c:extLst>
        </c:ser>
        <c:dLbls>
          <c:showLegendKey val="0"/>
          <c:showVal val="0"/>
          <c:showCatName val="0"/>
          <c:showSerName val="0"/>
          <c:showPercent val="0"/>
          <c:showBubbleSize val="0"/>
        </c:dLbls>
        <c:marker val="1"/>
        <c:smooth val="0"/>
        <c:axId val="274752512"/>
        <c:axId val="274752904"/>
      </c:lineChart>
      <c:lineChart>
        <c:grouping val="standard"/>
        <c:varyColors val="0"/>
        <c:ser>
          <c:idx val="1"/>
          <c:order val="1"/>
          <c:tx>
            <c:strRef>
              <c:f>'PPI-IP'!$E$1</c:f>
              <c:strCache>
                <c:ptCount val="1"/>
                <c:pt idx="0">
                  <c:v>Industrial profits, RHS</c:v>
                </c:pt>
              </c:strCache>
            </c:strRef>
          </c:tx>
          <c:spPr>
            <a:ln w="12700" cap="rnd">
              <a:solidFill>
                <a:srgbClr val="959595"/>
              </a:solidFill>
              <a:prstDash val="solid"/>
              <a:round/>
            </a:ln>
            <a:effectLst/>
          </c:spPr>
          <c:marker>
            <c:symbol val="none"/>
          </c:marker>
          <c:cat>
            <c:numRef>
              <c:f>'PPI-IP'!$A$21:$A$91</c:f>
              <c:numCache>
                <c:formatCode>\ [$]m/yyyy</c:formatCode>
                <c:ptCount val="71"/>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pt idx="45">
                  <c:v>42186</c:v>
                </c:pt>
                <c:pt idx="46">
                  <c:v>42217</c:v>
                </c:pt>
                <c:pt idx="47">
                  <c:v>42248</c:v>
                </c:pt>
                <c:pt idx="48">
                  <c:v>42278</c:v>
                </c:pt>
                <c:pt idx="49">
                  <c:v>42309</c:v>
                </c:pt>
                <c:pt idx="50">
                  <c:v>42339</c:v>
                </c:pt>
                <c:pt idx="51">
                  <c:v>42370</c:v>
                </c:pt>
                <c:pt idx="52">
                  <c:v>42401</c:v>
                </c:pt>
                <c:pt idx="53">
                  <c:v>42430</c:v>
                </c:pt>
                <c:pt idx="54">
                  <c:v>42461</c:v>
                </c:pt>
                <c:pt idx="55">
                  <c:v>42491</c:v>
                </c:pt>
                <c:pt idx="56">
                  <c:v>42522</c:v>
                </c:pt>
                <c:pt idx="57">
                  <c:v>42552</c:v>
                </c:pt>
                <c:pt idx="58">
                  <c:v>42583</c:v>
                </c:pt>
                <c:pt idx="59">
                  <c:v>42614</c:v>
                </c:pt>
                <c:pt idx="60">
                  <c:v>42644</c:v>
                </c:pt>
                <c:pt idx="61">
                  <c:v>42675</c:v>
                </c:pt>
                <c:pt idx="62">
                  <c:v>42705</c:v>
                </c:pt>
                <c:pt idx="63">
                  <c:v>42736</c:v>
                </c:pt>
                <c:pt idx="64">
                  <c:v>42767</c:v>
                </c:pt>
                <c:pt idx="65">
                  <c:v>42795</c:v>
                </c:pt>
                <c:pt idx="66">
                  <c:v>42826</c:v>
                </c:pt>
                <c:pt idx="67">
                  <c:v>42856</c:v>
                </c:pt>
                <c:pt idx="68">
                  <c:v>42887</c:v>
                </c:pt>
                <c:pt idx="69">
                  <c:v>42917</c:v>
                </c:pt>
                <c:pt idx="70">
                  <c:v>42948</c:v>
                </c:pt>
              </c:numCache>
            </c:numRef>
          </c:cat>
          <c:val>
            <c:numRef>
              <c:f>'PPI-IP'!$E$21:$E$91</c:f>
              <c:numCache>
                <c:formatCode>0.0%</c:formatCode>
                <c:ptCount val="71"/>
                <c:pt idx="0">
                  <c:v>0.125</c:v>
                </c:pt>
                <c:pt idx="1">
                  <c:v>0.17899999999999999</c:v>
                </c:pt>
                <c:pt idx="2">
                  <c:v>3.7999999999999997E-4</c:v>
                </c:pt>
                <c:pt idx="3">
                  <c:v>-6.0999999999999997E-4</c:v>
                </c:pt>
                <c:pt idx="4">
                  <c:v>-6.0999999999999997E-4</c:v>
                </c:pt>
                <c:pt idx="5">
                  <c:v>4.4999999999999998E-2</c:v>
                </c:pt>
                <c:pt idx="6">
                  <c:v>-2.2000000000000002E-2</c:v>
                </c:pt>
                <c:pt idx="7">
                  <c:v>-5.2999999999999999E-2</c:v>
                </c:pt>
                <c:pt idx="8">
                  <c:v>-1.7000000000000001E-2</c:v>
                </c:pt>
                <c:pt idx="9">
                  <c:v>-5.4000000000000006E-2</c:v>
                </c:pt>
                <c:pt idx="10">
                  <c:v>-6.2E-2</c:v>
                </c:pt>
                <c:pt idx="11">
                  <c:v>7.8E-2</c:v>
                </c:pt>
                <c:pt idx="12">
                  <c:v>0.20499999999999999</c:v>
                </c:pt>
                <c:pt idx="13">
                  <c:v>0.22800000000000001</c:v>
                </c:pt>
                <c:pt idx="14">
                  <c:v>0.17300000000000001</c:v>
                </c:pt>
                <c:pt idx="15">
                  <c:v>1.7000000000000001E-3</c:v>
                </c:pt>
                <c:pt idx="16">
                  <c:v>1.7000000000000001E-3</c:v>
                </c:pt>
                <c:pt idx="17">
                  <c:v>5.2999999999999999E-2</c:v>
                </c:pt>
                <c:pt idx="18">
                  <c:v>9.3000000000000013E-2</c:v>
                </c:pt>
                <c:pt idx="19">
                  <c:v>0.155</c:v>
                </c:pt>
                <c:pt idx="20">
                  <c:v>6.3E-2</c:v>
                </c:pt>
                <c:pt idx="21">
                  <c:v>0.11599999999999999</c:v>
                </c:pt>
                <c:pt idx="22">
                  <c:v>0.24199999999999999</c:v>
                </c:pt>
                <c:pt idx="23">
                  <c:v>0.184</c:v>
                </c:pt>
                <c:pt idx="24">
                  <c:v>0.151</c:v>
                </c:pt>
                <c:pt idx="25">
                  <c:v>9.6999999999999989E-2</c:v>
                </c:pt>
                <c:pt idx="26">
                  <c:v>0.06</c:v>
                </c:pt>
                <c:pt idx="27">
                  <c:v>9.8999999999999999E-4</c:v>
                </c:pt>
                <c:pt idx="28">
                  <c:v>9.8999999999999999E-4</c:v>
                </c:pt>
                <c:pt idx="29">
                  <c:v>0.107</c:v>
                </c:pt>
                <c:pt idx="30">
                  <c:v>9.6000000000000002E-2</c:v>
                </c:pt>
                <c:pt idx="31">
                  <c:v>8.900000000000001E-2</c:v>
                </c:pt>
                <c:pt idx="32">
                  <c:v>0.17899999999999999</c:v>
                </c:pt>
                <c:pt idx="33">
                  <c:v>0.13500000000000001</c:v>
                </c:pt>
                <c:pt idx="34">
                  <c:v>-6.0000000000000001E-3</c:v>
                </c:pt>
                <c:pt idx="35">
                  <c:v>4.0000000000000001E-3</c:v>
                </c:pt>
                <c:pt idx="36">
                  <c:v>-2.1000000000000001E-2</c:v>
                </c:pt>
                <c:pt idx="37">
                  <c:v>-4.2000000000000003E-2</c:v>
                </c:pt>
                <c:pt idx="38">
                  <c:v>-0.08</c:v>
                </c:pt>
                <c:pt idx="39">
                  <c:v>-4.3999999999999996E-4</c:v>
                </c:pt>
                <c:pt idx="40">
                  <c:v>-4.3999999999999996E-4</c:v>
                </c:pt>
                <c:pt idx="41">
                  <c:v>-4.0000000000000001E-3</c:v>
                </c:pt>
                <c:pt idx="42">
                  <c:v>2.6000000000000002E-2</c:v>
                </c:pt>
                <c:pt idx="43">
                  <c:v>6.0000000000000001E-3</c:v>
                </c:pt>
                <c:pt idx="44">
                  <c:v>-3.0000000000000001E-3</c:v>
                </c:pt>
                <c:pt idx="45">
                  <c:v>-2.8999999999999998E-2</c:v>
                </c:pt>
                <c:pt idx="46">
                  <c:v>-8.8000000000000009E-2</c:v>
                </c:pt>
                <c:pt idx="47">
                  <c:v>-1E-3</c:v>
                </c:pt>
                <c:pt idx="48">
                  <c:v>-4.5999999999999999E-2</c:v>
                </c:pt>
                <c:pt idx="49">
                  <c:v>-1.3999999999999999E-2</c:v>
                </c:pt>
                <c:pt idx="50">
                  <c:v>-4.7E-2</c:v>
                </c:pt>
                <c:pt idx="51">
                  <c:v>4.8000000000000001E-2</c:v>
                </c:pt>
                <c:pt idx="52">
                  <c:v>4.8000000000000001E-2</c:v>
                </c:pt>
                <c:pt idx="53">
                  <c:v>0.111</c:v>
                </c:pt>
                <c:pt idx="54">
                  <c:v>4.2000000000000003E-2</c:v>
                </c:pt>
                <c:pt idx="55">
                  <c:v>3.7000000000000005E-2</c:v>
                </c:pt>
                <c:pt idx="56">
                  <c:v>5.0999999999999997E-2</c:v>
                </c:pt>
                <c:pt idx="57">
                  <c:v>0.11</c:v>
                </c:pt>
                <c:pt idx="58">
                  <c:v>0.19500000000000001</c:v>
                </c:pt>
                <c:pt idx="59">
                  <c:v>7.6999999999999999E-2</c:v>
                </c:pt>
                <c:pt idx="60">
                  <c:v>9.8000000000000004E-2</c:v>
                </c:pt>
                <c:pt idx="61">
                  <c:v>0.14499999999999999</c:v>
                </c:pt>
                <c:pt idx="62">
                  <c:v>2.3E-2</c:v>
                </c:pt>
                <c:pt idx="63">
                  <c:v>0.27</c:v>
                </c:pt>
                <c:pt idx="64">
                  <c:v>0.27</c:v>
                </c:pt>
                <c:pt idx="65">
                  <c:v>0.27</c:v>
                </c:pt>
                <c:pt idx="66">
                  <c:v>0.14000000000000001</c:v>
                </c:pt>
                <c:pt idx="67">
                  <c:v>0.16699999999999998</c:v>
                </c:pt>
                <c:pt idx="68">
                  <c:v>0.191</c:v>
                </c:pt>
                <c:pt idx="69">
                  <c:v>0.16500000000000001</c:v>
                </c:pt>
              </c:numCache>
            </c:numRef>
          </c:val>
          <c:smooth val="0"/>
          <c:extLst>
            <c:ext xmlns:c16="http://schemas.microsoft.com/office/drawing/2014/chart" uri="{C3380CC4-5D6E-409C-BE32-E72D297353CC}">
              <c16:uniqueId val="{00000001-ACDA-45BB-BDDD-0079A64CEF16}"/>
            </c:ext>
          </c:extLst>
        </c:ser>
        <c:dLbls>
          <c:showLegendKey val="0"/>
          <c:showVal val="0"/>
          <c:showCatName val="0"/>
          <c:showSerName val="0"/>
          <c:showPercent val="0"/>
          <c:showBubbleSize val="0"/>
        </c:dLbls>
        <c:marker val="1"/>
        <c:smooth val="0"/>
        <c:axId val="273555912"/>
        <c:axId val="274753296"/>
      </c:lineChart>
      <c:dateAx>
        <c:axId val="274752512"/>
        <c:scaling>
          <c:orientation val="minMax"/>
        </c:scaling>
        <c:delete val="0"/>
        <c:axPos val="b"/>
        <c:numFmt formatCode="[$-409]mmm\-yy;@" sourceLinked="0"/>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274752904"/>
        <c:crosses val="autoZero"/>
        <c:auto val="1"/>
        <c:lblOffset val="100"/>
        <c:baseTimeUnit val="months"/>
        <c:majorUnit val="17"/>
        <c:majorTimeUnit val="months"/>
      </c:dateAx>
      <c:valAx>
        <c:axId val="274752904"/>
        <c:scaling>
          <c:orientation val="minMax"/>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274752512"/>
        <c:crosses val="autoZero"/>
        <c:crossBetween val="midCat"/>
      </c:valAx>
      <c:valAx>
        <c:axId val="27475329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273555912"/>
        <c:crosses val="max"/>
        <c:crossBetween val="between"/>
      </c:valAx>
      <c:dateAx>
        <c:axId val="273555912"/>
        <c:scaling>
          <c:orientation val="minMax"/>
        </c:scaling>
        <c:delete val="1"/>
        <c:axPos val="b"/>
        <c:numFmt formatCode="\ [$]m/yyyy" sourceLinked="1"/>
        <c:majorTickMark val="out"/>
        <c:minorTickMark val="none"/>
        <c:tickLblPos val="nextTo"/>
        <c:crossAx val="274753296"/>
        <c:crosses val="autoZero"/>
        <c:auto val="1"/>
        <c:lblOffset val="100"/>
        <c:baseTimeUnit val="months"/>
        <c:majorUnit val="1"/>
        <c:minorUnit val="1"/>
      </c:dateAx>
      <c:spPr>
        <a:solidFill>
          <a:srgbClr val="F9E1E1"/>
        </a:solidFill>
        <a:ln w="25400">
          <a:noFill/>
        </a:ln>
        <a:effectLst/>
      </c:spPr>
    </c:plotArea>
    <c:legend>
      <c:legendPos val="t"/>
      <c:layout>
        <c:manualLayout>
          <c:xMode val="edge"/>
          <c:yMode val="edge"/>
          <c:x val="8.0634849215276666E-2"/>
          <c:y val="0.03"/>
          <c:w val="0.84236284750120516"/>
          <c:h val="7.6925590551181103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7083497274375095E-2"/>
          <c:y val="0.21464811463784425"/>
          <c:w val="0.9829165027256247"/>
          <c:h val="0.78535188536215583"/>
        </c:manualLayout>
      </c:layout>
      <c:lineChart>
        <c:grouping val="standard"/>
        <c:varyColors val="0"/>
        <c:ser>
          <c:idx val="0"/>
          <c:order val="0"/>
          <c:tx>
            <c:strRef>
              <c:f>'TSF stock'!$AF$2</c:f>
              <c:strCache>
                <c:ptCount val="1"/>
                <c:pt idx="0">
                  <c:v>Households</c:v>
                </c:pt>
              </c:strCache>
            </c:strRef>
          </c:tx>
          <c:spPr>
            <a:ln w="19050" cap="rnd">
              <a:solidFill>
                <a:schemeClr val="tx1"/>
              </a:solidFill>
              <a:prstDash val="sysDash"/>
              <a:round/>
            </a:ln>
            <a:effectLst/>
          </c:spPr>
          <c:marker>
            <c:symbol val="none"/>
          </c:marker>
          <c:cat>
            <c:numRef>
              <c:f>'TSF stock'!$A$106:$A$178</c:f>
              <c:numCache>
                <c:formatCode>mmm\-yy</c:formatCode>
                <c:ptCount val="73"/>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pt idx="22">
                  <c:v>41395</c:v>
                </c:pt>
                <c:pt idx="23">
                  <c:v>41426</c:v>
                </c:pt>
                <c:pt idx="24">
                  <c:v>41456</c:v>
                </c:pt>
                <c:pt idx="25">
                  <c:v>41487</c:v>
                </c:pt>
                <c:pt idx="26">
                  <c:v>41518</c:v>
                </c:pt>
                <c:pt idx="27">
                  <c:v>41548</c:v>
                </c:pt>
                <c:pt idx="28">
                  <c:v>41579</c:v>
                </c:pt>
                <c:pt idx="29">
                  <c:v>41609</c:v>
                </c:pt>
                <c:pt idx="30">
                  <c:v>41640</c:v>
                </c:pt>
                <c:pt idx="31">
                  <c:v>41671</c:v>
                </c:pt>
                <c:pt idx="32">
                  <c:v>41699</c:v>
                </c:pt>
                <c:pt idx="33">
                  <c:v>41730</c:v>
                </c:pt>
                <c:pt idx="34">
                  <c:v>41760</c:v>
                </c:pt>
                <c:pt idx="35">
                  <c:v>41791</c:v>
                </c:pt>
                <c:pt idx="36">
                  <c:v>41821</c:v>
                </c:pt>
                <c:pt idx="37">
                  <c:v>41852</c:v>
                </c:pt>
                <c:pt idx="38">
                  <c:v>41883</c:v>
                </c:pt>
                <c:pt idx="39">
                  <c:v>41913</c:v>
                </c:pt>
                <c:pt idx="40">
                  <c:v>41944</c:v>
                </c:pt>
                <c:pt idx="41">
                  <c:v>41974</c:v>
                </c:pt>
                <c:pt idx="42">
                  <c:v>42005</c:v>
                </c:pt>
                <c:pt idx="43">
                  <c:v>42036</c:v>
                </c:pt>
                <c:pt idx="44">
                  <c:v>42064</c:v>
                </c:pt>
                <c:pt idx="45">
                  <c:v>42095</c:v>
                </c:pt>
                <c:pt idx="46">
                  <c:v>42125</c:v>
                </c:pt>
                <c:pt idx="47">
                  <c:v>42156</c:v>
                </c:pt>
                <c:pt idx="48">
                  <c:v>42186</c:v>
                </c:pt>
                <c:pt idx="49">
                  <c:v>42217</c:v>
                </c:pt>
                <c:pt idx="50">
                  <c:v>42248</c:v>
                </c:pt>
                <c:pt idx="51">
                  <c:v>42278</c:v>
                </c:pt>
                <c:pt idx="52">
                  <c:v>42309</c:v>
                </c:pt>
                <c:pt idx="53">
                  <c:v>42339</c:v>
                </c:pt>
                <c:pt idx="54">
                  <c:v>42370</c:v>
                </c:pt>
                <c:pt idx="55">
                  <c:v>42401</c:v>
                </c:pt>
                <c:pt idx="56">
                  <c:v>42430</c:v>
                </c:pt>
                <c:pt idx="57">
                  <c:v>42461</c:v>
                </c:pt>
                <c:pt idx="58">
                  <c:v>42491</c:v>
                </c:pt>
                <c:pt idx="59">
                  <c:v>42522</c:v>
                </c:pt>
                <c:pt idx="60">
                  <c:v>42552</c:v>
                </c:pt>
                <c:pt idx="61">
                  <c:v>42583</c:v>
                </c:pt>
                <c:pt idx="62">
                  <c:v>42614</c:v>
                </c:pt>
                <c:pt idx="63">
                  <c:v>42644</c:v>
                </c:pt>
                <c:pt idx="64">
                  <c:v>42675</c:v>
                </c:pt>
                <c:pt idx="65">
                  <c:v>42705</c:v>
                </c:pt>
                <c:pt idx="66">
                  <c:v>42736</c:v>
                </c:pt>
                <c:pt idx="67">
                  <c:v>42767</c:v>
                </c:pt>
                <c:pt idx="68">
                  <c:v>42795</c:v>
                </c:pt>
                <c:pt idx="69">
                  <c:v>42826</c:v>
                </c:pt>
                <c:pt idx="70">
                  <c:v>42856</c:v>
                </c:pt>
                <c:pt idx="71">
                  <c:v>42887</c:v>
                </c:pt>
                <c:pt idx="72">
                  <c:v>42917</c:v>
                </c:pt>
              </c:numCache>
            </c:numRef>
          </c:cat>
          <c:val>
            <c:numRef>
              <c:f>'TSF stock'!$AF$106:$AF$178</c:f>
              <c:numCache>
                <c:formatCode>0.0%</c:formatCode>
                <c:ptCount val="73"/>
                <c:pt idx="0">
                  <c:v>0.242718094416077</c:v>
                </c:pt>
                <c:pt idx="1">
                  <c:v>0.23700088380377604</c:v>
                </c:pt>
                <c:pt idx="2">
                  <c:v>0.22503174761008182</c:v>
                </c:pt>
                <c:pt idx="3">
                  <c:v>0.21811609210117605</c:v>
                </c:pt>
                <c:pt idx="4">
                  <c:v>0.20991662695638771</c:v>
                </c:pt>
                <c:pt idx="5">
                  <c:v>0.20625478729308533</c:v>
                </c:pt>
                <c:pt idx="6">
                  <c:v>0.19114993649521786</c:v>
                </c:pt>
                <c:pt idx="7">
                  <c:v>0.18582557164596825</c:v>
                </c:pt>
                <c:pt idx="8">
                  <c:v>0.17916977185739374</c:v>
                </c:pt>
                <c:pt idx="9">
                  <c:v>0.16692562585433346</c:v>
                </c:pt>
                <c:pt idx="10">
                  <c:v>0.16365260015102814</c:v>
                </c:pt>
                <c:pt idx="11">
                  <c:v>0.16360997438565247</c:v>
                </c:pt>
                <c:pt idx="12">
                  <c:v>0.16203209191222381</c:v>
                </c:pt>
                <c:pt idx="13">
                  <c:v>0.1667787510368357</c:v>
                </c:pt>
                <c:pt idx="14">
                  <c:v>0.17606983690103453</c:v>
                </c:pt>
                <c:pt idx="15">
                  <c:v>0.17577311564672662</c:v>
                </c:pt>
                <c:pt idx="16">
                  <c:v>0.18131981076842668</c:v>
                </c:pt>
                <c:pt idx="17">
                  <c:v>0.18473991611617827</c:v>
                </c:pt>
                <c:pt idx="18">
                  <c:v>0.20548989098335579</c:v>
                </c:pt>
                <c:pt idx="19">
                  <c:v>0.20867828390403531</c:v>
                </c:pt>
                <c:pt idx="20">
                  <c:v>0.2117846832888064</c:v>
                </c:pt>
                <c:pt idx="21">
                  <c:v>0.22562256497423669</c:v>
                </c:pt>
                <c:pt idx="22">
                  <c:v>0.23398508795544329</c:v>
                </c:pt>
                <c:pt idx="23">
                  <c:v>0.234541825442691</c:v>
                </c:pt>
                <c:pt idx="24">
                  <c:v>0.23986601438829583</c:v>
                </c:pt>
                <c:pt idx="25">
                  <c:v>0.23924871023664565</c:v>
                </c:pt>
                <c:pt idx="26">
                  <c:v>0.23529883903301574</c:v>
                </c:pt>
                <c:pt idx="27">
                  <c:v>0.23658031457953199</c:v>
                </c:pt>
                <c:pt idx="28">
                  <c:v>0.23422219506921585</c:v>
                </c:pt>
                <c:pt idx="29">
                  <c:v>0.22890883718489358</c:v>
                </c:pt>
                <c:pt idx="30">
                  <c:v>0.2231749195468524</c:v>
                </c:pt>
                <c:pt idx="31">
                  <c:v>0.2173218611002681</c:v>
                </c:pt>
                <c:pt idx="32">
                  <c:v>0.21260536864378432</c:v>
                </c:pt>
                <c:pt idx="33">
                  <c:v>0.20280561689416454</c:v>
                </c:pt>
                <c:pt idx="34">
                  <c:v>0.19460122101718613</c:v>
                </c:pt>
                <c:pt idx="35">
                  <c:v>0.19164713245482992</c:v>
                </c:pt>
                <c:pt idx="36">
                  <c:v>0.18306802828168656</c:v>
                </c:pt>
                <c:pt idx="37">
                  <c:v>0.17614434485776226</c:v>
                </c:pt>
                <c:pt idx="38">
                  <c:v>0.17010722873450043</c:v>
                </c:pt>
                <c:pt idx="39">
                  <c:v>0.16613096814297901</c:v>
                </c:pt>
                <c:pt idx="40">
                  <c:v>0.16324490931129956</c:v>
                </c:pt>
                <c:pt idx="41">
                  <c:v>0.16433673357963888</c:v>
                </c:pt>
                <c:pt idx="42">
                  <c:v>0.15753905638907023</c:v>
                </c:pt>
                <c:pt idx="43">
                  <c:v>0.16481079804850052</c:v>
                </c:pt>
                <c:pt idx="44">
                  <c:v>0.15519785828097368</c:v>
                </c:pt>
                <c:pt idx="45">
                  <c:v>0.15370022174232295</c:v>
                </c:pt>
                <c:pt idx="46">
                  <c:v>0.15138527746833932</c:v>
                </c:pt>
                <c:pt idx="47">
                  <c:v>0.15378221811774886</c:v>
                </c:pt>
                <c:pt idx="48">
                  <c:v>0.15557764611553318</c:v>
                </c:pt>
                <c:pt idx="49">
                  <c:v>0.15743592725426694</c:v>
                </c:pt>
                <c:pt idx="50">
                  <c:v>0.16073080812041354</c:v>
                </c:pt>
                <c:pt idx="51">
                  <c:v>0.15982198975612488</c:v>
                </c:pt>
                <c:pt idx="52">
                  <c:v>0.16400816666357351</c:v>
                </c:pt>
                <c:pt idx="53">
                  <c:v>0.16626421486284551</c:v>
                </c:pt>
                <c:pt idx="54">
                  <c:v>0.1710109087804175</c:v>
                </c:pt>
                <c:pt idx="55">
                  <c:v>0.16055941915217134</c:v>
                </c:pt>
                <c:pt idx="56">
                  <c:v>0.17522595860352097</c:v>
                </c:pt>
                <c:pt idx="57">
                  <c:v>0.17844339757220581</c:v>
                </c:pt>
                <c:pt idx="58">
                  <c:v>0.18680146403195289</c:v>
                </c:pt>
                <c:pt idx="59">
                  <c:v>0.19291923671066874</c:v>
                </c:pt>
                <c:pt idx="60">
                  <c:v>0.19800153288171729</c:v>
                </c:pt>
                <c:pt idx="61">
                  <c:v>0.20762217999901586</c:v>
                </c:pt>
                <c:pt idx="62">
                  <c:v>0.2127170581798648</c:v>
                </c:pt>
                <c:pt idx="63">
                  <c:v>0.22136879212386229</c:v>
                </c:pt>
                <c:pt idx="64">
                  <c:v>0.22906516961122272</c:v>
                </c:pt>
                <c:pt idx="65">
                  <c:v>0.23274119150378805</c:v>
                </c:pt>
                <c:pt idx="66">
                  <c:v>0.23252089915238552</c:v>
                </c:pt>
                <c:pt idx="67">
                  <c:v>0.2438543211184534</c:v>
                </c:pt>
                <c:pt idx="68">
                  <c:v>0.24369843770273786</c:v>
                </c:pt>
                <c:pt idx="69">
                  <c:v>0.24530661481191651</c:v>
                </c:pt>
                <c:pt idx="70">
                  <c:v>0.24201785127283107</c:v>
                </c:pt>
                <c:pt idx="71">
                  <c:v>0.23772894643246795</c:v>
                </c:pt>
                <c:pt idx="72">
                  <c:v>0.24360975010431529</c:v>
                </c:pt>
              </c:numCache>
            </c:numRef>
          </c:val>
          <c:smooth val="0"/>
          <c:extLst>
            <c:ext xmlns:c16="http://schemas.microsoft.com/office/drawing/2014/chart" uri="{C3380CC4-5D6E-409C-BE32-E72D297353CC}">
              <c16:uniqueId val="{00000000-4FEF-4DF4-8D2F-E016D82F7B90}"/>
            </c:ext>
          </c:extLst>
        </c:ser>
        <c:ser>
          <c:idx val="1"/>
          <c:order val="1"/>
          <c:tx>
            <c:strRef>
              <c:f>'TSF stock'!$AJ$2</c:f>
              <c:strCache>
                <c:ptCount val="1"/>
                <c:pt idx="0">
                  <c:v>Nonfinancial corporates</c:v>
                </c:pt>
              </c:strCache>
            </c:strRef>
          </c:tx>
          <c:spPr>
            <a:ln w="28575" cap="rnd" cmpd="sng">
              <a:solidFill>
                <a:srgbClr val="FF0000"/>
              </a:solidFill>
              <a:prstDash val="solid"/>
              <a:round/>
            </a:ln>
            <a:effectLst/>
          </c:spPr>
          <c:marker>
            <c:symbol val="none"/>
          </c:marker>
          <c:dLbls>
            <c:dLbl>
              <c:idx val="72"/>
              <c:layout>
                <c:manualLayout>
                  <c:x val="-2.0148340742211394E-2"/>
                  <c:y val="6.5846664094295085E-2"/>
                </c:manualLayout>
              </c:layout>
              <c:showLegendKey val="0"/>
              <c:showVal val="1"/>
              <c:showCatName val="0"/>
              <c:showSerName val="0"/>
              <c:showPercent val="0"/>
              <c:showBubbleSize val="0"/>
              <c:extLst>
                <c:ext xmlns:c15="http://schemas.microsoft.com/office/drawing/2012/chart" uri="{CE6537A1-D6FC-4f65-9D91-7224C49458BB}">
                  <c15:layout>
                    <c:manualLayout>
                      <c:w val="0.11707613806395524"/>
                      <c:h val="6.0752085776767981E-2"/>
                    </c:manualLayout>
                  </c15:layout>
                </c:ext>
                <c:ext xmlns:c16="http://schemas.microsoft.com/office/drawing/2014/chart" uri="{C3380CC4-5D6E-409C-BE32-E72D297353CC}">
                  <c16:uniqueId val="{00000002-4FEF-4DF4-8D2F-E016D82F7B90}"/>
                </c:ext>
              </c:extLst>
            </c:dLbl>
            <c:spPr>
              <a:noFill/>
              <a:ln>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'TSF stock'!$A$106:$A$178</c:f>
              <c:numCache>
                <c:formatCode>mmm\-yy</c:formatCode>
                <c:ptCount val="73"/>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pt idx="22">
                  <c:v>41395</c:v>
                </c:pt>
                <c:pt idx="23">
                  <c:v>41426</c:v>
                </c:pt>
                <c:pt idx="24">
                  <c:v>41456</c:v>
                </c:pt>
                <c:pt idx="25">
                  <c:v>41487</c:v>
                </c:pt>
                <c:pt idx="26">
                  <c:v>41518</c:v>
                </c:pt>
                <c:pt idx="27">
                  <c:v>41548</c:v>
                </c:pt>
                <c:pt idx="28">
                  <c:v>41579</c:v>
                </c:pt>
                <c:pt idx="29">
                  <c:v>41609</c:v>
                </c:pt>
                <c:pt idx="30">
                  <c:v>41640</c:v>
                </c:pt>
                <c:pt idx="31">
                  <c:v>41671</c:v>
                </c:pt>
                <c:pt idx="32">
                  <c:v>41699</c:v>
                </c:pt>
                <c:pt idx="33">
                  <c:v>41730</c:v>
                </c:pt>
                <c:pt idx="34">
                  <c:v>41760</c:v>
                </c:pt>
                <c:pt idx="35">
                  <c:v>41791</c:v>
                </c:pt>
                <c:pt idx="36">
                  <c:v>41821</c:v>
                </c:pt>
                <c:pt idx="37">
                  <c:v>41852</c:v>
                </c:pt>
                <c:pt idx="38">
                  <c:v>41883</c:v>
                </c:pt>
                <c:pt idx="39">
                  <c:v>41913</c:v>
                </c:pt>
                <c:pt idx="40">
                  <c:v>41944</c:v>
                </c:pt>
                <c:pt idx="41">
                  <c:v>41974</c:v>
                </c:pt>
                <c:pt idx="42">
                  <c:v>42005</c:v>
                </c:pt>
                <c:pt idx="43">
                  <c:v>42036</c:v>
                </c:pt>
                <c:pt idx="44">
                  <c:v>42064</c:v>
                </c:pt>
                <c:pt idx="45">
                  <c:v>42095</c:v>
                </c:pt>
                <c:pt idx="46">
                  <c:v>42125</c:v>
                </c:pt>
                <c:pt idx="47">
                  <c:v>42156</c:v>
                </c:pt>
                <c:pt idx="48">
                  <c:v>42186</c:v>
                </c:pt>
                <c:pt idx="49">
                  <c:v>42217</c:v>
                </c:pt>
                <c:pt idx="50">
                  <c:v>42248</c:v>
                </c:pt>
                <c:pt idx="51">
                  <c:v>42278</c:v>
                </c:pt>
                <c:pt idx="52">
                  <c:v>42309</c:v>
                </c:pt>
                <c:pt idx="53">
                  <c:v>42339</c:v>
                </c:pt>
                <c:pt idx="54">
                  <c:v>42370</c:v>
                </c:pt>
                <c:pt idx="55">
                  <c:v>42401</c:v>
                </c:pt>
                <c:pt idx="56">
                  <c:v>42430</c:v>
                </c:pt>
                <c:pt idx="57">
                  <c:v>42461</c:v>
                </c:pt>
                <c:pt idx="58">
                  <c:v>42491</c:v>
                </c:pt>
                <c:pt idx="59">
                  <c:v>42522</c:v>
                </c:pt>
                <c:pt idx="60">
                  <c:v>42552</c:v>
                </c:pt>
                <c:pt idx="61">
                  <c:v>42583</c:v>
                </c:pt>
                <c:pt idx="62">
                  <c:v>42614</c:v>
                </c:pt>
                <c:pt idx="63">
                  <c:v>42644</c:v>
                </c:pt>
                <c:pt idx="64">
                  <c:v>42675</c:v>
                </c:pt>
                <c:pt idx="65">
                  <c:v>42705</c:v>
                </c:pt>
                <c:pt idx="66">
                  <c:v>42736</c:v>
                </c:pt>
                <c:pt idx="67">
                  <c:v>42767</c:v>
                </c:pt>
                <c:pt idx="68">
                  <c:v>42795</c:v>
                </c:pt>
                <c:pt idx="69">
                  <c:v>42826</c:v>
                </c:pt>
                <c:pt idx="70">
                  <c:v>42856</c:v>
                </c:pt>
                <c:pt idx="71">
                  <c:v>42887</c:v>
                </c:pt>
                <c:pt idx="72">
                  <c:v>42917</c:v>
                </c:pt>
              </c:numCache>
            </c:numRef>
          </c:cat>
          <c:val>
            <c:numRef>
              <c:f>'TSF stock'!$AJ$106:$AJ$178</c:f>
              <c:numCache>
                <c:formatCode>0.0%</c:formatCode>
                <c:ptCount val="73"/>
                <c:pt idx="0">
                  <c:v>0.173032159014743</c:v>
                </c:pt>
                <c:pt idx="1">
                  <c:v>0.17413693079515524</c:v>
                </c:pt>
                <c:pt idx="2">
                  <c:v>0.16734247265369029</c:v>
                </c:pt>
                <c:pt idx="3">
                  <c:v>0.17034828747481148</c:v>
                </c:pt>
                <c:pt idx="4">
                  <c:v>0.17446865181233001</c:v>
                </c:pt>
                <c:pt idx="5">
                  <c:v>0.16024806416257234</c:v>
                </c:pt>
                <c:pt idx="6">
                  <c:v>0.15948214660544641</c:v>
                </c:pt>
                <c:pt idx="7">
                  <c:v>0.16516445577069308</c:v>
                </c:pt>
                <c:pt idx="8">
                  <c:v>0.17330683085341339</c:v>
                </c:pt>
                <c:pt idx="9">
                  <c:v>0.16664401391708991</c:v>
                </c:pt>
                <c:pt idx="10">
                  <c:v>0.16939779774306474</c:v>
                </c:pt>
                <c:pt idx="11">
                  <c:v>0.17759381650744002</c:v>
                </c:pt>
                <c:pt idx="12">
                  <c:v>0.18117259105098801</c:v>
                </c:pt>
                <c:pt idx="13">
                  <c:v>0.18393997319090066</c:v>
                </c:pt>
                <c:pt idx="14">
                  <c:v>0.19319755444357398</c:v>
                </c:pt>
                <c:pt idx="15">
                  <c:v>0.19305168763916525</c:v>
                </c:pt>
                <c:pt idx="16">
                  <c:v>0.19060386712668495</c:v>
                </c:pt>
                <c:pt idx="17">
                  <c:v>0.19547745498139804</c:v>
                </c:pt>
                <c:pt idx="18">
                  <c:v>0.20254832665888478</c:v>
                </c:pt>
                <c:pt idx="19">
                  <c:v>0.20091400984185143</c:v>
                </c:pt>
                <c:pt idx="20">
                  <c:v>0.20871177038085142</c:v>
                </c:pt>
                <c:pt idx="21">
                  <c:v>0.21629493275105888</c:v>
                </c:pt>
                <c:pt idx="22">
                  <c:v>0.21198564880656637</c:v>
                </c:pt>
                <c:pt idx="23">
                  <c:v>0.20331057610590575</c:v>
                </c:pt>
                <c:pt idx="24">
                  <c:v>0.20064735286944108</c:v>
                </c:pt>
                <c:pt idx="25">
                  <c:v>0.19771864831225394</c:v>
                </c:pt>
                <c:pt idx="26">
                  <c:v>0.19780610006814703</c:v>
                </c:pt>
                <c:pt idx="27">
                  <c:v>0.18995252819228073</c:v>
                </c:pt>
                <c:pt idx="28">
                  <c:v>0.18471055436898531</c:v>
                </c:pt>
                <c:pt idx="29">
                  <c:v>0.17887552313103039</c:v>
                </c:pt>
                <c:pt idx="30">
                  <c:v>0.17466565037225346</c:v>
                </c:pt>
                <c:pt idx="31">
                  <c:v>0.16882334420226289</c:v>
                </c:pt>
                <c:pt idx="32">
                  <c:v>0.15586957610291766</c:v>
                </c:pt>
                <c:pt idx="33">
                  <c:v>0.14979056433538496</c:v>
                </c:pt>
                <c:pt idx="34">
                  <c:v>0.15133905125237693</c:v>
                </c:pt>
                <c:pt idx="35">
                  <c:v>0.15533762955664709</c:v>
                </c:pt>
                <c:pt idx="36">
                  <c:v>0.14741437237934291</c:v>
                </c:pt>
                <c:pt idx="37">
                  <c:v>0.14369336185912632</c:v>
                </c:pt>
                <c:pt idx="38">
                  <c:v>0.13559063439887509</c:v>
                </c:pt>
                <c:pt idx="39">
                  <c:v>0.13532478553840721</c:v>
                </c:pt>
                <c:pt idx="40">
                  <c:v>0.13765315120408769</c:v>
                </c:pt>
                <c:pt idx="41">
                  <c:v>0.15226820764605356</c:v>
                </c:pt>
                <c:pt idx="42">
                  <c:v>0.15110461278172971</c:v>
                </c:pt>
                <c:pt idx="43">
                  <c:v>0.15322975848592349</c:v>
                </c:pt>
                <c:pt idx="44">
                  <c:v>0.14728084403753222</c:v>
                </c:pt>
                <c:pt idx="45">
                  <c:v>0.14318061969692719</c:v>
                </c:pt>
                <c:pt idx="46">
                  <c:v>0.14013858787860969</c:v>
                </c:pt>
                <c:pt idx="47">
                  <c:v>0.14014288922592444</c:v>
                </c:pt>
                <c:pt idx="48">
                  <c:v>0.14732526791223169</c:v>
                </c:pt>
                <c:pt idx="49">
                  <c:v>0.15014705914247589</c:v>
                </c:pt>
                <c:pt idx="50">
                  <c:v>0.15244168967910546</c:v>
                </c:pt>
                <c:pt idx="51">
                  <c:v>0.171457091959754</c:v>
                </c:pt>
                <c:pt idx="52">
                  <c:v>0.17269762686816059</c:v>
                </c:pt>
                <c:pt idx="53">
                  <c:v>0.16750736043736297</c:v>
                </c:pt>
                <c:pt idx="54">
                  <c:v>0.16084077990586906</c:v>
                </c:pt>
                <c:pt idx="55">
                  <c:v>0.16106733280242089</c:v>
                </c:pt>
                <c:pt idx="56">
                  <c:v>0.16527622217896853</c:v>
                </c:pt>
                <c:pt idx="57">
                  <c:v>0.16098614759032476</c:v>
                </c:pt>
                <c:pt idx="58">
                  <c:v>0.15850951130078283</c:v>
                </c:pt>
                <c:pt idx="59">
                  <c:v>0.15209622126958289</c:v>
                </c:pt>
                <c:pt idx="60">
                  <c:v>0.14451867869586413</c:v>
                </c:pt>
                <c:pt idx="61">
                  <c:v>0.13519129655751885</c:v>
                </c:pt>
                <c:pt idx="62">
                  <c:v>0.13169362480814858</c:v>
                </c:pt>
                <c:pt idx="63">
                  <c:v>0.11131768827468225</c:v>
                </c:pt>
                <c:pt idx="64">
                  <c:v>0.11250673368507093</c:v>
                </c:pt>
                <c:pt idx="65">
                  <c:v>0.10532683934759168</c:v>
                </c:pt>
                <c:pt idx="66">
                  <c:v>0.10469399654754863</c:v>
                </c:pt>
                <c:pt idx="67">
                  <c:v>9.6137802589901136E-2</c:v>
                </c:pt>
                <c:pt idx="68">
                  <c:v>8.6558222992395378E-2</c:v>
                </c:pt>
                <c:pt idx="69">
                  <c:v>8.7084019088734518E-2</c:v>
                </c:pt>
                <c:pt idx="70">
                  <c:v>8.1482402316401137E-2</c:v>
                </c:pt>
                <c:pt idx="71">
                  <c:v>7.9916386795650732E-2</c:v>
                </c:pt>
                <c:pt idx="72">
                  <c:v>8.1367000928956226E-2</c:v>
                </c:pt>
              </c:numCache>
            </c:numRef>
          </c:val>
          <c:smooth val="0"/>
          <c:extLst>
            <c:ext xmlns:c16="http://schemas.microsoft.com/office/drawing/2014/chart" uri="{C3380CC4-5D6E-409C-BE32-E72D297353CC}">
              <c16:uniqueId val="{00000001-4FEF-4DF4-8D2F-E016D82F7B90}"/>
            </c:ext>
          </c:extLst>
        </c:ser>
        <c:dLbls>
          <c:showLegendKey val="0"/>
          <c:showVal val="0"/>
          <c:showCatName val="0"/>
          <c:showSerName val="0"/>
          <c:showPercent val="0"/>
          <c:showBubbleSize val="0"/>
        </c:dLbls>
        <c:smooth val="0"/>
        <c:axId val="115868800"/>
        <c:axId val="115870336"/>
      </c:lineChart>
      <c:dateAx>
        <c:axId val="115868800"/>
        <c:scaling>
          <c:orientation val="minMax"/>
          <c:min val="41091"/>
        </c:scaling>
        <c:delete val="0"/>
        <c:axPos val="b"/>
        <c:numFmt formatCode="mmm\-yy" sourceLinked="1"/>
        <c:majorTickMark val="in"/>
        <c:minorTickMark val="none"/>
        <c:tickLblPos val="low"/>
        <c:spPr>
          <a:noFill/>
          <a:ln w="6350" cap="flat" cmpd="sng" algn="ctr">
            <a:solidFill>
              <a:srgbClr val="FFFFFF"/>
            </a:solidFill>
            <a:prstDash val="solid"/>
            <a:roun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15870336"/>
        <c:crosses val="autoZero"/>
        <c:auto val="1"/>
        <c:lblOffset val="100"/>
        <c:baseTimeUnit val="months"/>
        <c:majorUnit val="12"/>
        <c:majorTimeUnit val="months"/>
      </c:dateAx>
      <c:valAx>
        <c:axId val="115870336"/>
        <c:scaling>
          <c:orientation val="minMax"/>
        </c:scaling>
        <c:delete val="0"/>
        <c:axPos val="l"/>
        <c:majorGridlines>
          <c:spPr>
            <a:ln w="3175" cap="flat" cmpd="sng" algn="ctr">
              <a:solidFill>
                <a:srgbClr val="F9E1E1"/>
              </a:solidFill>
              <a:prstDash val="solid"/>
              <a:round/>
            </a:ln>
            <a:effectLst/>
          </c:spPr>
        </c:majorGridlines>
        <c:numFmt formatCode="0%" sourceLinked="0"/>
        <c:majorTickMark val="none"/>
        <c:minorTickMark val="none"/>
        <c:tickLblPos val="nextTo"/>
        <c:spPr>
          <a:noFill/>
          <a:ln w="6350">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crossAx val="115868800"/>
        <c:crosses val="autoZero"/>
        <c:crossBetween val="midCat"/>
      </c:valAx>
      <c:spPr>
        <a:solidFill>
          <a:srgbClr val="F9E1E1"/>
        </a:solidFill>
        <a:ln w="25400">
          <a:noFill/>
        </a:ln>
        <a:effectLst/>
      </c:spPr>
    </c:plotArea>
    <c:legend>
      <c:legendPos val="t"/>
      <c:layout>
        <c:manualLayout>
          <c:xMode val="edge"/>
          <c:yMode val="edge"/>
          <c:x val="0.13517557697240151"/>
          <c:y val="3.7267080745341616E-2"/>
          <c:w val="0.78570137749174795"/>
          <c:h val="0.17391304347826092"/>
        </c:manualLayout>
      </c:layout>
      <c:overlay val="0"/>
      <c:spPr>
        <a:solidFill>
          <a:srgbClr val="F9E1E1"/>
        </a:solidFill>
        <a:ln w="25400">
          <a:noFill/>
        </a:ln>
        <a:effectLst/>
      </c:spPr>
      <c:txPr>
        <a:bodyPr rot="0" spcFirstLastPara="1" vertOverflow="ellipsis" vert="horz" wrap="square" anchor="ctr" anchorCtr="1"/>
        <a:lstStyle/>
        <a:p>
          <a:pPr>
            <a:defRPr sz="1200" b="0" i="0" u="none" strike="noStrike" kern="1200" baseline="0">
              <a:solidFill>
                <a:srgbClr val="3C3C3C"/>
              </a:solidFill>
              <a:latin typeface="Frutiger LT 55 Roman"/>
              <a:ea typeface="Frutiger LT 55 Roman"/>
              <a:cs typeface="Frutiger LT 55 Roman"/>
            </a:defRPr>
          </a:pPr>
          <a:endParaRPr lang="en-US"/>
        </a:p>
      </c:txPr>
    </c:legend>
    <c:plotVisOnly val="1"/>
    <c:dispBlanksAs val="gap"/>
    <c:showDLblsOverMax val="0"/>
  </c:chart>
  <c:spPr>
    <a:solidFill>
      <a:srgbClr val="FFFFFF"/>
    </a:solidFill>
    <a:ln w="25400" cap="flat" cmpd="sng" algn="ctr">
      <a:noFill/>
      <a:round/>
    </a:ln>
    <a:effectLst/>
  </c:spPr>
  <c:txPr>
    <a:bodyPr/>
    <a:lstStyle/>
    <a:p>
      <a:pPr>
        <a:defRPr sz="1200" b="0" i="0">
          <a:solidFill>
            <a:srgbClr val="3C3C3C"/>
          </a:solidFill>
          <a:latin typeface="Frutiger LT 55 Roman"/>
          <a:ea typeface="Frutiger LT 55 Roman"/>
          <a:cs typeface="Frutiger LT 55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0.19535</cdr:x>
      <cdr:y>0.42478</cdr:y>
    </cdr:from>
    <cdr:to>
      <cdr:x>0.88069</cdr:x>
      <cdr:y>0.65607</cdr:y>
    </cdr:to>
    <cdr:cxnSp macro="">
      <cdr:nvCxnSpPr>
        <cdr:cNvPr id="3" name="直接箭头连接符 2">
          <a:extLst xmlns:a="http://schemas.openxmlformats.org/drawingml/2006/main">
            <a:ext uri="{FF2B5EF4-FFF2-40B4-BE49-F238E27FC236}">
              <a16:creationId xmlns:a16="http://schemas.microsoft.com/office/drawing/2014/main" id="{F7C8ED41-5054-427A-BA58-5BC819C3309B}"/>
            </a:ext>
          </a:extLst>
        </cdr:cNvPr>
        <cdr:cNvCxnSpPr>
          <a:cxnSpLocks xmlns:a="http://schemas.openxmlformats.org/drawingml/2006/main" noChangeAspect="1"/>
        </cdr:cNvCxnSpPr>
      </cdr:nvCxnSpPr>
      <cdr:spPr>
        <a:xfrm xmlns:a="http://schemas.openxmlformats.org/drawingml/2006/main">
          <a:off x="1272923" y="2014795"/>
          <a:ext cx="4465769" cy="1097036"/>
        </a:xfrm>
        <a:prstGeom xmlns:a="http://schemas.openxmlformats.org/drawingml/2006/main" prst="straightConnector1">
          <a:avLst/>
        </a:prstGeom>
        <a:ln xmlns:a="http://schemas.openxmlformats.org/drawingml/2006/main" w="15875">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0.14782</cdr:x>
      <cdr:y>0.63216</cdr:y>
    </cdr:from>
    <cdr:to>
      <cdr:x>0.81516</cdr:x>
      <cdr:y>0.8652</cdr:y>
    </cdr:to>
    <cdr:cxnSp macro="">
      <cdr:nvCxnSpPr>
        <cdr:cNvPr id="5" name="直接箭头连接符 4">
          <a:extLst xmlns:a="http://schemas.openxmlformats.org/drawingml/2006/main">
            <a:ext uri="{FF2B5EF4-FFF2-40B4-BE49-F238E27FC236}">
              <a16:creationId xmlns:a16="http://schemas.microsoft.com/office/drawing/2014/main" id="{EF52B86E-23AE-406A-8CDA-F8F2EFC3DC5B}"/>
            </a:ext>
          </a:extLst>
        </cdr:cNvPr>
        <cdr:cNvCxnSpPr>
          <a:cxnSpLocks xmlns:a="http://schemas.openxmlformats.org/drawingml/2006/main" noChangeAspect="1"/>
        </cdr:cNvCxnSpPr>
      </cdr:nvCxnSpPr>
      <cdr:spPr>
        <a:xfrm xmlns:a="http://schemas.openxmlformats.org/drawingml/2006/main">
          <a:off x="963193" y="2998401"/>
          <a:ext cx="4348478" cy="1105337"/>
        </a:xfrm>
        <a:prstGeom xmlns:a="http://schemas.openxmlformats.org/drawingml/2006/main" prst="straightConnector1">
          <a:avLst/>
        </a:prstGeom>
        <a:ln xmlns:a="http://schemas.openxmlformats.org/drawingml/2006/main" w="15875">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0.78351</cdr:x>
      <cdr:y>0.71197</cdr:y>
    </cdr:from>
    <cdr:to>
      <cdr:x>0.8864</cdr:x>
      <cdr:y>0.7502</cdr:y>
    </cdr:to>
    <cdr:cxnSp macro="">
      <cdr:nvCxnSpPr>
        <cdr:cNvPr id="8" name="直接箭头连接符 7">
          <a:extLst xmlns:a="http://schemas.openxmlformats.org/drawingml/2006/main">
            <a:ext uri="{FF2B5EF4-FFF2-40B4-BE49-F238E27FC236}">
              <a16:creationId xmlns:a16="http://schemas.microsoft.com/office/drawing/2014/main" id="{3B0840E9-E5DF-4FEC-A880-5CE95A238A20}"/>
            </a:ext>
          </a:extLst>
        </cdr:cNvPr>
        <cdr:cNvCxnSpPr>
          <a:cxnSpLocks xmlns:a="http://schemas.openxmlformats.org/drawingml/2006/main" noChangeAspect="1"/>
        </cdr:cNvCxnSpPr>
      </cdr:nvCxnSpPr>
      <cdr:spPr>
        <a:xfrm xmlns:a="http://schemas.openxmlformats.org/drawingml/2006/main">
          <a:off x="5105440" y="3376940"/>
          <a:ext cx="670445" cy="181329"/>
        </a:xfrm>
        <a:prstGeom xmlns:a="http://schemas.openxmlformats.org/drawingml/2006/main" prst="straightConnector1">
          <a:avLst/>
        </a:prstGeom>
        <a:ln xmlns:a="http://schemas.openxmlformats.org/drawingml/2006/main" w="158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5CAB538-A42E-4513-B5EB-A7989472476F}" type="datetimeFigureOut">
              <a:rPr lang="en-GB" smtClean="0"/>
              <a:pPr/>
              <a:t>01/12/2017</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9BB820-A5E7-49C5-89A2-208B0F662EB7}" type="slidenum">
              <a:rPr lang="en-GB" smtClean="0"/>
              <a:pPr/>
              <a:t>‹#›</a:t>
            </a:fld>
            <a:endParaRPr lang="en-GB"/>
          </a:p>
        </p:txBody>
      </p:sp>
    </p:spTree>
    <p:extLst>
      <p:ext uri="{BB962C8B-B14F-4D97-AF65-F5344CB8AC3E}">
        <p14:creationId xmlns:p14="http://schemas.microsoft.com/office/powerpoint/2010/main" val="176771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B5CF0F0-D660-6042-9C11-CCFD235F0781}" type="datetimeFigureOut">
              <a:rPr lang="en-US" smtClean="0"/>
              <a:pPr/>
              <a:t>12/1/2017</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257D37E-B366-6B44-9CC4-85C4866A301A}" type="slidenum">
              <a:rPr lang="en-US" smtClean="0"/>
              <a:pPr/>
              <a:t>‹#›</a:t>
            </a:fld>
            <a:endParaRPr lang="en-US"/>
          </a:p>
        </p:txBody>
      </p:sp>
    </p:spTree>
    <p:extLst>
      <p:ext uri="{BB962C8B-B14F-4D97-AF65-F5344CB8AC3E}">
        <p14:creationId xmlns:p14="http://schemas.microsoft.com/office/powerpoint/2010/main" val="165611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2</a:t>
            </a:fld>
            <a:endParaRPr lang="en-US"/>
          </a:p>
        </p:txBody>
      </p:sp>
    </p:spTree>
    <p:extLst>
      <p:ext uri="{BB962C8B-B14F-4D97-AF65-F5344CB8AC3E}">
        <p14:creationId xmlns:p14="http://schemas.microsoft.com/office/powerpoint/2010/main" val="294331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7</a:t>
            </a:fld>
            <a:endParaRPr lang="en-US"/>
          </a:p>
        </p:txBody>
      </p:sp>
    </p:spTree>
    <p:extLst>
      <p:ext uri="{BB962C8B-B14F-4D97-AF65-F5344CB8AC3E}">
        <p14:creationId xmlns:p14="http://schemas.microsoft.com/office/powerpoint/2010/main" val="124301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9</a:t>
            </a:fld>
            <a:endParaRPr lang="en-US"/>
          </a:p>
        </p:txBody>
      </p:sp>
    </p:spTree>
    <p:extLst>
      <p:ext uri="{BB962C8B-B14F-4D97-AF65-F5344CB8AC3E}">
        <p14:creationId xmlns:p14="http://schemas.microsoft.com/office/powerpoint/2010/main" val="305915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11</a:t>
            </a:fld>
            <a:endParaRPr lang="en-US"/>
          </a:p>
        </p:txBody>
      </p:sp>
    </p:spTree>
    <p:extLst>
      <p:ext uri="{BB962C8B-B14F-4D97-AF65-F5344CB8AC3E}">
        <p14:creationId xmlns:p14="http://schemas.microsoft.com/office/powerpoint/2010/main" val="192785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13</a:t>
            </a:fld>
            <a:endParaRPr lang="en-US"/>
          </a:p>
        </p:txBody>
      </p:sp>
    </p:spTree>
    <p:extLst>
      <p:ext uri="{BB962C8B-B14F-4D97-AF65-F5344CB8AC3E}">
        <p14:creationId xmlns:p14="http://schemas.microsoft.com/office/powerpoint/2010/main" val="309144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7D37E-B366-6B44-9CC4-85C4866A301A}" type="slidenum">
              <a:rPr lang="en-US" smtClean="0"/>
              <a:pPr/>
              <a:t>14</a:t>
            </a:fld>
            <a:endParaRPr lang="en-US"/>
          </a:p>
        </p:txBody>
      </p:sp>
    </p:spTree>
    <p:extLst>
      <p:ext uri="{BB962C8B-B14F-4D97-AF65-F5344CB8AC3E}">
        <p14:creationId xmlns:p14="http://schemas.microsoft.com/office/powerpoint/2010/main" val="20498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122189" y="3798000"/>
            <a:ext cx="3921072" cy="1789139"/>
          </a:xfrm>
          <a:prstGeom prst="rect">
            <a:avLst/>
          </a:prstGeom>
        </p:spPr>
        <p:txBody>
          <a:bodyPr vert="horz" lIns="91440" tIns="45720" rIns="91440" bIns="45720" rtlCol="0" anchor="t">
            <a:normAutofit/>
          </a:bodyPr>
          <a:lstStyle/>
          <a:p>
            <a:r>
              <a:rPr lang="en-US" dirty="0"/>
              <a:t>Lorem ipsum dolor</a:t>
            </a:r>
            <a:br>
              <a:rPr lang="en-US" dirty="0"/>
            </a:br>
            <a:r>
              <a:rPr lang="en-US" dirty="0"/>
              <a:t>sit </a:t>
            </a:r>
            <a:r>
              <a:rPr lang="en-US" dirty="0" err="1"/>
              <a:t>amet</a:t>
            </a:r>
            <a:r>
              <a:rPr lang="en-US" dirty="0"/>
              <a:t>, </a:t>
            </a:r>
            <a:r>
              <a:rPr lang="en-US" dirty="0" err="1"/>
              <a:t>consectetur</a:t>
            </a:r>
            <a:r>
              <a:rPr lang="en-US" dirty="0"/>
              <a:t/>
            </a:r>
            <a:br>
              <a:rPr lang="en-US" dirty="0"/>
            </a:br>
            <a:r>
              <a:rPr lang="en-US" dirty="0" err="1"/>
              <a:t>adipiscing</a:t>
            </a:r>
            <a:r>
              <a:rPr lang="en-US" dirty="0"/>
              <a:t> </a:t>
            </a:r>
            <a:r>
              <a:rPr lang="en-US" dirty="0" err="1"/>
              <a:t>elit</a:t>
            </a:r>
            <a:endParaRPr lang="en-US" dirty="0"/>
          </a:p>
        </p:txBody>
      </p:sp>
      <p:cxnSp>
        <p:nvCxnSpPr>
          <p:cNvPr id="9" name="Straight Connector 8"/>
          <p:cNvCxnSpPr/>
          <p:nvPr userDrawn="1"/>
        </p:nvCxnSpPr>
        <p:spPr>
          <a:xfrm>
            <a:off x="5122189" y="5805996"/>
            <a:ext cx="3921072"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3" name="Text Placeholder 2"/>
          <p:cNvSpPr>
            <a:spLocks noGrp="1"/>
          </p:cNvSpPr>
          <p:nvPr>
            <p:ph type="body" sz="quarter" idx="10" hasCustomPrompt="1"/>
          </p:nvPr>
        </p:nvSpPr>
        <p:spPr>
          <a:xfrm>
            <a:off x="5122189" y="5939160"/>
            <a:ext cx="3921072" cy="577049"/>
          </a:xfrm>
          <a:prstGeom prst="rect">
            <a:avLst/>
          </a:prstGeom>
        </p:spPr>
        <p:txBody>
          <a:bodyPr/>
          <a:lstStyle>
            <a:lvl1pPr marL="0" indent="0" algn="l" defTabSz="914400" rtl="0" eaLnBrk="1" latinLnBrk="0" hangingPunct="1">
              <a:lnSpc>
                <a:spcPct val="90000"/>
              </a:lnSpc>
              <a:spcBef>
                <a:spcPct val="0"/>
              </a:spcBef>
              <a:buNone/>
              <a:defRPr lang="en-US" sz="2400" b="0" i="0" kern="1200" dirty="0">
                <a:solidFill>
                  <a:schemeClr val="tx1">
                    <a:lumMod val="50000"/>
                    <a:lumOff val="50000"/>
                  </a:schemeClr>
                </a:solidFill>
                <a:latin typeface="Gill Sans Light" charset="0"/>
                <a:ea typeface="Gill Sans Light" charset="0"/>
                <a:cs typeface="Gill Sans Light" charset="0"/>
              </a:defRPr>
            </a:lvl1pPr>
          </a:lstStyle>
          <a:p>
            <a:r>
              <a:rPr lang="en-US" sz="2400" b="0" i="0">
                <a:solidFill>
                  <a:schemeClr val="tx1">
                    <a:lumMod val="50000"/>
                    <a:lumOff val="50000"/>
                  </a:schemeClr>
                </a:solidFill>
                <a:latin typeface="Gill Sans Light" charset="0"/>
                <a:ea typeface="Gill Sans Light" charset="0"/>
                <a:cs typeface="Gill Sans Light" charset="0"/>
              </a:rPr>
              <a:t>10 </a:t>
            </a:r>
            <a:r>
              <a:rPr lang="en-US" sz="2400" b="0" i="0" dirty="0">
                <a:solidFill>
                  <a:schemeClr val="tx1">
                    <a:lumMod val="50000"/>
                    <a:lumOff val="50000"/>
                  </a:schemeClr>
                </a:solidFill>
                <a:latin typeface="Gill Sans Light" charset="0"/>
                <a:ea typeface="Gill Sans Light" charset="0"/>
                <a:cs typeface="Gill Sans Light" charset="0"/>
              </a:rPr>
              <a:t>Aug 2016</a:t>
            </a:r>
          </a:p>
        </p:txBody>
      </p:sp>
    </p:spTree>
    <p:extLst>
      <p:ext uri="{BB962C8B-B14F-4D97-AF65-F5344CB8AC3E}">
        <p14:creationId xmlns:p14="http://schemas.microsoft.com/office/powerpoint/2010/main" val="117251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22189" y="3798000"/>
            <a:ext cx="3921072" cy="178913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56337"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986" y="1"/>
            <a:ext cx="8338089" cy="581185"/>
          </a:xfrm>
          <a:prstGeom prst="rect">
            <a:avLst/>
          </a:prstGeom>
        </p:spPr>
        <p:txBody>
          <a:bodyPr anchor="b"/>
          <a:lstStyle>
            <a:lvl1pPr algn="l">
              <a:defRPr sz="3600"/>
            </a:lvl1pPr>
          </a:lstStyle>
          <a:p>
            <a:r>
              <a:rPr lang="en-US"/>
              <a:t>Lorem Ipsum</a:t>
            </a:r>
            <a:endParaRPr lang="en-US" dirty="0"/>
          </a:p>
        </p:txBody>
      </p:sp>
      <p:sp>
        <p:nvSpPr>
          <p:cNvPr id="3" name="Subtitle 2"/>
          <p:cNvSpPr>
            <a:spLocks noGrp="1"/>
          </p:cNvSpPr>
          <p:nvPr>
            <p:ph type="subTitle" idx="1"/>
          </p:nvPr>
        </p:nvSpPr>
        <p:spPr>
          <a:xfrm>
            <a:off x="1238250" y="852407"/>
            <a:ext cx="7429500" cy="440539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
        <p:nvSpPr>
          <p:cNvPr id="6" name="Slide Number Placeholder 5"/>
          <p:cNvSpPr>
            <a:spLocks noGrp="1"/>
          </p:cNvSpPr>
          <p:nvPr>
            <p:ph type="sldNum" sz="quarter" idx="12"/>
          </p:nvPr>
        </p:nvSpPr>
        <p:spPr>
          <a:xfrm>
            <a:off x="9446216" y="6479423"/>
            <a:ext cx="459783" cy="365125"/>
          </a:xfrm>
          <a:prstGeom prst="rect">
            <a:avLst/>
          </a:prstGeom>
        </p:spPr>
        <p:txBody>
          <a:bodyPr anchor="ctr"/>
          <a:lstStyle>
            <a:lvl1pPr algn="ctr">
              <a:defRPr sz="1100" b="0" i="0">
                <a:solidFill>
                  <a:schemeClr val="bg1"/>
                </a:solidFill>
                <a:latin typeface="Gill Sans" charset="0"/>
                <a:ea typeface="Gill Sans" charset="0"/>
                <a:cs typeface="Gill Sans" charset="0"/>
              </a:defRPr>
            </a:lvl1pPr>
          </a:lstStyle>
          <a:p>
            <a:fld id="{CB0D6FDA-CC95-CC48-8144-CD245556F2BC}"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600" y="55162"/>
            <a:ext cx="8369973" cy="495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1038" y="836908"/>
            <a:ext cx="8543925" cy="53400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446216" y="6479423"/>
            <a:ext cx="459783"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8"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03506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8"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75900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600" y="55162"/>
            <a:ext cx="8369973" cy="495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446216" y="6479423"/>
            <a:ext cx="459783"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9"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377184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11"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76403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600" y="55162"/>
            <a:ext cx="8369973" cy="495028"/>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446216" y="6479423"/>
            <a:ext cx="459783"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7"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33047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6"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73650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9"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10646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2189" y="3798000"/>
            <a:ext cx="3921072" cy="178913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9"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23155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600" y="55162"/>
            <a:ext cx="8369973" cy="495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1038" y="836908"/>
            <a:ext cx="8543925" cy="534005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8"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43945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446216" y="6479423"/>
            <a:ext cx="459783"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smtClean="0"/>
              <a:pPr/>
              <a:t>‹#›</a:t>
            </a:fld>
            <a:endParaRPr lang="uk-UA" dirty="0"/>
          </a:p>
        </p:txBody>
      </p:sp>
      <p:sp>
        <p:nvSpPr>
          <p:cNvPr id="8" name="Footer Placeholder 4"/>
          <p:cNvSpPr>
            <a:spLocks noGrp="1"/>
          </p:cNvSpPr>
          <p:nvPr>
            <p:ph type="ftr" sz="quarter" idx="11"/>
          </p:nvPr>
        </p:nvSpPr>
        <p:spPr>
          <a:xfrm>
            <a:off x="3098854" y="6458483"/>
            <a:ext cx="5575918"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US" dirty="0"/>
              <a:t>Copyright © 2016 TS Lombard Group UK Ltd 2016. All rights reserved.</a:t>
            </a:r>
          </a:p>
          <a:p>
            <a:r>
              <a:rPr lang="en-US" sz="1000" dirty="0" err="1"/>
              <a:t>www.tslombard.com</a:t>
            </a:r>
            <a:endParaRPr lang="en-US" sz="1000" dirty="0"/>
          </a:p>
        </p:txBody>
      </p:sp>
    </p:spTree>
    <p:extLst>
      <p:ext uri="{BB962C8B-B14F-4D97-AF65-F5344CB8AC3E}">
        <p14:creationId xmlns:p14="http://schemas.microsoft.com/office/powerpoint/2010/main" val="753150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45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5"/>
            <a:ext cx="854392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6275" y="4589463"/>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007384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5"/>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8" y="1825625"/>
            <a:ext cx="419576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825625"/>
            <a:ext cx="41957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34457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625" y="2505075"/>
            <a:ext cx="41910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6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350"/>
            <a:ext cx="2228850" cy="365125"/>
          </a:xfrm>
          <a:prstGeom prst="rect">
            <a:avLst/>
          </a:prstGeom>
        </p:spPr>
        <p:txBody>
          <a:bodyPr/>
          <a:lstStyle/>
          <a:p>
            <a:endParaRPr lang="en-US"/>
          </a:p>
        </p:txBody>
      </p:sp>
      <p:sp>
        <p:nvSpPr>
          <p:cNvPr id="8" name="Footer Placeholder 7"/>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9" name="Slide Number Placeholder 8"/>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595607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5"/>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8" y="6356350"/>
            <a:ext cx="2228850" cy="365125"/>
          </a:xfrm>
          <a:prstGeom prst="rect">
            <a:avLst/>
          </a:prstGeom>
        </p:spPr>
        <p:txBody>
          <a:bodyPr/>
          <a:lstStyle/>
          <a:p>
            <a:endParaRPr lang="en-US"/>
          </a:p>
        </p:txBody>
      </p:sp>
      <p:sp>
        <p:nvSpPr>
          <p:cNvPr id="4" name="Footer Placeholder 3"/>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5" name="Slide Number Placeholder 4"/>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746750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0"/>
            <a:ext cx="2228850" cy="365125"/>
          </a:xfrm>
          <a:prstGeom prst="rect">
            <a:avLst/>
          </a:prstGeom>
        </p:spPr>
        <p:txBody>
          <a:bodyPr/>
          <a:lstStyle/>
          <a:p>
            <a:endParaRPr lang="en-US"/>
          </a:p>
        </p:txBody>
      </p:sp>
      <p:sp>
        <p:nvSpPr>
          <p:cNvPr id="3" name="Footer Placeholder 2"/>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4" name="Slide Number Placeholder 3"/>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53801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6275" y="4589463"/>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43983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1866686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5"/>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807305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56337"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0"/>
            <a:ext cx="2228850" cy="365125"/>
          </a:xfrm>
          <a:prstGeom prst="rect">
            <a:avLst/>
          </a:prstGeom>
        </p:spPr>
        <p:txBody>
          <a:bodyPr/>
          <a:lstStyle/>
          <a:p>
            <a:endParaRPr lang="en-US"/>
          </a:p>
        </p:txBody>
      </p:sp>
      <p:sp>
        <p:nvSpPr>
          <p:cNvPr id="5" name="Footer Placeholder 4"/>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6" name="Slide Number Placeholder 5"/>
          <p:cNvSpPr>
            <a:spLocks noGrp="1"/>
          </p:cNvSpPr>
          <p:nvPr>
            <p:ph type="sldNum" sz="quarter" idx="12"/>
          </p:nvPr>
        </p:nvSpPr>
        <p:spPr>
          <a:xfrm>
            <a:off x="6996113" y="6356350"/>
            <a:ext cx="2228850" cy="365125"/>
          </a:xfrm>
          <a:prstGeom prst="rect">
            <a:avLst/>
          </a:prstGeom>
        </p:spPr>
        <p:txBody>
          <a:bodyPr/>
          <a:lstStyle/>
          <a:p>
            <a:fld id="{95D84C7B-686E-B94F-9957-4BD0193D821E}" type="slidenum">
              <a:rPr lang="en-US" smtClean="0"/>
              <a:pPr/>
              <a:t>‹#›</a:t>
            </a:fld>
            <a:endParaRPr lang="en-US"/>
          </a:p>
        </p:txBody>
      </p:sp>
    </p:spTree>
    <p:extLst>
      <p:ext uri="{BB962C8B-B14F-4D97-AF65-F5344CB8AC3E}">
        <p14:creationId xmlns:p14="http://schemas.microsoft.com/office/powerpoint/2010/main" val="5830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2189" y="3798000"/>
            <a:ext cx="3921072" cy="178913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8" y="1825625"/>
            <a:ext cx="419576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825625"/>
            <a:ext cx="41957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122090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625" y="2505075"/>
            <a:ext cx="41910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6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350"/>
            <a:ext cx="2228850" cy="365125"/>
          </a:xfrm>
          <a:prstGeom prst="rect">
            <a:avLst/>
          </a:prstGeom>
        </p:spPr>
        <p:txBody>
          <a:bodyPr/>
          <a:lstStyle/>
          <a:p>
            <a:endParaRPr lang="en-US"/>
          </a:p>
        </p:txBody>
      </p:sp>
      <p:sp>
        <p:nvSpPr>
          <p:cNvPr id="8" name="Footer Placeholder 7"/>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9" name="Slide Number Placeholder 8"/>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52148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22189" y="3798000"/>
            <a:ext cx="3921072" cy="178913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8" y="6356350"/>
            <a:ext cx="2228850" cy="365125"/>
          </a:xfrm>
          <a:prstGeom prst="rect">
            <a:avLst/>
          </a:prstGeom>
        </p:spPr>
        <p:txBody>
          <a:bodyPr/>
          <a:lstStyle/>
          <a:p>
            <a:endParaRPr lang="en-US"/>
          </a:p>
        </p:txBody>
      </p:sp>
      <p:sp>
        <p:nvSpPr>
          <p:cNvPr id="4" name="Footer Placeholder 3"/>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5" name="Slide Number Placeholder 4"/>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67561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0"/>
            <a:ext cx="2228850" cy="365125"/>
          </a:xfrm>
          <a:prstGeom prst="rect">
            <a:avLst/>
          </a:prstGeom>
        </p:spPr>
        <p:txBody>
          <a:bodyPr/>
          <a:lstStyle/>
          <a:p>
            <a:endParaRPr lang="en-US"/>
          </a:p>
        </p:txBody>
      </p:sp>
      <p:sp>
        <p:nvSpPr>
          <p:cNvPr id="3" name="Footer Placeholder 2"/>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4" name="Slide Number Placeholder 3"/>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130001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1038" y="6356350"/>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0"/>
            <a:ext cx="3343275" cy="365125"/>
          </a:xfrm>
          <a:prstGeom prst="rect">
            <a:avLst/>
          </a:prstGeom>
        </p:spPr>
        <p:txBody>
          <a:bodyPr/>
          <a:lstStyle/>
          <a:p>
            <a:r>
              <a:rPr lang="en-GB"/>
              <a:t>Copyright © 2016 TS Lombard Group UK Ltd 2016. All rights reserved. www.tslombard.com</a:t>
            </a:r>
            <a:endParaRPr lang="en-US"/>
          </a:p>
        </p:txBody>
      </p:sp>
      <p:sp>
        <p:nvSpPr>
          <p:cNvPr id="7" name="Slide Number Placeholder 6"/>
          <p:cNvSpPr>
            <a:spLocks noGrp="1"/>
          </p:cNvSpPr>
          <p:nvPr>
            <p:ph type="sldNum" sz="quarter" idx="12"/>
          </p:nvPr>
        </p:nvSpPr>
        <p:spPr>
          <a:xfrm>
            <a:off x="6996113" y="6356350"/>
            <a:ext cx="2228850" cy="365125"/>
          </a:xfrm>
          <a:prstGeom prst="rect">
            <a:avLst/>
          </a:prstGeom>
        </p:spPr>
        <p:txBody>
          <a:bodyPr/>
          <a:lstStyle/>
          <a:p>
            <a:fld id="{7155E7D1-8C2D-2C42-B1E5-5867C0FF542D}" type="slidenum">
              <a:rPr lang="en-US" smtClean="0"/>
              <a:pPr/>
              <a:t>‹#›</a:t>
            </a:fld>
            <a:endParaRPr lang="en-US"/>
          </a:p>
        </p:txBody>
      </p:sp>
    </p:spTree>
    <p:extLst>
      <p:ext uri="{BB962C8B-B14F-4D97-AF65-F5344CB8AC3E}">
        <p14:creationId xmlns:p14="http://schemas.microsoft.com/office/powerpoint/2010/main" val="90359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6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200" b="0" i="0" kern="1200">
          <a:solidFill>
            <a:schemeClr val="tx1">
              <a:lumMod val="75000"/>
              <a:lumOff val="25000"/>
            </a:schemeClr>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Gill Sans Light" charset="0"/>
          <a:ea typeface="Gill Sans Light" charset="0"/>
          <a:cs typeface="Gill Sans Ligh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402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189" y="3798000"/>
            <a:ext cx="3921072" cy="2141160"/>
          </a:xfrm>
        </p:spPr>
        <p:txBody>
          <a:bodyPr>
            <a:normAutofit fontScale="90000"/>
          </a:bodyPr>
          <a:lstStyle/>
          <a:p>
            <a:pPr algn="ctr"/>
            <a:r>
              <a:rPr lang="en-GB" altLang="en-US" b="1" dirty="0">
                <a:cs typeface="Arial" panose="020B0604020202020204" pitchFamily="34" charset="0"/>
              </a:rPr>
              <a:t>China: </a:t>
            </a:r>
            <a:r>
              <a:rPr lang="en-GB" altLang="en-US" b="1" dirty="0" smtClean="0">
                <a:cs typeface="Arial" panose="020B0604020202020204" pitchFamily="34" charset="0"/>
              </a:rPr>
              <a:t>Political and economic outlook after the Congress</a:t>
            </a:r>
            <a:r>
              <a:rPr lang="en-US" altLang="zh-CN" b="1" dirty="0">
                <a:cs typeface="Arial" panose="020B0604020202020204" pitchFamily="34" charset="0"/>
              </a:rPr>
              <a:t/>
            </a:r>
            <a:br>
              <a:rPr lang="en-US" altLang="zh-CN" b="1" dirty="0">
                <a:cs typeface="Arial" panose="020B0604020202020204" pitchFamily="34" charset="0"/>
              </a:rPr>
            </a:br>
            <a:r>
              <a:rPr lang="en-US" altLang="en-US" sz="2200" b="1" dirty="0">
                <a:cs typeface="Arial" panose="020B0604020202020204" pitchFamily="34" charset="0"/>
              </a:rPr>
              <a:t/>
            </a:r>
            <a:br>
              <a:rPr lang="en-US" altLang="en-US" sz="2200" b="1" dirty="0">
                <a:cs typeface="Arial" panose="020B0604020202020204" pitchFamily="34" charset="0"/>
              </a:rPr>
            </a:br>
            <a:endParaRPr lang="en-US" sz="2200" dirty="0"/>
          </a:p>
        </p:txBody>
      </p:sp>
      <p:sp>
        <p:nvSpPr>
          <p:cNvPr id="3" name="Text Placeholder 2"/>
          <p:cNvSpPr>
            <a:spLocks noGrp="1"/>
          </p:cNvSpPr>
          <p:nvPr>
            <p:ph type="body" sz="quarter" idx="10"/>
          </p:nvPr>
        </p:nvSpPr>
        <p:spPr/>
        <p:txBody>
          <a:bodyPr/>
          <a:lstStyle/>
          <a:p>
            <a:pPr algn="ctr"/>
            <a:r>
              <a:rPr lang="en-US" altLang="en-US" dirty="0" smtClean="0">
                <a:solidFill>
                  <a:srgbClr val="7F7F7F"/>
                </a:solidFill>
                <a:latin typeface="Calibri" panose="020F0502020204030204" pitchFamily="34" charset="0"/>
                <a:cs typeface="Arial" panose="020B0604020202020204" pitchFamily="34" charset="0"/>
              </a:rPr>
              <a:t>December </a:t>
            </a:r>
            <a:r>
              <a:rPr lang="en-US" altLang="en-US" dirty="0" smtClean="0">
                <a:solidFill>
                  <a:srgbClr val="7F7F7F"/>
                </a:solidFill>
                <a:latin typeface="Calibri" panose="020F0502020204030204" pitchFamily="34" charset="0"/>
                <a:cs typeface="Arial" panose="020B0604020202020204" pitchFamily="34" charset="0"/>
              </a:rPr>
              <a:t>2017</a:t>
            </a:r>
            <a:endParaRPr lang="en-US" altLang="en-US"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224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162"/>
            <a:ext cx="8477573" cy="495028"/>
          </a:xfrm>
        </p:spPr>
        <p:txBody>
          <a:bodyPr/>
          <a:lstStyle/>
          <a:p>
            <a:r>
              <a:rPr lang="en-GB" altLang="en-US" sz="2800" dirty="0">
                <a:latin typeface="Calibri" panose="020F0502020204030204" pitchFamily="34" charset="0"/>
              </a:rPr>
              <a:t>Frontloading of fiscal spending so far this year</a:t>
            </a:r>
            <a:endParaRPr lang="zh-CN" altLang="en-US" dirty="0"/>
          </a:p>
        </p:txBody>
      </p:sp>
      <p:sp>
        <p:nvSpPr>
          <p:cNvPr id="4" name="内容占位符 3"/>
          <p:cNvSpPr>
            <a:spLocks noGrp="1"/>
          </p:cNvSpPr>
          <p:nvPr>
            <p:ph sz="half" idx="2"/>
          </p:nvPr>
        </p:nvSpPr>
        <p:spPr>
          <a:xfrm>
            <a:off x="4975497" y="953589"/>
            <a:ext cx="4891087" cy="5223374"/>
          </a:xfrm>
        </p:spPr>
        <p:txBody>
          <a:bodyPr/>
          <a:lstStyle/>
          <a:p>
            <a:pPr marL="0" indent="0" algn="ctr">
              <a:buNone/>
              <a:defRPr/>
            </a:pPr>
            <a:r>
              <a:rPr lang="en-GB" altLang="zh-CN" sz="2400" b="1" u="sng" dirty="0"/>
              <a:t>Fixed asset investment</a:t>
            </a:r>
            <a:endParaRPr lang="zh-CN" altLang="en-US" dirty="0"/>
          </a:p>
        </p:txBody>
      </p:sp>
      <p:sp>
        <p:nvSpPr>
          <p:cNvPr id="8" name="内容占位符 7"/>
          <p:cNvSpPr>
            <a:spLocks noGrp="1"/>
          </p:cNvSpPr>
          <p:nvPr>
            <p:ph sz="half" idx="1"/>
          </p:nvPr>
        </p:nvSpPr>
        <p:spPr>
          <a:xfrm>
            <a:off x="-91440" y="953589"/>
            <a:ext cx="4982528" cy="5223374"/>
          </a:xfrm>
        </p:spPr>
        <p:txBody>
          <a:bodyPr/>
          <a:lstStyle/>
          <a:p>
            <a:pPr marL="0" indent="0" algn="ctr">
              <a:buNone/>
              <a:defRPr/>
            </a:pPr>
            <a:r>
              <a:rPr lang="en-GB" altLang="en-US" sz="2400" b="1" u="sng" dirty="0"/>
              <a:t>Budget deficit</a:t>
            </a:r>
          </a:p>
          <a:p>
            <a:endParaRPr lang="zh-CN" altLang="en-US" dirty="0"/>
          </a:p>
        </p:txBody>
      </p:sp>
      <p:sp>
        <p:nvSpPr>
          <p:cNvPr id="3" name="Slide Number Placeholder 2"/>
          <p:cNvSpPr>
            <a:spLocks noGrp="1"/>
          </p:cNvSpPr>
          <p:nvPr>
            <p:ph type="sldNum" sz="quarter" idx="12"/>
          </p:nvPr>
        </p:nvSpPr>
        <p:spPr/>
        <p:txBody>
          <a:bodyPr/>
          <a:lstStyle/>
          <a:p>
            <a:fld id="{CB0D6FDA-CC95-CC48-8144-CD245556F2BC}" type="slidenum">
              <a:rPr lang="uk-UA" smtClean="0"/>
              <a:pPr/>
              <a:t>10</a:t>
            </a:fld>
            <a:endParaRPr lang="uk-UA" dirty="0"/>
          </a:p>
        </p:txBody>
      </p:sp>
      <p:cxnSp>
        <p:nvCxnSpPr>
          <p:cNvPr id="6" name="Straight Arrow Connector 5">
            <a:extLst>
              <a:ext uri="{FF2B5EF4-FFF2-40B4-BE49-F238E27FC236}">
                <a16:creationId xmlns:a16="http://schemas.microsoft.com/office/drawing/2014/main" id="{71A98675-C846-47BD-A025-2BDFAE7DB231}"/>
              </a:ext>
            </a:extLst>
          </p:cNvPr>
          <p:cNvCxnSpPr/>
          <p:nvPr/>
        </p:nvCxnSpPr>
        <p:spPr>
          <a:xfrm flipV="1">
            <a:off x="4338735" y="4777273"/>
            <a:ext cx="102636" cy="289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图表 1">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305730030"/>
              </p:ext>
            </p:extLst>
          </p:nvPr>
        </p:nvGraphicFramePr>
        <p:xfrm>
          <a:off x="5135040" y="1645036"/>
          <a:ext cx="4572000"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1">
            <a:extLst>
              <a:ext uri="{FF2B5EF4-FFF2-40B4-BE49-F238E27FC236}">
                <a16:creationId xmlns:a16="http://schemas.microsoft.com/office/drawing/2014/main" id="{00000000-0008-0000-1700-000002000000}"/>
              </a:ext>
            </a:extLst>
          </p:cNvPr>
          <p:cNvGraphicFramePr>
            <a:graphicFrameLocks/>
          </p:cNvGraphicFramePr>
          <p:nvPr>
            <p:extLst>
              <p:ext uri="{D42A27DB-BD31-4B8C-83A1-F6EECF244321}">
                <p14:modId xmlns:p14="http://schemas.microsoft.com/office/powerpoint/2010/main" val="4175603187"/>
              </p:ext>
            </p:extLst>
          </p:nvPr>
        </p:nvGraphicFramePr>
        <p:xfrm>
          <a:off x="319088" y="1645036"/>
          <a:ext cx="45720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00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GB" altLang="en-US" sz="2800" dirty="0">
                <a:latin typeface="Calibri" panose="020F0502020204030204" pitchFamily="34" charset="0"/>
              </a:rPr>
              <a:t>What are the positives?</a:t>
            </a:r>
            <a:endParaRPr lang="en-US" dirty="0"/>
          </a:p>
        </p:txBody>
      </p:sp>
      <p:sp>
        <p:nvSpPr>
          <p:cNvPr id="3" name="Content Placeholder 2"/>
          <p:cNvSpPr>
            <a:spLocks noGrp="1"/>
          </p:cNvSpPr>
          <p:nvPr>
            <p:ph idx="1"/>
          </p:nvPr>
        </p:nvSpPr>
        <p:spPr>
          <a:xfrm>
            <a:off x="720000" y="1080000"/>
            <a:ext cx="8640000" cy="4680000"/>
          </a:xfrm>
        </p:spPr>
        <p:txBody>
          <a:bodyPr/>
          <a:lstStyle/>
          <a:p>
            <a:pPr marL="622300" indent="-314325">
              <a:spcBef>
                <a:spcPts val="1200"/>
              </a:spcBef>
              <a:buFont typeface="Wingdings" panose="05000000000000000000" pitchFamily="2" charset="2"/>
              <a:buChar char="§"/>
            </a:pPr>
            <a:r>
              <a:rPr lang="en-GB" altLang="zh-CN" sz="2000" dirty="0"/>
              <a:t>Corporate capex has picked up visibly this year on the back of the improvement in earnings. </a:t>
            </a:r>
          </a:p>
          <a:p>
            <a:pPr marL="622300" indent="-314325">
              <a:spcBef>
                <a:spcPts val="1200"/>
              </a:spcBef>
              <a:buFont typeface="Wingdings" panose="05000000000000000000" pitchFamily="2" charset="2"/>
              <a:buChar char="§"/>
            </a:pPr>
            <a:r>
              <a:rPr lang="en-GB" altLang="zh-CN" sz="2000" dirty="0"/>
              <a:t>Capital outflows have eased this year amid a more stable RMB and tighter capital controls. </a:t>
            </a:r>
          </a:p>
          <a:p>
            <a:pPr marL="622300" indent="-314325">
              <a:spcBef>
                <a:spcPts val="1200"/>
              </a:spcBef>
              <a:buFont typeface="Wingdings" panose="05000000000000000000" pitchFamily="2" charset="2"/>
              <a:buChar char="§"/>
            </a:pPr>
            <a:r>
              <a:rPr lang="en-GB" altLang="zh-CN" sz="2000" dirty="0"/>
              <a:t>The reduction in excess capacity in heavy industry has exceeded market expectations so far.</a:t>
            </a:r>
          </a:p>
          <a:p>
            <a:pPr marL="622300" indent="-314325">
              <a:spcBef>
                <a:spcPts val="1200"/>
              </a:spcBef>
              <a:buFont typeface="Wingdings" panose="05000000000000000000" pitchFamily="2" charset="2"/>
              <a:buChar char="§"/>
            </a:pPr>
            <a:r>
              <a:rPr lang="en-GB" altLang="zh-CN" sz="2000" dirty="0"/>
              <a:t>It is a very encouraging development that sequential month-on-month PPI turned positive in July and began to hover around zero.</a:t>
            </a:r>
          </a:p>
          <a:p>
            <a:pPr marL="622300" indent="-314325">
              <a:spcBef>
                <a:spcPts val="1200"/>
              </a:spcBef>
              <a:buFont typeface="Wingdings" panose="05000000000000000000" pitchFamily="2" charset="2"/>
              <a:buChar char="§"/>
            </a:pPr>
            <a:r>
              <a:rPr lang="en-GB" altLang="zh-CN" sz="2000" dirty="0"/>
              <a:t>Arithmetically, based on current official forecasts, China needs only to generate average annual growth of 6.3% between 2018 and 2020 to reach its goal of doubling income in the decade to 2020.</a:t>
            </a:r>
          </a:p>
          <a:p>
            <a:pPr marL="622300" indent="-314325">
              <a:spcBef>
                <a:spcPts val="1200"/>
              </a:spcBef>
              <a:buFont typeface="Wingdings" panose="05000000000000000000" pitchFamily="2" charset="2"/>
              <a:buChar char="§"/>
            </a:pPr>
            <a:r>
              <a:rPr lang="en-GB" altLang="zh-CN" sz="2000" dirty="0"/>
              <a:t>That gives policymakers more room to push ahead with reforms with lower growth target.</a:t>
            </a:r>
          </a:p>
        </p:txBody>
      </p:sp>
      <p:sp>
        <p:nvSpPr>
          <p:cNvPr id="5" name="Slide Number Placeholder 4"/>
          <p:cNvSpPr>
            <a:spLocks noGrp="1"/>
          </p:cNvSpPr>
          <p:nvPr>
            <p:ph type="sldNum" sz="quarter" idx="12"/>
          </p:nvPr>
        </p:nvSpPr>
        <p:spPr/>
        <p:txBody>
          <a:bodyPr/>
          <a:lstStyle/>
          <a:p>
            <a:fld id="{CB0D6FDA-CC95-CC48-8144-CD245556F2BC}" type="slidenum">
              <a:rPr lang="en-US" smtClean="0"/>
              <a:pPr/>
              <a:t>11</a:t>
            </a:fld>
            <a:endParaRPr lang="en-US"/>
          </a:p>
        </p:txBody>
      </p:sp>
    </p:spTree>
    <p:extLst>
      <p:ext uri="{BB962C8B-B14F-4D97-AF65-F5344CB8AC3E}">
        <p14:creationId xmlns:p14="http://schemas.microsoft.com/office/powerpoint/2010/main" val="111192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162"/>
            <a:ext cx="8477573" cy="495028"/>
          </a:xfrm>
        </p:spPr>
        <p:txBody>
          <a:bodyPr/>
          <a:lstStyle/>
          <a:p>
            <a:r>
              <a:rPr lang="en-US" altLang="zh-CN" sz="2800" dirty="0">
                <a:latin typeface="Calibri" panose="020F0502020204030204" pitchFamily="34" charset="0"/>
              </a:rPr>
              <a:t>Industrial sectors stay resilient</a:t>
            </a:r>
            <a:endParaRPr lang="zh-CN" altLang="en-US" sz="2800" dirty="0"/>
          </a:p>
        </p:txBody>
      </p:sp>
      <p:sp>
        <p:nvSpPr>
          <p:cNvPr id="4" name="内容占位符 3"/>
          <p:cNvSpPr>
            <a:spLocks noGrp="1"/>
          </p:cNvSpPr>
          <p:nvPr>
            <p:ph sz="half" idx="2"/>
          </p:nvPr>
        </p:nvSpPr>
        <p:spPr>
          <a:xfrm>
            <a:off x="5014912" y="953589"/>
            <a:ext cx="4891087" cy="5223374"/>
          </a:xfrm>
        </p:spPr>
        <p:txBody>
          <a:bodyPr/>
          <a:lstStyle/>
          <a:p>
            <a:pPr marL="0" indent="0" algn="ctr">
              <a:buNone/>
              <a:defRPr/>
            </a:pPr>
            <a:r>
              <a:rPr lang="en-US" altLang="zh-CN" sz="2400" b="1" u="sng" dirty="0"/>
              <a:t>PPI and industrial profits</a:t>
            </a:r>
          </a:p>
        </p:txBody>
      </p:sp>
      <p:sp>
        <p:nvSpPr>
          <p:cNvPr id="8" name="内容占位符 7"/>
          <p:cNvSpPr>
            <a:spLocks noGrp="1"/>
          </p:cNvSpPr>
          <p:nvPr>
            <p:ph sz="half" idx="1"/>
          </p:nvPr>
        </p:nvSpPr>
        <p:spPr>
          <a:xfrm>
            <a:off x="69930" y="953589"/>
            <a:ext cx="4821158" cy="5223374"/>
          </a:xfrm>
        </p:spPr>
        <p:txBody>
          <a:bodyPr/>
          <a:lstStyle/>
          <a:p>
            <a:pPr marL="0" indent="0" algn="ctr">
              <a:buNone/>
              <a:defRPr/>
            </a:pPr>
            <a:r>
              <a:rPr lang="en-GB" altLang="en-US" sz="2400" b="1" u="sng" dirty="0"/>
              <a:t>Industrial sales and production</a:t>
            </a:r>
            <a:endParaRPr lang="en-US" altLang="en-US" sz="2400" b="1" u="sng" dirty="0"/>
          </a:p>
        </p:txBody>
      </p:sp>
      <p:sp>
        <p:nvSpPr>
          <p:cNvPr id="3" name="Slide Number Placeholder 2"/>
          <p:cNvSpPr>
            <a:spLocks noGrp="1"/>
          </p:cNvSpPr>
          <p:nvPr>
            <p:ph type="sldNum" sz="quarter" idx="12"/>
          </p:nvPr>
        </p:nvSpPr>
        <p:spPr/>
        <p:txBody>
          <a:bodyPr/>
          <a:lstStyle/>
          <a:p>
            <a:fld id="{CB0D6FDA-CC95-CC48-8144-CD245556F2BC}" type="slidenum">
              <a:rPr lang="uk-UA" smtClean="0"/>
              <a:pPr/>
              <a:t>12</a:t>
            </a:fld>
            <a:endParaRPr lang="uk-UA" dirty="0"/>
          </a:p>
        </p:txBody>
      </p:sp>
      <p:graphicFrame>
        <p:nvGraphicFramePr>
          <p:cNvPr id="11" name="Chart 10">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1630186721"/>
              </p:ext>
            </p:extLst>
          </p:nvPr>
        </p:nvGraphicFramePr>
        <p:xfrm>
          <a:off x="319088" y="1906177"/>
          <a:ext cx="4572000"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2">
            <a:extLst>
              <a:ext uri="{FF2B5EF4-FFF2-40B4-BE49-F238E27FC236}">
                <a16:creationId xmlns:a16="http://schemas.microsoft.com/office/drawing/2014/main" id="{C22D01F0-A0AD-4A74-9F7A-62CCF0E93B81}"/>
              </a:ext>
            </a:extLst>
          </p:cNvPr>
          <p:cNvGraphicFramePr>
            <a:graphicFrameLocks/>
          </p:cNvGraphicFramePr>
          <p:nvPr>
            <p:extLst>
              <p:ext uri="{D42A27DB-BD31-4B8C-83A1-F6EECF244321}">
                <p14:modId xmlns:p14="http://schemas.microsoft.com/office/powerpoint/2010/main" val="2677440532"/>
              </p:ext>
            </p:extLst>
          </p:nvPr>
        </p:nvGraphicFramePr>
        <p:xfrm>
          <a:off x="5104107" y="1645036"/>
          <a:ext cx="45720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50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US" altLang="en-US" sz="2800" dirty="0">
                <a:latin typeface="Calibri" panose="020F0502020204030204" pitchFamily="34" charset="0"/>
              </a:rPr>
              <a:t>Why China’s debt problem is not an imminent risk</a:t>
            </a:r>
            <a:endParaRPr lang="en-US" dirty="0"/>
          </a:p>
        </p:txBody>
      </p:sp>
      <p:sp>
        <p:nvSpPr>
          <p:cNvPr id="3" name="Content Placeholder 2"/>
          <p:cNvSpPr>
            <a:spLocks noGrp="1"/>
          </p:cNvSpPr>
          <p:nvPr>
            <p:ph idx="1"/>
          </p:nvPr>
        </p:nvSpPr>
        <p:spPr>
          <a:xfrm>
            <a:off x="720000" y="1080000"/>
            <a:ext cx="8640000" cy="4680000"/>
          </a:xfrm>
        </p:spPr>
        <p:txBody>
          <a:bodyPr/>
          <a:lstStyle/>
          <a:p>
            <a:pPr marL="765175" indent="-457200">
              <a:spcBef>
                <a:spcPts val="1200"/>
              </a:spcBef>
              <a:buFont typeface="Wingdings" panose="05000000000000000000" pitchFamily="2" charset="2"/>
              <a:buChar char="§"/>
            </a:pPr>
            <a:r>
              <a:rPr lang="en-US" altLang="en-US" sz="2000" dirty="0"/>
              <a:t>China has little external debt exposure with US$3 trillion of foreign reserves</a:t>
            </a:r>
          </a:p>
          <a:p>
            <a:pPr marL="765175" indent="-457200">
              <a:spcBef>
                <a:spcPts val="1200"/>
              </a:spcBef>
              <a:buFont typeface="Wingdings" panose="05000000000000000000" pitchFamily="2" charset="2"/>
              <a:buChar char="§"/>
            </a:pPr>
            <a:r>
              <a:rPr lang="en-US" altLang="en-US" sz="2000" dirty="0"/>
              <a:t>Chinese households have a very high savings rate of 30%. </a:t>
            </a:r>
          </a:p>
          <a:p>
            <a:pPr marL="765175" indent="-457200">
              <a:spcBef>
                <a:spcPts val="1200"/>
              </a:spcBef>
              <a:buFont typeface="Wingdings" panose="05000000000000000000" pitchFamily="2" charset="2"/>
              <a:buChar char="§"/>
            </a:pPr>
            <a:r>
              <a:rPr lang="en-US" altLang="en-US" sz="2000" dirty="0"/>
              <a:t>Households retain a high degree of confidence in the government, which keeps government funding costs low.</a:t>
            </a:r>
          </a:p>
          <a:p>
            <a:pPr marL="765175" indent="-457200">
              <a:spcBef>
                <a:spcPts val="1200"/>
              </a:spcBef>
              <a:buFont typeface="Wingdings" panose="05000000000000000000" pitchFamily="2" charset="2"/>
              <a:buChar char="§"/>
            </a:pPr>
            <a:r>
              <a:rPr lang="en-US" altLang="en-US" sz="2000" dirty="0"/>
              <a:t>The government has the ability to force agreements between creditors and debtors.</a:t>
            </a:r>
          </a:p>
          <a:p>
            <a:pPr marL="765175" indent="-457200">
              <a:spcBef>
                <a:spcPts val="1200"/>
              </a:spcBef>
              <a:buFont typeface="Wingdings" panose="05000000000000000000" pitchFamily="2" charset="2"/>
              <a:buChar char="§"/>
            </a:pPr>
            <a:r>
              <a:rPr lang="en-US" altLang="en-US" sz="2000" dirty="0"/>
              <a:t>The government has access to a large variety of state-owned assets should it run into debt-servicing problems or a sudden loss of confidence.</a:t>
            </a:r>
          </a:p>
          <a:p>
            <a:pPr marL="765175" indent="-457200">
              <a:spcBef>
                <a:spcPts val="1200"/>
              </a:spcBef>
              <a:buFont typeface="Wingdings" panose="05000000000000000000" pitchFamily="2" charset="2"/>
              <a:buChar char="§"/>
            </a:pPr>
            <a:r>
              <a:rPr lang="en-US" altLang="en-US" sz="2000" dirty="0"/>
              <a:t>More bad debt has been resolved outside of formal banking system than is commonly realized.</a:t>
            </a:r>
          </a:p>
          <a:p>
            <a:pPr marL="765175" indent="-457200">
              <a:spcBef>
                <a:spcPts val="1200"/>
              </a:spcBef>
              <a:buFont typeface="Wingdings" panose="05000000000000000000" pitchFamily="2" charset="2"/>
              <a:buChar char="§"/>
            </a:pPr>
            <a:r>
              <a:rPr lang="en-US" altLang="en-US" sz="2000" dirty="0"/>
              <a:t>The political system is stable: Xi Jinping faces no serious rivals as factions have been sidelined and loyalty to the leader is paramount.</a:t>
            </a:r>
          </a:p>
          <a:p>
            <a:pPr marL="765175" indent="-457200">
              <a:spcBef>
                <a:spcPts val="1200"/>
              </a:spcBef>
              <a:buFont typeface="Wingdings" panose="05000000000000000000" pitchFamily="2" charset="2"/>
              <a:buChar char="§"/>
            </a:pPr>
            <a:r>
              <a:rPr lang="en-US" altLang="en-US" sz="2000" dirty="0"/>
              <a:t>Long-term this poses a contradiction between preserving the political status quo and  economic reform, but that is for the next decade. </a:t>
            </a:r>
          </a:p>
        </p:txBody>
      </p:sp>
      <p:sp>
        <p:nvSpPr>
          <p:cNvPr id="5" name="Slide Number Placeholder 4"/>
          <p:cNvSpPr>
            <a:spLocks noGrp="1"/>
          </p:cNvSpPr>
          <p:nvPr>
            <p:ph type="sldNum" sz="quarter" idx="12"/>
          </p:nvPr>
        </p:nvSpPr>
        <p:spPr/>
        <p:txBody>
          <a:bodyPr/>
          <a:lstStyle/>
          <a:p>
            <a:fld id="{CB0D6FDA-CC95-CC48-8144-CD245556F2BC}" type="slidenum">
              <a:rPr lang="en-US" smtClean="0"/>
              <a:pPr/>
              <a:t>13</a:t>
            </a:fld>
            <a:endParaRPr lang="en-US"/>
          </a:p>
        </p:txBody>
      </p:sp>
    </p:spTree>
    <p:extLst>
      <p:ext uri="{BB962C8B-B14F-4D97-AF65-F5344CB8AC3E}">
        <p14:creationId xmlns:p14="http://schemas.microsoft.com/office/powerpoint/2010/main" val="18082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GB" altLang="zh-CN" sz="2800" dirty="0">
                <a:latin typeface="Calibri" panose="020F0502020204030204" pitchFamily="34" charset="0"/>
              </a:rPr>
              <a:t>“</a:t>
            </a:r>
            <a:r>
              <a:rPr lang="en-GB" altLang="zh-CN" sz="2800" dirty="0" smtClean="0">
                <a:latin typeface="Calibri" panose="020F0502020204030204" pitchFamily="34" charset="0"/>
              </a:rPr>
              <a:t>Deleveraging” </a:t>
            </a:r>
            <a:r>
              <a:rPr lang="en-GB" altLang="zh-CN" sz="2800" dirty="0">
                <a:latin typeface="Calibri" panose="020F0502020204030204" pitchFamily="34" charset="0"/>
              </a:rPr>
              <a:t>with Chinese characteristics </a:t>
            </a:r>
            <a:endParaRPr lang="en-US" dirty="0"/>
          </a:p>
        </p:txBody>
      </p:sp>
      <p:sp>
        <p:nvSpPr>
          <p:cNvPr id="3" name="Content Placeholder 2"/>
          <p:cNvSpPr>
            <a:spLocks noGrp="1"/>
          </p:cNvSpPr>
          <p:nvPr>
            <p:ph idx="1"/>
          </p:nvPr>
        </p:nvSpPr>
        <p:spPr>
          <a:xfrm>
            <a:off x="720000" y="1080000"/>
            <a:ext cx="8640000" cy="4680000"/>
          </a:xfrm>
        </p:spPr>
        <p:txBody>
          <a:bodyPr/>
          <a:lstStyle/>
          <a:p>
            <a:pPr marL="622300" indent="-314325">
              <a:spcBef>
                <a:spcPts val="1200"/>
              </a:spcBef>
              <a:buFont typeface="Wingdings" panose="05000000000000000000" pitchFamily="2" charset="2"/>
              <a:buChar char="§"/>
            </a:pPr>
            <a:r>
              <a:rPr lang="en-GB" altLang="zh-CN" sz="2000" dirty="0"/>
              <a:t>China’s debt level will continue to rise, though at a slower pace – what we call “deleveraging with Chinese characteristics”.</a:t>
            </a:r>
          </a:p>
          <a:p>
            <a:pPr marL="622300" indent="-314325">
              <a:spcBef>
                <a:spcPts val="1200"/>
              </a:spcBef>
              <a:buFont typeface="Wingdings" panose="05000000000000000000" pitchFamily="2" charset="2"/>
              <a:buChar char="§"/>
            </a:pPr>
            <a:r>
              <a:rPr lang="en-GB" altLang="zh-CN" sz="2000" dirty="0"/>
              <a:t>The first priority of government is to “stabilize leverage”, which means that overall leverage simply grows by a smaller amount.</a:t>
            </a:r>
          </a:p>
          <a:p>
            <a:pPr marL="622300" indent="-314325">
              <a:spcBef>
                <a:spcPts val="1200"/>
              </a:spcBef>
              <a:buFont typeface="Wingdings" panose="05000000000000000000" pitchFamily="2" charset="2"/>
              <a:buChar char="§"/>
            </a:pPr>
            <a:r>
              <a:rPr lang="en-GB" altLang="zh-CN" sz="2000" dirty="0"/>
              <a:t>Using BIS methodology, we estimate that China’s non-financial corporate debt-to-GDP ratio declined slightly from 166% in Q4/16 to 164% in Q2/17.</a:t>
            </a:r>
          </a:p>
          <a:p>
            <a:pPr marL="622300" indent="-314325">
              <a:spcBef>
                <a:spcPts val="1200"/>
              </a:spcBef>
              <a:buFont typeface="Wingdings" panose="05000000000000000000" pitchFamily="2" charset="2"/>
              <a:buChar char="§"/>
            </a:pPr>
            <a:r>
              <a:rPr lang="en-GB" altLang="zh-CN" sz="2000" dirty="0"/>
              <a:t>The combination of the strength of household balance sheets, slower corporate credit growth and higher nominal GDP growth clearly reduces the probability of an imminent debt crisis. </a:t>
            </a:r>
          </a:p>
          <a:p>
            <a:pPr marL="622300" indent="-314325">
              <a:spcBef>
                <a:spcPts val="1200"/>
              </a:spcBef>
              <a:buFont typeface="Wingdings" panose="05000000000000000000" pitchFamily="2" charset="2"/>
              <a:buChar char="§"/>
            </a:pPr>
            <a:r>
              <a:rPr lang="en-GB" altLang="zh-CN" sz="2000" dirty="0"/>
              <a:t>If China fails to cut industrial capacity further and, more important, cannot generate higher inflation, it is more likely to experience growth stagnation along the lines of Japan than to suffer an outright debt crisis.</a:t>
            </a:r>
          </a:p>
        </p:txBody>
      </p:sp>
      <p:sp>
        <p:nvSpPr>
          <p:cNvPr id="5" name="Slide Number Placeholder 4"/>
          <p:cNvSpPr>
            <a:spLocks noGrp="1"/>
          </p:cNvSpPr>
          <p:nvPr>
            <p:ph type="sldNum" sz="quarter" idx="12"/>
          </p:nvPr>
        </p:nvSpPr>
        <p:spPr/>
        <p:txBody>
          <a:bodyPr/>
          <a:lstStyle/>
          <a:p>
            <a:fld id="{CB0D6FDA-CC95-CC48-8144-CD245556F2BC}" type="slidenum">
              <a:rPr lang="en-US" smtClean="0"/>
              <a:pPr/>
              <a:t>14</a:t>
            </a:fld>
            <a:endParaRPr lang="en-US"/>
          </a:p>
        </p:txBody>
      </p:sp>
    </p:spTree>
    <p:extLst>
      <p:ext uri="{BB962C8B-B14F-4D97-AF65-F5344CB8AC3E}">
        <p14:creationId xmlns:p14="http://schemas.microsoft.com/office/powerpoint/2010/main" val="66976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162"/>
            <a:ext cx="8477573" cy="495028"/>
          </a:xfrm>
        </p:spPr>
        <p:txBody>
          <a:bodyPr/>
          <a:lstStyle/>
          <a:p>
            <a:r>
              <a:rPr lang="en-GB" altLang="zh-CN" sz="2800" dirty="0">
                <a:latin typeface="Calibri" panose="020F0502020204030204" pitchFamily="34" charset="0"/>
              </a:rPr>
              <a:t>“</a:t>
            </a:r>
            <a:r>
              <a:rPr lang="en-GB" altLang="zh-CN" sz="2800" dirty="0" smtClean="0">
                <a:latin typeface="Calibri" panose="020F0502020204030204" pitchFamily="34" charset="0"/>
              </a:rPr>
              <a:t>Deleveraging” </a:t>
            </a:r>
            <a:r>
              <a:rPr lang="en-GB" altLang="zh-CN" sz="2800" dirty="0">
                <a:latin typeface="Calibri" panose="020F0502020204030204" pitchFamily="34" charset="0"/>
              </a:rPr>
              <a:t>with Chinese characteristics </a:t>
            </a:r>
            <a:endParaRPr lang="zh-CN" altLang="en-US" dirty="0"/>
          </a:p>
        </p:txBody>
      </p:sp>
      <p:sp>
        <p:nvSpPr>
          <p:cNvPr id="4" name="内容占位符 3"/>
          <p:cNvSpPr>
            <a:spLocks noGrp="1"/>
          </p:cNvSpPr>
          <p:nvPr>
            <p:ph sz="half" idx="2"/>
          </p:nvPr>
        </p:nvSpPr>
        <p:spPr>
          <a:xfrm>
            <a:off x="5014912" y="953589"/>
            <a:ext cx="4891087" cy="5223374"/>
          </a:xfrm>
        </p:spPr>
        <p:txBody>
          <a:bodyPr/>
          <a:lstStyle/>
          <a:p>
            <a:pPr marL="0" indent="0" algn="ctr">
              <a:buNone/>
              <a:defRPr/>
            </a:pPr>
            <a:r>
              <a:rPr lang="en-GB" altLang="zh-CN" sz="2400" b="1" u="sng" dirty="0"/>
              <a:t>Credit growth</a:t>
            </a:r>
            <a:endParaRPr lang="en-GB" altLang="zh-CN" sz="2400" b="1" u="sng" dirty="0">
              <a:solidFill>
                <a:srgbClr val="FF0000"/>
              </a:solidFill>
            </a:endParaRPr>
          </a:p>
          <a:p>
            <a:pPr marL="0" indent="0">
              <a:buNone/>
            </a:pPr>
            <a:endParaRPr lang="zh-CN" altLang="en-US" dirty="0"/>
          </a:p>
        </p:txBody>
      </p:sp>
      <p:sp>
        <p:nvSpPr>
          <p:cNvPr id="8" name="内容占位符 7"/>
          <p:cNvSpPr>
            <a:spLocks noGrp="1"/>
          </p:cNvSpPr>
          <p:nvPr>
            <p:ph sz="half" idx="1"/>
          </p:nvPr>
        </p:nvSpPr>
        <p:spPr>
          <a:xfrm>
            <a:off x="152087" y="923390"/>
            <a:ext cx="4982528" cy="5223374"/>
          </a:xfrm>
        </p:spPr>
        <p:txBody>
          <a:bodyPr/>
          <a:lstStyle/>
          <a:p>
            <a:pPr marL="0" indent="0" algn="ctr">
              <a:buNone/>
              <a:defRPr/>
            </a:pPr>
            <a:r>
              <a:rPr lang="en-GB" altLang="en-US" sz="2400" b="1" u="sng" dirty="0"/>
              <a:t>Non-financial debt, % of GDP</a:t>
            </a:r>
            <a:endParaRPr lang="zh-CN" altLang="en-US" dirty="0"/>
          </a:p>
        </p:txBody>
      </p:sp>
      <p:sp>
        <p:nvSpPr>
          <p:cNvPr id="3" name="Slide Number Placeholder 2"/>
          <p:cNvSpPr>
            <a:spLocks noGrp="1"/>
          </p:cNvSpPr>
          <p:nvPr>
            <p:ph type="sldNum" sz="quarter" idx="12"/>
          </p:nvPr>
        </p:nvSpPr>
        <p:spPr/>
        <p:txBody>
          <a:bodyPr/>
          <a:lstStyle/>
          <a:p>
            <a:fld id="{CB0D6FDA-CC95-CC48-8144-CD245556F2BC}" type="slidenum">
              <a:rPr lang="uk-UA" smtClean="0"/>
              <a:pPr/>
              <a:t>15</a:t>
            </a:fld>
            <a:endParaRPr lang="uk-UA" dirty="0"/>
          </a:p>
        </p:txBody>
      </p:sp>
      <p:graphicFrame>
        <p:nvGraphicFramePr>
          <p:cNvPr id="14" name="Chart 13">
            <a:extLst>
              <a:ext uri="{FF2B5EF4-FFF2-40B4-BE49-F238E27FC236}">
                <a16:creationId xmlns:a16="http://schemas.microsoft.com/office/drawing/2014/main" id="{E9CDC7AC-4E8B-46AC-908F-7A9EB85597BD}"/>
              </a:ext>
            </a:extLst>
          </p:cNvPr>
          <p:cNvGraphicFramePr>
            <a:graphicFrameLocks/>
          </p:cNvGraphicFramePr>
          <p:nvPr>
            <p:extLst>
              <p:ext uri="{D42A27DB-BD31-4B8C-83A1-F6EECF244321}">
                <p14:modId xmlns:p14="http://schemas.microsoft.com/office/powerpoint/2010/main" val="1409896495"/>
              </p:ext>
            </p:extLst>
          </p:nvPr>
        </p:nvGraphicFramePr>
        <p:xfrm>
          <a:off x="5254318" y="1996103"/>
          <a:ext cx="4412274" cy="3664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70077150"/>
              </p:ext>
            </p:extLst>
          </p:nvPr>
        </p:nvGraphicFramePr>
        <p:xfrm>
          <a:off x="381000" y="1996103"/>
          <a:ext cx="45720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354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
            <a:ext cx="8462075" cy="581185"/>
          </a:xfrm>
        </p:spPr>
        <p:txBody>
          <a:bodyPr/>
          <a:lstStyle/>
          <a:p>
            <a:r>
              <a:rPr lang="en-GB" altLang="en-US" dirty="0"/>
              <a:t/>
            </a:r>
            <a:br>
              <a:rPr lang="en-GB" altLang="en-US" dirty="0"/>
            </a:br>
            <a:r>
              <a:rPr lang="en-GB" altLang="en-US" dirty="0"/>
              <a:t>Trusted Sources Disclosure Statement</a:t>
            </a:r>
            <a:endParaRPr lang="zh-CN" altLang="en-US" dirty="0"/>
          </a:p>
        </p:txBody>
      </p:sp>
      <p:sp>
        <p:nvSpPr>
          <p:cNvPr id="3" name="副标题 2"/>
          <p:cNvSpPr>
            <a:spLocks noGrp="1"/>
          </p:cNvSpPr>
          <p:nvPr>
            <p:ph type="subTitle" idx="1"/>
          </p:nvPr>
        </p:nvSpPr>
        <p:spPr>
          <a:xfrm>
            <a:off x="123986" y="852407"/>
            <a:ext cx="9782014" cy="4405393"/>
          </a:xfrm>
        </p:spPr>
        <p:txBody>
          <a:bodyPr/>
          <a:lstStyle/>
          <a:p>
            <a:pPr algn="l"/>
            <a:r>
              <a:rPr lang="en-GB" altLang="en-US" sz="1100" dirty="0">
                <a:latin typeface="Gill Sans"/>
              </a:rPr>
              <a:t>The analysis and information presented in this report (Report) by Trusted Sources UK Limited (TS) may include summary profiles of key companies in the relevant sector and the information is offered for subscriber interest only. This Report is not to be used or considered as a recommendation to buy, hold or sell any securities or other financial instruments and does not constitute an investment recommendation or investment advice.</a:t>
            </a:r>
          </a:p>
          <a:p>
            <a:pPr algn="l"/>
            <a:r>
              <a:rPr lang="en-GB" altLang="en-US" sz="1100" dirty="0">
                <a:latin typeface="Gill Sans"/>
              </a:rPr>
              <a:t> The information contained in this Report has been compiled by TS from various public and industry sources that we believe to be reliable; no representation or warranty, expressed or implied is made by TS, its affiliates or any other person as to the accuracy or completeness of the information. TS is not responsible for any errors in or omissions to such information, or for any consequences that may result from the use of such information. Such information is provided with the expectation that it will be read as part of a wider investment analysis and this Report should not be relied upon on a stand-alone basis. Past performance should not be taken as an indication or guarantee of future performance; we make no representation or warranty regarding future performance. The opinions expressed in this Report reflect the judgment of TS as of the date hereof and are subject to change without notice.</a:t>
            </a:r>
          </a:p>
          <a:p>
            <a:pPr algn="l"/>
            <a:r>
              <a:rPr lang="en-GB" altLang="en-US" sz="1100" dirty="0">
                <a:latin typeface="Gill Sans"/>
              </a:rPr>
              <a:t> This Report is not an offer to sell or a solicitation of an offer to buy any securities. The offer and sale of securities are regulated generally in various jurisdictions, particularly the manner in which securities may be offered and sold to residents of a particular country or jurisdiction. Securities referenced in this Report may not be eligible for sale in some jurisdictions. To the fullest extent provided by law, neither TS nor any of its affiliates, nor any other person accepts any liability whatsoever for any direct or consequential loss, including without limitation, lost profits arising from any use of this Report or the information contained herein.</a:t>
            </a:r>
          </a:p>
          <a:p>
            <a:pPr algn="l"/>
            <a:r>
              <a:rPr lang="en-GB" altLang="en-US" sz="1100" dirty="0">
                <a:latin typeface="Gill Sans"/>
              </a:rPr>
              <a:t>No director, officer or employee of TS is on the board of directors of any company referenced herein and no one at any such referenced company is on the board of directors of TS. TS does not invest in any securities although it is possible that one or more of TS's directors, officers, employees or consultants may at times be invested in the securities of a referenced company.</a:t>
            </a:r>
          </a:p>
          <a:p>
            <a:pPr algn="l"/>
            <a:r>
              <a:rPr lang="en-GB" altLang="en-US" sz="1100" dirty="0">
                <a:latin typeface="Gill Sans"/>
              </a:rPr>
              <a:t>TS is not authorised or regulated in the United Kingdom by the Financial Services Authority or by any other regulator in any jurisdiction for the provision of investment advice. Specific professional financial and investment advice should be sought from your stockbroker, bank manager, solicitor, accountant or other independent professional adviser authorised pursuant to the Financial Services and Markets Act 2000 if you are resident in the United Kingdom or, if not, another appropriately qualified independent financial adviser who specialises in advising on the acquisition of shares and other securities before any investment is undertaken.</a:t>
            </a:r>
          </a:p>
          <a:p>
            <a:pPr algn="l"/>
            <a:r>
              <a:rPr lang="en-GB" altLang="en-US" sz="1100" dirty="0">
                <a:latin typeface="Gill Sans"/>
              </a:rPr>
              <a:t>This Report, including the text and graphics, is subject to copyright protection under English law and, through international treaties, other countries. No part of the contents or materials available in this Report may be reproduced, licensed, sold, hired, published, transmitted, modified, adapted, publicly displayed, broadcast or otherwise made available in any way without TS's prior written permission. All rights reserved.</a:t>
            </a:r>
          </a:p>
          <a:p>
            <a:endParaRPr lang="zh-CN" altLang="en-US" dirty="0"/>
          </a:p>
        </p:txBody>
      </p:sp>
      <p:sp>
        <p:nvSpPr>
          <p:cNvPr id="4" name="Slide Number Placeholder 3"/>
          <p:cNvSpPr>
            <a:spLocks noGrp="1"/>
          </p:cNvSpPr>
          <p:nvPr>
            <p:ph type="sldNum" sz="quarter" idx="12"/>
          </p:nvPr>
        </p:nvSpPr>
        <p:spPr/>
        <p:txBody>
          <a:bodyPr/>
          <a:lstStyle/>
          <a:p>
            <a:fld id="{CB0D6FDA-CC95-CC48-8144-CD245556F2BC}" type="slidenum">
              <a:rPr lang="en-US" smtClean="0"/>
              <a:pPr/>
              <a:t>16</a:t>
            </a:fld>
            <a:endParaRPr lang="en-US" dirty="0"/>
          </a:p>
        </p:txBody>
      </p:sp>
    </p:spTree>
    <p:extLst>
      <p:ext uri="{BB962C8B-B14F-4D97-AF65-F5344CB8AC3E}">
        <p14:creationId xmlns:p14="http://schemas.microsoft.com/office/powerpoint/2010/main" val="405137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86582" y="4680488"/>
            <a:ext cx="2644076" cy="348712"/>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T </a:t>
            </a:r>
            <a:r>
              <a:rPr lang="is-IS" dirty="0"/>
              <a:t>+44 (0) 207 246 7800</a:t>
            </a:r>
            <a:endParaRPr lang="en-US" dirty="0"/>
          </a:p>
          <a:p>
            <a:r>
              <a:rPr lang="en-US" dirty="0" err="1"/>
              <a:t>sales@tslombard.com</a:t>
            </a:r>
            <a:endParaRPr lang="en-US" dirty="0"/>
          </a:p>
        </p:txBody>
      </p:sp>
      <p:sp>
        <p:nvSpPr>
          <p:cNvPr id="6" name="Subtitle 2"/>
          <p:cNvSpPr txBox="1">
            <a:spLocks/>
          </p:cNvSpPr>
          <p:nvPr/>
        </p:nvSpPr>
        <p:spPr>
          <a:xfrm>
            <a:off x="486582" y="5044040"/>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Hong Kong</a:t>
            </a:r>
          </a:p>
        </p:txBody>
      </p:sp>
      <p:sp>
        <p:nvSpPr>
          <p:cNvPr id="7" name="Subtitle 2"/>
          <p:cNvSpPr txBox="1">
            <a:spLocks/>
          </p:cNvSpPr>
          <p:nvPr/>
        </p:nvSpPr>
        <p:spPr>
          <a:xfrm>
            <a:off x="486582" y="5270082"/>
            <a:ext cx="2644076" cy="324148"/>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T </a:t>
            </a:r>
            <a:r>
              <a:rPr lang="is-IS" dirty="0"/>
              <a:t>+852 2521 0746</a:t>
            </a:r>
          </a:p>
          <a:p>
            <a:r>
              <a:rPr lang="en-US" dirty="0" err="1"/>
              <a:t>sales@tslombard.com</a:t>
            </a:r>
            <a:endParaRPr lang="en-US" dirty="0"/>
          </a:p>
        </p:txBody>
      </p:sp>
      <p:sp>
        <p:nvSpPr>
          <p:cNvPr id="8" name="Subtitle 2"/>
          <p:cNvSpPr txBox="1">
            <a:spLocks/>
          </p:cNvSpPr>
          <p:nvPr/>
        </p:nvSpPr>
        <p:spPr>
          <a:xfrm>
            <a:off x="486582" y="5653336"/>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New York</a:t>
            </a:r>
          </a:p>
        </p:txBody>
      </p:sp>
      <p:sp>
        <p:nvSpPr>
          <p:cNvPr id="9" name="Subtitle 2"/>
          <p:cNvSpPr txBox="1">
            <a:spLocks/>
          </p:cNvSpPr>
          <p:nvPr/>
        </p:nvSpPr>
        <p:spPr>
          <a:xfrm>
            <a:off x="486582" y="5838403"/>
            <a:ext cx="2644076" cy="402956"/>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T </a:t>
            </a:r>
            <a:r>
              <a:rPr lang="cs-CZ" dirty="0"/>
              <a:t>+1 212 367 7644</a:t>
            </a:r>
          </a:p>
          <a:p>
            <a:r>
              <a:rPr lang="en-US" dirty="0" err="1"/>
              <a:t>sales@tslombard.com</a:t>
            </a:r>
            <a:endParaRPr lang="en-US" dirty="0"/>
          </a:p>
        </p:txBody>
      </p:sp>
      <p:sp>
        <p:nvSpPr>
          <p:cNvPr id="10" name="Subtitle 2"/>
          <p:cNvSpPr txBox="1">
            <a:spLocks/>
          </p:cNvSpPr>
          <p:nvPr/>
        </p:nvSpPr>
        <p:spPr>
          <a:xfrm>
            <a:off x="486582" y="4454446"/>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London</a:t>
            </a:r>
          </a:p>
        </p:txBody>
      </p:sp>
    </p:spTree>
    <p:extLst>
      <p:ext uri="{BB962C8B-B14F-4D97-AF65-F5344CB8AC3E}">
        <p14:creationId xmlns:p14="http://schemas.microsoft.com/office/powerpoint/2010/main" val="185521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GB" altLang="en-US" sz="2800" dirty="0" smtClean="0">
                <a:latin typeface="Calibri" panose="020F0502020204030204" pitchFamily="34" charset="0"/>
              </a:rPr>
              <a:t>Overview</a:t>
            </a:r>
            <a:endParaRPr lang="en-US" dirty="0"/>
          </a:p>
        </p:txBody>
      </p:sp>
      <p:sp>
        <p:nvSpPr>
          <p:cNvPr id="3" name="Content Placeholder 2"/>
          <p:cNvSpPr>
            <a:spLocks noGrp="1"/>
          </p:cNvSpPr>
          <p:nvPr>
            <p:ph idx="1"/>
          </p:nvPr>
        </p:nvSpPr>
        <p:spPr>
          <a:xfrm>
            <a:off x="720000" y="1079999"/>
            <a:ext cx="8144082" cy="5399424"/>
          </a:xfrm>
        </p:spPr>
        <p:txBody>
          <a:bodyPr/>
          <a:lstStyle/>
          <a:p>
            <a:pPr marL="622300" indent="-314325">
              <a:spcBef>
                <a:spcPts val="1200"/>
              </a:spcBef>
              <a:buFont typeface="Wingdings" panose="05000000000000000000" pitchFamily="2" charset="2"/>
              <a:buChar char="§"/>
            </a:pPr>
            <a:r>
              <a:rPr lang="en-US" dirty="0" smtClean="0"/>
              <a:t>Economy </a:t>
            </a:r>
            <a:r>
              <a:rPr lang="en-US" dirty="0"/>
              <a:t>is growing above trend </a:t>
            </a:r>
            <a:r>
              <a:rPr lang="en-US" dirty="0" smtClean="0"/>
              <a:t>as </a:t>
            </a:r>
            <a:r>
              <a:rPr lang="en-US" altLang="zh-CN" dirty="0" smtClean="0"/>
              <a:t>current </a:t>
            </a:r>
            <a:r>
              <a:rPr lang="en-US" altLang="zh-CN" dirty="0"/>
              <a:t>cyclical </a:t>
            </a:r>
            <a:r>
              <a:rPr lang="en-US" altLang="zh-CN" dirty="0" smtClean="0"/>
              <a:t>nominal GDP recovery peaks.</a:t>
            </a:r>
            <a:r>
              <a:rPr lang="en-GB" altLang="zh-CN" dirty="0" smtClean="0"/>
              <a:t> </a:t>
            </a:r>
            <a:endParaRPr lang="en-US" altLang="zh-CN" dirty="0"/>
          </a:p>
          <a:p>
            <a:pPr marL="622300" indent="-314325">
              <a:spcBef>
                <a:spcPts val="1200"/>
              </a:spcBef>
              <a:buFont typeface="Wingdings" panose="05000000000000000000" pitchFamily="2" charset="2"/>
              <a:buChar char="§"/>
            </a:pPr>
            <a:r>
              <a:rPr lang="en-GB" altLang="zh-CN" dirty="0"/>
              <a:t>Growth and financial stability </a:t>
            </a:r>
            <a:r>
              <a:rPr lang="en-GB" altLang="zh-CN" dirty="0" smtClean="0"/>
              <a:t>are top </a:t>
            </a:r>
            <a:r>
              <a:rPr lang="en-GB" altLang="zh-CN" dirty="0"/>
              <a:t>priority </a:t>
            </a:r>
            <a:r>
              <a:rPr lang="en-GB" altLang="zh-CN" dirty="0" smtClean="0"/>
              <a:t>following Communist Congress </a:t>
            </a:r>
            <a:r>
              <a:rPr lang="en-GB" altLang="zh-CN" dirty="0"/>
              <a:t>in </a:t>
            </a:r>
            <a:r>
              <a:rPr lang="en-GB" altLang="zh-CN" dirty="0" smtClean="0"/>
              <a:t>October.</a:t>
            </a:r>
          </a:p>
          <a:p>
            <a:pPr marL="622300" indent="-314325">
              <a:spcBef>
                <a:spcPts val="1200"/>
              </a:spcBef>
              <a:buFont typeface="Wingdings" panose="05000000000000000000" pitchFamily="2" charset="2"/>
              <a:buChar char="§"/>
            </a:pPr>
            <a:r>
              <a:rPr lang="en-GB" altLang="zh-CN" dirty="0" smtClean="0"/>
              <a:t>That meeting saw Xi Jinping consolidate his authority.</a:t>
            </a:r>
          </a:p>
          <a:p>
            <a:pPr marL="622300" indent="-314325">
              <a:spcBef>
                <a:spcPts val="1200"/>
              </a:spcBef>
              <a:buFont typeface="Wingdings" panose="05000000000000000000" pitchFamily="2" charset="2"/>
              <a:buChar char="§"/>
            </a:pPr>
            <a:r>
              <a:rPr lang="en-GB" altLang="zh-CN" dirty="0" smtClean="0"/>
              <a:t>He will seek to reinforce central power in his second term, not only in politics and foreign affairs but also over the economy.</a:t>
            </a:r>
          </a:p>
          <a:p>
            <a:pPr marL="622300" indent="-314325">
              <a:spcBef>
                <a:spcPts val="1200"/>
              </a:spcBef>
              <a:buFont typeface="Wingdings" panose="05000000000000000000" pitchFamily="2" charset="2"/>
              <a:buChar char="§"/>
            </a:pPr>
            <a:r>
              <a:rPr lang="en-GB" altLang="zh-CN" dirty="0" smtClean="0"/>
              <a:t>But </a:t>
            </a:r>
            <a:r>
              <a:rPr lang="en-GB" altLang="zh-CN" smtClean="0"/>
              <a:t>another mini-cycle </a:t>
            </a:r>
            <a:r>
              <a:rPr lang="en-GB" altLang="zh-CN" dirty="0"/>
              <a:t>slowdown </a:t>
            </a:r>
            <a:r>
              <a:rPr lang="en-GB" altLang="zh-CN" dirty="0" smtClean="0"/>
              <a:t>is likely in </a:t>
            </a:r>
            <a:r>
              <a:rPr lang="en-GB" altLang="zh-CN" dirty="0"/>
              <a:t>early 2018, </a:t>
            </a:r>
            <a:r>
              <a:rPr lang="en-GB" altLang="zh-CN" dirty="0" smtClean="0"/>
              <a:t>with increased market volatility amid deleveraging in Chinese manner. </a:t>
            </a:r>
            <a:endParaRPr lang="en-GB" altLang="zh-CN" dirty="0"/>
          </a:p>
          <a:p>
            <a:pPr marL="622300" indent="-314325">
              <a:spcBef>
                <a:spcPts val="1200"/>
              </a:spcBef>
              <a:buFont typeface="Wingdings" panose="05000000000000000000" pitchFamily="2" charset="2"/>
              <a:buChar char="§"/>
            </a:pPr>
            <a:endParaRPr lang="en-US" altLang="zh-CN" sz="2000" u="sng" dirty="0"/>
          </a:p>
        </p:txBody>
      </p:sp>
      <p:sp>
        <p:nvSpPr>
          <p:cNvPr id="5" name="Slide Number Placeholder 4"/>
          <p:cNvSpPr>
            <a:spLocks noGrp="1"/>
          </p:cNvSpPr>
          <p:nvPr>
            <p:ph type="sldNum" sz="quarter" idx="12"/>
          </p:nvPr>
        </p:nvSpPr>
        <p:spPr/>
        <p:txBody>
          <a:bodyPr/>
          <a:lstStyle/>
          <a:p>
            <a:fld id="{CB0D6FDA-CC95-CC48-8144-CD245556F2BC}" type="slidenum">
              <a:rPr lang="en-US" smtClean="0"/>
              <a:pPr/>
              <a:t>2</a:t>
            </a:fld>
            <a:endParaRPr lang="en-US"/>
          </a:p>
        </p:txBody>
      </p:sp>
    </p:spTree>
    <p:extLst>
      <p:ext uri="{BB962C8B-B14F-4D97-AF65-F5344CB8AC3E}">
        <p14:creationId xmlns:p14="http://schemas.microsoft.com/office/powerpoint/2010/main" val="328446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Congress – at home</a:t>
            </a:r>
            <a:endParaRPr lang="en-US" dirty="0"/>
          </a:p>
        </p:txBody>
      </p:sp>
      <p:sp>
        <p:nvSpPr>
          <p:cNvPr id="3" name="Content Placeholder 2"/>
          <p:cNvSpPr>
            <a:spLocks noGrp="1"/>
          </p:cNvSpPr>
          <p:nvPr>
            <p:ph idx="1"/>
          </p:nvPr>
        </p:nvSpPr>
        <p:spPr/>
        <p:txBody>
          <a:bodyPr/>
          <a:lstStyle/>
          <a:p>
            <a:r>
              <a:rPr lang="en-GB" dirty="0" smtClean="0"/>
              <a:t>Xi Jinping emerged from Congress further strengthened.</a:t>
            </a:r>
          </a:p>
          <a:p>
            <a:r>
              <a:rPr lang="en-GB" dirty="0" smtClean="0"/>
              <a:t>He kept succession issue open.</a:t>
            </a:r>
          </a:p>
          <a:p>
            <a:r>
              <a:rPr lang="en-GB" dirty="0" smtClean="0"/>
              <a:t>New Politburo is his team.  </a:t>
            </a:r>
          </a:p>
          <a:p>
            <a:r>
              <a:rPr lang="en-GB" dirty="0" smtClean="0"/>
              <a:t>Strong Party State to be second term watchword.</a:t>
            </a:r>
          </a:p>
          <a:p>
            <a:r>
              <a:rPr lang="en-GB" dirty="0" smtClean="0"/>
              <a:t>Room for private sector and foreigners but increasingly within state cage.</a:t>
            </a:r>
          </a:p>
          <a:p>
            <a:r>
              <a:rPr lang="en-GB" dirty="0" smtClean="0"/>
              <a:t>Greater stress to come on reducing wealth disparities, boosting environment protection, improving quality of life, including urban infrastructure, and harnessing technology.</a:t>
            </a:r>
          </a:p>
          <a:p>
            <a:pPr marL="0" indent="0">
              <a:buNone/>
            </a:pPr>
            <a:r>
              <a:rPr lang="en-GB" dirty="0" smtClean="0"/>
              <a:t> </a:t>
            </a:r>
            <a:endParaRPr lang="en-US" dirty="0"/>
          </a:p>
        </p:txBody>
      </p:sp>
      <p:sp>
        <p:nvSpPr>
          <p:cNvPr id="4" name="Slide Number Placeholder 3"/>
          <p:cNvSpPr>
            <a:spLocks noGrp="1"/>
          </p:cNvSpPr>
          <p:nvPr>
            <p:ph type="sldNum" sz="quarter" idx="12"/>
          </p:nvPr>
        </p:nvSpPr>
        <p:spPr/>
        <p:txBody>
          <a:bodyPr/>
          <a:lstStyle/>
          <a:p>
            <a:fld id="{CB0D6FDA-CC95-CC48-8144-CD245556F2BC}" type="slidenum">
              <a:rPr lang="uk-UA" smtClean="0"/>
              <a:pPr/>
              <a:t>3</a:t>
            </a:fld>
            <a:endParaRPr lang="uk-UA" dirty="0"/>
          </a:p>
        </p:txBody>
      </p:sp>
    </p:spTree>
    <p:extLst>
      <p:ext uri="{BB962C8B-B14F-4D97-AF65-F5344CB8AC3E}">
        <p14:creationId xmlns:p14="http://schemas.microsoft.com/office/powerpoint/2010/main" val="97768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Congress- abroad</a:t>
            </a:r>
            <a:endParaRPr lang="en-US" dirty="0"/>
          </a:p>
        </p:txBody>
      </p:sp>
      <p:sp>
        <p:nvSpPr>
          <p:cNvPr id="3" name="Content Placeholder 2"/>
          <p:cNvSpPr>
            <a:spLocks noGrp="1"/>
          </p:cNvSpPr>
          <p:nvPr>
            <p:ph idx="1"/>
          </p:nvPr>
        </p:nvSpPr>
        <p:spPr/>
        <p:txBody>
          <a:bodyPr/>
          <a:lstStyle/>
          <a:p>
            <a:r>
              <a:rPr lang="en-GB" dirty="0" smtClean="0"/>
              <a:t>China will play bigger global role.</a:t>
            </a:r>
          </a:p>
          <a:p>
            <a:r>
              <a:rPr lang="en-GB" dirty="0" smtClean="0"/>
              <a:t>Xi is confident mood for Trump summit.</a:t>
            </a:r>
          </a:p>
          <a:p>
            <a:r>
              <a:rPr lang="en-GB" dirty="0" smtClean="0"/>
              <a:t>US lacks coherent Asia policy, to China’s benefit.</a:t>
            </a:r>
          </a:p>
          <a:p>
            <a:r>
              <a:rPr lang="en-GB" dirty="0" smtClean="0"/>
              <a:t>No US-China full-on trade war, but fundamental differences behind summit rhetoric.</a:t>
            </a:r>
          </a:p>
          <a:p>
            <a:r>
              <a:rPr lang="en-GB" dirty="0" smtClean="0"/>
              <a:t>No solution in sight for North Korea.</a:t>
            </a:r>
          </a:p>
          <a:p>
            <a:pPr marL="0" indent="0">
              <a:buNone/>
            </a:pPr>
            <a:r>
              <a:rPr lang="en-GB" dirty="0" smtClean="0"/>
              <a:t> </a:t>
            </a:r>
            <a:endParaRPr lang="en-US" dirty="0"/>
          </a:p>
        </p:txBody>
      </p:sp>
      <p:sp>
        <p:nvSpPr>
          <p:cNvPr id="4" name="Slide Number Placeholder 3"/>
          <p:cNvSpPr>
            <a:spLocks noGrp="1"/>
          </p:cNvSpPr>
          <p:nvPr>
            <p:ph type="sldNum" sz="quarter" idx="12"/>
          </p:nvPr>
        </p:nvSpPr>
        <p:spPr/>
        <p:txBody>
          <a:bodyPr/>
          <a:lstStyle/>
          <a:p>
            <a:fld id="{CB0D6FDA-CC95-CC48-8144-CD245556F2BC}" type="slidenum">
              <a:rPr lang="uk-UA" smtClean="0"/>
              <a:pPr/>
              <a:t>4</a:t>
            </a:fld>
            <a:endParaRPr lang="uk-UA" dirty="0"/>
          </a:p>
        </p:txBody>
      </p:sp>
    </p:spTree>
    <p:extLst>
      <p:ext uri="{BB962C8B-B14F-4D97-AF65-F5344CB8AC3E}">
        <p14:creationId xmlns:p14="http://schemas.microsoft.com/office/powerpoint/2010/main" val="46301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Infrastructure and debt build-up to slow </a:t>
            </a:r>
            <a:endParaRPr lang="en-US" dirty="0"/>
          </a:p>
        </p:txBody>
      </p:sp>
      <p:sp>
        <p:nvSpPr>
          <p:cNvPr id="3" name="Content Placeholder 2"/>
          <p:cNvSpPr>
            <a:spLocks noGrp="1"/>
          </p:cNvSpPr>
          <p:nvPr>
            <p:ph idx="1"/>
          </p:nvPr>
        </p:nvSpPr>
        <p:spPr/>
        <p:txBody>
          <a:bodyPr/>
          <a:lstStyle/>
          <a:p>
            <a:pPr marL="622300" indent="-314325">
              <a:spcBef>
                <a:spcPts val="1200"/>
              </a:spcBef>
              <a:buFont typeface="Wingdings" panose="05000000000000000000" pitchFamily="2" charset="2"/>
              <a:buChar char="§"/>
            </a:pPr>
            <a:r>
              <a:rPr lang="en-GB" altLang="zh-CN" dirty="0"/>
              <a:t>We expect infrastructure and property investment will miss market expectations.</a:t>
            </a:r>
          </a:p>
          <a:p>
            <a:pPr marL="622300" indent="-314325">
              <a:spcBef>
                <a:spcPts val="1200"/>
              </a:spcBef>
              <a:buFont typeface="Wingdings" panose="05000000000000000000" pitchFamily="2" charset="2"/>
              <a:buChar char="§"/>
            </a:pPr>
            <a:r>
              <a:rPr lang="en-US" altLang="zh-CN" dirty="0"/>
              <a:t>"Deleveraging" with Chinese </a:t>
            </a:r>
            <a:r>
              <a:rPr lang="en-US" altLang="zh-CN" dirty="0" smtClean="0"/>
              <a:t>characteristics will mean the overall </a:t>
            </a:r>
            <a:r>
              <a:rPr lang="en-US" altLang="zh-CN" dirty="0"/>
              <a:t>debt-to-GDP ratio </a:t>
            </a:r>
            <a:r>
              <a:rPr lang="en-US" altLang="zh-CN" dirty="0" smtClean="0"/>
              <a:t>growing </a:t>
            </a:r>
            <a:r>
              <a:rPr lang="en-US" altLang="zh-CN" dirty="0"/>
              <a:t>at a slower pace than in recent years with corporate debt declining. </a:t>
            </a:r>
          </a:p>
          <a:p>
            <a:pPr marL="622300" indent="-314325">
              <a:spcBef>
                <a:spcPts val="1200"/>
              </a:spcBef>
              <a:buFont typeface="Wingdings" panose="05000000000000000000" pitchFamily="2" charset="2"/>
              <a:buChar char="§"/>
            </a:pPr>
            <a:r>
              <a:rPr lang="en-GB" altLang="zh-CN" dirty="0"/>
              <a:t>Despite higher chances of tariffs on selected Chinese exports, we see limited risk of a full-scale trade war between China and US. </a:t>
            </a:r>
          </a:p>
          <a:p>
            <a:pPr marL="622300" indent="-314325">
              <a:spcBef>
                <a:spcPts val="1200"/>
              </a:spcBef>
              <a:buFont typeface="Wingdings" panose="05000000000000000000" pitchFamily="2" charset="2"/>
              <a:buChar char="§"/>
            </a:pPr>
            <a:r>
              <a:rPr lang="en-GB" altLang="zh-CN" dirty="0"/>
              <a:t>The rate of medium-term GDP growth could be achieved at around 5-6%.</a:t>
            </a:r>
          </a:p>
          <a:p>
            <a:endParaRPr lang="en-US" dirty="0"/>
          </a:p>
        </p:txBody>
      </p:sp>
      <p:sp>
        <p:nvSpPr>
          <p:cNvPr id="4" name="Slide Number Placeholder 3"/>
          <p:cNvSpPr>
            <a:spLocks noGrp="1"/>
          </p:cNvSpPr>
          <p:nvPr>
            <p:ph type="sldNum" sz="quarter" idx="12"/>
          </p:nvPr>
        </p:nvSpPr>
        <p:spPr/>
        <p:txBody>
          <a:bodyPr/>
          <a:lstStyle/>
          <a:p>
            <a:fld id="{CB0D6FDA-CC95-CC48-8144-CD245556F2BC}" type="slidenum">
              <a:rPr lang="uk-UA" smtClean="0"/>
              <a:pPr/>
              <a:t>5</a:t>
            </a:fld>
            <a:endParaRPr lang="uk-UA" dirty="0"/>
          </a:p>
        </p:txBody>
      </p:sp>
    </p:spTree>
    <p:extLst>
      <p:ext uri="{BB962C8B-B14F-4D97-AF65-F5344CB8AC3E}">
        <p14:creationId xmlns:p14="http://schemas.microsoft.com/office/powerpoint/2010/main" val="356090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162"/>
            <a:ext cx="8477573" cy="495028"/>
          </a:xfrm>
        </p:spPr>
        <p:txBody>
          <a:bodyPr/>
          <a:lstStyle/>
          <a:p>
            <a:r>
              <a:rPr lang="en-US" altLang="en-US" sz="2800" dirty="0">
                <a:latin typeface="Calibri" panose="020F0502020204030204" pitchFamily="34" charset="0"/>
              </a:rPr>
              <a:t>The end of nominal cyclical recovery</a:t>
            </a:r>
            <a:endParaRPr lang="zh-CN" altLang="en-US" dirty="0"/>
          </a:p>
        </p:txBody>
      </p:sp>
      <p:sp>
        <p:nvSpPr>
          <p:cNvPr id="3" name="内容占位符 2"/>
          <p:cNvSpPr>
            <a:spLocks noGrp="1"/>
          </p:cNvSpPr>
          <p:nvPr>
            <p:ph sz="half" idx="1"/>
          </p:nvPr>
        </p:nvSpPr>
        <p:spPr>
          <a:xfrm>
            <a:off x="0" y="994612"/>
            <a:ext cx="5245768" cy="5182352"/>
          </a:xfrm>
        </p:spPr>
        <p:txBody>
          <a:bodyPr/>
          <a:lstStyle/>
          <a:p>
            <a:pPr marL="0" indent="0" algn="ctr">
              <a:buNone/>
            </a:pPr>
            <a:r>
              <a:rPr lang="en-GB" altLang="en-US" sz="2400" b="1" u="sng" dirty="0"/>
              <a:t>Nominal GDP growth has peaked</a:t>
            </a:r>
          </a:p>
          <a:p>
            <a:endParaRPr lang="zh-CN" altLang="en-US" dirty="0"/>
          </a:p>
        </p:txBody>
      </p:sp>
      <p:sp>
        <p:nvSpPr>
          <p:cNvPr id="4" name="内容占位符 3"/>
          <p:cNvSpPr>
            <a:spLocks noGrp="1"/>
          </p:cNvSpPr>
          <p:nvPr>
            <p:ph sz="half" idx="2"/>
          </p:nvPr>
        </p:nvSpPr>
        <p:spPr>
          <a:xfrm>
            <a:off x="5014912" y="994612"/>
            <a:ext cx="4891087" cy="4924925"/>
          </a:xfrm>
        </p:spPr>
        <p:txBody>
          <a:bodyPr/>
          <a:lstStyle/>
          <a:p>
            <a:pPr marL="0" indent="0" algn="ctr">
              <a:buNone/>
            </a:pPr>
            <a:r>
              <a:rPr lang="en-US" altLang="zh-CN" sz="2400" b="1" u="sng" dirty="0"/>
              <a:t>Downward path stays intact in 2018</a:t>
            </a:r>
            <a:endParaRPr lang="zh-CN" altLang="en-US" dirty="0"/>
          </a:p>
        </p:txBody>
      </p:sp>
      <p:sp>
        <p:nvSpPr>
          <p:cNvPr id="5" name="Slide Number Placeholder 4"/>
          <p:cNvSpPr>
            <a:spLocks noGrp="1"/>
          </p:cNvSpPr>
          <p:nvPr>
            <p:ph type="sldNum" sz="quarter" idx="12"/>
          </p:nvPr>
        </p:nvSpPr>
        <p:spPr/>
        <p:txBody>
          <a:bodyPr/>
          <a:lstStyle/>
          <a:p>
            <a:fld id="{CB0D6FDA-CC95-CC48-8144-CD245556F2BC}" type="slidenum">
              <a:rPr lang="uk-UA" smtClean="0"/>
              <a:pPr/>
              <a:t>6</a:t>
            </a:fld>
            <a:endParaRPr lang="uk-UA" dirty="0"/>
          </a:p>
        </p:txBody>
      </p:sp>
      <p:graphicFrame>
        <p:nvGraphicFramePr>
          <p:cNvPr id="11" name="图表 10">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773924513"/>
              </p:ext>
            </p:extLst>
          </p:nvPr>
        </p:nvGraphicFramePr>
        <p:xfrm>
          <a:off x="167456" y="1805240"/>
          <a:ext cx="4680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527988330"/>
              </p:ext>
            </p:extLst>
          </p:nvPr>
        </p:nvGraphicFramePr>
        <p:xfrm>
          <a:off x="5014912" y="1924760"/>
          <a:ext cx="45720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10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US" altLang="zh-CN" sz="2800" dirty="0">
                <a:latin typeface="Calibri" panose="020F0502020204030204" pitchFamily="34" charset="0"/>
              </a:rPr>
              <a:t>Notable decline in housing sales in H2</a:t>
            </a:r>
            <a:endParaRPr lang="en-US" dirty="0"/>
          </a:p>
        </p:txBody>
      </p:sp>
      <p:sp>
        <p:nvSpPr>
          <p:cNvPr id="3" name="Content Placeholder 2"/>
          <p:cNvSpPr>
            <a:spLocks noGrp="1"/>
          </p:cNvSpPr>
          <p:nvPr>
            <p:ph idx="1"/>
          </p:nvPr>
        </p:nvSpPr>
        <p:spPr>
          <a:xfrm>
            <a:off x="515605" y="929392"/>
            <a:ext cx="8640000" cy="5170193"/>
          </a:xfrm>
        </p:spPr>
        <p:txBody>
          <a:bodyPr/>
          <a:lstStyle/>
          <a:p>
            <a:pPr marL="622300" indent="-314325">
              <a:spcBef>
                <a:spcPts val="1200"/>
              </a:spcBef>
              <a:buFont typeface="Wingdings" panose="05000000000000000000" pitchFamily="2" charset="2"/>
              <a:buChar char="§"/>
            </a:pPr>
            <a:r>
              <a:rPr lang="en-GB" altLang="zh-CN" sz="2000" dirty="0"/>
              <a:t>We remain more pessimistic than market consensus on housing sales in H2 owing to:</a:t>
            </a:r>
          </a:p>
          <a:p>
            <a:pPr marL="1108075" lvl="1" indent="-342900">
              <a:spcBef>
                <a:spcPts val="1200"/>
              </a:spcBef>
              <a:buFont typeface="+mj-lt"/>
              <a:buAutoNum type="arabicPeriod"/>
            </a:pPr>
            <a:r>
              <a:rPr lang="en-GB" altLang="zh-CN" sz="2000" dirty="0"/>
              <a:t>Stringent curbs on mortgage lending: incremental home loans declined 19.6% </a:t>
            </a:r>
            <a:r>
              <a:rPr lang="en-GB" altLang="zh-CN" sz="2000" dirty="0" err="1"/>
              <a:t>yoy</a:t>
            </a:r>
            <a:r>
              <a:rPr lang="en-GB" altLang="zh-CN" sz="2000" dirty="0"/>
              <a:t> in Q2</a:t>
            </a:r>
          </a:p>
          <a:p>
            <a:pPr marL="1108075" lvl="1" indent="-342900">
              <a:spcBef>
                <a:spcPts val="1200"/>
              </a:spcBef>
              <a:buFont typeface="+mj-lt"/>
              <a:buAutoNum type="arabicPeriod"/>
            </a:pPr>
            <a:r>
              <a:rPr lang="en-GB" altLang="zh-CN" sz="2000" dirty="0"/>
              <a:t>Higher effective mortgage rates: up 60 bps since March this year</a:t>
            </a:r>
          </a:p>
          <a:p>
            <a:pPr marL="1108075" lvl="1" indent="-342900">
              <a:spcBef>
                <a:spcPts val="1200"/>
              </a:spcBef>
              <a:buFont typeface="+mj-lt"/>
              <a:buAutoNum type="arabicPeriod"/>
            </a:pPr>
            <a:r>
              <a:rPr lang="en-GB" altLang="zh-CN" sz="2000" dirty="0"/>
              <a:t>Spread of other tightening measures to lower-tier cities: more than 55 cities in total</a:t>
            </a:r>
          </a:p>
          <a:p>
            <a:pPr marL="1108075" lvl="1" indent="-342900">
              <a:spcBef>
                <a:spcPts val="1200"/>
              </a:spcBef>
              <a:buFont typeface="+mj-lt"/>
              <a:buAutoNum type="arabicPeriod"/>
            </a:pPr>
            <a:r>
              <a:rPr lang="en-GB" altLang="zh-CN" sz="2000" dirty="0"/>
              <a:t>Gradual fading of support from “monetized subsidy scheme” of shanty-town redevelopment: 70% of the target completed at the end of July</a:t>
            </a:r>
          </a:p>
          <a:p>
            <a:pPr marL="622300" indent="-314325">
              <a:spcBef>
                <a:spcPts val="1200"/>
              </a:spcBef>
              <a:buFont typeface="Wingdings" panose="05000000000000000000" pitchFamily="2" charset="2"/>
              <a:buChar char="§"/>
            </a:pPr>
            <a:r>
              <a:rPr lang="en-GB" altLang="zh-CN" sz="2000" dirty="0"/>
              <a:t>Property starts and construction to remain largely resilient in H2 to the lagged impact, before decelerating more visibly in early 2018. </a:t>
            </a:r>
          </a:p>
          <a:p>
            <a:pPr marL="622300" indent="-314325">
              <a:spcBef>
                <a:spcPts val="1200"/>
              </a:spcBef>
              <a:buFont typeface="Wingdings" panose="05000000000000000000" pitchFamily="2" charset="2"/>
              <a:buChar char="§"/>
            </a:pPr>
            <a:r>
              <a:rPr lang="en-GB" altLang="zh-CN" sz="2000" dirty="0"/>
              <a:t>We forecast property investment to grow 0-5% in 2018, down from 7.8% in H1/17. </a:t>
            </a:r>
          </a:p>
          <a:p>
            <a:pPr marL="622300" indent="-314325">
              <a:spcBef>
                <a:spcPts val="1200"/>
              </a:spcBef>
              <a:buFont typeface="Wingdings" panose="05000000000000000000" pitchFamily="2" charset="2"/>
              <a:buChar char="§"/>
            </a:pPr>
            <a:r>
              <a:rPr lang="en-GB" altLang="zh-CN" sz="2000" dirty="0"/>
              <a:t>Inheritance of residential housing under the one-child policy will be a major game-changer within the next decade.</a:t>
            </a:r>
          </a:p>
        </p:txBody>
      </p:sp>
      <p:sp>
        <p:nvSpPr>
          <p:cNvPr id="5" name="Slide Number Placeholder 4"/>
          <p:cNvSpPr>
            <a:spLocks noGrp="1"/>
          </p:cNvSpPr>
          <p:nvPr>
            <p:ph type="sldNum" sz="quarter" idx="12"/>
          </p:nvPr>
        </p:nvSpPr>
        <p:spPr/>
        <p:txBody>
          <a:bodyPr/>
          <a:lstStyle/>
          <a:p>
            <a:fld id="{CB0D6FDA-CC95-CC48-8144-CD245556F2BC}" type="slidenum">
              <a:rPr lang="en-US" smtClean="0"/>
              <a:pPr/>
              <a:t>7</a:t>
            </a:fld>
            <a:endParaRPr lang="en-US"/>
          </a:p>
        </p:txBody>
      </p:sp>
    </p:spTree>
    <p:extLst>
      <p:ext uri="{BB962C8B-B14F-4D97-AF65-F5344CB8AC3E}">
        <p14:creationId xmlns:p14="http://schemas.microsoft.com/office/powerpoint/2010/main" val="18952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5162"/>
            <a:ext cx="8477573" cy="495028"/>
          </a:xfrm>
        </p:spPr>
        <p:txBody>
          <a:bodyPr/>
          <a:lstStyle/>
          <a:p>
            <a:r>
              <a:rPr lang="en-US" altLang="zh-CN" sz="2800" dirty="0">
                <a:latin typeface="Calibri" panose="020F0502020204030204" pitchFamily="34" charset="0"/>
              </a:rPr>
              <a:t>Notable decline in housing sales in H2</a:t>
            </a:r>
            <a:endParaRPr lang="zh-CN" altLang="en-US" sz="2800" dirty="0">
              <a:latin typeface="Calibri" panose="020F0502020204030204" pitchFamily="34" charset="0"/>
            </a:endParaRPr>
          </a:p>
        </p:txBody>
      </p:sp>
      <p:sp>
        <p:nvSpPr>
          <p:cNvPr id="4" name="内容占位符 3"/>
          <p:cNvSpPr>
            <a:spLocks noGrp="1"/>
          </p:cNvSpPr>
          <p:nvPr>
            <p:ph sz="half" idx="2"/>
          </p:nvPr>
        </p:nvSpPr>
        <p:spPr>
          <a:xfrm>
            <a:off x="5014912" y="953589"/>
            <a:ext cx="4891087" cy="5223374"/>
          </a:xfrm>
        </p:spPr>
        <p:txBody>
          <a:bodyPr/>
          <a:lstStyle/>
          <a:p>
            <a:pPr marL="0" indent="0" algn="ctr">
              <a:buNone/>
              <a:defRPr/>
            </a:pPr>
            <a:r>
              <a:rPr lang="en-US" altLang="zh-CN" sz="2400" b="1" u="sng" dirty="0"/>
              <a:t>Mortgage and housing sales</a:t>
            </a:r>
          </a:p>
          <a:p>
            <a:pPr marL="0" indent="0" algn="ctr">
              <a:buNone/>
              <a:defRPr/>
            </a:pPr>
            <a:endParaRPr lang="en-US" altLang="zh-CN" sz="2400" b="1" u="sng" dirty="0"/>
          </a:p>
        </p:txBody>
      </p:sp>
      <p:sp>
        <p:nvSpPr>
          <p:cNvPr id="8" name="内容占位符 7"/>
          <p:cNvSpPr>
            <a:spLocks noGrp="1"/>
          </p:cNvSpPr>
          <p:nvPr>
            <p:ph sz="half" idx="1"/>
          </p:nvPr>
        </p:nvSpPr>
        <p:spPr>
          <a:xfrm>
            <a:off x="69930" y="953589"/>
            <a:ext cx="4821158" cy="5223374"/>
          </a:xfrm>
        </p:spPr>
        <p:txBody>
          <a:bodyPr/>
          <a:lstStyle/>
          <a:p>
            <a:pPr marL="0" indent="0" algn="ctr">
              <a:buNone/>
              <a:defRPr/>
            </a:pPr>
            <a:r>
              <a:rPr lang="en-US" altLang="en-US" sz="2400" b="1" u="sng" dirty="0"/>
              <a:t>Housing sale and mortgage lending rates</a:t>
            </a:r>
            <a:endParaRPr lang="en-US" altLang="en-US" sz="2400" b="1" u="sng" dirty="0">
              <a:solidFill>
                <a:srgbClr val="FF0000"/>
              </a:solidFill>
            </a:endParaRPr>
          </a:p>
        </p:txBody>
      </p:sp>
      <p:sp>
        <p:nvSpPr>
          <p:cNvPr id="3" name="Slide Number Placeholder 2"/>
          <p:cNvSpPr>
            <a:spLocks noGrp="1"/>
          </p:cNvSpPr>
          <p:nvPr>
            <p:ph type="sldNum" sz="quarter" idx="12"/>
          </p:nvPr>
        </p:nvSpPr>
        <p:spPr/>
        <p:txBody>
          <a:bodyPr/>
          <a:lstStyle/>
          <a:p>
            <a:fld id="{CB0D6FDA-CC95-CC48-8144-CD245556F2BC}" type="slidenum">
              <a:rPr lang="uk-UA" smtClean="0"/>
              <a:pPr/>
              <a:t>8</a:t>
            </a:fld>
            <a:endParaRPr lang="uk-UA" dirty="0"/>
          </a:p>
        </p:txBody>
      </p:sp>
      <p:graphicFrame>
        <p:nvGraphicFramePr>
          <p:cNvPr id="11" name="图表 1">
            <a:extLst>
              <a:ext uri="{FF2B5EF4-FFF2-40B4-BE49-F238E27FC236}">
                <a16:creationId xmlns:a16="http://schemas.microsoft.com/office/drawing/2014/main" id="{9AEB26CB-E550-48E8-A006-827C5AFF65F2}"/>
              </a:ext>
            </a:extLst>
          </p:cNvPr>
          <p:cNvGraphicFramePr>
            <a:graphicFrameLocks/>
          </p:cNvGraphicFramePr>
          <p:nvPr>
            <p:extLst>
              <p:ext uri="{D42A27DB-BD31-4B8C-83A1-F6EECF244321}">
                <p14:modId xmlns:p14="http://schemas.microsoft.com/office/powerpoint/2010/main" val="2439956541"/>
              </p:ext>
            </p:extLst>
          </p:nvPr>
        </p:nvGraphicFramePr>
        <p:xfrm>
          <a:off x="194509" y="1845472"/>
          <a:ext cx="4572000"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07138E0-C458-4979-82D0-88F64E80C087}"/>
              </a:ext>
            </a:extLst>
          </p:cNvPr>
          <p:cNvGraphicFramePr>
            <a:graphicFrameLocks/>
          </p:cNvGraphicFramePr>
          <p:nvPr>
            <p:extLst>
              <p:ext uri="{D42A27DB-BD31-4B8C-83A1-F6EECF244321}">
                <p14:modId xmlns:p14="http://schemas.microsoft.com/office/powerpoint/2010/main" val="1013249440"/>
              </p:ext>
            </p:extLst>
          </p:nvPr>
        </p:nvGraphicFramePr>
        <p:xfrm>
          <a:off x="5014912" y="1645036"/>
          <a:ext cx="45720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14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2"/>
            <a:ext cx="8477573" cy="495028"/>
          </a:xfrm>
        </p:spPr>
        <p:txBody>
          <a:bodyPr/>
          <a:lstStyle/>
          <a:p>
            <a:r>
              <a:rPr lang="en-GB" altLang="en-US" sz="2800" dirty="0">
                <a:latin typeface="Calibri" panose="020F0502020204030204" pitchFamily="34" charset="0"/>
              </a:rPr>
              <a:t>Infrastructure growth will slow too</a:t>
            </a:r>
            <a:endParaRPr lang="en-US" dirty="0"/>
          </a:p>
        </p:txBody>
      </p:sp>
      <p:sp>
        <p:nvSpPr>
          <p:cNvPr id="3" name="Content Placeholder 2"/>
          <p:cNvSpPr>
            <a:spLocks noGrp="1"/>
          </p:cNvSpPr>
          <p:nvPr>
            <p:ph idx="1"/>
          </p:nvPr>
        </p:nvSpPr>
        <p:spPr>
          <a:xfrm>
            <a:off x="720000" y="1080000"/>
            <a:ext cx="8640000" cy="4680000"/>
          </a:xfrm>
        </p:spPr>
        <p:txBody>
          <a:bodyPr/>
          <a:lstStyle/>
          <a:p>
            <a:pPr marL="622300" indent="-314325">
              <a:spcBef>
                <a:spcPts val="1200"/>
              </a:spcBef>
              <a:buFont typeface="Wingdings" panose="05000000000000000000" pitchFamily="2" charset="2"/>
              <a:buChar char="§"/>
            </a:pPr>
            <a:r>
              <a:rPr lang="en-GB" altLang="zh-CN" sz="2000" dirty="0"/>
              <a:t>Fiscal spending was front-loaded in H1, reducing the room for expansionary fiscal policy in H2.</a:t>
            </a:r>
          </a:p>
          <a:p>
            <a:pPr marL="622300" indent="-314325">
              <a:spcBef>
                <a:spcPts val="1200"/>
              </a:spcBef>
              <a:buFont typeface="Wingdings" panose="05000000000000000000" pitchFamily="2" charset="2"/>
              <a:buChar char="§"/>
            </a:pPr>
            <a:r>
              <a:rPr lang="en-GB" altLang="zh-CN" sz="2000" dirty="0"/>
              <a:t>Multiple financing constraints and higher funding costs due to rising bond yields suggest overall infrastructure investment growth is unlikely to accelerate. </a:t>
            </a:r>
          </a:p>
          <a:p>
            <a:pPr marL="622300" indent="-314325">
              <a:spcBef>
                <a:spcPts val="1200"/>
              </a:spcBef>
              <a:buFont typeface="Wingdings" panose="05000000000000000000" pitchFamily="2" charset="2"/>
              <a:buChar char="§"/>
            </a:pPr>
            <a:r>
              <a:rPr lang="en-GB" altLang="zh-CN" sz="2000" dirty="0"/>
              <a:t>The National Financial Work Conference imposed strict new rules on local government debt with officials facing lifelong accountability for borrowing under their jurisdiction. </a:t>
            </a:r>
          </a:p>
          <a:p>
            <a:pPr marL="622300" indent="-314325">
              <a:spcBef>
                <a:spcPts val="1200"/>
              </a:spcBef>
              <a:buFont typeface="Wingdings" panose="05000000000000000000" pitchFamily="2" charset="2"/>
              <a:buChar char="§"/>
            </a:pPr>
            <a:r>
              <a:rPr lang="en-GB" altLang="zh-CN" sz="2000" dirty="0"/>
              <a:t>Though the 10% cap on public-private partnerships in local government budgets is not yet a binding constraint, the execution rate of PPP projects seems to be losing momentum.</a:t>
            </a:r>
          </a:p>
          <a:p>
            <a:pPr marL="622300" indent="-314325">
              <a:spcBef>
                <a:spcPts val="1200"/>
              </a:spcBef>
              <a:buFont typeface="Wingdings" panose="05000000000000000000" pitchFamily="2" charset="2"/>
              <a:buChar char="§"/>
            </a:pPr>
            <a:r>
              <a:rPr lang="en-GB" altLang="en-US" sz="2000" dirty="0">
                <a:latin typeface="Calibri" panose="020F0502020204030204" pitchFamily="34" charset="0"/>
              </a:rPr>
              <a:t>Infrastructure growth is unlikely to exceed 15% for 2017 as a whole.</a:t>
            </a:r>
            <a:endParaRPr lang="en-GB" altLang="zh-CN" sz="2000" dirty="0"/>
          </a:p>
        </p:txBody>
      </p:sp>
      <p:sp>
        <p:nvSpPr>
          <p:cNvPr id="5" name="Slide Number Placeholder 4"/>
          <p:cNvSpPr>
            <a:spLocks noGrp="1"/>
          </p:cNvSpPr>
          <p:nvPr>
            <p:ph type="sldNum" sz="quarter" idx="12"/>
          </p:nvPr>
        </p:nvSpPr>
        <p:spPr/>
        <p:txBody>
          <a:bodyPr/>
          <a:lstStyle/>
          <a:p>
            <a:fld id="{CB0D6FDA-CC95-CC48-8144-CD245556F2BC}" type="slidenum">
              <a:rPr lang="en-US" smtClean="0"/>
              <a:pPr/>
              <a:t>9</a:t>
            </a:fld>
            <a:endParaRPr lang="en-US"/>
          </a:p>
        </p:txBody>
      </p:sp>
    </p:spTree>
    <p:extLst>
      <p:ext uri="{BB962C8B-B14F-4D97-AF65-F5344CB8AC3E}">
        <p14:creationId xmlns:p14="http://schemas.microsoft.com/office/powerpoint/2010/main" val="19911759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10783</TotalTime>
  <Words>1195</Words>
  <Application>Microsoft Office PowerPoint</Application>
  <PresentationFormat>A4 Paper (210x297 mm)</PresentationFormat>
  <Paragraphs>130</Paragraphs>
  <Slides>17</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等线</vt:lpstr>
      <vt:lpstr>Frutiger LT 55 Roman</vt:lpstr>
      <vt:lpstr>Gill Sans</vt:lpstr>
      <vt:lpstr>Gill Sans Light</vt:lpstr>
      <vt:lpstr>Gill Sans SemiBold</vt:lpstr>
      <vt:lpstr>Wingdings</vt:lpstr>
      <vt:lpstr>Custom Design</vt:lpstr>
      <vt:lpstr>Office Theme</vt:lpstr>
      <vt:lpstr>1_Custom Design</vt:lpstr>
      <vt:lpstr>China: Political and economic outlook after the Congress  </vt:lpstr>
      <vt:lpstr>Overview</vt:lpstr>
      <vt:lpstr>After the Congress – at home</vt:lpstr>
      <vt:lpstr>After the Congress- abroad</vt:lpstr>
      <vt:lpstr>Infrastructure and debt build-up to slow </vt:lpstr>
      <vt:lpstr>The end of nominal cyclical recovery</vt:lpstr>
      <vt:lpstr>Notable decline in housing sales in H2</vt:lpstr>
      <vt:lpstr>Notable decline in housing sales in H2</vt:lpstr>
      <vt:lpstr>Infrastructure growth will slow too</vt:lpstr>
      <vt:lpstr>Frontloading of fiscal spending so far this year</vt:lpstr>
      <vt:lpstr>What are the positives?</vt:lpstr>
      <vt:lpstr>Industrial sectors stay resilient</vt:lpstr>
      <vt:lpstr>Why China’s debt problem is not an imminent risk</vt:lpstr>
      <vt:lpstr>“Deleveraging” with Chinese characteristics </vt:lpstr>
      <vt:lpstr>“Deleveraging” with Chinese characteristics </vt:lpstr>
      <vt:lpstr> Trusted Sources Disclosure Statement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Jonathan Fenby</cp:lastModifiedBy>
  <cp:revision>381</cp:revision>
  <cp:lastPrinted>2017-04-17T02:20:27Z</cp:lastPrinted>
  <dcterms:created xsi:type="dcterms:W3CDTF">2016-09-01T20:56:29Z</dcterms:created>
  <dcterms:modified xsi:type="dcterms:W3CDTF">2017-12-01T17:42:20Z</dcterms:modified>
</cp:coreProperties>
</file>