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7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8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9.xml" ContentType="application/vnd.openxmlformats-officedocument.theme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7" r:id="rId7"/>
    <p:sldMasterId id="2147483739" r:id="rId8"/>
    <p:sldMasterId id="2147483751" r:id="rId9"/>
    <p:sldMasterId id="2147483763" r:id="rId10"/>
    <p:sldMasterId id="2147483784" r:id="rId11"/>
  </p:sldMasterIdLst>
  <p:notesMasterIdLst>
    <p:notesMasterId r:id="rId55"/>
  </p:notesMasterIdLst>
  <p:handoutMasterIdLst>
    <p:handoutMasterId r:id="rId56"/>
  </p:handoutMasterIdLst>
  <p:sldIdLst>
    <p:sldId id="275" r:id="rId12"/>
    <p:sldId id="601" r:id="rId13"/>
    <p:sldId id="612" r:id="rId14"/>
    <p:sldId id="634" r:id="rId15"/>
    <p:sldId id="571" r:id="rId16"/>
    <p:sldId id="623" r:id="rId17"/>
    <p:sldId id="633" r:id="rId18"/>
    <p:sldId id="611" r:id="rId19"/>
    <p:sldId id="595" r:id="rId20"/>
    <p:sldId id="599" r:id="rId21"/>
    <p:sldId id="578" r:id="rId22"/>
    <p:sldId id="624" r:id="rId23"/>
    <p:sldId id="640" r:id="rId24"/>
    <p:sldId id="641" r:id="rId25"/>
    <p:sldId id="643" r:id="rId26"/>
    <p:sldId id="644" r:id="rId27"/>
    <p:sldId id="645" r:id="rId28"/>
    <p:sldId id="646" r:id="rId29"/>
    <p:sldId id="647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55" r:id="rId38"/>
    <p:sldId id="656" r:id="rId39"/>
    <p:sldId id="657" r:id="rId40"/>
    <p:sldId id="658" r:id="rId41"/>
    <p:sldId id="659" r:id="rId42"/>
    <p:sldId id="660" r:id="rId43"/>
    <p:sldId id="661" r:id="rId44"/>
    <p:sldId id="662" r:id="rId45"/>
    <p:sldId id="663" r:id="rId46"/>
    <p:sldId id="664" r:id="rId47"/>
    <p:sldId id="665" r:id="rId48"/>
    <p:sldId id="666" r:id="rId49"/>
    <p:sldId id="667" r:id="rId50"/>
    <p:sldId id="668" r:id="rId51"/>
    <p:sldId id="669" r:id="rId52"/>
    <p:sldId id="670" r:id="rId53"/>
    <p:sldId id="429" r:id="rId54"/>
  </p:sldIdLst>
  <p:sldSz cx="9144000" cy="5143500" type="screen16x9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AD"/>
    <a:srgbClr val="053747"/>
    <a:srgbClr val="4298B5"/>
    <a:srgbClr val="54585A"/>
    <a:srgbClr val="A8A99E"/>
    <a:srgbClr val="E87722"/>
    <a:srgbClr val="C8102E"/>
    <a:srgbClr val="4A7729"/>
    <a:srgbClr val="07495D"/>
    <a:srgbClr val="FFC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9" autoAdjust="0"/>
    <p:restoredTop sz="66294" autoAdjust="0"/>
  </p:normalViewPr>
  <p:slideViewPr>
    <p:cSldViewPr>
      <p:cViewPr>
        <p:scale>
          <a:sx n="50" d="100"/>
          <a:sy n="50" d="100"/>
        </p:scale>
        <p:origin x="-2244" y="-2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173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824"/>
    </p:cViewPr>
  </p:sorterViewPr>
  <p:notesViewPr>
    <p:cSldViewPr>
      <p:cViewPr varScale="1">
        <p:scale>
          <a:sx n="49" d="100"/>
          <a:sy n="49" d="100"/>
        </p:scale>
        <p:origin x="-3006" y="-96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60B52F-84EE-4150-884E-E5F6C8EC5394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45CB4B3C-FCA9-4889-B86B-E92A972F4046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A8A99E"/>
        </a:solidFill>
        <a:ln>
          <a:solidFill>
            <a:srgbClr val="053747"/>
          </a:solidFill>
        </a:ln>
      </dgm:spPr>
      <dgm:t>
        <a:bodyPr/>
        <a:lstStyle/>
        <a:p>
          <a:pPr algn="ctr"/>
          <a:r>
            <a:rPr lang="en-US" sz="2400" dirty="0" smtClean="0">
              <a:latin typeface="+mn-lt"/>
              <a:cs typeface="Calibri" panose="020F0502020204030204" pitchFamily="34" charset="0"/>
            </a:rPr>
            <a:t>Politics</a:t>
          </a:r>
        </a:p>
        <a:p>
          <a:pPr algn="l"/>
          <a:r>
            <a:rPr lang="en-US" sz="1400" dirty="0" smtClean="0">
              <a:latin typeface="+mn-lt"/>
            </a:rPr>
            <a:t>- Opposition to Rousseff will remain fierce, in Congress and in the streets</a:t>
          </a:r>
        </a:p>
        <a:p>
          <a:pPr algn="l"/>
          <a:r>
            <a:rPr lang="en-GB" sz="1400" dirty="0" smtClean="0">
              <a:latin typeface="+mn-lt"/>
            </a:rPr>
            <a:t>- Political uncertainty to persist</a:t>
          </a:r>
          <a:endParaRPr lang="en-US" sz="1400" dirty="0" smtClean="0">
            <a:latin typeface="+mn-lt"/>
          </a:endParaRPr>
        </a:p>
        <a:p>
          <a:pPr algn="l"/>
          <a:r>
            <a:rPr lang="en-GB" sz="1400" dirty="0" smtClean="0">
              <a:latin typeface="+mn-lt"/>
            </a:rPr>
            <a:t>- Silver lining: Rousseff has never been more market-friendly!</a:t>
          </a:r>
          <a:endParaRPr lang="en-GB" sz="1400" dirty="0">
            <a:latin typeface="+mn-lt"/>
          </a:endParaRPr>
        </a:p>
      </dgm:t>
    </dgm:pt>
    <dgm:pt modelId="{E39A2A37-6688-4780-A100-D4DBCB4783A9}" type="parTrans" cxnId="{32BC3B5F-F838-40DC-B72F-C1505602ED9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1AF447A1-4BB6-4DB8-BE0D-6A285382F031}" type="sibTrans" cxnId="{32BC3B5F-F838-40DC-B72F-C1505602ED99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241AD8B-0B0D-4070-9515-5D9630579F01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A8A99E"/>
        </a:solidFill>
        <a:ln>
          <a:solidFill>
            <a:srgbClr val="053747"/>
          </a:solidFill>
        </a:ln>
      </dgm:spPr>
      <dgm:t>
        <a:bodyPr/>
        <a:lstStyle/>
        <a:p>
          <a:pPr algn="ctr"/>
          <a:r>
            <a:rPr lang="en-US" sz="2400" dirty="0" smtClean="0">
              <a:latin typeface="+mn-lt"/>
            </a:rPr>
            <a:t>Corruption</a:t>
          </a:r>
        </a:p>
        <a:p>
          <a:pPr algn="l"/>
          <a:r>
            <a:rPr lang="en-US" sz="1400" dirty="0" smtClean="0">
              <a:latin typeface="+mn-lt"/>
            </a:rPr>
            <a:t>- Petrobras scandal will continue to broaden; reputational risks </a:t>
          </a:r>
        </a:p>
        <a:p>
          <a:pPr algn="l"/>
          <a:r>
            <a:rPr lang="en-US" sz="1400" dirty="0" smtClean="0">
              <a:latin typeface="+mn-lt"/>
            </a:rPr>
            <a:t>- Silver lining: part of a wider improvement, business practices </a:t>
          </a:r>
          <a:br>
            <a:rPr lang="en-US" sz="1400" dirty="0" smtClean="0">
              <a:latin typeface="+mn-lt"/>
            </a:rPr>
          </a:br>
          <a:r>
            <a:rPr lang="en-US" sz="1400" dirty="0" smtClean="0">
              <a:latin typeface="+mn-lt"/>
            </a:rPr>
            <a:t>are changing</a:t>
          </a:r>
          <a:endParaRPr lang="en-GB" sz="2900" dirty="0">
            <a:latin typeface="+mn-lt"/>
          </a:endParaRPr>
        </a:p>
      </dgm:t>
    </dgm:pt>
    <dgm:pt modelId="{4E954B9A-EDBD-49EF-BA21-47A14940CD93}" type="parTrans" cxnId="{5754C198-E221-4014-B7C6-5FFBE0AC494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3F258360-43D8-4758-B9B4-48907E40F517}" type="sibTrans" cxnId="{5754C198-E221-4014-B7C6-5FFBE0AC4942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CD8BEDB3-ACA1-4D63-9F63-63529D4502E8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rgbClr val="A8A99E"/>
        </a:solidFill>
        <a:ln>
          <a:solidFill>
            <a:srgbClr val="053747"/>
          </a:solidFill>
        </a:ln>
      </dgm:spPr>
      <dgm:t>
        <a:bodyPr/>
        <a:lstStyle/>
        <a:p>
          <a:pPr algn="ctr"/>
          <a:r>
            <a:rPr lang="en-US" sz="2400" dirty="0" smtClean="0">
              <a:latin typeface="+mn-lt"/>
            </a:rPr>
            <a:t>Economy</a:t>
          </a:r>
        </a:p>
        <a:p>
          <a:pPr algn="l"/>
          <a:r>
            <a:rPr lang="en-US" sz="1400" dirty="0" smtClean="0">
              <a:latin typeface="+mn-lt"/>
            </a:rPr>
            <a:t>- Recession in 2015, poor 2016</a:t>
          </a:r>
        </a:p>
        <a:p>
          <a:pPr algn="l"/>
          <a:r>
            <a:rPr lang="en-GB" sz="1400" dirty="0" smtClean="0">
              <a:latin typeface="+mn-lt"/>
            </a:rPr>
            <a:t>- Silver lining: change in economic policy is real, the government is truly concerned about rebalancing public finances</a:t>
          </a:r>
          <a:endParaRPr lang="en-GB" sz="2900" dirty="0">
            <a:latin typeface="+mn-lt"/>
          </a:endParaRPr>
        </a:p>
      </dgm:t>
    </dgm:pt>
    <dgm:pt modelId="{489F830E-DB08-42D7-B1EE-6CE4CEBDF2D0}" type="parTrans" cxnId="{ECA4236C-EC2A-4B78-894E-DAF5CDB435A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D3BE3C11-3637-4F2B-A96F-F346FB18CFDB}" type="sibTrans" cxnId="{ECA4236C-EC2A-4B78-894E-DAF5CDB435A7}">
      <dgm:prSet/>
      <dgm:spPr/>
      <dgm:t>
        <a:bodyPr/>
        <a:lstStyle/>
        <a:p>
          <a:endParaRPr lang="en-GB">
            <a:latin typeface="+mn-lt"/>
          </a:endParaRPr>
        </a:p>
      </dgm:t>
    </dgm:pt>
    <dgm:pt modelId="{07E59CAE-C727-4B6C-9575-6E8111A1EC33}" type="pres">
      <dgm:prSet presAssocID="{9660B52F-84EE-4150-884E-E5F6C8EC5394}" presName="Name0" presStyleCnt="0">
        <dgm:presLayoutVars>
          <dgm:dir/>
          <dgm:resizeHandles val="exact"/>
        </dgm:presLayoutVars>
      </dgm:prSet>
      <dgm:spPr/>
    </dgm:pt>
    <dgm:pt modelId="{E8C58D6C-8FC6-425F-ACA4-0017E4AF635D}" type="pres">
      <dgm:prSet presAssocID="{9660B52F-84EE-4150-884E-E5F6C8EC5394}" presName="fgShape" presStyleLbl="fgShp" presStyleIdx="0" presStyleCnt="1" custScaleY="129327" custLinFactNeighborY="20258"/>
      <dgm:spPr>
        <a:solidFill>
          <a:srgbClr val="A8A99E"/>
        </a:solidFill>
        <a:ln>
          <a:solidFill>
            <a:srgbClr val="053747"/>
          </a:solidFill>
        </a:ln>
      </dgm:spPr>
    </dgm:pt>
    <dgm:pt modelId="{FC5DE448-8120-467C-A149-40839C6E895A}" type="pres">
      <dgm:prSet presAssocID="{9660B52F-84EE-4150-884E-E5F6C8EC5394}" presName="linComp" presStyleCnt="0"/>
      <dgm:spPr/>
    </dgm:pt>
    <dgm:pt modelId="{0712AE8D-38EE-45E0-9D05-16DF07CC5BEF}" type="pres">
      <dgm:prSet presAssocID="{45CB4B3C-FCA9-4889-B86B-E92A972F4046}" presName="compNode" presStyleCnt="0"/>
      <dgm:spPr/>
    </dgm:pt>
    <dgm:pt modelId="{284BC348-4458-4743-BE4B-F3669AECA77C}" type="pres">
      <dgm:prSet presAssocID="{45CB4B3C-FCA9-4889-B86B-E92A972F4046}" presName="bkgdShape" presStyleLbl="node1" presStyleIdx="0" presStyleCnt="3"/>
      <dgm:spPr/>
      <dgm:t>
        <a:bodyPr/>
        <a:lstStyle/>
        <a:p>
          <a:endParaRPr lang="en-GB"/>
        </a:p>
      </dgm:t>
    </dgm:pt>
    <dgm:pt modelId="{FFD2C392-486E-4924-A153-4867F3739A8C}" type="pres">
      <dgm:prSet presAssocID="{45CB4B3C-FCA9-4889-B86B-E92A972F4046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16DB243-D3D4-435A-8AA2-AEC167D3D68E}" type="pres">
      <dgm:prSet presAssocID="{45CB4B3C-FCA9-4889-B86B-E92A972F4046}" presName="invisiNode" presStyleLbl="node1" presStyleIdx="0" presStyleCnt="3"/>
      <dgm:spPr/>
    </dgm:pt>
    <dgm:pt modelId="{9257CCBF-F862-4284-8FF6-B9EE50D33414}" type="pres">
      <dgm:prSet presAssocID="{45CB4B3C-FCA9-4889-B86B-E92A972F4046}" presName="imagNode" presStyleLbl="fgImgPlace1" presStyleIdx="0" presStyleCnt="3" custLinFactNeighborX="3105" custLinFactNeighborY="-13090"/>
      <dgm:spPr>
        <a:solidFill>
          <a:srgbClr val="0081AD"/>
        </a:solidFill>
      </dgm:spPr>
    </dgm:pt>
    <dgm:pt modelId="{2B0FDAF6-838D-41E8-8A67-FCADFF21FE10}" type="pres">
      <dgm:prSet presAssocID="{1AF447A1-4BB6-4DB8-BE0D-6A285382F031}" presName="sibTrans" presStyleLbl="sibTrans2D1" presStyleIdx="0" presStyleCnt="0"/>
      <dgm:spPr/>
      <dgm:t>
        <a:bodyPr/>
        <a:lstStyle/>
        <a:p>
          <a:endParaRPr lang="en-GB"/>
        </a:p>
      </dgm:t>
    </dgm:pt>
    <dgm:pt modelId="{4F7CA764-F4FB-4678-AC7D-57D21D8AF7DB}" type="pres">
      <dgm:prSet presAssocID="{0241AD8B-0B0D-4070-9515-5D9630579F01}" presName="compNode" presStyleCnt="0"/>
      <dgm:spPr/>
    </dgm:pt>
    <dgm:pt modelId="{82C8F18D-B208-462C-922F-8766C101A6AB}" type="pres">
      <dgm:prSet presAssocID="{0241AD8B-0B0D-4070-9515-5D9630579F01}" presName="bkgdShape" presStyleLbl="node1" presStyleIdx="1" presStyleCnt="3"/>
      <dgm:spPr/>
      <dgm:t>
        <a:bodyPr/>
        <a:lstStyle/>
        <a:p>
          <a:endParaRPr lang="en-GB"/>
        </a:p>
      </dgm:t>
    </dgm:pt>
    <dgm:pt modelId="{A0893720-F02D-416D-97C2-55C3551ADF89}" type="pres">
      <dgm:prSet presAssocID="{0241AD8B-0B0D-4070-9515-5D9630579F01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E8ED40B-CD2B-4C3F-8C3A-BA440016239E}" type="pres">
      <dgm:prSet presAssocID="{0241AD8B-0B0D-4070-9515-5D9630579F01}" presName="invisiNode" presStyleLbl="node1" presStyleIdx="1" presStyleCnt="3"/>
      <dgm:spPr/>
    </dgm:pt>
    <dgm:pt modelId="{6BF3CA78-6D32-4E40-82A2-B8C0909D52C9}" type="pres">
      <dgm:prSet presAssocID="{0241AD8B-0B0D-4070-9515-5D9630579F01}" presName="imagNode" presStyleLbl="fgImgPlace1" presStyleIdx="1" presStyleCnt="3" custLinFactNeighborX="-9" custLinFactNeighborY="-12268"/>
      <dgm:spPr>
        <a:solidFill>
          <a:srgbClr val="0081AD"/>
        </a:solidFill>
        <a:ln>
          <a:solidFill>
            <a:schemeClr val="bg1"/>
          </a:solidFill>
        </a:ln>
      </dgm:spPr>
    </dgm:pt>
    <dgm:pt modelId="{4F6ACB09-1807-4CDE-AE28-8DFF3B3180B0}" type="pres">
      <dgm:prSet presAssocID="{3F258360-43D8-4758-B9B4-48907E40F517}" presName="sibTrans" presStyleLbl="sibTrans2D1" presStyleIdx="0" presStyleCnt="0"/>
      <dgm:spPr/>
      <dgm:t>
        <a:bodyPr/>
        <a:lstStyle/>
        <a:p>
          <a:endParaRPr lang="en-GB"/>
        </a:p>
      </dgm:t>
    </dgm:pt>
    <dgm:pt modelId="{F86B220A-79BB-43E9-B8A5-C1E67D38A697}" type="pres">
      <dgm:prSet presAssocID="{CD8BEDB3-ACA1-4D63-9F63-63529D4502E8}" presName="compNode" presStyleCnt="0"/>
      <dgm:spPr/>
    </dgm:pt>
    <dgm:pt modelId="{F6F8D454-F9B7-43BF-BEB2-D39F4AADB614}" type="pres">
      <dgm:prSet presAssocID="{CD8BEDB3-ACA1-4D63-9F63-63529D4502E8}" presName="bkgdShape" presStyleLbl="node1" presStyleIdx="2" presStyleCnt="3" custScaleX="95290"/>
      <dgm:spPr/>
      <dgm:t>
        <a:bodyPr/>
        <a:lstStyle/>
        <a:p>
          <a:endParaRPr lang="en-GB"/>
        </a:p>
      </dgm:t>
    </dgm:pt>
    <dgm:pt modelId="{2A02456D-2FA7-4E19-929E-244DB2A6794C}" type="pres">
      <dgm:prSet presAssocID="{CD8BEDB3-ACA1-4D63-9F63-63529D4502E8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7D85802-B761-4729-AF06-AA178F421423}" type="pres">
      <dgm:prSet presAssocID="{CD8BEDB3-ACA1-4D63-9F63-63529D4502E8}" presName="invisiNode" presStyleLbl="node1" presStyleIdx="2" presStyleCnt="3"/>
      <dgm:spPr/>
    </dgm:pt>
    <dgm:pt modelId="{6D06EF2E-93AF-4F06-967A-CB33C7ABAEAB}" type="pres">
      <dgm:prSet presAssocID="{CD8BEDB3-ACA1-4D63-9F63-63529D4502E8}" presName="imagNode" presStyleLbl="fgImgPlace1" presStyleIdx="2" presStyleCnt="3" custLinFactNeighborX="-9" custLinFactNeighborY="-12268"/>
      <dgm:spPr>
        <a:solidFill>
          <a:srgbClr val="0081AD"/>
        </a:solidFill>
      </dgm:spPr>
    </dgm:pt>
  </dgm:ptLst>
  <dgm:cxnLst>
    <dgm:cxn modelId="{1F8F9ADB-E297-40B3-B2C8-FD9D44EC15D1}" type="presOf" srcId="{45CB4B3C-FCA9-4889-B86B-E92A972F4046}" destId="{284BC348-4458-4743-BE4B-F3669AECA77C}" srcOrd="0" destOrd="0" presId="urn:microsoft.com/office/officeart/2005/8/layout/hList7"/>
    <dgm:cxn modelId="{32BC3B5F-F838-40DC-B72F-C1505602ED99}" srcId="{9660B52F-84EE-4150-884E-E5F6C8EC5394}" destId="{45CB4B3C-FCA9-4889-B86B-E92A972F4046}" srcOrd="0" destOrd="0" parTransId="{E39A2A37-6688-4780-A100-D4DBCB4783A9}" sibTransId="{1AF447A1-4BB6-4DB8-BE0D-6A285382F031}"/>
    <dgm:cxn modelId="{960DF4AE-21FD-4972-9651-6B0D9DC46C92}" type="presOf" srcId="{0241AD8B-0B0D-4070-9515-5D9630579F01}" destId="{A0893720-F02D-416D-97C2-55C3551ADF89}" srcOrd="1" destOrd="0" presId="urn:microsoft.com/office/officeart/2005/8/layout/hList7"/>
    <dgm:cxn modelId="{702EB553-16B1-4DBF-B59B-AF8825BE206F}" type="presOf" srcId="{CD8BEDB3-ACA1-4D63-9F63-63529D4502E8}" destId="{2A02456D-2FA7-4E19-929E-244DB2A6794C}" srcOrd="1" destOrd="0" presId="urn:microsoft.com/office/officeart/2005/8/layout/hList7"/>
    <dgm:cxn modelId="{ECA4236C-EC2A-4B78-894E-DAF5CDB435A7}" srcId="{9660B52F-84EE-4150-884E-E5F6C8EC5394}" destId="{CD8BEDB3-ACA1-4D63-9F63-63529D4502E8}" srcOrd="2" destOrd="0" parTransId="{489F830E-DB08-42D7-B1EE-6CE4CEBDF2D0}" sibTransId="{D3BE3C11-3637-4F2B-A96F-F346FB18CFDB}"/>
    <dgm:cxn modelId="{0D88C180-4D9C-4B5A-8EDB-1CF9417A7F60}" type="presOf" srcId="{3F258360-43D8-4758-B9B4-48907E40F517}" destId="{4F6ACB09-1807-4CDE-AE28-8DFF3B3180B0}" srcOrd="0" destOrd="0" presId="urn:microsoft.com/office/officeart/2005/8/layout/hList7"/>
    <dgm:cxn modelId="{DA522EFD-33C9-42E2-923F-52280722B84B}" type="presOf" srcId="{0241AD8B-0B0D-4070-9515-5D9630579F01}" destId="{82C8F18D-B208-462C-922F-8766C101A6AB}" srcOrd="0" destOrd="0" presId="urn:microsoft.com/office/officeart/2005/8/layout/hList7"/>
    <dgm:cxn modelId="{93E6AB77-D361-4FC4-B55E-2013F368D674}" type="presOf" srcId="{45CB4B3C-FCA9-4889-B86B-E92A972F4046}" destId="{FFD2C392-486E-4924-A153-4867F3739A8C}" srcOrd="1" destOrd="0" presId="urn:microsoft.com/office/officeart/2005/8/layout/hList7"/>
    <dgm:cxn modelId="{503F6073-BD6D-4526-9B3B-48B8FBE6CCBE}" type="presOf" srcId="{9660B52F-84EE-4150-884E-E5F6C8EC5394}" destId="{07E59CAE-C727-4B6C-9575-6E8111A1EC33}" srcOrd="0" destOrd="0" presId="urn:microsoft.com/office/officeart/2005/8/layout/hList7"/>
    <dgm:cxn modelId="{5754C198-E221-4014-B7C6-5FFBE0AC4942}" srcId="{9660B52F-84EE-4150-884E-E5F6C8EC5394}" destId="{0241AD8B-0B0D-4070-9515-5D9630579F01}" srcOrd="1" destOrd="0" parTransId="{4E954B9A-EDBD-49EF-BA21-47A14940CD93}" sibTransId="{3F258360-43D8-4758-B9B4-48907E40F517}"/>
    <dgm:cxn modelId="{4EDC623B-C2BF-490E-BC9E-0DA4145784AF}" type="presOf" srcId="{CD8BEDB3-ACA1-4D63-9F63-63529D4502E8}" destId="{F6F8D454-F9B7-43BF-BEB2-D39F4AADB614}" srcOrd="0" destOrd="0" presId="urn:microsoft.com/office/officeart/2005/8/layout/hList7"/>
    <dgm:cxn modelId="{CCF9EE93-16B2-42F1-9252-CD1DB70A4DF1}" type="presOf" srcId="{1AF447A1-4BB6-4DB8-BE0D-6A285382F031}" destId="{2B0FDAF6-838D-41E8-8A67-FCADFF21FE10}" srcOrd="0" destOrd="0" presId="urn:microsoft.com/office/officeart/2005/8/layout/hList7"/>
    <dgm:cxn modelId="{DF01B9FA-3B3D-4778-A22D-B06C6A7FF381}" type="presParOf" srcId="{07E59CAE-C727-4B6C-9575-6E8111A1EC33}" destId="{E8C58D6C-8FC6-425F-ACA4-0017E4AF635D}" srcOrd="0" destOrd="0" presId="urn:microsoft.com/office/officeart/2005/8/layout/hList7"/>
    <dgm:cxn modelId="{ED34FBE1-9E80-4621-9CB9-5AD7513EE947}" type="presParOf" srcId="{07E59CAE-C727-4B6C-9575-6E8111A1EC33}" destId="{FC5DE448-8120-467C-A149-40839C6E895A}" srcOrd="1" destOrd="0" presId="urn:microsoft.com/office/officeart/2005/8/layout/hList7"/>
    <dgm:cxn modelId="{FEA3A45D-A957-41A2-98F8-5CB9E3BB5B61}" type="presParOf" srcId="{FC5DE448-8120-467C-A149-40839C6E895A}" destId="{0712AE8D-38EE-45E0-9D05-16DF07CC5BEF}" srcOrd="0" destOrd="0" presId="urn:microsoft.com/office/officeart/2005/8/layout/hList7"/>
    <dgm:cxn modelId="{0A011DAF-B0CE-4E2A-A958-D3754982A18D}" type="presParOf" srcId="{0712AE8D-38EE-45E0-9D05-16DF07CC5BEF}" destId="{284BC348-4458-4743-BE4B-F3669AECA77C}" srcOrd="0" destOrd="0" presId="urn:microsoft.com/office/officeart/2005/8/layout/hList7"/>
    <dgm:cxn modelId="{F199135A-FBE3-4204-ABEF-847D6FA000F6}" type="presParOf" srcId="{0712AE8D-38EE-45E0-9D05-16DF07CC5BEF}" destId="{FFD2C392-486E-4924-A153-4867F3739A8C}" srcOrd="1" destOrd="0" presId="urn:microsoft.com/office/officeart/2005/8/layout/hList7"/>
    <dgm:cxn modelId="{B0E36078-AD8B-429F-B343-0E422C224D21}" type="presParOf" srcId="{0712AE8D-38EE-45E0-9D05-16DF07CC5BEF}" destId="{916DB243-D3D4-435A-8AA2-AEC167D3D68E}" srcOrd="2" destOrd="0" presId="urn:microsoft.com/office/officeart/2005/8/layout/hList7"/>
    <dgm:cxn modelId="{ABCF1317-62CD-468F-A12D-C7F8A849CE0C}" type="presParOf" srcId="{0712AE8D-38EE-45E0-9D05-16DF07CC5BEF}" destId="{9257CCBF-F862-4284-8FF6-B9EE50D33414}" srcOrd="3" destOrd="0" presId="urn:microsoft.com/office/officeart/2005/8/layout/hList7"/>
    <dgm:cxn modelId="{AE72AAC3-6098-4C8C-A43A-E3B593F31D4E}" type="presParOf" srcId="{FC5DE448-8120-467C-A149-40839C6E895A}" destId="{2B0FDAF6-838D-41E8-8A67-FCADFF21FE10}" srcOrd="1" destOrd="0" presId="urn:microsoft.com/office/officeart/2005/8/layout/hList7"/>
    <dgm:cxn modelId="{99245DCF-C066-4B32-9E36-84E330E72BB6}" type="presParOf" srcId="{FC5DE448-8120-467C-A149-40839C6E895A}" destId="{4F7CA764-F4FB-4678-AC7D-57D21D8AF7DB}" srcOrd="2" destOrd="0" presId="urn:microsoft.com/office/officeart/2005/8/layout/hList7"/>
    <dgm:cxn modelId="{D9AE3F95-8709-4388-9F4D-B4BA31948AFD}" type="presParOf" srcId="{4F7CA764-F4FB-4678-AC7D-57D21D8AF7DB}" destId="{82C8F18D-B208-462C-922F-8766C101A6AB}" srcOrd="0" destOrd="0" presId="urn:microsoft.com/office/officeart/2005/8/layout/hList7"/>
    <dgm:cxn modelId="{E5B40C06-9020-49C6-BB21-76F2A44D683E}" type="presParOf" srcId="{4F7CA764-F4FB-4678-AC7D-57D21D8AF7DB}" destId="{A0893720-F02D-416D-97C2-55C3551ADF89}" srcOrd="1" destOrd="0" presId="urn:microsoft.com/office/officeart/2005/8/layout/hList7"/>
    <dgm:cxn modelId="{F9CFF1DB-C861-4A08-AD15-567C59CC9AB9}" type="presParOf" srcId="{4F7CA764-F4FB-4678-AC7D-57D21D8AF7DB}" destId="{CE8ED40B-CD2B-4C3F-8C3A-BA440016239E}" srcOrd="2" destOrd="0" presId="urn:microsoft.com/office/officeart/2005/8/layout/hList7"/>
    <dgm:cxn modelId="{DA9E9570-61A8-4D41-823B-8250598BCD6F}" type="presParOf" srcId="{4F7CA764-F4FB-4678-AC7D-57D21D8AF7DB}" destId="{6BF3CA78-6D32-4E40-82A2-B8C0909D52C9}" srcOrd="3" destOrd="0" presId="urn:microsoft.com/office/officeart/2005/8/layout/hList7"/>
    <dgm:cxn modelId="{01C43115-2916-4D89-9637-492FC719FAF5}" type="presParOf" srcId="{FC5DE448-8120-467C-A149-40839C6E895A}" destId="{4F6ACB09-1807-4CDE-AE28-8DFF3B3180B0}" srcOrd="3" destOrd="0" presId="urn:microsoft.com/office/officeart/2005/8/layout/hList7"/>
    <dgm:cxn modelId="{E8F803EF-6D67-4671-8D73-575E7C1091B4}" type="presParOf" srcId="{FC5DE448-8120-467C-A149-40839C6E895A}" destId="{F86B220A-79BB-43E9-B8A5-C1E67D38A697}" srcOrd="4" destOrd="0" presId="urn:microsoft.com/office/officeart/2005/8/layout/hList7"/>
    <dgm:cxn modelId="{9EF6D872-B940-40F4-A628-469EC80A7B3C}" type="presParOf" srcId="{F86B220A-79BB-43E9-B8A5-C1E67D38A697}" destId="{F6F8D454-F9B7-43BF-BEB2-D39F4AADB614}" srcOrd="0" destOrd="0" presId="urn:microsoft.com/office/officeart/2005/8/layout/hList7"/>
    <dgm:cxn modelId="{C50D90D7-7280-44EC-9534-B8D90990A739}" type="presParOf" srcId="{F86B220A-79BB-43E9-B8A5-C1E67D38A697}" destId="{2A02456D-2FA7-4E19-929E-244DB2A6794C}" srcOrd="1" destOrd="0" presId="urn:microsoft.com/office/officeart/2005/8/layout/hList7"/>
    <dgm:cxn modelId="{AC9F7D03-3186-4607-B6C4-C7EBA12E5536}" type="presParOf" srcId="{F86B220A-79BB-43E9-B8A5-C1E67D38A697}" destId="{D7D85802-B761-4729-AF06-AA178F421423}" srcOrd="2" destOrd="0" presId="urn:microsoft.com/office/officeart/2005/8/layout/hList7"/>
    <dgm:cxn modelId="{77E5BF0E-D0E5-443E-8568-9A63A544638C}" type="presParOf" srcId="{F86B220A-79BB-43E9-B8A5-C1E67D38A697}" destId="{6D06EF2E-93AF-4F06-967A-CB33C7ABAEA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1C253C-9E0D-442C-B297-C6802B8E3D2A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69585C-EAC3-4E30-ADB3-D0261BC11072}">
      <dgm:prSet phldrT="[Text]"/>
      <dgm:spPr/>
      <dgm:t>
        <a:bodyPr/>
        <a:lstStyle/>
        <a:p>
          <a:r>
            <a:rPr lang="en-US" dirty="0" smtClean="0"/>
            <a:t>Consumer goods</a:t>
          </a:r>
          <a:endParaRPr lang="en-US" dirty="0"/>
        </a:p>
      </dgm:t>
    </dgm:pt>
    <dgm:pt modelId="{F0A954F1-FE73-476B-AAB8-F2C1BEAF5502}" type="parTrans" cxnId="{04A29B49-C38B-4DD0-8402-03012D333A55}">
      <dgm:prSet/>
      <dgm:spPr/>
      <dgm:t>
        <a:bodyPr/>
        <a:lstStyle/>
        <a:p>
          <a:endParaRPr lang="en-US"/>
        </a:p>
      </dgm:t>
    </dgm:pt>
    <dgm:pt modelId="{F8946CF5-B013-4A08-8018-463432421E82}" type="sibTrans" cxnId="{04A29B49-C38B-4DD0-8402-03012D333A55}">
      <dgm:prSet/>
      <dgm:spPr/>
      <dgm:t>
        <a:bodyPr/>
        <a:lstStyle/>
        <a:p>
          <a:endParaRPr lang="en-US"/>
        </a:p>
      </dgm:t>
    </dgm:pt>
    <dgm:pt modelId="{1A9681E2-85A3-4A76-A7EA-E127AF41457D}">
      <dgm:prSet phldrT="[Text]"/>
      <dgm:spPr/>
      <dgm:t>
        <a:bodyPr/>
        <a:lstStyle/>
        <a:p>
          <a:r>
            <a:rPr lang="en-US" dirty="0" smtClean="0"/>
            <a:t>Health and education</a:t>
          </a:r>
          <a:endParaRPr lang="en-US" dirty="0"/>
        </a:p>
      </dgm:t>
    </dgm:pt>
    <dgm:pt modelId="{C8EABA4B-816D-4175-85BE-83CC5B15A80A}" type="parTrans" cxnId="{6EEA777F-E32E-4310-B52A-1BDD7A092DC9}">
      <dgm:prSet/>
      <dgm:spPr/>
      <dgm:t>
        <a:bodyPr/>
        <a:lstStyle/>
        <a:p>
          <a:endParaRPr lang="en-US"/>
        </a:p>
      </dgm:t>
    </dgm:pt>
    <dgm:pt modelId="{E164096B-DD93-4AEC-B839-186DF7ED7004}" type="sibTrans" cxnId="{6EEA777F-E32E-4310-B52A-1BDD7A092DC9}">
      <dgm:prSet/>
      <dgm:spPr/>
      <dgm:t>
        <a:bodyPr/>
        <a:lstStyle/>
        <a:p>
          <a:endParaRPr lang="en-US"/>
        </a:p>
      </dgm:t>
    </dgm:pt>
    <dgm:pt modelId="{9F35669F-DFC0-4DCE-8DFB-6ECEF9577AF6}">
      <dgm:prSet phldrT="[Text]"/>
      <dgm:spPr/>
      <dgm:t>
        <a:bodyPr/>
        <a:lstStyle/>
        <a:p>
          <a:r>
            <a:rPr lang="en-US" dirty="0" smtClean="0"/>
            <a:t>Renewables (wind, solar)</a:t>
          </a:r>
          <a:endParaRPr lang="en-US" dirty="0"/>
        </a:p>
      </dgm:t>
    </dgm:pt>
    <dgm:pt modelId="{9B72B74F-362B-432E-9047-9C3321E3F4E6}" type="parTrans" cxnId="{394E34C1-F454-40BE-B5AC-C7D246D4400F}">
      <dgm:prSet/>
      <dgm:spPr/>
      <dgm:t>
        <a:bodyPr/>
        <a:lstStyle/>
        <a:p>
          <a:endParaRPr lang="en-US"/>
        </a:p>
      </dgm:t>
    </dgm:pt>
    <dgm:pt modelId="{5851339F-7D7C-418E-B137-5AB3860AB4DC}" type="sibTrans" cxnId="{394E34C1-F454-40BE-B5AC-C7D246D4400F}">
      <dgm:prSet/>
      <dgm:spPr/>
      <dgm:t>
        <a:bodyPr/>
        <a:lstStyle/>
        <a:p>
          <a:endParaRPr lang="en-US"/>
        </a:p>
      </dgm:t>
    </dgm:pt>
    <dgm:pt modelId="{BAD350FF-6B35-4E42-926C-076382D4B819}">
      <dgm:prSet phldrT="[Text]"/>
      <dgm:spPr/>
      <dgm:t>
        <a:bodyPr/>
        <a:lstStyle/>
        <a:p>
          <a:r>
            <a:rPr lang="en-US" dirty="0" smtClean="0"/>
            <a:t>Petrobras assets</a:t>
          </a:r>
          <a:endParaRPr lang="en-US" dirty="0"/>
        </a:p>
      </dgm:t>
    </dgm:pt>
    <dgm:pt modelId="{02622692-1384-4DF7-AEF9-327C625CB198}" type="parTrans" cxnId="{456639C8-0987-481B-8C0A-13D73B4EA507}">
      <dgm:prSet/>
      <dgm:spPr/>
      <dgm:t>
        <a:bodyPr/>
        <a:lstStyle/>
        <a:p>
          <a:endParaRPr lang="en-US"/>
        </a:p>
      </dgm:t>
    </dgm:pt>
    <dgm:pt modelId="{4CB73B50-1924-403D-BD67-DCF561AD8DB7}" type="sibTrans" cxnId="{456639C8-0987-481B-8C0A-13D73B4EA507}">
      <dgm:prSet/>
      <dgm:spPr/>
      <dgm:t>
        <a:bodyPr/>
        <a:lstStyle/>
        <a:p>
          <a:endParaRPr lang="en-US"/>
        </a:p>
      </dgm:t>
    </dgm:pt>
    <dgm:pt modelId="{26AB52DA-D63A-4836-9015-D215B9912121}">
      <dgm:prSet phldrT="[Text]"/>
      <dgm:spPr/>
      <dgm:t>
        <a:bodyPr/>
        <a:lstStyle/>
        <a:p>
          <a:r>
            <a:rPr lang="en-US" dirty="0" smtClean="0"/>
            <a:t>Construction and infrastructure</a:t>
          </a:r>
          <a:endParaRPr lang="en-US" dirty="0"/>
        </a:p>
      </dgm:t>
    </dgm:pt>
    <dgm:pt modelId="{C04A8DFF-5794-4BB4-9F22-B10E09BA2385}" type="parTrans" cxnId="{05B3B838-93F1-4F04-80D6-3818D8EC0C5D}">
      <dgm:prSet/>
      <dgm:spPr/>
      <dgm:t>
        <a:bodyPr/>
        <a:lstStyle/>
        <a:p>
          <a:endParaRPr lang="en-US"/>
        </a:p>
      </dgm:t>
    </dgm:pt>
    <dgm:pt modelId="{22B9125F-8211-45E6-AD96-CBF363E56C21}" type="sibTrans" cxnId="{05B3B838-93F1-4F04-80D6-3818D8EC0C5D}">
      <dgm:prSet/>
      <dgm:spPr/>
      <dgm:t>
        <a:bodyPr/>
        <a:lstStyle/>
        <a:p>
          <a:endParaRPr lang="en-US"/>
        </a:p>
      </dgm:t>
    </dgm:pt>
    <dgm:pt modelId="{28D178DC-7BEF-4071-84AC-B21794BB00BB}">
      <dgm:prSet phldrT="[Text]"/>
      <dgm:spPr/>
      <dgm:t>
        <a:bodyPr/>
        <a:lstStyle/>
        <a:p>
          <a:r>
            <a:rPr lang="en-US" dirty="0" smtClean="0"/>
            <a:t>Agriculture</a:t>
          </a:r>
          <a:endParaRPr lang="en-US" dirty="0"/>
        </a:p>
      </dgm:t>
    </dgm:pt>
    <dgm:pt modelId="{CADC8DA9-6EE4-462D-8A81-E3950F159031}" type="parTrans" cxnId="{435A48D8-6EDC-4C37-B787-5FCA4DB22E01}">
      <dgm:prSet/>
      <dgm:spPr/>
      <dgm:t>
        <a:bodyPr/>
        <a:lstStyle/>
        <a:p>
          <a:endParaRPr lang="en-US"/>
        </a:p>
      </dgm:t>
    </dgm:pt>
    <dgm:pt modelId="{8A87C564-70D3-408E-BC7E-A1D5A4741661}" type="sibTrans" cxnId="{435A48D8-6EDC-4C37-B787-5FCA4DB22E01}">
      <dgm:prSet/>
      <dgm:spPr/>
      <dgm:t>
        <a:bodyPr/>
        <a:lstStyle/>
        <a:p>
          <a:endParaRPr lang="en-US"/>
        </a:p>
      </dgm:t>
    </dgm:pt>
    <dgm:pt modelId="{E0D25BA4-F1D8-44C4-8831-85F005B497A7}" type="pres">
      <dgm:prSet presAssocID="{9B1C253C-9E0D-442C-B297-C6802B8E3D2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17A1246-9511-406A-AEE1-C139B22E220B}" type="pres">
      <dgm:prSet presAssocID="{C569585C-EAC3-4E30-ADB3-D0261BC11072}" presName="Name5" presStyleLbl="venn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8608BB-2D65-4BDB-911A-26A95B09EC17}" type="pres">
      <dgm:prSet presAssocID="{F8946CF5-B013-4A08-8018-463432421E82}" presName="space" presStyleCnt="0"/>
      <dgm:spPr/>
    </dgm:pt>
    <dgm:pt modelId="{24DBF8E4-02F8-4A48-9635-72EB753323D0}" type="pres">
      <dgm:prSet presAssocID="{1A9681E2-85A3-4A76-A7EA-E127AF41457D}" presName="Name5" presStyleLbl="venn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13F8E0-E21C-46CC-8107-00E58B88EBA4}" type="pres">
      <dgm:prSet presAssocID="{E164096B-DD93-4AEC-B839-186DF7ED7004}" presName="space" presStyleCnt="0"/>
      <dgm:spPr/>
    </dgm:pt>
    <dgm:pt modelId="{A893554B-E08E-4D0F-BEB6-3262150D704A}" type="pres">
      <dgm:prSet presAssocID="{9F35669F-DFC0-4DCE-8DFB-6ECEF9577AF6}" presName="Name5" presStyleLbl="venn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F2D3355-7526-4A41-A2DC-3E2C99BBC413}" type="pres">
      <dgm:prSet presAssocID="{5851339F-7D7C-418E-B137-5AB3860AB4DC}" presName="space" presStyleCnt="0"/>
      <dgm:spPr/>
    </dgm:pt>
    <dgm:pt modelId="{2E0BCC06-9D60-4729-B03C-E64B8FE864A9}" type="pres">
      <dgm:prSet presAssocID="{28D178DC-7BEF-4071-84AC-B21794BB00BB}" presName="Name5" presStyleLbl="venn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1B9C52-E360-4D47-9BD7-FB0CCFC7EB54}" type="pres">
      <dgm:prSet presAssocID="{8A87C564-70D3-408E-BC7E-A1D5A4741661}" presName="space" presStyleCnt="0"/>
      <dgm:spPr/>
    </dgm:pt>
    <dgm:pt modelId="{4D47F29B-EAEB-4D55-9EC8-FA3E9E8335C5}" type="pres">
      <dgm:prSet presAssocID="{BAD350FF-6B35-4E42-926C-076382D4B819}" presName="Name5" presStyleLbl="venn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AD37AB6-3F85-4D30-B5C3-0A8AE137DC92}" type="pres">
      <dgm:prSet presAssocID="{4CB73B50-1924-403D-BD67-DCF561AD8DB7}" presName="space" presStyleCnt="0"/>
      <dgm:spPr/>
    </dgm:pt>
    <dgm:pt modelId="{8EC48B61-2587-483A-8981-ACCC7A2DF8B3}" type="pres">
      <dgm:prSet presAssocID="{26AB52DA-D63A-4836-9015-D215B9912121}" presName="Name5" presStyleLbl="venn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16FBC5-6EC0-4ACD-BED5-FDDD204EAF81}" type="presOf" srcId="{28D178DC-7BEF-4071-84AC-B21794BB00BB}" destId="{2E0BCC06-9D60-4729-B03C-E64B8FE864A9}" srcOrd="0" destOrd="0" presId="urn:microsoft.com/office/officeart/2005/8/layout/venn3"/>
    <dgm:cxn modelId="{59CC8B5A-E3AC-4C3D-BC5A-5ED125E0D886}" type="presOf" srcId="{C569585C-EAC3-4E30-ADB3-D0261BC11072}" destId="{817A1246-9511-406A-AEE1-C139B22E220B}" srcOrd="0" destOrd="0" presId="urn:microsoft.com/office/officeart/2005/8/layout/venn3"/>
    <dgm:cxn modelId="{F47ABB7D-641A-4BDF-A965-DABAA71A93D9}" type="presOf" srcId="{9B1C253C-9E0D-442C-B297-C6802B8E3D2A}" destId="{E0D25BA4-F1D8-44C4-8831-85F005B497A7}" srcOrd="0" destOrd="0" presId="urn:microsoft.com/office/officeart/2005/8/layout/venn3"/>
    <dgm:cxn modelId="{A362E93A-5AEE-4DFA-AE42-634174959908}" type="presOf" srcId="{BAD350FF-6B35-4E42-926C-076382D4B819}" destId="{4D47F29B-EAEB-4D55-9EC8-FA3E9E8335C5}" srcOrd="0" destOrd="0" presId="urn:microsoft.com/office/officeart/2005/8/layout/venn3"/>
    <dgm:cxn modelId="{05B3B838-93F1-4F04-80D6-3818D8EC0C5D}" srcId="{9B1C253C-9E0D-442C-B297-C6802B8E3D2A}" destId="{26AB52DA-D63A-4836-9015-D215B9912121}" srcOrd="5" destOrd="0" parTransId="{C04A8DFF-5794-4BB4-9F22-B10E09BA2385}" sibTransId="{22B9125F-8211-45E6-AD96-CBF363E56C21}"/>
    <dgm:cxn modelId="{435A48D8-6EDC-4C37-B787-5FCA4DB22E01}" srcId="{9B1C253C-9E0D-442C-B297-C6802B8E3D2A}" destId="{28D178DC-7BEF-4071-84AC-B21794BB00BB}" srcOrd="3" destOrd="0" parTransId="{CADC8DA9-6EE4-462D-8A81-E3950F159031}" sibTransId="{8A87C564-70D3-408E-BC7E-A1D5A4741661}"/>
    <dgm:cxn modelId="{456639C8-0987-481B-8C0A-13D73B4EA507}" srcId="{9B1C253C-9E0D-442C-B297-C6802B8E3D2A}" destId="{BAD350FF-6B35-4E42-926C-076382D4B819}" srcOrd="4" destOrd="0" parTransId="{02622692-1384-4DF7-AEF9-327C625CB198}" sibTransId="{4CB73B50-1924-403D-BD67-DCF561AD8DB7}"/>
    <dgm:cxn modelId="{704A63B6-2AC0-4603-B4FE-5DB4F4BAC290}" type="presOf" srcId="{1A9681E2-85A3-4A76-A7EA-E127AF41457D}" destId="{24DBF8E4-02F8-4A48-9635-72EB753323D0}" srcOrd="0" destOrd="0" presId="urn:microsoft.com/office/officeart/2005/8/layout/venn3"/>
    <dgm:cxn modelId="{6EEA777F-E32E-4310-B52A-1BDD7A092DC9}" srcId="{9B1C253C-9E0D-442C-B297-C6802B8E3D2A}" destId="{1A9681E2-85A3-4A76-A7EA-E127AF41457D}" srcOrd="1" destOrd="0" parTransId="{C8EABA4B-816D-4175-85BE-83CC5B15A80A}" sibTransId="{E164096B-DD93-4AEC-B839-186DF7ED7004}"/>
    <dgm:cxn modelId="{394E34C1-F454-40BE-B5AC-C7D246D4400F}" srcId="{9B1C253C-9E0D-442C-B297-C6802B8E3D2A}" destId="{9F35669F-DFC0-4DCE-8DFB-6ECEF9577AF6}" srcOrd="2" destOrd="0" parTransId="{9B72B74F-362B-432E-9047-9C3321E3F4E6}" sibTransId="{5851339F-7D7C-418E-B137-5AB3860AB4DC}"/>
    <dgm:cxn modelId="{9662077D-4373-4CD9-9C4D-1227FCBCAB19}" type="presOf" srcId="{26AB52DA-D63A-4836-9015-D215B9912121}" destId="{8EC48B61-2587-483A-8981-ACCC7A2DF8B3}" srcOrd="0" destOrd="0" presId="urn:microsoft.com/office/officeart/2005/8/layout/venn3"/>
    <dgm:cxn modelId="{04A29B49-C38B-4DD0-8402-03012D333A55}" srcId="{9B1C253C-9E0D-442C-B297-C6802B8E3D2A}" destId="{C569585C-EAC3-4E30-ADB3-D0261BC11072}" srcOrd="0" destOrd="0" parTransId="{F0A954F1-FE73-476B-AAB8-F2C1BEAF5502}" sibTransId="{F8946CF5-B013-4A08-8018-463432421E82}"/>
    <dgm:cxn modelId="{174B4AF3-72F8-48A7-B8EE-F2466D697DDD}" type="presOf" srcId="{9F35669F-DFC0-4DCE-8DFB-6ECEF9577AF6}" destId="{A893554B-E08E-4D0F-BEB6-3262150D704A}" srcOrd="0" destOrd="0" presId="urn:microsoft.com/office/officeart/2005/8/layout/venn3"/>
    <dgm:cxn modelId="{832F6C37-0260-4651-AE22-8625509E7240}" type="presParOf" srcId="{E0D25BA4-F1D8-44C4-8831-85F005B497A7}" destId="{817A1246-9511-406A-AEE1-C139B22E220B}" srcOrd="0" destOrd="0" presId="urn:microsoft.com/office/officeart/2005/8/layout/venn3"/>
    <dgm:cxn modelId="{1790F028-4B79-4D23-9473-6B214477F64C}" type="presParOf" srcId="{E0D25BA4-F1D8-44C4-8831-85F005B497A7}" destId="{088608BB-2D65-4BDB-911A-26A95B09EC17}" srcOrd="1" destOrd="0" presId="urn:microsoft.com/office/officeart/2005/8/layout/venn3"/>
    <dgm:cxn modelId="{8ADD6B6B-2767-46B8-BC5D-8991398754EB}" type="presParOf" srcId="{E0D25BA4-F1D8-44C4-8831-85F005B497A7}" destId="{24DBF8E4-02F8-4A48-9635-72EB753323D0}" srcOrd="2" destOrd="0" presId="urn:microsoft.com/office/officeart/2005/8/layout/venn3"/>
    <dgm:cxn modelId="{C7BE7495-A2D1-475F-B31E-77EB72342E4B}" type="presParOf" srcId="{E0D25BA4-F1D8-44C4-8831-85F005B497A7}" destId="{5213F8E0-E21C-46CC-8107-00E58B88EBA4}" srcOrd="3" destOrd="0" presId="urn:microsoft.com/office/officeart/2005/8/layout/venn3"/>
    <dgm:cxn modelId="{750BA979-1861-4A58-9492-42A1DF7C9362}" type="presParOf" srcId="{E0D25BA4-F1D8-44C4-8831-85F005B497A7}" destId="{A893554B-E08E-4D0F-BEB6-3262150D704A}" srcOrd="4" destOrd="0" presId="urn:microsoft.com/office/officeart/2005/8/layout/venn3"/>
    <dgm:cxn modelId="{09107B09-2B00-49A2-9532-1FF65618EA31}" type="presParOf" srcId="{E0D25BA4-F1D8-44C4-8831-85F005B497A7}" destId="{FF2D3355-7526-4A41-A2DC-3E2C99BBC413}" srcOrd="5" destOrd="0" presId="urn:microsoft.com/office/officeart/2005/8/layout/venn3"/>
    <dgm:cxn modelId="{4F72880D-5608-419D-BB99-267CC62D59F4}" type="presParOf" srcId="{E0D25BA4-F1D8-44C4-8831-85F005B497A7}" destId="{2E0BCC06-9D60-4729-B03C-E64B8FE864A9}" srcOrd="6" destOrd="0" presId="urn:microsoft.com/office/officeart/2005/8/layout/venn3"/>
    <dgm:cxn modelId="{09B7D15C-C06A-4109-8090-D98F6001FF31}" type="presParOf" srcId="{E0D25BA4-F1D8-44C4-8831-85F005B497A7}" destId="{3B1B9C52-E360-4D47-9BD7-FB0CCFC7EB54}" srcOrd="7" destOrd="0" presId="urn:microsoft.com/office/officeart/2005/8/layout/venn3"/>
    <dgm:cxn modelId="{DAE9AA09-F79A-48CA-AFE7-49F66F0920E5}" type="presParOf" srcId="{E0D25BA4-F1D8-44C4-8831-85F005B497A7}" destId="{4D47F29B-EAEB-4D55-9EC8-FA3E9E8335C5}" srcOrd="8" destOrd="0" presId="urn:microsoft.com/office/officeart/2005/8/layout/venn3"/>
    <dgm:cxn modelId="{E1BECD1E-93DA-4305-9FA4-DB5DC13BDF2A}" type="presParOf" srcId="{E0D25BA4-F1D8-44C4-8831-85F005B497A7}" destId="{7AD37AB6-3F85-4D30-B5C3-0A8AE137DC92}" srcOrd="9" destOrd="0" presId="urn:microsoft.com/office/officeart/2005/8/layout/venn3"/>
    <dgm:cxn modelId="{51932DDB-373E-419B-941A-44311D179575}" type="presParOf" srcId="{E0D25BA4-F1D8-44C4-8831-85F005B497A7}" destId="{8EC48B61-2587-483A-8981-ACCC7A2DF8B3}" srcOrd="1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BC348-4458-4743-BE4B-F3669AECA77C}">
      <dsp:nvSpPr>
        <dsp:cNvPr id="0" name=""/>
        <dsp:cNvSpPr/>
      </dsp:nvSpPr>
      <dsp:spPr>
        <a:xfrm>
          <a:off x="31762" y="0"/>
          <a:ext cx="3013865" cy="3998546"/>
        </a:xfrm>
        <a:prstGeom prst="roundRect">
          <a:avLst>
            <a:gd name="adj" fmla="val 10000"/>
          </a:avLst>
        </a:prstGeom>
        <a:solidFill>
          <a:srgbClr val="A8A99E"/>
        </a:solidFill>
        <a:ln w="25400" cap="flat" cmpd="sng" algn="ctr">
          <a:solidFill>
            <a:srgbClr val="053747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  <a:cs typeface="Calibri" panose="020F0502020204030204" pitchFamily="34" charset="0"/>
            </a:rPr>
            <a:t>Politics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- Opposition to Rousseff will remain fierce, in Congress and in the streets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- Political uncertainty to persist</a:t>
          </a:r>
          <a:endParaRPr lang="en-US" sz="1400" kern="1200" dirty="0" smtClean="0">
            <a:latin typeface="+mn-lt"/>
          </a:endParaRP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- Silver lining: Rousseff has never been more market-friendly!</a:t>
          </a:r>
          <a:endParaRPr lang="en-GB" sz="1400" kern="1200" dirty="0">
            <a:latin typeface="+mn-lt"/>
          </a:endParaRPr>
        </a:p>
      </dsp:txBody>
      <dsp:txXfrm>
        <a:off x="31762" y="1599418"/>
        <a:ext cx="3013865" cy="1599418"/>
      </dsp:txXfrm>
    </dsp:sp>
    <dsp:sp modelId="{9257CCBF-F862-4284-8FF6-B9EE50D33414}">
      <dsp:nvSpPr>
        <dsp:cNvPr id="0" name=""/>
        <dsp:cNvSpPr/>
      </dsp:nvSpPr>
      <dsp:spPr>
        <a:xfrm>
          <a:off x="914280" y="65617"/>
          <a:ext cx="1331515" cy="1331515"/>
        </a:xfrm>
        <a:prstGeom prst="ellipse">
          <a:avLst/>
        </a:prstGeom>
        <a:solidFill>
          <a:srgbClr val="0081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C8F18D-B208-462C-922F-8766C101A6AB}">
      <dsp:nvSpPr>
        <dsp:cNvPr id="0" name=""/>
        <dsp:cNvSpPr/>
      </dsp:nvSpPr>
      <dsp:spPr>
        <a:xfrm>
          <a:off x="3136043" y="0"/>
          <a:ext cx="3013865" cy="3998546"/>
        </a:xfrm>
        <a:prstGeom prst="roundRect">
          <a:avLst>
            <a:gd name="adj" fmla="val 10000"/>
          </a:avLst>
        </a:prstGeom>
        <a:solidFill>
          <a:srgbClr val="A8A99E"/>
        </a:solidFill>
        <a:ln w="25400" cap="flat" cmpd="sng" algn="ctr">
          <a:solidFill>
            <a:srgbClr val="053747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Corruption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- Petrobras scandal will continue to broaden; reputational risks 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- Silver lining: part of a wider improvement, business practices </a:t>
          </a:r>
          <a:br>
            <a:rPr lang="en-US" sz="1400" kern="1200" dirty="0" smtClean="0">
              <a:latin typeface="+mn-lt"/>
            </a:rPr>
          </a:br>
          <a:r>
            <a:rPr lang="en-US" sz="1400" kern="1200" dirty="0" smtClean="0">
              <a:latin typeface="+mn-lt"/>
            </a:rPr>
            <a:t>are changing</a:t>
          </a:r>
          <a:endParaRPr lang="en-GB" sz="2900" kern="1200" dirty="0">
            <a:latin typeface="+mn-lt"/>
          </a:endParaRPr>
        </a:p>
      </dsp:txBody>
      <dsp:txXfrm>
        <a:off x="3136043" y="1599418"/>
        <a:ext cx="3013865" cy="1599418"/>
      </dsp:txXfrm>
    </dsp:sp>
    <dsp:sp modelId="{6BF3CA78-6D32-4E40-82A2-B8C0909D52C9}">
      <dsp:nvSpPr>
        <dsp:cNvPr id="0" name=""/>
        <dsp:cNvSpPr/>
      </dsp:nvSpPr>
      <dsp:spPr>
        <a:xfrm>
          <a:off x="3977098" y="76562"/>
          <a:ext cx="1331515" cy="1331515"/>
        </a:xfrm>
        <a:prstGeom prst="ellipse">
          <a:avLst/>
        </a:prstGeom>
        <a:solidFill>
          <a:srgbClr val="0081AD"/>
        </a:solid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F8D454-F9B7-43BF-BEB2-D39F4AADB614}">
      <dsp:nvSpPr>
        <dsp:cNvPr id="0" name=""/>
        <dsp:cNvSpPr/>
      </dsp:nvSpPr>
      <dsp:spPr>
        <a:xfrm>
          <a:off x="6240325" y="0"/>
          <a:ext cx="2871912" cy="3998546"/>
        </a:xfrm>
        <a:prstGeom prst="roundRect">
          <a:avLst>
            <a:gd name="adj" fmla="val 10000"/>
          </a:avLst>
        </a:prstGeom>
        <a:solidFill>
          <a:srgbClr val="A8A99E"/>
        </a:solidFill>
        <a:ln w="25400" cap="flat" cmpd="sng" algn="ctr">
          <a:solidFill>
            <a:srgbClr val="053747"/>
          </a:solidFill>
          <a:prstDash val="solid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+mn-lt"/>
            </a:rPr>
            <a:t>Economy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+mn-lt"/>
            </a:rPr>
            <a:t>- Recession in 2015, poor 2016</a:t>
          </a:r>
        </a:p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400" kern="1200" dirty="0" smtClean="0">
              <a:latin typeface="+mn-lt"/>
            </a:rPr>
            <a:t>- Silver lining: change in economic policy is real, the government is truly concerned about rebalancing public finances</a:t>
          </a:r>
          <a:endParaRPr lang="en-GB" sz="2900" kern="1200" dirty="0">
            <a:latin typeface="+mn-lt"/>
          </a:endParaRPr>
        </a:p>
      </dsp:txBody>
      <dsp:txXfrm>
        <a:off x="6240325" y="1599418"/>
        <a:ext cx="2871912" cy="1599418"/>
      </dsp:txXfrm>
    </dsp:sp>
    <dsp:sp modelId="{6D06EF2E-93AF-4F06-967A-CB33C7ABAEAB}">
      <dsp:nvSpPr>
        <dsp:cNvPr id="0" name=""/>
        <dsp:cNvSpPr/>
      </dsp:nvSpPr>
      <dsp:spPr>
        <a:xfrm>
          <a:off x="7010403" y="76562"/>
          <a:ext cx="1331515" cy="1331515"/>
        </a:xfrm>
        <a:prstGeom prst="ellipse">
          <a:avLst/>
        </a:prstGeom>
        <a:solidFill>
          <a:srgbClr val="0081AD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C58D6C-8FC6-425F-ACA4-0017E4AF635D}">
      <dsp:nvSpPr>
        <dsp:cNvPr id="0" name=""/>
        <dsp:cNvSpPr/>
      </dsp:nvSpPr>
      <dsp:spPr>
        <a:xfrm>
          <a:off x="393810" y="3222866"/>
          <a:ext cx="8356378" cy="775679"/>
        </a:xfrm>
        <a:prstGeom prst="leftRightArrow">
          <a:avLst/>
        </a:prstGeom>
        <a:solidFill>
          <a:srgbClr val="A8A99E"/>
        </a:solidFill>
        <a:ln w="25400" cap="flat" cmpd="sng" algn="ctr">
          <a:solidFill>
            <a:srgbClr val="05374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7A1246-9511-406A-AEE1-C139B22E220B}">
      <dsp:nvSpPr>
        <dsp:cNvPr id="0" name=""/>
        <dsp:cNvSpPr/>
      </dsp:nvSpPr>
      <dsp:spPr>
        <a:xfrm>
          <a:off x="976" y="1232095"/>
          <a:ext cx="1599809" cy="1599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043" tIns="16510" rIns="880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Consumer goods</a:t>
          </a:r>
          <a:endParaRPr lang="en-US" sz="1300" kern="1200" dirty="0"/>
        </a:p>
      </dsp:txBody>
      <dsp:txXfrm>
        <a:off x="235263" y="1466382"/>
        <a:ext cx="1131235" cy="1131235"/>
      </dsp:txXfrm>
    </dsp:sp>
    <dsp:sp modelId="{24DBF8E4-02F8-4A48-9635-72EB753323D0}">
      <dsp:nvSpPr>
        <dsp:cNvPr id="0" name=""/>
        <dsp:cNvSpPr/>
      </dsp:nvSpPr>
      <dsp:spPr>
        <a:xfrm>
          <a:off x="1280824" y="1232095"/>
          <a:ext cx="1599809" cy="1599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043" tIns="16510" rIns="880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Health and education</a:t>
          </a:r>
          <a:endParaRPr lang="en-US" sz="1300" kern="1200" dirty="0"/>
        </a:p>
      </dsp:txBody>
      <dsp:txXfrm>
        <a:off x="1515111" y="1466382"/>
        <a:ext cx="1131235" cy="1131235"/>
      </dsp:txXfrm>
    </dsp:sp>
    <dsp:sp modelId="{A893554B-E08E-4D0F-BEB6-3262150D704A}">
      <dsp:nvSpPr>
        <dsp:cNvPr id="0" name=""/>
        <dsp:cNvSpPr/>
      </dsp:nvSpPr>
      <dsp:spPr>
        <a:xfrm>
          <a:off x="2560671" y="1232095"/>
          <a:ext cx="1599809" cy="1599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043" tIns="16510" rIns="880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Renewables (wind, solar)</a:t>
          </a:r>
          <a:endParaRPr lang="en-US" sz="1300" kern="1200" dirty="0"/>
        </a:p>
      </dsp:txBody>
      <dsp:txXfrm>
        <a:off x="2794958" y="1466382"/>
        <a:ext cx="1131235" cy="1131235"/>
      </dsp:txXfrm>
    </dsp:sp>
    <dsp:sp modelId="{2E0BCC06-9D60-4729-B03C-E64B8FE864A9}">
      <dsp:nvSpPr>
        <dsp:cNvPr id="0" name=""/>
        <dsp:cNvSpPr/>
      </dsp:nvSpPr>
      <dsp:spPr>
        <a:xfrm>
          <a:off x="3840519" y="1232095"/>
          <a:ext cx="1599809" cy="1599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043" tIns="16510" rIns="880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Agriculture</a:t>
          </a:r>
          <a:endParaRPr lang="en-US" sz="1300" kern="1200" dirty="0"/>
        </a:p>
      </dsp:txBody>
      <dsp:txXfrm>
        <a:off x="4074806" y="1466382"/>
        <a:ext cx="1131235" cy="1131235"/>
      </dsp:txXfrm>
    </dsp:sp>
    <dsp:sp modelId="{4D47F29B-EAEB-4D55-9EC8-FA3E9E8335C5}">
      <dsp:nvSpPr>
        <dsp:cNvPr id="0" name=""/>
        <dsp:cNvSpPr/>
      </dsp:nvSpPr>
      <dsp:spPr>
        <a:xfrm>
          <a:off x="5120366" y="1232095"/>
          <a:ext cx="1599809" cy="1599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043" tIns="16510" rIns="880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Petrobras assets</a:t>
          </a:r>
          <a:endParaRPr lang="en-US" sz="1300" kern="1200" dirty="0"/>
        </a:p>
      </dsp:txBody>
      <dsp:txXfrm>
        <a:off x="5354653" y="1466382"/>
        <a:ext cx="1131235" cy="1131235"/>
      </dsp:txXfrm>
    </dsp:sp>
    <dsp:sp modelId="{8EC48B61-2587-483A-8981-ACCC7A2DF8B3}">
      <dsp:nvSpPr>
        <dsp:cNvPr id="0" name=""/>
        <dsp:cNvSpPr/>
      </dsp:nvSpPr>
      <dsp:spPr>
        <a:xfrm>
          <a:off x="6400213" y="1232095"/>
          <a:ext cx="1599809" cy="159980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8043" tIns="16510" rIns="88043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dirty="0" smtClean="0"/>
            <a:t>Construction and infrastructure</a:t>
          </a:r>
          <a:endParaRPr lang="en-US" sz="1300" kern="1200" dirty="0"/>
        </a:p>
      </dsp:txBody>
      <dsp:txXfrm>
        <a:off x="6634500" y="1466382"/>
        <a:ext cx="1131235" cy="11312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898E30-4EB5-4DAB-ADBC-B317C1AFAE61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1A75CD-F5EB-4267-8A0D-161CDA1020B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23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CDAE4A-1476-4D63-976F-349BE971762E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8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6CADCE-6953-4C71-9100-156841D1F0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252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5431" y="4716661"/>
            <a:ext cx="5843906" cy="4468416"/>
          </a:xfrm>
        </p:spPr>
        <p:txBody>
          <a:bodyPr/>
          <a:lstStyle/>
          <a:p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090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99231" y="4716661"/>
            <a:ext cx="6400800" cy="4468416"/>
          </a:xfrm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58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51631" y="4716661"/>
            <a:ext cx="5943600" cy="446841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26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5074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5431" y="4716661"/>
            <a:ext cx="5843906" cy="4468416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86676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3776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9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73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6802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17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2171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9680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090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BEFAD7B-436D-4BE1-8DBD-DEAFE32E70C4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037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638" y="436563"/>
            <a:ext cx="6615112" cy="3722687"/>
          </a:xfrm>
          <a:ln/>
        </p:spPr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770">
              <a:defRPr>
                <a:solidFill>
                  <a:srgbClr val="000000"/>
                </a:solidFill>
                <a:latin typeface="Arial" charset="0"/>
              </a:defRPr>
            </a:lvl1pPr>
            <a:lvl2pPr marL="741613" indent="-285236" defTabSz="931770">
              <a:defRPr>
                <a:solidFill>
                  <a:srgbClr val="000000"/>
                </a:solidFill>
                <a:latin typeface="Arial" charset="0"/>
              </a:defRPr>
            </a:lvl2pPr>
            <a:lvl3pPr marL="1140943" indent="-228189" defTabSz="931770">
              <a:defRPr>
                <a:solidFill>
                  <a:srgbClr val="000000"/>
                </a:solidFill>
                <a:latin typeface="Arial" charset="0"/>
              </a:defRPr>
            </a:lvl3pPr>
            <a:lvl4pPr marL="1597320" indent="-228189" defTabSz="931770">
              <a:defRPr>
                <a:solidFill>
                  <a:srgbClr val="000000"/>
                </a:solidFill>
                <a:latin typeface="Arial" charset="0"/>
              </a:defRPr>
            </a:lvl4pPr>
            <a:lvl5pPr marL="2053697" indent="-228189" defTabSz="931770">
              <a:defRPr>
                <a:solidFill>
                  <a:srgbClr val="000000"/>
                </a:solidFill>
                <a:latin typeface="Arial" charset="0"/>
              </a:defRPr>
            </a:lvl5pPr>
            <a:lvl6pPr marL="2510074" indent="-228189" defTabSz="931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6pPr>
            <a:lvl7pPr marL="2966451" indent="-228189" defTabSz="931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7pPr>
            <a:lvl8pPr marL="3422828" indent="-228189" defTabSz="931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8pPr>
            <a:lvl9pPr marL="3879205" indent="-228189" defTabSz="93177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000000"/>
                </a:solidFill>
                <a:latin typeface="Arial" charset="0"/>
              </a:defRPr>
            </a:lvl9pPr>
          </a:lstStyle>
          <a:p>
            <a:fld id="{C4A56629-4FC2-4478-8974-B29B394191DE}" type="slidenum">
              <a:rPr lang="en-US" altLang="en-US" smtClean="0">
                <a:solidFill>
                  <a:schemeClr val="tx1"/>
                </a:solidFill>
                <a:latin typeface="Times New Roman" pitchFamily="18" charset="0"/>
              </a:rPr>
              <a:pPr/>
              <a:t>4</a:t>
            </a:fld>
            <a:endParaRPr lang="en-US" altLang="en-US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484" name="Notes Placeholder 1"/>
          <p:cNvSpPr>
            <a:spLocks noGrp="1"/>
          </p:cNvSpPr>
          <p:nvPr/>
        </p:nvSpPr>
        <p:spPr bwMode="auto">
          <a:xfrm>
            <a:off x="907731" y="4716859"/>
            <a:ext cx="4983803" cy="446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92" tIns="46546" rIns="93092" bIns="46546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sz="quarter" idx="10"/>
          </p:nvPr>
        </p:nvSpPr>
        <p:spPr>
          <a:xfrm>
            <a:off x="123031" y="4716661"/>
            <a:ext cx="6676232" cy="4468416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031" y="4506085"/>
            <a:ext cx="6553200" cy="5259421"/>
          </a:xfrm>
        </p:spPr>
        <p:txBody>
          <a:bodyPr/>
          <a:lstStyle/>
          <a:p>
            <a:pPr marL="457200" lvl="1" indent="0">
              <a:buFontTx/>
              <a:buNone/>
            </a:pPr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84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8287" cy="37242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211" y="4544995"/>
            <a:ext cx="6676232" cy="5345907"/>
          </a:xfrm>
        </p:spPr>
        <p:txBody>
          <a:bodyPr/>
          <a:lstStyle/>
          <a:p>
            <a:endParaRPr lang="pt-B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7848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275431" y="4716661"/>
            <a:ext cx="6172200" cy="4468416"/>
          </a:xfrm>
        </p:spPr>
        <p:txBody>
          <a:bodyPr/>
          <a:lstStyle/>
          <a:p>
            <a:pPr marL="0" indent="0">
              <a:buFontTx/>
              <a:buNone/>
            </a:pPr>
            <a:endParaRPr lang="pt-B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100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23031" y="4716660"/>
            <a:ext cx="6553200" cy="47440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9562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5211" y="4424836"/>
            <a:ext cx="6676232" cy="5446612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CADCE-6953-4C71-9100-156841D1F07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665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589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142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tional SOS j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92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8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61" y="1333429"/>
            <a:ext cx="7714381" cy="3575447"/>
          </a:xfrm>
        </p:spPr>
        <p:txBody>
          <a:bodyPr numCol="2"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300" y="273845"/>
            <a:ext cx="1571455" cy="4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24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53747"/>
                </a:solidFill>
                <a:cs typeface="Arial" pitchFamily="34" charset="0"/>
              </a:rPr>
              <a:t>www.controlrisks.com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0"/>
          </p:nvPr>
        </p:nvSpPr>
        <p:spPr>
          <a:xfrm>
            <a:off x="1763688" y="2747295"/>
            <a:ext cx="3718694" cy="1620124"/>
          </a:xfrm>
        </p:spPr>
        <p:txBody>
          <a:bodyPr/>
          <a:lstStyle>
            <a:lvl1pPr marL="0" indent="0">
              <a:defRPr>
                <a:solidFill>
                  <a:srgbClr val="0081A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63688" y="2409734"/>
            <a:ext cx="3456384" cy="325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5286333" y="1923681"/>
            <a:ext cx="995363" cy="747713"/>
          </a:xfrm>
          <a:prstGeom prst="rect">
            <a:avLst/>
          </a:prstGeom>
          <a:solidFill>
            <a:srgbClr val="053747">
              <a:alpha val="2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5548264" y="2686871"/>
            <a:ext cx="736600" cy="551259"/>
          </a:xfrm>
          <a:prstGeom prst="rect">
            <a:avLst/>
          </a:prstGeom>
          <a:solidFill>
            <a:srgbClr val="053747">
              <a:alpha val="8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 userDrawn="1"/>
        </p:nvSpPr>
        <p:spPr bwMode="auto">
          <a:xfrm>
            <a:off x="6305501" y="2291582"/>
            <a:ext cx="901700" cy="675084"/>
          </a:xfrm>
          <a:prstGeom prst="rect">
            <a:avLst/>
          </a:prstGeom>
          <a:solidFill>
            <a:srgbClr val="053747">
              <a:alpha val="60001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 userDrawn="1"/>
        </p:nvSpPr>
        <p:spPr bwMode="auto">
          <a:xfrm>
            <a:off x="6303921" y="2068938"/>
            <a:ext cx="274637" cy="207169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5440321" y="2688062"/>
            <a:ext cx="84137" cy="61913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6890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Studio\2014\group-marketing\core-marketing\templates\powerpont-template\oil-and-gas-template\jpeg\2013-12-17-oil-and-ga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493" y="-938638"/>
            <a:ext cx="11433217" cy="64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290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53747"/>
                </a:solidFill>
                <a:cs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3459041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M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478" y="735918"/>
            <a:ext cx="7219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GB" sz="2400" dirty="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7"/>
          <p:cNvSpPr>
            <a:spLocks noGrp="1"/>
          </p:cNvSpPr>
          <p:nvPr>
            <p:ph sz="quarter" idx="11"/>
          </p:nvPr>
        </p:nvSpPr>
        <p:spPr>
          <a:xfrm>
            <a:off x="323528" y="1333426"/>
            <a:ext cx="8506576" cy="37226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612"/>
            <a:ext cx="1820982" cy="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304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478" y="735918"/>
            <a:ext cx="7219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GB" sz="2400" dirty="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7"/>
          <p:cNvSpPr>
            <a:spLocks noGrp="1"/>
          </p:cNvSpPr>
          <p:nvPr>
            <p:ph sz="quarter" idx="11"/>
          </p:nvPr>
        </p:nvSpPr>
        <p:spPr>
          <a:xfrm>
            <a:off x="323528" y="1333426"/>
            <a:ext cx="8506576" cy="2858504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48632"/>
            <a:ext cx="1964998" cy="5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97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M AMERICAS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auto">
          <a:xfrm>
            <a:off x="6600101" y="0"/>
            <a:ext cx="2555775" cy="5166098"/>
          </a:xfrm>
          <a:prstGeom prst="rect">
            <a:avLst/>
          </a:prstGeom>
          <a:solidFill>
            <a:srgbClr val="823E91"/>
          </a:solidFill>
          <a:ln>
            <a:noFill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1876" y="0"/>
            <a:ext cx="6888131" cy="516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 userDrawn="1"/>
        </p:nvGrpSpPr>
        <p:grpSpPr>
          <a:xfrm>
            <a:off x="7452320" y="411510"/>
            <a:ext cx="1152128" cy="790419"/>
            <a:chOff x="7812360" y="5754742"/>
            <a:chExt cx="1152128" cy="1053892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7812360" y="5754742"/>
              <a:ext cx="1152128" cy="4514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RISKMAP</a:t>
              </a:r>
              <a:endParaRPr lang="en-GB" sz="1600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7821885" y="6049451"/>
              <a:ext cx="1142603" cy="7591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100" spc="150" baseline="0" dirty="0" smtClean="0">
                  <a:solidFill>
                    <a:schemeClr val="bg1"/>
                  </a:solidFill>
                  <a:latin typeface="+mj-lt"/>
                </a:rPr>
                <a:t>2015</a:t>
              </a:r>
              <a:endParaRPr lang="en-GB" sz="3100" spc="150" baseline="0" dirty="0" err="1" smtClean="0">
                <a:solidFill>
                  <a:schemeClr val="bg1"/>
                </a:solidFill>
                <a:latin typeface="+mj-lt"/>
              </a:endParaRPr>
            </a:p>
          </p:txBody>
        </p:sp>
        <p:cxnSp>
          <p:nvCxnSpPr>
            <p:cNvPr id="14" name="Straight Connector 13"/>
            <p:cNvCxnSpPr/>
            <p:nvPr userDrawn="1"/>
          </p:nvCxnSpPr>
          <p:spPr bwMode="auto">
            <a:xfrm>
              <a:off x="7918895" y="6093296"/>
              <a:ext cx="900000" cy="0"/>
            </a:xfrm>
            <a:prstGeom prst="line">
              <a:avLst/>
            </a:prstGeom>
            <a:solidFill>
              <a:schemeClr val="folHlink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3180167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67149" y="2623469"/>
            <a:ext cx="5184973" cy="1620124"/>
          </a:xfrm>
        </p:spPr>
        <p:txBody>
          <a:bodyPr/>
          <a:lstStyle>
            <a:lvl1pPr marL="0" indent="0">
              <a:defRPr>
                <a:solidFill>
                  <a:srgbClr val="0081A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665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quar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789386"/>
            <a:ext cx="770255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6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>
              <a:alpha val="35001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6804028" y="3590926"/>
            <a:ext cx="995363" cy="747713"/>
          </a:xfrm>
          <a:prstGeom prst="rect">
            <a:avLst/>
          </a:prstGeom>
          <a:solidFill>
            <a:srgbClr val="053747">
              <a:alpha val="2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7065963" y="4354117"/>
            <a:ext cx="736600" cy="551259"/>
          </a:xfrm>
          <a:prstGeom prst="rect">
            <a:avLst/>
          </a:prstGeom>
          <a:solidFill>
            <a:srgbClr val="053747">
              <a:alpha val="8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7823200" y="3958829"/>
            <a:ext cx="901700" cy="675084"/>
          </a:xfrm>
          <a:prstGeom prst="rect">
            <a:avLst/>
          </a:prstGeom>
          <a:solidFill>
            <a:srgbClr val="053747">
              <a:alpha val="60001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7821616" y="3736183"/>
            <a:ext cx="274637" cy="207169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auto">
          <a:xfrm>
            <a:off x="6958016" y="4355307"/>
            <a:ext cx="84137" cy="61913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7821616" y="4650582"/>
            <a:ext cx="46037" cy="33338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7"/>
          <p:cNvSpPr>
            <a:spLocks noGrp="1"/>
          </p:cNvSpPr>
          <p:nvPr>
            <p:ph sz="quarter" idx="11"/>
          </p:nvPr>
        </p:nvSpPr>
        <p:spPr>
          <a:xfrm>
            <a:off x="818059" y="1329929"/>
            <a:ext cx="5761136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9409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quar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6804028" y="3593846"/>
            <a:ext cx="1920875" cy="1314450"/>
            <a:chOff x="6804025" y="4629150"/>
            <a:chExt cx="1920875" cy="1752600"/>
          </a:xfrm>
        </p:grpSpPr>
        <p:sp>
          <p:nvSpPr>
            <p:cNvPr id="47" name="Rectangle 15"/>
            <p:cNvSpPr>
              <a:spLocks noChangeArrowheads="1"/>
            </p:cNvSpPr>
            <p:nvPr userDrawn="1"/>
          </p:nvSpPr>
          <p:spPr bwMode="auto">
            <a:xfrm>
              <a:off x="6804025" y="4629150"/>
              <a:ext cx="995363" cy="996950"/>
            </a:xfrm>
            <a:prstGeom prst="rect">
              <a:avLst/>
            </a:prstGeom>
            <a:solidFill>
              <a:srgbClr val="0081AD">
                <a:alpha val="39999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 userDrawn="1"/>
          </p:nvSpPr>
          <p:spPr bwMode="auto">
            <a:xfrm>
              <a:off x="7065963" y="5646738"/>
              <a:ext cx="736600" cy="735012"/>
            </a:xfrm>
            <a:prstGeom prst="rect">
              <a:avLst/>
            </a:prstGeom>
            <a:solidFill>
              <a:srgbClr val="0081AD">
                <a:alpha val="60001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 userDrawn="1"/>
          </p:nvSpPr>
          <p:spPr bwMode="auto">
            <a:xfrm>
              <a:off x="7823200" y="5119688"/>
              <a:ext cx="901700" cy="900112"/>
            </a:xfrm>
            <a:prstGeom prst="rect">
              <a:avLst/>
            </a:prstGeom>
            <a:solidFill>
              <a:srgbClr val="0081AD">
                <a:alpha val="2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 userDrawn="1"/>
          </p:nvSpPr>
          <p:spPr bwMode="auto">
            <a:xfrm>
              <a:off x="7821613" y="4822825"/>
              <a:ext cx="274637" cy="276225"/>
            </a:xfrm>
            <a:prstGeom prst="rect">
              <a:avLst/>
            </a:prstGeom>
            <a:solidFill>
              <a:srgbClr val="053747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" name="Rectangle 19"/>
            <p:cNvSpPr>
              <a:spLocks noChangeArrowheads="1"/>
            </p:cNvSpPr>
            <p:nvPr userDrawn="1"/>
          </p:nvSpPr>
          <p:spPr bwMode="auto">
            <a:xfrm>
              <a:off x="6958013" y="5648325"/>
              <a:ext cx="84137" cy="82550"/>
            </a:xfrm>
            <a:prstGeom prst="rect">
              <a:avLst/>
            </a:prstGeom>
            <a:solidFill>
              <a:srgbClr val="053747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 userDrawn="1"/>
          </p:nvSpPr>
          <p:spPr bwMode="auto">
            <a:xfrm>
              <a:off x="7821613" y="6042025"/>
              <a:ext cx="46037" cy="44450"/>
            </a:xfrm>
            <a:prstGeom prst="rect">
              <a:avLst/>
            </a:prstGeom>
            <a:solidFill>
              <a:srgbClr val="053747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cxnSp>
        <p:nvCxnSpPr>
          <p:cNvPr id="81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6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820738" y="735806"/>
            <a:ext cx="770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2400" dirty="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7"/>
          <p:cNvSpPr>
            <a:spLocks noGrp="1"/>
          </p:cNvSpPr>
          <p:nvPr>
            <p:ph sz="quarter" idx="11"/>
          </p:nvPr>
        </p:nvSpPr>
        <p:spPr>
          <a:xfrm>
            <a:off x="818059" y="1333427"/>
            <a:ext cx="5761136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4814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quar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6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>
              <a:alpha val="8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Title 1"/>
          <p:cNvSpPr>
            <a:spLocks/>
          </p:cNvSpPr>
          <p:nvPr userDrawn="1"/>
        </p:nvSpPr>
        <p:spPr bwMode="auto">
          <a:xfrm>
            <a:off x="7567613" y="4718449"/>
            <a:ext cx="1585912" cy="39171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53747"/>
                </a:solidFill>
                <a:cs typeface="Arial" pitchFamily="34" charset="0"/>
              </a:rPr>
              <a:t>www.controlrisks.com</a:t>
            </a:r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6396038" y="3562351"/>
            <a:ext cx="2476500" cy="1388269"/>
            <a:chOff x="3941" y="2992"/>
            <a:chExt cx="1560" cy="1166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41" y="2992"/>
              <a:ext cx="726" cy="731"/>
            </a:xfrm>
            <a:prstGeom prst="rect">
              <a:avLst/>
            </a:prstGeom>
            <a:solidFill>
              <a:srgbClr val="053747">
                <a:alpha val="39999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244" y="3736"/>
              <a:ext cx="424" cy="422"/>
            </a:xfrm>
            <a:prstGeom prst="rect">
              <a:avLst/>
            </a:prstGeom>
            <a:solidFill>
              <a:srgbClr val="053747">
                <a:alpha val="2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681" y="3252"/>
              <a:ext cx="820" cy="820"/>
            </a:xfrm>
            <a:prstGeom prst="rect">
              <a:avLst/>
            </a:prstGeom>
            <a:solidFill>
              <a:srgbClr val="053747">
                <a:alpha val="7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680" y="3145"/>
              <a:ext cx="97" cy="97"/>
            </a:xfrm>
            <a:prstGeom prst="rect">
              <a:avLst/>
            </a:prstGeom>
            <a:solidFill>
              <a:srgbClr val="0081AD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025" y="3737"/>
              <a:ext cx="207" cy="206"/>
            </a:xfrm>
            <a:prstGeom prst="rect">
              <a:avLst/>
            </a:prstGeom>
            <a:solidFill>
              <a:srgbClr val="0081AD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3954" y="3737"/>
              <a:ext cx="59" cy="59"/>
            </a:xfrm>
            <a:prstGeom prst="rect">
              <a:avLst/>
            </a:prstGeom>
            <a:solidFill>
              <a:srgbClr val="0081AD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827091" y="735808"/>
            <a:ext cx="7705725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818061" y="1333427"/>
            <a:ext cx="5338117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04540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65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n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91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6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60" y="1333427"/>
            <a:ext cx="7714381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7693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Content and n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91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6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60" y="1333427"/>
            <a:ext cx="7714381" cy="3575447"/>
          </a:xfrm>
        </p:spPr>
        <p:txBody>
          <a:bodyPr numCol="2"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81178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rnational SOS j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91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6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60" y="1333427"/>
            <a:ext cx="7714381" cy="3575447"/>
          </a:xfrm>
        </p:spPr>
        <p:txBody>
          <a:bodyPr numCol="2"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0296" y="273845"/>
            <a:ext cx="1571455" cy="46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8778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53747"/>
                </a:solidFill>
                <a:cs typeface="Arial" pitchFamily="34" charset="0"/>
              </a:rPr>
              <a:t>www.controlrisks.com</a:t>
            </a:r>
          </a:p>
        </p:txBody>
      </p:sp>
      <p:sp>
        <p:nvSpPr>
          <p:cNvPr id="6" name="Content Placeholder 11"/>
          <p:cNvSpPr>
            <a:spLocks noGrp="1"/>
          </p:cNvSpPr>
          <p:nvPr>
            <p:ph sz="quarter" idx="10"/>
          </p:nvPr>
        </p:nvSpPr>
        <p:spPr>
          <a:xfrm>
            <a:off x="1763688" y="2747294"/>
            <a:ext cx="3718694" cy="1620124"/>
          </a:xfrm>
        </p:spPr>
        <p:txBody>
          <a:bodyPr/>
          <a:lstStyle>
            <a:lvl1pPr marL="0" indent="0">
              <a:defRPr>
                <a:solidFill>
                  <a:srgbClr val="0081A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63688" y="2409733"/>
            <a:ext cx="3456384" cy="32504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14" name="Rectangle 20"/>
          <p:cNvSpPr>
            <a:spLocks noChangeArrowheads="1"/>
          </p:cNvSpPr>
          <p:nvPr userDrawn="1"/>
        </p:nvSpPr>
        <p:spPr bwMode="auto">
          <a:xfrm>
            <a:off x="5286329" y="1923679"/>
            <a:ext cx="995363" cy="747713"/>
          </a:xfrm>
          <a:prstGeom prst="rect">
            <a:avLst/>
          </a:prstGeom>
          <a:solidFill>
            <a:srgbClr val="053747">
              <a:alpha val="2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5" name="Rectangle 21"/>
          <p:cNvSpPr>
            <a:spLocks noChangeArrowheads="1"/>
          </p:cNvSpPr>
          <p:nvPr userDrawn="1"/>
        </p:nvSpPr>
        <p:spPr bwMode="auto">
          <a:xfrm>
            <a:off x="5548264" y="2686870"/>
            <a:ext cx="736600" cy="551259"/>
          </a:xfrm>
          <a:prstGeom prst="rect">
            <a:avLst/>
          </a:prstGeom>
          <a:solidFill>
            <a:srgbClr val="053747">
              <a:alpha val="8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6" name="Rectangle 22"/>
          <p:cNvSpPr>
            <a:spLocks noChangeArrowheads="1"/>
          </p:cNvSpPr>
          <p:nvPr userDrawn="1"/>
        </p:nvSpPr>
        <p:spPr bwMode="auto">
          <a:xfrm>
            <a:off x="6305501" y="2291582"/>
            <a:ext cx="901700" cy="675084"/>
          </a:xfrm>
          <a:prstGeom prst="rect">
            <a:avLst/>
          </a:prstGeom>
          <a:solidFill>
            <a:srgbClr val="053747">
              <a:alpha val="60001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7" name="Rectangle 23"/>
          <p:cNvSpPr>
            <a:spLocks noChangeArrowheads="1"/>
          </p:cNvSpPr>
          <p:nvPr userDrawn="1"/>
        </p:nvSpPr>
        <p:spPr bwMode="auto">
          <a:xfrm>
            <a:off x="6303917" y="2068936"/>
            <a:ext cx="274637" cy="207169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 userDrawn="1"/>
        </p:nvSpPr>
        <p:spPr bwMode="auto">
          <a:xfrm>
            <a:off x="5440317" y="2688060"/>
            <a:ext cx="84137" cy="61913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441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Q:\Studio\2014\group-marketing\core-marketing\templates\powerpont-template\oil-and-gas-template\jpeg\2013-12-17-oil-and-gas-0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6493" y="-938639"/>
            <a:ext cx="11433217" cy="6438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289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200">
                <a:solidFill>
                  <a:srgbClr val="053747"/>
                </a:solidFill>
                <a:cs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98954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RM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478" y="735918"/>
            <a:ext cx="7219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GB" sz="2400" dirty="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7"/>
          <p:cNvSpPr>
            <a:spLocks noGrp="1"/>
          </p:cNvSpPr>
          <p:nvPr>
            <p:ph sz="quarter" idx="11"/>
          </p:nvPr>
        </p:nvSpPr>
        <p:spPr>
          <a:xfrm>
            <a:off x="323528" y="1333426"/>
            <a:ext cx="8506576" cy="37226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303611"/>
            <a:ext cx="1820982" cy="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163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image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304478" y="735918"/>
            <a:ext cx="72198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lang="en-GB" sz="2400" dirty="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7"/>
          <p:cNvSpPr>
            <a:spLocks noGrp="1"/>
          </p:cNvSpPr>
          <p:nvPr>
            <p:ph sz="quarter" idx="11"/>
          </p:nvPr>
        </p:nvSpPr>
        <p:spPr>
          <a:xfrm>
            <a:off x="323528" y="1333426"/>
            <a:ext cx="8506576" cy="2858504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348632"/>
            <a:ext cx="1964998" cy="562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306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5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54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723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39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097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50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57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64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0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083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54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441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and n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0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89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9" y="303610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5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59" y="1333426"/>
            <a:ext cx="7714381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33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97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7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848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33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8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9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6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40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1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92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72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302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" y="30362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r>
              <a:rPr lang="en-GB" sz="1200" dirty="0">
                <a:solidFill>
                  <a:srgbClr val="053747"/>
                </a:solidFill>
                <a:latin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27804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25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14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42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83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93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805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7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47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97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57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0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86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302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" y="30362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r>
              <a:rPr lang="en-GB" sz="1200" dirty="0">
                <a:solidFill>
                  <a:srgbClr val="053747"/>
                </a:solidFill>
                <a:latin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378279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4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67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0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55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14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41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2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74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85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65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20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809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302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" y="30362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r>
              <a:rPr lang="en-GB" sz="1200" dirty="0">
                <a:solidFill>
                  <a:srgbClr val="053747"/>
                </a:solidFill>
                <a:latin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36376962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8897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335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687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2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86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8243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28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43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5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86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6499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302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" y="30362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r>
              <a:rPr lang="en-GB" sz="1200" dirty="0">
                <a:solidFill>
                  <a:srgbClr val="053747"/>
                </a:solidFill>
                <a:latin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33742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58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11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85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1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334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66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08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2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193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23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535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15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24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2935302" y="3145631"/>
            <a:ext cx="576103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04" y="30362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>
            <a:spLocks/>
          </p:cNvSpPr>
          <p:nvPr userDrawn="1"/>
        </p:nvSpPr>
        <p:spPr bwMode="auto">
          <a:xfrm>
            <a:off x="7243763" y="4569619"/>
            <a:ext cx="1909762" cy="486966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r>
              <a:rPr lang="en-GB" sz="1200" dirty="0">
                <a:solidFill>
                  <a:srgbClr val="053747"/>
                </a:solidFill>
                <a:latin typeface="Arial" pitchFamily="34" charset="0"/>
              </a:rPr>
              <a:t>www.controlrisks.com</a:t>
            </a:r>
          </a:p>
        </p:txBody>
      </p:sp>
    </p:spTree>
    <p:extLst>
      <p:ext uri="{BB962C8B-B14F-4D97-AF65-F5344CB8AC3E}">
        <p14:creationId xmlns:p14="http://schemas.microsoft.com/office/powerpoint/2010/main" val="87822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8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3728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54786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25742"/>
      </p:ext>
    </p:extLst>
  </p:cSld>
  <p:clrMapOvr>
    <a:masterClrMapping/>
  </p:clrMapOvr>
  <p:transition spd="slow">
    <p:push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82228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95716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6826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0784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7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04202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31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2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30184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712308"/>
      </p:ext>
    </p:extLst>
  </p:cSld>
  <p:clrMapOvr>
    <a:masterClrMapping/>
  </p:clrMapOvr>
  <p:transition spd="slow">
    <p:push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7379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94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86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92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345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68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813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26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62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47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16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62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652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467150" y="2623470"/>
            <a:ext cx="5184973" cy="1620124"/>
          </a:xfrm>
        </p:spPr>
        <p:txBody>
          <a:bodyPr/>
          <a:lstStyle>
            <a:lvl1pPr marL="0" indent="0">
              <a:defRPr>
                <a:solidFill>
                  <a:srgbClr val="0081AD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110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quares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27088" y="789387"/>
            <a:ext cx="7702550" cy="54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cxnSp>
        <p:nvCxnSpPr>
          <p:cNvPr id="6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8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>
              <a:alpha val="35001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8" name="Rectangle 20"/>
          <p:cNvSpPr>
            <a:spLocks noChangeArrowheads="1"/>
          </p:cNvSpPr>
          <p:nvPr userDrawn="1"/>
        </p:nvSpPr>
        <p:spPr bwMode="auto">
          <a:xfrm>
            <a:off x="6804030" y="3590928"/>
            <a:ext cx="995363" cy="747713"/>
          </a:xfrm>
          <a:prstGeom prst="rect">
            <a:avLst/>
          </a:prstGeom>
          <a:solidFill>
            <a:srgbClr val="053747">
              <a:alpha val="2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9" name="Rectangle 21"/>
          <p:cNvSpPr>
            <a:spLocks noChangeArrowheads="1"/>
          </p:cNvSpPr>
          <p:nvPr userDrawn="1"/>
        </p:nvSpPr>
        <p:spPr bwMode="auto">
          <a:xfrm>
            <a:off x="7065963" y="4354118"/>
            <a:ext cx="736600" cy="551259"/>
          </a:xfrm>
          <a:prstGeom prst="rect">
            <a:avLst/>
          </a:prstGeom>
          <a:solidFill>
            <a:srgbClr val="053747">
              <a:alpha val="80000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0" name="Rectangle 22"/>
          <p:cNvSpPr>
            <a:spLocks noChangeArrowheads="1"/>
          </p:cNvSpPr>
          <p:nvPr userDrawn="1"/>
        </p:nvSpPr>
        <p:spPr bwMode="auto">
          <a:xfrm>
            <a:off x="7823200" y="3958829"/>
            <a:ext cx="901700" cy="675084"/>
          </a:xfrm>
          <a:prstGeom prst="rect">
            <a:avLst/>
          </a:prstGeom>
          <a:solidFill>
            <a:srgbClr val="053747">
              <a:alpha val="60001"/>
            </a:srgbClr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7821620" y="3736185"/>
            <a:ext cx="274637" cy="207169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2" name="Rectangle 24"/>
          <p:cNvSpPr>
            <a:spLocks noChangeArrowheads="1"/>
          </p:cNvSpPr>
          <p:nvPr userDrawn="1"/>
        </p:nvSpPr>
        <p:spPr bwMode="auto">
          <a:xfrm>
            <a:off x="6958020" y="4355309"/>
            <a:ext cx="84137" cy="61913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13" name="Rectangle 25"/>
          <p:cNvSpPr>
            <a:spLocks noChangeArrowheads="1"/>
          </p:cNvSpPr>
          <p:nvPr userDrawn="1"/>
        </p:nvSpPr>
        <p:spPr bwMode="auto">
          <a:xfrm>
            <a:off x="7821619" y="4650583"/>
            <a:ext cx="46037" cy="33338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GB" sz="2400">
              <a:solidFill>
                <a:srgbClr val="000000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Content Placeholder 17"/>
          <p:cNvSpPr>
            <a:spLocks noGrp="1"/>
          </p:cNvSpPr>
          <p:nvPr>
            <p:ph sz="quarter" idx="11"/>
          </p:nvPr>
        </p:nvSpPr>
        <p:spPr>
          <a:xfrm>
            <a:off x="818059" y="1329931"/>
            <a:ext cx="5761136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946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quares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/>
          <p:cNvGrpSpPr/>
          <p:nvPr userDrawn="1"/>
        </p:nvGrpSpPr>
        <p:grpSpPr>
          <a:xfrm>
            <a:off x="6804032" y="3593846"/>
            <a:ext cx="1920875" cy="1314450"/>
            <a:chOff x="6804025" y="4629150"/>
            <a:chExt cx="1920875" cy="1752600"/>
          </a:xfrm>
        </p:grpSpPr>
        <p:sp>
          <p:nvSpPr>
            <p:cNvPr id="47" name="Rectangle 15"/>
            <p:cNvSpPr>
              <a:spLocks noChangeArrowheads="1"/>
            </p:cNvSpPr>
            <p:nvPr userDrawn="1"/>
          </p:nvSpPr>
          <p:spPr bwMode="auto">
            <a:xfrm>
              <a:off x="6804025" y="4629150"/>
              <a:ext cx="995363" cy="996950"/>
            </a:xfrm>
            <a:prstGeom prst="rect">
              <a:avLst/>
            </a:prstGeom>
            <a:solidFill>
              <a:srgbClr val="0081AD">
                <a:alpha val="39999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8" name="Rectangle 16"/>
            <p:cNvSpPr>
              <a:spLocks noChangeArrowheads="1"/>
            </p:cNvSpPr>
            <p:nvPr userDrawn="1"/>
          </p:nvSpPr>
          <p:spPr bwMode="auto">
            <a:xfrm>
              <a:off x="7065963" y="5646738"/>
              <a:ext cx="736600" cy="735012"/>
            </a:xfrm>
            <a:prstGeom prst="rect">
              <a:avLst/>
            </a:prstGeom>
            <a:solidFill>
              <a:srgbClr val="0081AD">
                <a:alpha val="60001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49" name="Rectangle 17"/>
            <p:cNvSpPr>
              <a:spLocks noChangeArrowheads="1"/>
            </p:cNvSpPr>
            <p:nvPr userDrawn="1"/>
          </p:nvSpPr>
          <p:spPr bwMode="auto">
            <a:xfrm>
              <a:off x="7823200" y="5119688"/>
              <a:ext cx="901700" cy="900112"/>
            </a:xfrm>
            <a:prstGeom prst="rect">
              <a:avLst/>
            </a:prstGeom>
            <a:solidFill>
              <a:srgbClr val="0081AD">
                <a:alpha val="2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0" name="Rectangle 18"/>
            <p:cNvSpPr>
              <a:spLocks noChangeArrowheads="1"/>
            </p:cNvSpPr>
            <p:nvPr userDrawn="1"/>
          </p:nvSpPr>
          <p:spPr bwMode="auto">
            <a:xfrm>
              <a:off x="7821613" y="4822825"/>
              <a:ext cx="274637" cy="276225"/>
            </a:xfrm>
            <a:prstGeom prst="rect">
              <a:avLst/>
            </a:prstGeom>
            <a:solidFill>
              <a:srgbClr val="053747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1" name="Rectangle 19"/>
            <p:cNvSpPr>
              <a:spLocks noChangeArrowheads="1"/>
            </p:cNvSpPr>
            <p:nvPr userDrawn="1"/>
          </p:nvSpPr>
          <p:spPr bwMode="auto">
            <a:xfrm>
              <a:off x="6958013" y="5648325"/>
              <a:ext cx="84137" cy="82550"/>
            </a:xfrm>
            <a:prstGeom prst="rect">
              <a:avLst/>
            </a:prstGeom>
            <a:solidFill>
              <a:srgbClr val="053747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52" name="Rectangle 20"/>
            <p:cNvSpPr>
              <a:spLocks noChangeArrowheads="1"/>
            </p:cNvSpPr>
            <p:nvPr userDrawn="1"/>
          </p:nvSpPr>
          <p:spPr bwMode="auto">
            <a:xfrm>
              <a:off x="7821613" y="6042025"/>
              <a:ext cx="46037" cy="44450"/>
            </a:xfrm>
            <a:prstGeom prst="rect">
              <a:avLst/>
            </a:prstGeom>
            <a:solidFill>
              <a:srgbClr val="053747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cxnSp>
        <p:nvCxnSpPr>
          <p:cNvPr id="81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8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>
              <a:alpha val="2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83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820738" y="735806"/>
            <a:ext cx="770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lang="en-GB" sz="2400" dirty="0" smtClean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4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Content Placeholder 17"/>
          <p:cNvSpPr>
            <a:spLocks noGrp="1"/>
          </p:cNvSpPr>
          <p:nvPr>
            <p:ph sz="quarter" idx="11"/>
          </p:nvPr>
        </p:nvSpPr>
        <p:spPr>
          <a:xfrm>
            <a:off x="818059" y="1333429"/>
            <a:ext cx="5761136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549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Squares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8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>
              <a:alpha val="80000"/>
            </a:srgbClr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Title 1"/>
          <p:cNvSpPr>
            <a:spLocks/>
          </p:cNvSpPr>
          <p:nvPr userDrawn="1"/>
        </p:nvSpPr>
        <p:spPr bwMode="auto">
          <a:xfrm>
            <a:off x="7567613" y="4718451"/>
            <a:ext cx="1585912" cy="391715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GB" sz="1000">
                <a:solidFill>
                  <a:srgbClr val="053747"/>
                </a:solidFill>
                <a:cs typeface="Arial" pitchFamily="34" charset="0"/>
              </a:rPr>
              <a:t>www.controlrisks.com</a:t>
            </a:r>
          </a:p>
        </p:txBody>
      </p:sp>
      <p:grpSp>
        <p:nvGrpSpPr>
          <p:cNvPr id="8" name="Group 14"/>
          <p:cNvGrpSpPr>
            <a:grpSpLocks/>
          </p:cNvGrpSpPr>
          <p:nvPr userDrawn="1"/>
        </p:nvGrpSpPr>
        <p:grpSpPr bwMode="auto">
          <a:xfrm>
            <a:off x="6396038" y="3562353"/>
            <a:ext cx="2476500" cy="1388269"/>
            <a:chOff x="3941" y="2992"/>
            <a:chExt cx="1560" cy="1166"/>
          </a:xfrm>
        </p:grpSpPr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3941" y="2992"/>
              <a:ext cx="726" cy="731"/>
            </a:xfrm>
            <a:prstGeom prst="rect">
              <a:avLst/>
            </a:prstGeom>
            <a:solidFill>
              <a:srgbClr val="053747">
                <a:alpha val="39999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" name="Rectangle 18"/>
            <p:cNvSpPr>
              <a:spLocks noChangeArrowheads="1"/>
            </p:cNvSpPr>
            <p:nvPr/>
          </p:nvSpPr>
          <p:spPr bwMode="auto">
            <a:xfrm>
              <a:off x="4244" y="3736"/>
              <a:ext cx="424" cy="422"/>
            </a:xfrm>
            <a:prstGeom prst="rect">
              <a:avLst/>
            </a:prstGeom>
            <a:solidFill>
              <a:srgbClr val="053747">
                <a:alpha val="2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1" name="Rectangle 19"/>
            <p:cNvSpPr>
              <a:spLocks noChangeArrowheads="1"/>
            </p:cNvSpPr>
            <p:nvPr/>
          </p:nvSpPr>
          <p:spPr bwMode="auto">
            <a:xfrm>
              <a:off x="4681" y="3252"/>
              <a:ext cx="820" cy="820"/>
            </a:xfrm>
            <a:prstGeom prst="rect">
              <a:avLst/>
            </a:prstGeom>
            <a:solidFill>
              <a:srgbClr val="053747">
                <a:alpha val="70000"/>
              </a:srgbClr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2" name="Rectangle 20"/>
            <p:cNvSpPr>
              <a:spLocks noChangeArrowheads="1"/>
            </p:cNvSpPr>
            <p:nvPr/>
          </p:nvSpPr>
          <p:spPr bwMode="auto">
            <a:xfrm>
              <a:off x="4680" y="3145"/>
              <a:ext cx="97" cy="97"/>
            </a:xfrm>
            <a:prstGeom prst="rect">
              <a:avLst/>
            </a:prstGeom>
            <a:solidFill>
              <a:srgbClr val="0081AD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3" name="Rectangle 21"/>
            <p:cNvSpPr>
              <a:spLocks noChangeArrowheads="1"/>
            </p:cNvSpPr>
            <p:nvPr/>
          </p:nvSpPr>
          <p:spPr bwMode="auto">
            <a:xfrm>
              <a:off x="4025" y="3737"/>
              <a:ext cx="207" cy="206"/>
            </a:xfrm>
            <a:prstGeom prst="rect">
              <a:avLst/>
            </a:prstGeom>
            <a:solidFill>
              <a:srgbClr val="0081AD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3954" y="3737"/>
              <a:ext cx="59" cy="59"/>
            </a:xfrm>
            <a:prstGeom prst="rect">
              <a:avLst/>
            </a:prstGeom>
            <a:solidFill>
              <a:srgbClr val="0081AD"/>
            </a:solidFill>
            <a:ln>
              <a:noFill/>
            </a:ln>
            <a:extLst/>
          </p:spPr>
          <p:txBody>
            <a:bodyPr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GB" sz="2400">
                <a:solidFill>
                  <a:srgbClr val="000000"/>
                </a:solidFill>
                <a:latin typeface="Times New Roman" pitchFamily="18" charset="0"/>
                <a:cs typeface="Arial" charset="0"/>
              </a:endParaRPr>
            </a:p>
          </p:txBody>
        </p:sp>
      </p:grpSp>
      <p:sp>
        <p:nvSpPr>
          <p:cNvPr id="15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827092" y="735808"/>
            <a:ext cx="7705725" cy="6405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16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ontent Placeholder 17"/>
          <p:cNvSpPr>
            <a:spLocks noGrp="1"/>
          </p:cNvSpPr>
          <p:nvPr>
            <p:ph sz="quarter" idx="11"/>
          </p:nvPr>
        </p:nvSpPr>
        <p:spPr>
          <a:xfrm>
            <a:off x="818062" y="1333429"/>
            <a:ext cx="5338117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594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and n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92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8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61" y="1333429"/>
            <a:ext cx="7714381" cy="3575447"/>
          </a:xfrm>
        </p:spPr>
        <p:txBody>
          <a:bodyPr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096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olumns Content and no squa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/>
          <p:cNvSpPr>
            <a:spLocks noChangeArrowheads="1"/>
          </p:cNvSpPr>
          <p:nvPr userDrawn="1"/>
        </p:nvSpPr>
        <p:spPr bwMode="auto">
          <a:xfrm>
            <a:off x="395288" y="951311"/>
            <a:ext cx="215900" cy="161925"/>
          </a:xfrm>
          <a:prstGeom prst="rect">
            <a:avLst/>
          </a:prstGeom>
          <a:solidFill>
            <a:srgbClr val="0081AD"/>
          </a:solidFill>
          <a:ln>
            <a:noFill/>
          </a:ln>
          <a:extLst/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srgbClr val="000000"/>
              </a:solidFill>
              <a:latin typeface="Times New Roman" pitchFamily="18" charset="0"/>
              <a:ea typeface="ＭＳ Ｐゴシック" pitchFamily="96" charset="-128"/>
              <a:cs typeface="Arial" charset="0"/>
            </a:endParaRPr>
          </a:p>
        </p:txBody>
      </p:sp>
      <p:sp>
        <p:nvSpPr>
          <p:cNvPr id="7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827092" y="735806"/>
            <a:ext cx="7705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 smtClean="0"/>
          </a:p>
        </p:txBody>
      </p:sp>
      <p:pic>
        <p:nvPicPr>
          <p:cNvPr id="8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9"/>
          <p:cNvCxnSpPr>
            <a:cxnSpLocks noChangeShapeType="1"/>
          </p:cNvCxnSpPr>
          <p:nvPr userDrawn="1"/>
        </p:nvCxnSpPr>
        <p:spPr bwMode="auto">
          <a:xfrm flipV="1">
            <a:off x="703263" y="789388"/>
            <a:ext cx="0" cy="415885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Content Placeholder 17"/>
          <p:cNvSpPr>
            <a:spLocks noGrp="1"/>
          </p:cNvSpPr>
          <p:nvPr>
            <p:ph sz="quarter" idx="11"/>
          </p:nvPr>
        </p:nvSpPr>
        <p:spPr>
          <a:xfrm>
            <a:off x="818061" y="1333429"/>
            <a:ext cx="7714381" cy="3575447"/>
          </a:xfrm>
        </p:spPr>
        <p:txBody>
          <a:bodyPr numCol="2"/>
          <a:lstStyle>
            <a:lvl1pPr marL="0" indent="0">
              <a:spcAft>
                <a:spcPts val="600"/>
              </a:spcAft>
              <a:defRPr sz="1600">
                <a:solidFill>
                  <a:srgbClr val="0081AD"/>
                </a:solidFill>
              </a:defRPr>
            </a:lvl1pPr>
            <a:lvl2pPr marL="54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2pPr>
            <a:lvl3pPr marL="1080000" indent="-180000">
              <a:spcAft>
                <a:spcPts val="600"/>
              </a:spcAft>
              <a:buClr>
                <a:srgbClr val="0081AD"/>
              </a:buClr>
              <a:buFont typeface="Arial" pitchFamily="34" charset="0"/>
              <a:buChar char="–"/>
              <a:defRPr sz="1600"/>
            </a:lvl3pPr>
            <a:lvl4pPr marL="162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4pPr>
            <a:lvl5pPr marL="2160000" indent="-180000">
              <a:spcAft>
                <a:spcPts val="600"/>
              </a:spcAft>
              <a:buClr>
                <a:srgbClr val="0081AD"/>
              </a:buClr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4930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8.xml"/><Relationship Id="rId7" Type="http://schemas.openxmlformats.org/officeDocument/2006/relationships/slideLayout" Target="../slideLayouts/slideLayout112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106.xml"/><Relationship Id="rId6" Type="http://schemas.openxmlformats.org/officeDocument/2006/relationships/slideLayout" Target="../slideLayouts/slideLayout111.xml"/><Relationship Id="rId11" Type="http://schemas.openxmlformats.org/officeDocument/2006/relationships/slideLayout" Target="../slideLayouts/slideLayout116.xml"/><Relationship Id="rId5" Type="http://schemas.openxmlformats.org/officeDocument/2006/relationships/slideLayout" Target="../slideLayouts/slideLayout110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109.xml"/><Relationship Id="rId9" Type="http://schemas.openxmlformats.org/officeDocument/2006/relationships/slideLayout" Target="../slideLayouts/slideLayout114.xml"/><Relationship Id="rId14" Type="http://schemas.openxmlformats.org/officeDocument/2006/relationships/image" Target="../media/image3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6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2" Type="http://schemas.openxmlformats.org/officeDocument/2006/relationships/slideLayout" Target="../slideLayouts/slideLayout95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5" Type="http://schemas.openxmlformats.org/officeDocument/2006/relationships/slideLayout" Target="../slideLayouts/slideLayout98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/>
              <a:t>10/22/2015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360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300288"/>
            <a:ext cx="5400675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7" name="Picture 2" descr="pp_0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2886"/>
            <a:ext cx="4572000" cy="30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0" y="303611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6" y="2625330"/>
            <a:ext cx="5183187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8" name="Picture 2" descr="Q:\Studio\REFRESH\TC COMMS\TEMPLATE\report_cover\content_management_images\template_image_structure\DocImages\Title Images\oil_gas_02\oil_gas_02.jp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63" y="1653649"/>
            <a:ext cx="2679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270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81A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23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131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168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263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6979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875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50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slow">
    <p:push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7D3638-2B61-46A1-BF08-C1262D2E81C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10/22/2015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43B4-5690-444B-8467-8714627945F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580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2300288"/>
            <a:ext cx="5400675" cy="325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pic>
        <p:nvPicPr>
          <p:cNvPr id="1027" name="Picture 2" descr="pp_0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122888"/>
            <a:ext cx="4572000" cy="302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91" y="303613"/>
            <a:ext cx="2179637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9" y="2625332"/>
            <a:ext cx="5183187" cy="345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Click to edit Master text styles</a:t>
            </a:r>
          </a:p>
        </p:txBody>
      </p:sp>
      <p:pic>
        <p:nvPicPr>
          <p:cNvPr id="8" name="Picture 2" descr="Q:\Studio\REFRESH\TC COMMS\TEMPLATE\report_cover\content_management_images\template_image_structure\DocImages\Title Images\oil_gas_02\oil_gas_02.jp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663" y="1653650"/>
            <a:ext cx="2679700" cy="183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2004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>
          <a:solidFill>
            <a:srgbClr val="053747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0081AD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5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2.xml"/><Relationship Id="rId4" Type="http://schemas.openxmlformats.org/officeDocument/2006/relationships/image" Target="../media/image1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emf"/><Relationship Id="rId4" Type="http://schemas.openxmlformats.org/officeDocument/2006/relationships/image" Target="../media/image33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emf"/><Relationship Id="rId4" Type="http://schemas.openxmlformats.org/officeDocument/2006/relationships/image" Target="../media/image38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43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emf"/><Relationship Id="rId5" Type="http://schemas.openxmlformats.org/officeDocument/2006/relationships/image" Target="../media/image41.emf"/><Relationship Id="rId4" Type="http://schemas.openxmlformats.org/officeDocument/2006/relationships/image" Target="../media/image40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emf"/><Relationship Id="rId4" Type="http://schemas.openxmlformats.org/officeDocument/2006/relationships/image" Target="../media/image46.e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emf"/><Relationship Id="rId4" Type="http://schemas.openxmlformats.org/officeDocument/2006/relationships/image" Target="../media/image48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" y="880776"/>
            <a:ext cx="6012347" cy="2452976"/>
          </a:xfrm>
          <a:prstGeom prst="rect">
            <a:avLst/>
          </a:prstGeom>
          <a:solidFill>
            <a:srgbClr val="05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200" dirty="0">
              <a:latin typeface="Corbel" panose="020B0503020204020204" pitchFamily="34" charset="0"/>
            </a:endParaRPr>
          </a:p>
        </p:txBody>
      </p:sp>
      <p:pic>
        <p:nvPicPr>
          <p:cNvPr id="1026" name="Picture 2" descr="C:\Users\Paul.Dudzinski\AppData\Local\Microsoft\Windows\Temporary Internet Files\Content.IE5\TJCGYFOA\shutterstock_29795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47" y="880776"/>
            <a:ext cx="3134958" cy="245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43" y="1057375"/>
            <a:ext cx="64008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A Glance Back, and a Hard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Corbel" panose="020B0503020204020204" pitchFamily="34" charset="0"/>
              </a:rPr>
              <a:t>Look Forward</a:t>
            </a:r>
            <a: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Corbel" panose="020B0503020204020204" pitchFamily="34" charset="0"/>
              </a:rPr>
            </a:br>
            <a:endParaRPr lang="en-US" sz="4000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en-US" sz="3000" dirty="0" smtClean="0">
                <a:solidFill>
                  <a:schemeClr val="bg1"/>
                </a:solidFill>
                <a:latin typeface="Corbel" panose="020B0503020204020204" pitchFamily="34" charset="0"/>
              </a:rPr>
              <a:t>‘</a:t>
            </a:r>
            <a:endParaRPr lang="en-US" sz="3000" dirty="0">
              <a:solidFill>
                <a:srgbClr val="053747"/>
              </a:solidFill>
              <a:latin typeface="Corbel" panose="020B0503020204020204" pitchFamily="34" charset="0"/>
            </a:endParaRPr>
          </a:p>
          <a:p>
            <a:r>
              <a:rPr lang="en-US" sz="3000" dirty="0" smtClean="0">
                <a:solidFill>
                  <a:srgbClr val="053747"/>
                </a:solidFill>
                <a:latin typeface="Corbel" panose="020B0503020204020204" pitchFamily="34" charset="0"/>
              </a:rPr>
              <a:t>October 2015</a:t>
            </a:r>
            <a:endParaRPr lang="en-US" sz="3000" dirty="0">
              <a:solidFill>
                <a:srgbClr val="053747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-2540"/>
            <a:ext cx="3054096" cy="182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u="sng" dirty="0"/>
          </a:p>
        </p:txBody>
      </p:sp>
      <p:sp>
        <p:nvSpPr>
          <p:cNvPr id="11" name="Rectangle 10"/>
          <p:cNvSpPr/>
          <p:nvPr/>
        </p:nvSpPr>
        <p:spPr>
          <a:xfrm>
            <a:off x="5288447" y="880776"/>
            <a:ext cx="723900" cy="2452976"/>
          </a:xfrm>
          <a:prstGeom prst="rect">
            <a:avLst/>
          </a:prstGeom>
          <a:solidFill>
            <a:srgbClr val="00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2" descr="C:\Users\Paul.Dudzinski\Desktop\Images\CR logo_H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" y="102507"/>
            <a:ext cx="2702627" cy="5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6012347" y="880776"/>
            <a:ext cx="3131652" cy="2452976"/>
          </a:xfrm>
          <a:prstGeom prst="rect">
            <a:avLst/>
          </a:prstGeom>
          <a:solidFill>
            <a:srgbClr val="05374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sz="2200" dirty="0">
              <a:latin typeface="Corbel" panose="020B0503020204020204" pitchFamily="34" charset="0"/>
            </a:endParaRPr>
          </a:p>
        </p:txBody>
      </p:sp>
      <p:pic>
        <p:nvPicPr>
          <p:cNvPr id="2050" name="Picture 2" descr="http://www.hikari-project.eu/wp-content/uploads/ox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49" y="138611"/>
            <a:ext cx="292927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5567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895354"/>
            <a:ext cx="9144000" cy="4248145"/>
          </a:xfrm>
          <a:prstGeom prst="rect">
            <a:avLst/>
          </a:prstGeom>
          <a:solidFill>
            <a:srgbClr val="4298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68483"/>
            <a:ext cx="4305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A shrinking coalition</a:t>
            </a:r>
            <a:endParaRPr 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971550"/>
            <a:ext cx="26137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PT 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en-US" sz="28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PMDB</a:t>
            </a:r>
            <a:endParaRPr lang="en-US" sz="28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548" y="1474369"/>
            <a:ext cx="3611252" cy="30630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539552" y="3165817"/>
            <a:ext cx="3575248" cy="1371584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/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9557" y="1506353"/>
            <a:ext cx="1769621" cy="1659465"/>
          </a:xfrm>
          <a:prstGeom prst="rect">
            <a:avLst/>
          </a:prstGeom>
          <a:solidFill>
            <a:schemeClr val="tx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70000" indent="-270000"/>
            <a:endParaRPr lang="en-US" dirty="0" smtClean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209800" y="1276350"/>
            <a:ext cx="2209800" cy="2232742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54000" tIns="54000" rIns="54000" bIns="54000" rtlCol="0" anchor="ctr"/>
          <a:lstStyle/>
          <a:p>
            <a:pPr algn="ctr"/>
            <a:endParaRPr lang="en-US" dirty="0" err="1" smtClean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4" y="895355"/>
            <a:ext cx="381107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largest parties in Congress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marriage of convenience during much of PT’s term in power (since 2003)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PMDB has traditionally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focused more on power 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 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ideology</a:t>
            </a:r>
            <a:endParaRPr lang="en-GB" sz="1600" dirty="0" smtClean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Relationship turned sour under (because of?) Rousseff, particularly since 2012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PMDB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currently split between supporters and opponents of Rousseff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stakeholders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Michel </a:t>
            </a:r>
            <a:r>
              <a:rPr lang="en-GB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Temer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(VP)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Eduardo Cunha (speaker of Chamber of Deputies)</a:t>
            </a:r>
          </a:p>
          <a:p>
            <a:pPr marL="555750" lvl="1" indent="-285750"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Renan </a:t>
            </a:r>
            <a:r>
              <a:rPr lang="en-GB" sz="1600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Calheiros</a:t>
            </a:r>
            <a:r>
              <a:rPr lang="en-GB" sz="16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(speaker of Senate)</a:t>
            </a:r>
          </a:p>
          <a:p>
            <a:endParaRPr lang="en-US" sz="1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23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81A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5250"/>
            <a:ext cx="8229600" cy="85725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“new normal” in Brazil</a:t>
            </a:r>
            <a:endParaRPr lang="en-GB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7" name="Content Placeholder 3"/>
          <p:cNvGraphicFramePr>
            <a:graphicFrameLocks noGrp="1"/>
          </p:cNvGraphicFramePr>
          <p:nvPr>
            <p:ph sz="quarter" idx="11"/>
            <p:extLst>
              <p:ext uri="{D42A27DB-BD31-4B8C-83A1-F6EECF244321}">
                <p14:modId xmlns:p14="http://schemas.microsoft.com/office/powerpoint/2010/main" val="3510271436"/>
              </p:ext>
            </p:extLst>
          </p:nvPr>
        </p:nvGraphicFramePr>
        <p:xfrm>
          <a:off x="0" y="1047385"/>
          <a:ext cx="9144000" cy="3998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Freeform 75"/>
          <p:cNvSpPr>
            <a:spLocks noChangeAspect="1" noEditPoints="1"/>
          </p:cNvSpPr>
          <p:nvPr/>
        </p:nvSpPr>
        <p:spPr bwMode="auto">
          <a:xfrm>
            <a:off x="876300" y="1362078"/>
            <a:ext cx="1371600" cy="901519"/>
          </a:xfrm>
          <a:custGeom>
            <a:avLst/>
            <a:gdLst>
              <a:gd name="T0" fmla="*/ 148 w 426"/>
              <a:gd name="T1" fmla="*/ 201 h 282"/>
              <a:gd name="T2" fmla="*/ 165 w 426"/>
              <a:gd name="T3" fmla="*/ 212 h 282"/>
              <a:gd name="T4" fmla="*/ 145 w 426"/>
              <a:gd name="T5" fmla="*/ 248 h 282"/>
              <a:gd name="T6" fmla="*/ 130 w 426"/>
              <a:gd name="T7" fmla="*/ 244 h 282"/>
              <a:gd name="T8" fmla="*/ 366 w 426"/>
              <a:gd name="T9" fmla="*/ 175 h 282"/>
              <a:gd name="T10" fmla="*/ 385 w 426"/>
              <a:gd name="T11" fmla="*/ 190 h 282"/>
              <a:gd name="T12" fmla="*/ 426 w 426"/>
              <a:gd name="T13" fmla="*/ 162 h 282"/>
              <a:gd name="T14" fmla="*/ 417 w 426"/>
              <a:gd name="T15" fmla="*/ 6 h 282"/>
              <a:gd name="T16" fmla="*/ 327 w 426"/>
              <a:gd name="T17" fmla="*/ 27 h 282"/>
              <a:gd name="T18" fmla="*/ 317 w 426"/>
              <a:gd name="T19" fmla="*/ 45 h 282"/>
              <a:gd name="T20" fmla="*/ 366 w 426"/>
              <a:gd name="T21" fmla="*/ 175 h 282"/>
              <a:gd name="T22" fmla="*/ 47 w 426"/>
              <a:gd name="T23" fmla="*/ 190 h 282"/>
              <a:gd name="T24" fmla="*/ 4 w 426"/>
              <a:gd name="T25" fmla="*/ 167 h 282"/>
              <a:gd name="T26" fmla="*/ 6 w 426"/>
              <a:gd name="T27" fmla="*/ 12 h 282"/>
              <a:gd name="T28" fmla="*/ 98 w 426"/>
              <a:gd name="T29" fmla="*/ 27 h 282"/>
              <a:gd name="T30" fmla="*/ 111 w 426"/>
              <a:gd name="T31" fmla="*/ 42 h 282"/>
              <a:gd name="T32" fmla="*/ 70 w 426"/>
              <a:gd name="T33" fmla="*/ 136 h 282"/>
              <a:gd name="T34" fmla="*/ 355 w 426"/>
              <a:gd name="T35" fmla="*/ 167 h 282"/>
              <a:gd name="T36" fmla="*/ 308 w 426"/>
              <a:gd name="T37" fmla="*/ 166 h 282"/>
              <a:gd name="T38" fmla="*/ 248 w 426"/>
              <a:gd name="T39" fmla="*/ 111 h 282"/>
              <a:gd name="T40" fmla="*/ 180 w 426"/>
              <a:gd name="T41" fmla="*/ 122 h 282"/>
              <a:gd name="T42" fmla="*/ 156 w 426"/>
              <a:gd name="T43" fmla="*/ 115 h 282"/>
              <a:gd name="T44" fmla="*/ 184 w 426"/>
              <a:gd name="T45" fmla="*/ 94 h 282"/>
              <a:gd name="T46" fmla="*/ 338 w 426"/>
              <a:gd name="T47" fmla="*/ 105 h 282"/>
              <a:gd name="T48" fmla="*/ 124 w 426"/>
              <a:gd name="T49" fmla="*/ 188 h 282"/>
              <a:gd name="T50" fmla="*/ 161 w 426"/>
              <a:gd name="T51" fmla="*/ 194 h 282"/>
              <a:gd name="T52" fmla="*/ 180 w 426"/>
              <a:gd name="T53" fmla="*/ 207 h 282"/>
              <a:gd name="T54" fmla="*/ 203 w 426"/>
              <a:gd name="T55" fmla="*/ 222 h 282"/>
              <a:gd name="T56" fmla="*/ 212 w 426"/>
              <a:gd name="T57" fmla="*/ 233 h 282"/>
              <a:gd name="T58" fmla="*/ 223 w 426"/>
              <a:gd name="T59" fmla="*/ 233 h 282"/>
              <a:gd name="T60" fmla="*/ 283 w 426"/>
              <a:gd name="T61" fmla="*/ 271 h 282"/>
              <a:gd name="T62" fmla="*/ 295 w 426"/>
              <a:gd name="T63" fmla="*/ 259 h 282"/>
              <a:gd name="T64" fmla="*/ 223 w 426"/>
              <a:gd name="T65" fmla="*/ 197 h 282"/>
              <a:gd name="T66" fmla="*/ 298 w 426"/>
              <a:gd name="T67" fmla="*/ 248 h 282"/>
              <a:gd name="T68" fmla="*/ 315 w 426"/>
              <a:gd name="T69" fmla="*/ 244 h 282"/>
              <a:gd name="T70" fmla="*/ 250 w 426"/>
              <a:gd name="T71" fmla="*/ 171 h 282"/>
              <a:gd name="T72" fmla="*/ 255 w 426"/>
              <a:gd name="T73" fmla="*/ 164 h 282"/>
              <a:gd name="T74" fmla="*/ 321 w 426"/>
              <a:gd name="T75" fmla="*/ 216 h 282"/>
              <a:gd name="T76" fmla="*/ 313 w 426"/>
              <a:gd name="T77" fmla="*/ 186 h 282"/>
              <a:gd name="T78" fmla="*/ 252 w 426"/>
              <a:gd name="T79" fmla="*/ 120 h 282"/>
              <a:gd name="T80" fmla="*/ 180 w 426"/>
              <a:gd name="T81" fmla="*/ 132 h 282"/>
              <a:gd name="T82" fmla="*/ 150 w 426"/>
              <a:gd name="T83" fmla="*/ 126 h 282"/>
              <a:gd name="T84" fmla="*/ 158 w 426"/>
              <a:gd name="T85" fmla="*/ 100 h 282"/>
              <a:gd name="T86" fmla="*/ 221 w 426"/>
              <a:gd name="T87" fmla="*/ 66 h 282"/>
              <a:gd name="T88" fmla="*/ 113 w 426"/>
              <a:gd name="T89" fmla="*/ 66 h 282"/>
              <a:gd name="T90" fmla="*/ 71 w 426"/>
              <a:gd name="T91" fmla="*/ 181 h 282"/>
              <a:gd name="T92" fmla="*/ 263 w 426"/>
              <a:gd name="T93" fmla="*/ 274 h 282"/>
              <a:gd name="T94" fmla="*/ 255 w 426"/>
              <a:gd name="T95" fmla="*/ 282 h 282"/>
              <a:gd name="T96" fmla="*/ 220 w 426"/>
              <a:gd name="T97" fmla="*/ 261 h 282"/>
              <a:gd name="T98" fmla="*/ 199 w 426"/>
              <a:gd name="T99" fmla="*/ 242 h 282"/>
              <a:gd name="T100" fmla="*/ 208 w 426"/>
              <a:gd name="T101" fmla="*/ 244 h 282"/>
              <a:gd name="T102" fmla="*/ 208 w 426"/>
              <a:gd name="T103" fmla="*/ 269 h 282"/>
              <a:gd name="T104" fmla="*/ 188 w 426"/>
              <a:gd name="T105" fmla="*/ 278 h 282"/>
              <a:gd name="T106" fmla="*/ 195 w 426"/>
              <a:gd name="T107" fmla="*/ 227 h 282"/>
              <a:gd name="T108" fmla="*/ 178 w 426"/>
              <a:gd name="T109" fmla="*/ 218 h 282"/>
              <a:gd name="T110" fmla="*/ 154 w 426"/>
              <a:gd name="T111" fmla="*/ 258 h 282"/>
              <a:gd name="T112" fmla="*/ 173 w 426"/>
              <a:gd name="T113" fmla="*/ 267 h 282"/>
              <a:gd name="T114" fmla="*/ 195 w 426"/>
              <a:gd name="T115" fmla="*/ 231 h 282"/>
              <a:gd name="T116" fmla="*/ 107 w 426"/>
              <a:gd name="T117" fmla="*/ 229 h 282"/>
              <a:gd name="T118" fmla="*/ 128 w 426"/>
              <a:gd name="T119" fmla="*/ 201 h 282"/>
              <a:gd name="T120" fmla="*/ 103 w 426"/>
              <a:gd name="T121" fmla="*/ 205 h 2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26" h="282">
                <a:moveTo>
                  <a:pt x="120" y="233"/>
                </a:moveTo>
                <a:lnTo>
                  <a:pt x="137" y="209"/>
                </a:lnTo>
                <a:lnTo>
                  <a:pt x="139" y="205"/>
                </a:lnTo>
                <a:lnTo>
                  <a:pt x="143" y="203"/>
                </a:lnTo>
                <a:lnTo>
                  <a:pt x="148" y="201"/>
                </a:lnTo>
                <a:lnTo>
                  <a:pt x="154" y="199"/>
                </a:lnTo>
                <a:lnTo>
                  <a:pt x="160" y="203"/>
                </a:lnTo>
                <a:lnTo>
                  <a:pt x="161" y="205"/>
                </a:lnTo>
                <a:lnTo>
                  <a:pt x="163" y="207"/>
                </a:lnTo>
                <a:lnTo>
                  <a:pt x="165" y="212"/>
                </a:lnTo>
                <a:lnTo>
                  <a:pt x="163" y="220"/>
                </a:lnTo>
                <a:lnTo>
                  <a:pt x="158" y="229"/>
                </a:lnTo>
                <a:lnTo>
                  <a:pt x="150" y="241"/>
                </a:lnTo>
                <a:lnTo>
                  <a:pt x="145" y="248"/>
                </a:lnTo>
                <a:lnTo>
                  <a:pt x="145" y="248"/>
                </a:lnTo>
                <a:lnTo>
                  <a:pt x="143" y="250"/>
                </a:lnTo>
                <a:lnTo>
                  <a:pt x="143" y="250"/>
                </a:lnTo>
                <a:lnTo>
                  <a:pt x="139" y="250"/>
                </a:lnTo>
                <a:lnTo>
                  <a:pt x="133" y="248"/>
                </a:lnTo>
                <a:lnTo>
                  <a:pt x="130" y="244"/>
                </a:lnTo>
                <a:lnTo>
                  <a:pt x="124" y="242"/>
                </a:lnTo>
                <a:lnTo>
                  <a:pt x="122" y="239"/>
                </a:lnTo>
                <a:lnTo>
                  <a:pt x="120" y="235"/>
                </a:lnTo>
                <a:lnTo>
                  <a:pt x="120" y="233"/>
                </a:lnTo>
                <a:close/>
                <a:moveTo>
                  <a:pt x="366" y="175"/>
                </a:moveTo>
                <a:lnTo>
                  <a:pt x="366" y="181"/>
                </a:lnTo>
                <a:lnTo>
                  <a:pt x="370" y="186"/>
                </a:lnTo>
                <a:lnTo>
                  <a:pt x="373" y="188"/>
                </a:lnTo>
                <a:lnTo>
                  <a:pt x="379" y="190"/>
                </a:lnTo>
                <a:lnTo>
                  <a:pt x="385" y="190"/>
                </a:lnTo>
                <a:lnTo>
                  <a:pt x="390" y="188"/>
                </a:lnTo>
                <a:lnTo>
                  <a:pt x="413" y="177"/>
                </a:lnTo>
                <a:lnTo>
                  <a:pt x="419" y="173"/>
                </a:lnTo>
                <a:lnTo>
                  <a:pt x="422" y="167"/>
                </a:lnTo>
                <a:lnTo>
                  <a:pt x="426" y="162"/>
                </a:lnTo>
                <a:lnTo>
                  <a:pt x="426" y="154"/>
                </a:lnTo>
                <a:lnTo>
                  <a:pt x="426" y="25"/>
                </a:lnTo>
                <a:lnTo>
                  <a:pt x="426" y="17"/>
                </a:lnTo>
                <a:lnTo>
                  <a:pt x="422" y="12"/>
                </a:lnTo>
                <a:lnTo>
                  <a:pt x="417" y="6"/>
                </a:lnTo>
                <a:lnTo>
                  <a:pt x="409" y="2"/>
                </a:lnTo>
                <a:lnTo>
                  <a:pt x="402" y="0"/>
                </a:lnTo>
                <a:lnTo>
                  <a:pt x="394" y="2"/>
                </a:lnTo>
                <a:lnTo>
                  <a:pt x="330" y="27"/>
                </a:lnTo>
                <a:lnTo>
                  <a:pt x="327" y="27"/>
                </a:lnTo>
                <a:lnTo>
                  <a:pt x="323" y="29"/>
                </a:lnTo>
                <a:lnTo>
                  <a:pt x="319" y="32"/>
                </a:lnTo>
                <a:lnTo>
                  <a:pt x="317" y="36"/>
                </a:lnTo>
                <a:lnTo>
                  <a:pt x="317" y="42"/>
                </a:lnTo>
                <a:lnTo>
                  <a:pt x="317" y="45"/>
                </a:lnTo>
                <a:lnTo>
                  <a:pt x="319" y="51"/>
                </a:lnTo>
                <a:lnTo>
                  <a:pt x="321" y="55"/>
                </a:lnTo>
                <a:lnTo>
                  <a:pt x="343" y="94"/>
                </a:lnTo>
                <a:lnTo>
                  <a:pt x="358" y="136"/>
                </a:lnTo>
                <a:lnTo>
                  <a:pt x="366" y="175"/>
                </a:lnTo>
                <a:close/>
                <a:moveTo>
                  <a:pt x="62" y="175"/>
                </a:moveTo>
                <a:lnTo>
                  <a:pt x="60" y="181"/>
                </a:lnTo>
                <a:lnTo>
                  <a:pt x="56" y="186"/>
                </a:lnTo>
                <a:lnTo>
                  <a:pt x="53" y="188"/>
                </a:lnTo>
                <a:lnTo>
                  <a:pt x="47" y="190"/>
                </a:lnTo>
                <a:lnTo>
                  <a:pt x="43" y="190"/>
                </a:lnTo>
                <a:lnTo>
                  <a:pt x="38" y="188"/>
                </a:lnTo>
                <a:lnTo>
                  <a:pt x="15" y="177"/>
                </a:lnTo>
                <a:lnTo>
                  <a:pt x="9" y="173"/>
                </a:lnTo>
                <a:lnTo>
                  <a:pt x="4" y="167"/>
                </a:lnTo>
                <a:lnTo>
                  <a:pt x="2" y="162"/>
                </a:lnTo>
                <a:lnTo>
                  <a:pt x="0" y="154"/>
                </a:lnTo>
                <a:lnTo>
                  <a:pt x="0" y="25"/>
                </a:lnTo>
                <a:lnTo>
                  <a:pt x="2" y="17"/>
                </a:lnTo>
                <a:lnTo>
                  <a:pt x="6" y="12"/>
                </a:lnTo>
                <a:lnTo>
                  <a:pt x="11" y="6"/>
                </a:lnTo>
                <a:lnTo>
                  <a:pt x="17" y="2"/>
                </a:lnTo>
                <a:lnTo>
                  <a:pt x="24" y="0"/>
                </a:lnTo>
                <a:lnTo>
                  <a:pt x="34" y="2"/>
                </a:lnTo>
                <a:lnTo>
                  <a:pt x="98" y="27"/>
                </a:lnTo>
                <a:lnTo>
                  <a:pt x="101" y="27"/>
                </a:lnTo>
                <a:lnTo>
                  <a:pt x="103" y="29"/>
                </a:lnTo>
                <a:lnTo>
                  <a:pt x="107" y="32"/>
                </a:lnTo>
                <a:lnTo>
                  <a:pt x="111" y="36"/>
                </a:lnTo>
                <a:lnTo>
                  <a:pt x="111" y="42"/>
                </a:lnTo>
                <a:lnTo>
                  <a:pt x="109" y="45"/>
                </a:lnTo>
                <a:lnTo>
                  <a:pt x="109" y="51"/>
                </a:lnTo>
                <a:lnTo>
                  <a:pt x="105" y="55"/>
                </a:lnTo>
                <a:lnTo>
                  <a:pt x="83" y="94"/>
                </a:lnTo>
                <a:lnTo>
                  <a:pt x="70" y="136"/>
                </a:lnTo>
                <a:lnTo>
                  <a:pt x="62" y="175"/>
                </a:lnTo>
                <a:close/>
                <a:moveTo>
                  <a:pt x="338" y="105"/>
                </a:moveTo>
                <a:lnTo>
                  <a:pt x="349" y="136"/>
                </a:lnTo>
                <a:lnTo>
                  <a:pt x="355" y="166"/>
                </a:lnTo>
                <a:lnTo>
                  <a:pt x="355" y="167"/>
                </a:lnTo>
                <a:lnTo>
                  <a:pt x="353" y="169"/>
                </a:lnTo>
                <a:lnTo>
                  <a:pt x="328" y="182"/>
                </a:lnTo>
                <a:lnTo>
                  <a:pt x="325" y="184"/>
                </a:lnTo>
                <a:lnTo>
                  <a:pt x="323" y="182"/>
                </a:lnTo>
                <a:lnTo>
                  <a:pt x="308" y="166"/>
                </a:lnTo>
                <a:lnTo>
                  <a:pt x="291" y="145"/>
                </a:lnTo>
                <a:lnTo>
                  <a:pt x="274" y="126"/>
                </a:lnTo>
                <a:lnTo>
                  <a:pt x="257" y="113"/>
                </a:lnTo>
                <a:lnTo>
                  <a:pt x="253" y="111"/>
                </a:lnTo>
                <a:lnTo>
                  <a:pt x="248" y="111"/>
                </a:lnTo>
                <a:lnTo>
                  <a:pt x="242" y="111"/>
                </a:lnTo>
                <a:lnTo>
                  <a:pt x="235" y="111"/>
                </a:lnTo>
                <a:lnTo>
                  <a:pt x="220" y="113"/>
                </a:lnTo>
                <a:lnTo>
                  <a:pt x="203" y="119"/>
                </a:lnTo>
                <a:lnTo>
                  <a:pt x="180" y="122"/>
                </a:lnTo>
                <a:lnTo>
                  <a:pt x="163" y="122"/>
                </a:lnTo>
                <a:lnTo>
                  <a:pt x="160" y="120"/>
                </a:lnTo>
                <a:lnTo>
                  <a:pt x="158" y="119"/>
                </a:lnTo>
                <a:lnTo>
                  <a:pt x="158" y="119"/>
                </a:lnTo>
                <a:lnTo>
                  <a:pt x="156" y="115"/>
                </a:lnTo>
                <a:lnTo>
                  <a:pt x="158" y="111"/>
                </a:lnTo>
                <a:lnTo>
                  <a:pt x="161" y="107"/>
                </a:lnTo>
                <a:lnTo>
                  <a:pt x="167" y="104"/>
                </a:lnTo>
                <a:lnTo>
                  <a:pt x="175" y="98"/>
                </a:lnTo>
                <a:lnTo>
                  <a:pt x="184" y="94"/>
                </a:lnTo>
                <a:lnTo>
                  <a:pt x="242" y="68"/>
                </a:lnTo>
                <a:lnTo>
                  <a:pt x="274" y="59"/>
                </a:lnTo>
                <a:lnTo>
                  <a:pt x="306" y="53"/>
                </a:lnTo>
                <a:lnTo>
                  <a:pt x="323" y="77"/>
                </a:lnTo>
                <a:lnTo>
                  <a:pt x="338" y="105"/>
                </a:lnTo>
                <a:close/>
                <a:moveTo>
                  <a:pt x="98" y="196"/>
                </a:moveTo>
                <a:lnTo>
                  <a:pt x="100" y="196"/>
                </a:lnTo>
                <a:lnTo>
                  <a:pt x="101" y="194"/>
                </a:lnTo>
                <a:lnTo>
                  <a:pt x="113" y="188"/>
                </a:lnTo>
                <a:lnTo>
                  <a:pt x="124" y="188"/>
                </a:lnTo>
                <a:lnTo>
                  <a:pt x="135" y="196"/>
                </a:lnTo>
                <a:lnTo>
                  <a:pt x="141" y="192"/>
                </a:lnTo>
                <a:lnTo>
                  <a:pt x="148" y="190"/>
                </a:lnTo>
                <a:lnTo>
                  <a:pt x="154" y="190"/>
                </a:lnTo>
                <a:lnTo>
                  <a:pt x="161" y="194"/>
                </a:lnTo>
                <a:lnTo>
                  <a:pt x="165" y="196"/>
                </a:lnTo>
                <a:lnTo>
                  <a:pt x="169" y="199"/>
                </a:lnTo>
                <a:lnTo>
                  <a:pt x="173" y="203"/>
                </a:lnTo>
                <a:lnTo>
                  <a:pt x="175" y="209"/>
                </a:lnTo>
                <a:lnTo>
                  <a:pt x="180" y="207"/>
                </a:lnTo>
                <a:lnTo>
                  <a:pt x="186" y="207"/>
                </a:lnTo>
                <a:lnTo>
                  <a:pt x="191" y="209"/>
                </a:lnTo>
                <a:lnTo>
                  <a:pt x="197" y="212"/>
                </a:lnTo>
                <a:lnTo>
                  <a:pt x="201" y="216"/>
                </a:lnTo>
                <a:lnTo>
                  <a:pt x="203" y="222"/>
                </a:lnTo>
                <a:lnTo>
                  <a:pt x="205" y="227"/>
                </a:lnTo>
                <a:lnTo>
                  <a:pt x="205" y="231"/>
                </a:lnTo>
                <a:lnTo>
                  <a:pt x="208" y="231"/>
                </a:lnTo>
                <a:lnTo>
                  <a:pt x="210" y="233"/>
                </a:lnTo>
                <a:lnTo>
                  <a:pt x="212" y="233"/>
                </a:lnTo>
                <a:lnTo>
                  <a:pt x="216" y="237"/>
                </a:lnTo>
                <a:lnTo>
                  <a:pt x="218" y="233"/>
                </a:lnTo>
                <a:lnTo>
                  <a:pt x="220" y="231"/>
                </a:lnTo>
                <a:lnTo>
                  <a:pt x="221" y="231"/>
                </a:lnTo>
                <a:lnTo>
                  <a:pt x="223" y="233"/>
                </a:lnTo>
                <a:lnTo>
                  <a:pt x="272" y="267"/>
                </a:lnTo>
                <a:lnTo>
                  <a:pt x="272" y="267"/>
                </a:lnTo>
                <a:lnTo>
                  <a:pt x="272" y="267"/>
                </a:lnTo>
                <a:lnTo>
                  <a:pt x="278" y="269"/>
                </a:lnTo>
                <a:lnTo>
                  <a:pt x="283" y="271"/>
                </a:lnTo>
                <a:lnTo>
                  <a:pt x="287" y="271"/>
                </a:lnTo>
                <a:lnTo>
                  <a:pt x="289" y="269"/>
                </a:lnTo>
                <a:lnTo>
                  <a:pt x="293" y="267"/>
                </a:lnTo>
                <a:lnTo>
                  <a:pt x="295" y="263"/>
                </a:lnTo>
                <a:lnTo>
                  <a:pt x="295" y="259"/>
                </a:lnTo>
                <a:lnTo>
                  <a:pt x="293" y="256"/>
                </a:lnTo>
                <a:lnTo>
                  <a:pt x="291" y="254"/>
                </a:lnTo>
                <a:lnTo>
                  <a:pt x="225" y="201"/>
                </a:lnTo>
                <a:lnTo>
                  <a:pt x="223" y="199"/>
                </a:lnTo>
                <a:lnTo>
                  <a:pt x="223" y="197"/>
                </a:lnTo>
                <a:lnTo>
                  <a:pt x="225" y="196"/>
                </a:lnTo>
                <a:lnTo>
                  <a:pt x="227" y="194"/>
                </a:lnTo>
                <a:lnTo>
                  <a:pt x="229" y="194"/>
                </a:lnTo>
                <a:lnTo>
                  <a:pt x="231" y="194"/>
                </a:lnTo>
                <a:lnTo>
                  <a:pt x="298" y="248"/>
                </a:lnTo>
                <a:lnTo>
                  <a:pt x="302" y="250"/>
                </a:lnTo>
                <a:lnTo>
                  <a:pt x="306" y="250"/>
                </a:lnTo>
                <a:lnTo>
                  <a:pt x="310" y="250"/>
                </a:lnTo>
                <a:lnTo>
                  <a:pt x="313" y="248"/>
                </a:lnTo>
                <a:lnTo>
                  <a:pt x="315" y="244"/>
                </a:lnTo>
                <a:lnTo>
                  <a:pt x="315" y="241"/>
                </a:lnTo>
                <a:lnTo>
                  <a:pt x="313" y="235"/>
                </a:lnTo>
                <a:lnTo>
                  <a:pt x="312" y="229"/>
                </a:lnTo>
                <a:lnTo>
                  <a:pt x="308" y="226"/>
                </a:lnTo>
                <a:lnTo>
                  <a:pt x="250" y="171"/>
                </a:lnTo>
                <a:lnTo>
                  <a:pt x="250" y="167"/>
                </a:lnTo>
                <a:lnTo>
                  <a:pt x="250" y="166"/>
                </a:lnTo>
                <a:lnTo>
                  <a:pt x="252" y="164"/>
                </a:lnTo>
                <a:lnTo>
                  <a:pt x="253" y="164"/>
                </a:lnTo>
                <a:lnTo>
                  <a:pt x="255" y="164"/>
                </a:lnTo>
                <a:lnTo>
                  <a:pt x="257" y="164"/>
                </a:lnTo>
                <a:lnTo>
                  <a:pt x="312" y="216"/>
                </a:lnTo>
                <a:lnTo>
                  <a:pt x="315" y="218"/>
                </a:lnTo>
                <a:lnTo>
                  <a:pt x="319" y="216"/>
                </a:lnTo>
                <a:lnTo>
                  <a:pt x="321" y="216"/>
                </a:lnTo>
                <a:lnTo>
                  <a:pt x="323" y="214"/>
                </a:lnTo>
                <a:lnTo>
                  <a:pt x="325" y="211"/>
                </a:lnTo>
                <a:lnTo>
                  <a:pt x="325" y="209"/>
                </a:lnTo>
                <a:lnTo>
                  <a:pt x="323" y="199"/>
                </a:lnTo>
                <a:lnTo>
                  <a:pt x="313" y="186"/>
                </a:lnTo>
                <a:lnTo>
                  <a:pt x="300" y="171"/>
                </a:lnTo>
                <a:lnTo>
                  <a:pt x="287" y="156"/>
                </a:lnTo>
                <a:lnTo>
                  <a:pt x="272" y="141"/>
                </a:lnTo>
                <a:lnTo>
                  <a:pt x="261" y="128"/>
                </a:lnTo>
                <a:lnTo>
                  <a:pt x="252" y="120"/>
                </a:lnTo>
                <a:lnTo>
                  <a:pt x="242" y="119"/>
                </a:lnTo>
                <a:lnTo>
                  <a:pt x="229" y="120"/>
                </a:lnTo>
                <a:lnTo>
                  <a:pt x="212" y="124"/>
                </a:lnTo>
                <a:lnTo>
                  <a:pt x="195" y="130"/>
                </a:lnTo>
                <a:lnTo>
                  <a:pt x="180" y="132"/>
                </a:lnTo>
                <a:lnTo>
                  <a:pt x="167" y="134"/>
                </a:lnTo>
                <a:lnTo>
                  <a:pt x="161" y="134"/>
                </a:lnTo>
                <a:lnTo>
                  <a:pt x="158" y="132"/>
                </a:lnTo>
                <a:lnTo>
                  <a:pt x="152" y="130"/>
                </a:lnTo>
                <a:lnTo>
                  <a:pt x="150" y="126"/>
                </a:lnTo>
                <a:lnTo>
                  <a:pt x="148" y="120"/>
                </a:lnTo>
                <a:lnTo>
                  <a:pt x="148" y="115"/>
                </a:lnTo>
                <a:lnTo>
                  <a:pt x="150" y="109"/>
                </a:lnTo>
                <a:lnTo>
                  <a:pt x="152" y="104"/>
                </a:lnTo>
                <a:lnTo>
                  <a:pt x="158" y="100"/>
                </a:lnTo>
                <a:lnTo>
                  <a:pt x="163" y="94"/>
                </a:lnTo>
                <a:lnTo>
                  <a:pt x="171" y="90"/>
                </a:lnTo>
                <a:lnTo>
                  <a:pt x="193" y="79"/>
                </a:lnTo>
                <a:lnTo>
                  <a:pt x="212" y="70"/>
                </a:lnTo>
                <a:lnTo>
                  <a:pt x="221" y="66"/>
                </a:lnTo>
                <a:lnTo>
                  <a:pt x="210" y="64"/>
                </a:lnTo>
                <a:lnTo>
                  <a:pt x="178" y="60"/>
                </a:lnTo>
                <a:lnTo>
                  <a:pt x="146" y="60"/>
                </a:lnTo>
                <a:lnTo>
                  <a:pt x="113" y="66"/>
                </a:lnTo>
                <a:lnTo>
                  <a:pt x="113" y="66"/>
                </a:lnTo>
                <a:lnTo>
                  <a:pt x="111" y="66"/>
                </a:lnTo>
                <a:lnTo>
                  <a:pt x="98" y="92"/>
                </a:lnTo>
                <a:lnTo>
                  <a:pt x="85" y="120"/>
                </a:lnTo>
                <a:lnTo>
                  <a:pt x="77" y="151"/>
                </a:lnTo>
                <a:lnTo>
                  <a:pt x="71" y="181"/>
                </a:lnTo>
                <a:lnTo>
                  <a:pt x="98" y="196"/>
                </a:lnTo>
                <a:close/>
                <a:moveTo>
                  <a:pt x="220" y="241"/>
                </a:moveTo>
                <a:lnTo>
                  <a:pt x="225" y="244"/>
                </a:lnTo>
                <a:lnTo>
                  <a:pt x="263" y="271"/>
                </a:lnTo>
                <a:lnTo>
                  <a:pt x="263" y="274"/>
                </a:lnTo>
                <a:lnTo>
                  <a:pt x="263" y="276"/>
                </a:lnTo>
                <a:lnTo>
                  <a:pt x="263" y="278"/>
                </a:lnTo>
                <a:lnTo>
                  <a:pt x="261" y="280"/>
                </a:lnTo>
                <a:lnTo>
                  <a:pt x="257" y="282"/>
                </a:lnTo>
                <a:lnTo>
                  <a:pt x="255" y="282"/>
                </a:lnTo>
                <a:lnTo>
                  <a:pt x="244" y="278"/>
                </a:lnTo>
                <a:lnTo>
                  <a:pt x="233" y="271"/>
                </a:lnTo>
                <a:lnTo>
                  <a:pt x="221" y="265"/>
                </a:lnTo>
                <a:lnTo>
                  <a:pt x="220" y="263"/>
                </a:lnTo>
                <a:lnTo>
                  <a:pt x="220" y="261"/>
                </a:lnTo>
                <a:lnTo>
                  <a:pt x="220" y="254"/>
                </a:lnTo>
                <a:lnTo>
                  <a:pt x="220" y="248"/>
                </a:lnTo>
                <a:lnTo>
                  <a:pt x="220" y="241"/>
                </a:lnTo>
                <a:close/>
                <a:moveTo>
                  <a:pt x="182" y="271"/>
                </a:moveTo>
                <a:lnTo>
                  <a:pt x="199" y="242"/>
                </a:lnTo>
                <a:lnTo>
                  <a:pt x="201" y="241"/>
                </a:lnTo>
                <a:lnTo>
                  <a:pt x="201" y="241"/>
                </a:lnTo>
                <a:lnTo>
                  <a:pt x="205" y="241"/>
                </a:lnTo>
                <a:lnTo>
                  <a:pt x="206" y="242"/>
                </a:lnTo>
                <a:lnTo>
                  <a:pt x="208" y="244"/>
                </a:lnTo>
                <a:lnTo>
                  <a:pt x="210" y="248"/>
                </a:lnTo>
                <a:lnTo>
                  <a:pt x="210" y="252"/>
                </a:lnTo>
                <a:lnTo>
                  <a:pt x="210" y="258"/>
                </a:lnTo>
                <a:lnTo>
                  <a:pt x="210" y="263"/>
                </a:lnTo>
                <a:lnTo>
                  <a:pt x="208" y="269"/>
                </a:lnTo>
                <a:lnTo>
                  <a:pt x="205" y="273"/>
                </a:lnTo>
                <a:lnTo>
                  <a:pt x="203" y="276"/>
                </a:lnTo>
                <a:lnTo>
                  <a:pt x="197" y="280"/>
                </a:lnTo>
                <a:lnTo>
                  <a:pt x="191" y="280"/>
                </a:lnTo>
                <a:lnTo>
                  <a:pt x="188" y="278"/>
                </a:lnTo>
                <a:lnTo>
                  <a:pt x="182" y="274"/>
                </a:lnTo>
                <a:lnTo>
                  <a:pt x="182" y="273"/>
                </a:lnTo>
                <a:lnTo>
                  <a:pt x="182" y="271"/>
                </a:lnTo>
                <a:close/>
                <a:moveTo>
                  <a:pt x="195" y="227"/>
                </a:moveTo>
                <a:lnTo>
                  <a:pt x="195" y="227"/>
                </a:lnTo>
                <a:lnTo>
                  <a:pt x="193" y="224"/>
                </a:lnTo>
                <a:lnTo>
                  <a:pt x="191" y="220"/>
                </a:lnTo>
                <a:lnTo>
                  <a:pt x="188" y="218"/>
                </a:lnTo>
                <a:lnTo>
                  <a:pt x="182" y="216"/>
                </a:lnTo>
                <a:lnTo>
                  <a:pt x="178" y="218"/>
                </a:lnTo>
                <a:lnTo>
                  <a:pt x="175" y="218"/>
                </a:lnTo>
                <a:lnTo>
                  <a:pt x="173" y="222"/>
                </a:lnTo>
                <a:lnTo>
                  <a:pt x="152" y="254"/>
                </a:lnTo>
                <a:lnTo>
                  <a:pt x="152" y="256"/>
                </a:lnTo>
                <a:lnTo>
                  <a:pt x="154" y="258"/>
                </a:lnTo>
                <a:lnTo>
                  <a:pt x="154" y="258"/>
                </a:lnTo>
                <a:lnTo>
                  <a:pt x="160" y="261"/>
                </a:lnTo>
                <a:lnTo>
                  <a:pt x="165" y="265"/>
                </a:lnTo>
                <a:lnTo>
                  <a:pt x="171" y="267"/>
                </a:lnTo>
                <a:lnTo>
                  <a:pt x="173" y="267"/>
                </a:lnTo>
                <a:lnTo>
                  <a:pt x="175" y="265"/>
                </a:lnTo>
                <a:lnTo>
                  <a:pt x="175" y="265"/>
                </a:lnTo>
                <a:lnTo>
                  <a:pt x="193" y="235"/>
                </a:lnTo>
                <a:lnTo>
                  <a:pt x="193" y="235"/>
                </a:lnTo>
                <a:lnTo>
                  <a:pt x="195" y="231"/>
                </a:lnTo>
                <a:lnTo>
                  <a:pt x="195" y="227"/>
                </a:lnTo>
                <a:close/>
                <a:moveTo>
                  <a:pt x="100" y="224"/>
                </a:moveTo>
                <a:lnTo>
                  <a:pt x="101" y="226"/>
                </a:lnTo>
                <a:lnTo>
                  <a:pt x="105" y="227"/>
                </a:lnTo>
                <a:lnTo>
                  <a:pt x="107" y="229"/>
                </a:lnTo>
                <a:lnTo>
                  <a:pt x="111" y="229"/>
                </a:lnTo>
                <a:lnTo>
                  <a:pt x="113" y="229"/>
                </a:lnTo>
                <a:lnTo>
                  <a:pt x="128" y="205"/>
                </a:lnTo>
                <a:lnTo>
                  <a:pt x="128" y="203"/>
                </a:lnTo>
                <a:lnTo>
                  <a:pt x="128" y="201"/>
                </a:lnTo>
                <a:lnTo>
                  <a:pt x="124" y="199"/>
                </a:lnTo>
                <a:lnTo>
                  <a:pt x="118" y="197"/>
                </a:lnTo>
                <a:lnTo>
                  <a:pt x="113" y="197"/>
                </a:lnTo>
                <a:lnTo>
                  <a:pt x="107" y="201"/>
                </a:lnTo>
                <a:lnTo>
                  <a:pt x="103" y="205"/>
                </a:lnTo>
                <a:lnTo>
                  <a:pt x="100" y="209"/>
                </a:lnTo>
                <a:lnTo>
                  <a:pt x="100" y="214"/>
                </a:lnTo>
                <a:lnTo>
                  <a:pt x="100" y="220"/>
                </a:lnTo>
                <a:lnTo>
                  <a:pt x="100" y="224"/>
                </a:lnTo>
                <a:close/>
              </a:path>
            </a:pathLst>
          </a:custGeom>
          <a:solidFill>
            <a:srgbClr val="FFFFFF"/>
          </a:solidFill>
          <a:ln w="0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3"/>
          <p:cNvSpPr>
            <a:spLocks noEditPoints="1"/>
          </p:cNvSpPr>
          <p:nvPr/>
        </p:nvSpPr>
        <p:spPr bwMode="auto">
          <a:xfrm rot="1041908">
            <a:off x="5074504" y="1175216"/>
            <a:ext cx="438150" cy="561975"/>
          </a:xfrm>
          <a:custGeom>
            <a:avLst/>
            <a:gdLst>
              <a:gd name="T0" fmla="*/ 171 w 210"/>
              <a:gd name="T1" fmla="*/ 3 h 209"/>
              <a:gd name="T2" fmla="*/ 181 w 210"/>
              <a:gd name="T3" fmla="*/ 10 h 209"/>
              <a:gd name="T4" fmla="*/ 190 w 210"/>
              <a:gd name="T5" fmla="*/ 19 h 209"/>
              <a:gd name="T6" fmla="*/ 192 w 210"/>
              <a:gd name="T7" fmla="*/ 19 h 209"/>
              <a:gd name="T8" fmla="*/ 199 w 210"/>
              <a:gd name="T9" fmla="*/ 28 h 209"/>
              <a:gd name="T10" fmla="*/ 206 w 210"/>
              <a:gd name="T11" fmla="*/ 40 h 209"/>
              <a:gd name="T12" fmla="*/ 210 w 210"/>
              <a:gd name="T13" fmla="*/ 47 h 209"/>
              <a:gd name="T14" fmla="*/ 210 w 210"/>
              <a:gd name="T15" fmla="*/ 54 h 209"/>
              <a:gd name="T16" fmla="*/ 208 w 210"/>
              <a:gd name="T17" fmla="*/ 60 h 209"/>
              <a:gd name="T18" fmla="*/ 206 w 210"/>
              <a:gd name="T19" fmla="*/ 65 h 209"/>
              <a:gd name="T20" fmla="*/ 203 w 210"/>
              <a:gd name="T21" fmla="*/ 68 h 209"/>
              <a:gd name="T22" fmla="*/ 203 w 210"/>
              <a:gd name="T23" fmla="*/ 68 h 209"/>
              <a:gd name="T24" fmla="*/ 203 w 210"/>
              <a:gd name="T25" fmla="*/ 68 h 209"/>
              <a:gd name="T26" fmla="*/ 83 w 210"/>
              <a:gd name="T27" fmla="*/ 186 h 209"/>
              <a:gd name="T28" fmla="*/ 81 w 210"/>
              <a:gd name="T29" fmla="*/ 188 h 209"/>
              <a:gd name="T30" fmla="*/ 7 w 210"/>
              <a:gd name="T31" fmla="*/ 209 h 209"/>
              <a:gd name="T32" fmla="*/ 4 w 210"/>
              <a:gd name="T33" fmla="*/ 209 h 209"/>
              <a:gd name="T34" fmla="*/ 2 w 210"/>
              <a:gd name="T35" fmla="*/ 208 h 209"/>
              <a:gd name="T36" fmla="*/ 0 w 210"/>
              <a:gd name="T37" fmla="*/ 206 h 209"/>
              <a:gd name="T38" fmla="*/ 0 w 210"/>
              <a:gd name="T39" fmla="*/ 202 h 209"/>
              <a:gd name="T40" fmla="*/ 21 w 210"/>
              <a:gd name="T41" fmla="*/ 128 h 209"/>
              <a:gd name="T42" fmla="*/ 23 w 210"/>
              <a:gd name="T43" fmla="*/ 127 h 209"/>
              <a:gd name="T44" fmla="*/ 141 w 210"/>
              <a:gd name="T45" fmla="*/ 7 h 209"/>
              <a:gd name="T46" fmla="*/ 146 w 210"/>
              <a:gd name="T47" fmla="*/ 3 h 209"/>
              <a:gd name="T48" fmla="*/ 150 w 210"/>
              <a:gd name="T49" fmla="*/ 2 h 209"/>
              <a:gd name="T50" fmla="*/ 155 w 210"/>
              <a:gd name="T51" fmla="*/ 0 h 209"/>
              <a:gd name="T52" fmla="*/ 162 w 210"/>
              <a:gd name="T53" fmla="*/ 0 h 209"/>
              <a:gd name="T54" fmla="*/ 171 w 210"/>
              <a:gd name="T55" fmla="*/ 3 h 209"/>
              <a:gd name="T56" fmla="*/ 23 w 210"/>
              <a:gd name="T57" fmla="*/ 165 h 209"/>
              <a:gd name="T58" fmla="*/ 32 w 210"/>
              <a:gd name="T59" fmla="*/ 172 h 209"/>
              <a:gd name="T60" fmla="*/ 39 w 210"/>
              <a:gd name="T61" fmla="*/ 179 h 209"/>
              <a:gd name="T62" fmla="*/ 44 w 210"/>
              <a:gd name="T63" fmla="*/ 186 h 209"/>
              <a:gd name="T64" fmla="*/ 72 w 210"/>
              <a:gd name="T65" fmla="*/ 179 h 209"/>
              <a:gd name="T66" fmla="*/ 67 w 210"/>
              <a:gd name="T67" fmla="*/ 160 h 209"/>
              <a:gd name="T68" fmla="*/ 44 w 210"/>
              <a:gd name="T69" fmla="*/ 162 h 209"/>
              <a:gd name="T70" fmla="*/ 44 w 210"/>
              <a:gd name="T71" fmla="*/ 162 h 209"/>
              <a:gd name="T72" fmla="*/ 41 w 210"/>
              <a:gd name="T73" fmla="*/ 162 h 209"/>
              <a:gd name="T74" fmla="*/ 37 w 210"/>
              <a:gd name="T75" fmla="*/ 158 h 209"/>
              <a:gd name="T76" fmla="*/ 28 w 210"/>
              <a:gd name="T77" fmla="*/ 146 h 209"/>
              <a:gd name="T78" fmla="*/ 23 w 210"/>
              <a:gd name="T79" fmla="*/ 165 h 209"/>
              <a:gd name="T80" fmla="*/ 197 w 210"/>
              <a:gd name="T81" fmla="*/ 49 h 209"/>
              <a:gd name="T82" fmla="*/ 83 w 210"/>
              <a:gd name="T83" fmla="*/ 164 h 209"/>
              <a:gd name="T84" fmla="*/ 83 w 210"/>
              <a:gd name="T85" fmla="*/ 171 h 209"/>
              <a:gd name="T86" fmla="*/ 194 w 210"/>
              <a:gd name="T87" fmla="*/ 60 h 209"/>
              <a:gd name="T88" fmla="*/ 194 w 210"/>
              <a:gd name="T89" fmla="*/ 60 h 209"/>
              <a:gd name="T90" fmla="*/ 196 w 210"/>
              <a:gd name="T91" fmla="*/ 56 h 209"/>
              <a:gd name="T92" fmla="*/ 197 w 210"/>
              <a:gd name="T93" fmla="*/ 53 h 209"/>
              <a:gd name="T94" fmla="*/ 197 w 210"/>
              <a:gd name="T95" fmla="*/ 49 h 209"/>
              <a:gd name="T96" fmla="*/ 42 w 210"/>
              <a:gd name="T97" fmla="*/ 144 h 209"/>
              <a:gd name="T98" fmla="*/ 169 w 210"/>
              <a:gd name="T99" fmla="*/ 17 h 209"/>
              <a:gd name="T100" fmla="*/ 164 w 210"/>
              <a:gd name="T101" fmla="*/ 14 h 209"/>
              <a:gd name="T102" fmla="*/ 160 w 210"/>
              <a:gd name="T103" fmla="*/ 12 h 209"/>
              <a:gd name="T104" fmla="*/ 157 w 210"/>
              <a:gd name="T105" fmla="*/ 12 h 209"/>
              <a:gd name="T106" fmla="*/ 153 w 210"/>
              <a:gd name="T107" fmla="*/ 14 h 209"/>
              <a:gd name="T108" fmla="*/ 150 w 210"/>
              <a:gd name="T109" fmla="*/ 16 h 209"/>
              <a:gd name="T110" fmla="*/ 35 w 210"/>
              <a:gd name="T111" fmla="*/ 132 h 209"/>
              <a:gd name="T112" fmla="*/ 42 w 210"/>
              <a:gd name="T113" fmla="*/ 144 h 2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10" h="209">
                <a:moveTo>
                  <a:pt x="171" y="3"/>
                </a:moveTo>
                <a:lnTo>
                  <a:pt x="181" y="10"/>
                </a:lnTo>
                <a:lnTo>
                  <a:pt x="190" y="19"/>
                </a:lnTo>
                <a:lnTo>
                  <a:pt x="192" y="19"/>
                </a:lnTo>
                <a:lnTo>
                  <a:pt x="199" y="28"/>
                </a:lnTo>
                <a:lnTo>
                  <a:pt x="206" y="40"/>
                </a:lnTo>
                <a:lnTo>
                  <a:pt x="210" y="47"/>
                </a:lnTo>
                <a:lnTo>
                  <a:pt x="210" y="54"/>
                </a:lnTo>
                <a:lnTo>
                  <a:pt x="208" y="60"/>
                </a:lnTo>
                <a:lnTo>
                  <a:pt x="206" y="65"/>
                </a:lnTo>
                <a:lnTo>
                  <a:pt x="203" y="68"/>
                </a:lnTo>
                <a:lnTo>
                  <a:pt x="203" y="68"/>
                </a:lnTo>
                <a:lnTo>
                  <a:pt x="203" y="68"/>
                </a:lnTo>
                <a:lnTo>
                  <a:pt x="83" y="186"/>
                </a:lnTo>
                <a:lnTo>
                  <a:pt x="81" y="188"/>
                </a:lnTo>
                <a:lnTo>
                  <a:pt x="7" y="209"/>
                </a:lnTo>
                <a:lnTo>
                  <a:pt x="4" y="209"/>
                </a:lnTo>
                <a:lnTo>
                  <a:pt x="2" y="208"/>
                </a:lnTo>
                <a:lnTo>
                  <a:pt x="0" y="206"/>
                </a:lnTo>
                <a:lnTo>
                  <a:pt x="0" y="202"/>
                </a:lnTo>
                <a:lnTo>
                  <a:pt x="21" y="128"/>
                </a:lnTo>
                <a:lnTo>
                  <a:pt x="23" y="127"/>
                </a:lnTo>
                <a:lnTo>
                  <a:pt x="141" y="7"/>
                </a:lnTo>
                <a:lnTo>
                  <a:pt x="146" y="3"/>
                </a:lnTo>
                <a:lnTo>
                  <a:pt x="150" y="2"/>
                </a:lnTo>
                <a:lnTo>
                  <a:pt x="155" y="0"/>
                </a:lnTo>
                <a:lnTo>
                  <a:pt x="162" y="0"/>
                </a:lnTo>
                <a:lnTo>
                  <a:pt x="171" y="3"/>
                </a:lnTo>
                <a:close/>
                <a:moveTo>
                  <a:pt x="23" y="165"/>
                </a:moveTo>
                <a:lnTo>
                  <a:pt x="32" y="172"/>
                </a:lnTo>
                <a:lnTo>
                  <a:pt x="39" y="179"/>
                </a:lnTo>
                <a:lnTo>
                  <a:pt x="44" y="186"/>
                </a:lnTo>
                <a:lnTo>
                  <a:pt x="72" y="179"/>
                </a:lnTo>
                <a:lnTo>
                  <a:pt x="67" y="160"/>
                </a:lnTo>
                <a:lnTo>
                  <a:pt x="44" y="162"/>
                </a:lnTo>
                <a:lnTo>
                  <a:pt x="44" y="162"/>
                </a:lnTo>
                <a:lnTo>
                  <a:pt x="41" y="162"/>
                </a:lnTo>
                <a:lnTo>
                  <a:pt x="37" y="158"/>
                </a:lnTo>
                <a:lnTo>
                  <a:pt x="28" y="146"/>
                </a:lnTo>
                <a:lnTo>
                  <a:pt x="23" y="165"/>
                </a:lnTo>
                <a:close/>
                <a:moveTo>
                  <a:pt x="197" y="49"/>
                </a:moveTo>
                <a:lnTo>
                  <a:pt x="83" y="164"/>
                </a:lnTo>
                <a:lnTo>
                  <a:pt x="83" y="171"/>
                </a:lnTo>
                <a:lnTo>
                  <a:pt x="194" y="60"/>
                </a:lnTo>
                <a:lnTo>
                  <a:pt x="194" y="60"/>
                </a:lnTo>
                <a:lnTo>
                  <a:pt x="196" y="56"/>
                </a:lnTo>
                <a:lnTo>
                  <a:pt x="197" y="53"/>
                </a:lnTo>
                <a:lnTo>
                  <a:pt x="197" y="49"/>
                </a:lnTo>
                <a:close/>
                <a:moveTo>
                  <a:pt x="42" y="144"/>
                </a:moveTo>
                <a:lnTo>
                  <a:pt x="169" y="17"/>
                </a:lnTo>
                <a:lnTo>
                  <a:pt x="164" y="14"/>
                </a:lnTo>
                <a:lnTo>
                  <a:pt x="160" y="12"/>
                </a:lnTo>
                <a:lnTo>
                  <a:pt x="157" y="12"/>
                </a:lnTo>
                <a:lnTo>
                  <a:pt x="153" y="14"/>
                </a:lnTo>
                <a:lnTo>
                  <a:pt x="150" y="16"/>
                </a:lnTo>
                <a:lnTo>
                  <a:pt x="35" y="132"/>
                </a:lnTo>
                <a:lnTo>
                  <a:pt x="42" y="144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98"/>
          <p:cNvSpPr>
            <a:spLocks noEditPoints="1"/>
          </p:cNvSpPr>
          <p:nvPr/>
        </p:nvSpPr>
        <p:spPr bwMode="auto">
          <a:xfrm>
            <a:off x="4286815" y="1310439"/>
            <a:ext cx="742395" cy="1004797"/>
          </a:xfrm>
          <a:custGeom>
            <a:avLst/>
            <a:gdLst>
              <a:gd name="T0" fmla="*/ 229 w 229"/>
              <a:gd name="T1" fmla="*/ 292 h 308"/>
              <a:gd name="T2" fmla="*/ 162 w 229"/>
              <a:gd name="T3" fmla="*/ 12 h 308"/>
              <a:gd name="T4" fmla="*/ 65 w 229"/>
              <a:gd name="T5" fmla="*/ 39 h 308"/>
              <a:gd name="T6" fmla="*/ 0 w 229"/>
              <a:gd name="T7" fmla="*/ 26 h 308"/>
              <a:gd name="T8" fmla="*/ 144 w 229"/>
              <a:gd name="T9" fmla="*/ 0 h 308"/>
              <a:gd name="T10" fmla="*/ 157 w 229"/>
              <a:gd name="T11" fmla="*/ 51 h 308"/>
              <a:gd name="T12" fmla="*/ 74 w 229"/>
              <a:gd name="T13" fmla="*/ 55 h 308"/>
              <a:gd name="T14" fmla="*/ 78 w 229"/>
              <a:gd name="T15" fmla="*/ 0 h 308"/>
              <a:gd name="T16" fmla="*/ 144 w 229"/>
              <a:gd name="T17" fmla="*/ 14 h 308"/>
              <a:gd name="T18" fmla="*/ 144 w 229"/>
              <a:gd name="T19" fmla="*/ 41 h 308"/>
              <a:gd name="T20" fmla="*/ 81 w 229"/>
              <a:gd name="T21" fmla="*/ 37 h 308"/>
              <a:gd name="T22" fmla="*/ 88 w 229"/>
              <a:gd name="T23" fmla="*/ 12 h 308"/>
              <a:gd name="T24" fmla="*/ 178 w 229"/>
              <a:gd name="T25" fmla="*/ 224 h 308"/>
              <a:gd name="T26" fmla="*/ 51 w 229"/>
              <a:gd name="T27" fmla="*/ 225 h 308"/>
              <a:gd name="T28" fmla="*/ 171 w 229"/>
              <a:gd name="T29" fmla="*/ 194 h 308"/>
              <a:gd name="T30" fmla="*/ 56 w 229"/>
              <a:gd name="T31" fmla="*/ 194 h 308"/>
              <a:gd name="T32" fmla="*/ 56 w 229"/>
              <a:gd name="T33" fmla="*/ 194 h 308"/>
              <a:gd name="T34" fmla="*/ 55 w 229"/>
              <a:gd name="T35" fmla="*/ 194 h 308"/>
              <a:gd name="T36" fmla="*/ 55 w 229"/>
              <a:gd name="T37" fmla="*/ 194 h 308"/>
              <a:gd name="T38" fmla="*/ 55 w 229"/>
              <a:gd name="T39" fmla="*/ 194 h 308"/>
              <a:gd name="T40" fmla="*/ 55 w 229"/>
              <a:gd name="T41" fmla="*/ 194 h 308"/>
              <a:gd name="T42" fmla="*/ 53 w 229"/>
              <a:gd name="T43" fmla="*/ 192 h 308"/>
              <a:gd name="T44" fmla="*/ 53 w 229"/>
              <a:gd name="T45" fmla="*/ 192 h 308"/>
              <a:gd name="T46" fmla="*/ 53 w 229"/>
              <a:gd name="T47" fmla="*/ 192 h 308"/>
              <a:gd name="T48" fmla="*/ 53 w 229"/>
              <a:gd name="T49" fmla="*/ 192 h 308"/>
              <a:gd name="T50" fmla="*/ 53 w 229"/>
              <a:gd name="T51" fmla="*/ 192 h 308"/>
              <a:gd name="T52" fmla="*/ 51 w 229"/>
              <a:gd name="T53" fmla="*/ 190 h 308"/>
              <a:gd name="T54" fmla="*/ 51 w 229"/>
              <a:gd name="T55" fmla="*/ 190 h 308"/>
              <a:gd name="T56" fmla="*/ 51 w 229"/>
              <a:gd name="T57" fmla="*/ 190 h 308"/>
              <a:gd name="T58" fmla="*/ 51 w 229"/>
              <a:gd name="T59" fmla="*/ 188 h 308"/>
              <a:gd name="T60" fmla="*/ 51 w 229"/>
              <a:gd name="T61" fmla="*/ 188 h 308"/>
              <a:gd name="T62" fmla="*/ 174 w 229"/>
              <a:gd name="T63" fmla="*/ 181 h 308"/>
              <a:gd name="T64" fmla="*/ 178 w 229"/>
              <a:gd name="T65" fmla="*/ 188 h 308"/>
              <a:gd name="T66" fmla="*/ 178 w 229"/>
              <a:gd name="T67" fmla="*/ 188 h 308"/>
              <a:gd name="T68" fmla="*/ 178 w 229"/>
              <a:gd name="T69" fmla="*/ 190 h 308"/>
              <a:gd name="T70" fmla="*/ 176 w 229"/>
              <a:gd name="T71" fmla="*/ 190 h 308"/>
              <a:gd name="T72" fmla="*/ 176 w 229"/>
              <a:gd name="T73" fmla="*/ 192 h 308"/>
              <a:gd name="T74" fmla="*/ 176 w 229"/>
              <a:gd name="T75" fmla="*/ 192 h 308"/>
              <a:gd name="T76" fmla="*/ 176 w 229"/>
              <a:gd name="T77" fmla="*/ 192 h 308"/>
              <a:gd name="T78" fmla="*/ 176 w 229"/>
              <a:gd name="T79" fmla="*/ 192 h 308"/>
              <a:gd name="T80" fmla="*/ 174 w 229"/>
              <a:gd name="T81" fmla="*/ 192 h 308"/>
              <a:gd name="T82" fmla="*/ 174 w 229"/>
              <a:gd name="T83" fmla="*/ 192 h 308"/>
              <a:gd name="T84" fmla="*/ 174 w 229"/>
              <a:gd name="T85" fmla="*/ 194 h 308"/>
              <a:gd name="T86" fmla="*/ 174 w 229"/>
              <a:gd name="T87" fmla="*/ 194 h 308"/>
              <a:gd name="T88" fmla="*/ 173 w 229"/>
              <a:gd name="T89" fmla="*/ 194 h 308"/>
              <a:gd name="T90" fmla="*/ 173 w 229"/>
              <a:gd name="T91" fmla="*/ 194 h 308"/>
              <a:gd name="T92" fmla="*/ 173 w 229"/>
              <a:gd name="T93" fmla="*/ 194 h 308"/>
              <a:gd name="T94" fmla="*/ 173 w 229"/>
              <a:gd name="T95" fmla="*/ 194 h 308"/>
              <a:gd name="T96" fmla="*/ 178 w 229"/>
              <a:gd name="T97" fmla="*/ 151 h 308"/>
              <a:gd name="T98" fmla="*/ 51 w 229"/>
              <a:gd name="T99" fmla="*/ 155 h 308"/>
              <a:gd name="T100" fmla="*/ 171 w 229"/>
              <a:gd name="T101" fmla="*/ 111 h 308"/>
              <a:gd name="T102" fmla="*/ 171 w 229"/>
              <a:gd name="T103" fmla="*/ 123 h 308"/>
              <a:gd name="T104" fmla="*/ 55 w 229"/>
              <a:gd name="T105" fmla="*/ 111 h 308"/>
              <a:gd name="T106" fmla="*/ 178 w 229"/>
              <a:gd name="T107" fmla="*/ 83 h 308"/>
              <a:gd name="T108" fmla="*/ 51 w 229"/>
              <a:gd name="T109" fmla="*/ 86 h 308"/>
              <a:gd name="T110" fmla="*/ 86 w 229"/>
              <a:gd name="T111" fmla="*/ 21 h 308"/>
              <a:gd name="T112" fmla="*/ 137 w 229"/>
              <a:gd name="T113" fmla="*/ 18 h 308"/>
              <a:gd name="T114" fmla="*/ 86 w 229"/>
              <a:gd name="T115" fmla="*/ 39 h 3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229" h="308">
                <a:moveTo>
                  <a:pt x="14" y="308"/>
                </a:moveTo>
                <a:lnTo>
                  <a:pt x="215" y="308"/>
                </a:lnTo>
                <a:lnTo>
                  <a:pt x="220" y="306"/>
                </a:lnTo>
                <a:lnTo>
                  <a:pt x="225" y="303"/>
                </a:lnTo>
                <a:lnTo>
                  <a:pt x="227" y="298"/>
                </a:lnTo>
                <a:lnTo>
                  <a:pt x="229" y="292"/>
                </a:lnTo>
                <a:lnTo>
                  <a:pt x="229" y="26"/>
                </a:lnTo>
                <a:lnTo>
                  <a:pt x="227" y="21"/>
                </a:lnTo>
                <a:lnTo>
                  <a:pt x="225" y="16"/>
                </a:lnTo>
                <a:lnTo>
                  <a:pt x="220" y="12"/>
                </a:lnTo>
                <a:lnTo>
                  <a:pt x="215" y="12"/>
                </a:lnTo>
                <a:lnTo>
                  <a:pt x="162" y="12"/>
                </a:lnTo>
                <a:lnTo>
                  <a:pt x="162" y="39"/>
                </a:lnTo>
                <a:lnTo>
                  <a:pt x="201" y="39"/>
                </a:lnTo>
                <a:lnTo>
                  <a:pt x="201" y="280"/>
                </a:lnTo>
                <a:lnTo>
                  <a:pt x="28" y="280"/>
                </a:lnTo>
                <a:lnTo>
                  <a:pt x="28" y="39"/>
                </a:lnTo>
                <a:lnTo>
                  <a:pt x="65" y="39"/>
                </a:lnTo>
                <a:lnTo>
                  <a:pt x="65" y="12"/>
                </a:lnTo>
                <a:lnTo>
                  <a:pt x="14" y="12"/>
                </a:lnTo>
                <a:lnTo>
                  <a:pt x="9" y="12"/>
                </a:lnTo>
                <a:lnTo>
                  <a:pt x="4" y="16"/>
                </a:lnTo>
                <a:lnTo>
                  <a:pt x="0" y="21"/>
                </a:lnTo>
                <a:lnTo>
                  <a:pt x="0" y="26"/>
                </a:lnTo>
                <a:lnTo>
                  <a:pt x="0" y="292"/>
                </a:lnTo>
                <a:lnTo>
                  <a:pt x="0" y="298"/>
                </a:lnTo>
                <a:lnTo>
                  <a:pt x="4" y="303"/>
                </a:lnTo>
                <a:lnTo>
                  <a:pt x="9" y="306"/>
                </a:lnTo>
                <a:lnTo>
                  <a:pt x="14" y="308"/>
                </a:lnTo>
                <a:close/>
                <a:moveTo>
                  <a:pt x="144" y="0"/>
                </a:moveTo>
                <a:lnTo>
                  <a:pt x="150" y="0"/>
                </a:lnTo>
                <a:lnTo>
                  <a:pt x="153" y="4"/>
                </a:lnTo>
                <a:lnTo>
                  <a:pt x="157" y="5"/>
                </a:lnTo>
                <a:lnTo>
                  <a:pt x="157" y="9"/>
                </a:lnTo>
                <a:lnTo>
                  <a:pt x="157" y="48"/>
                </a:lnTo>
                <a:lnTo>
                  <a:pt x="157" y="51"/>
                </a:lnTo>
                <a:lnTo>
                  <a:pt x="153" y="55"/>
                </a:lnTo>
                <a:lnTo>
                  <a:pt x="150" y="56"/>
                </a:lnTo>
                <a:lnTo>
                  <a:pt x="144" y="58"/>
                </a:lnTo>
                <a:lnTo>
                  <a:pt x="83" y="58"/>
                </a:lnTo>
                <a:lnTo>
                  <a:pt x="78" y="56"/>
                </a:lnTo>
                <a:lnTo>
                  <a:pt x="74" y="55"/>
                </a:lnTo>
                <a:lnTo>
                  <a:pt x="72" y="51"/>
                </a:lnTo>
                <a:lnTo>
                  <a:pt x="70" y="48"/>
                </a:lnTo>
                <a:lnTo>
                  <a:pt x="70" y="9"/>
                </a:lnTo>
                <a:lnTo>
                  <a:pt x="72" y="5"/>
                </a:lnTo>
                <a:lnTo>
                  <a:pt x="74" y="4"/>
                </a:lnTo>
                <a:lnTo>
                  <a:pt x="78" y="0"/>
                </a:lnTo>
                <a:lnTo>
                  <a:pt x="83" y="0"/>
                </a:lnTo>
                <a:lnTo>
                  <a:pt x="144" y="0"/>
                </a:lnTo>
                <a:close/>
                <a:moveTo>
                  <a:pt x="92" y="12"/>
                </a:moveTo>
                <a:lnTo>
                  <a:pt x="137" y="12"/>
                </a:lnTo>
                <a:lnTo>
                  <a:pt x="141" y="12"/>
                </a:lnTo>
                <a:lnTo>
                  <a:pt x="144" y="14"/>
                </a:lnTo>
                <a:lnTo>
                  <a:pt x="144" y="14"/>
                </a:lnTo>
                <a:lnTo>
                  <a:pt x="146" y="18"/>
                </a:lnTo>
                <a:lnTo>
                  <a:pt x="148" y="21"/>
                </a:lnTo>
                <a:lnTo>
                  <a:pt x="148" y="33"/>
                </a:lnTo>
                <a:lnTo>
                  <a:pt x="146" y="37"/>
                </a:lnTo>
                <a:lnTo>
                  <a:pt x="144" y="41"/>
                </a:lnTo>
                <a:lnTo>
                  <a:pt x="141" y="42"/>
                </a:lnTo>
                <a:lnTo>
                  <a:pt x="137" y="42"/>
                </a:lnTo>
                <a:lnTo>
                  <a:pt x="92" y="42"/>
                </a:lnTo>
                <a:lnTo>
                  <a:pt x="88" y="42"/>
                </a:lnTo>
                <a:lnTo>
                  <a:pt x="85" y="41"/>
                </a:lnTo>
                <a:lnTo>
                  <a:pt x="81" y="37"/>
                </a:lnTo>
                <a:lnTo>
                  <a:pt x="81" y="33"/>
                </a:lnTo>
                <a:lnTo>
                  <a:pt x="81" y="21"/>
                </a:lnTo>
                <a:lnTo>
                  <a:pt x="81" y="18"/>
                </a:lnTo>
                <a:lnTo>
                  <a:pt x="85" y="14"/>
                </a:lnTo>
                <a:lnTo>
                  <a:pt x="85" y="14"/>
                </a:lnTo>
                <a:lnTo>
                  <a:pt x="88" y="12"/>
                </a:lnTo>
                <a:lnTo>
                  <a:pt x="92" y="12"/>
                </a:lnTo>
                <a:close/>
                <a:moveTo>
                  <a:pt x="56" y="217"/>
                </a:moveTo>
                <a:lnTo>
                  <a:pt x="171" y="217"/>
                </a:lnTo>
                <a:lnTo>
                  <a:pt x="174" y="218"/>
                </a:lnTo>
                <a:lnTo>
                  <a:pt x="176" y="220"/>
                </a:lnTo>
                <a:lnTo>
                  <a:pt x="178" y="224"/>
                </a:lnTo>
                <a:lnTo>
                  <a:pt x="176" y="225"/>
                </a:lnTo>
                <a:lnTo>
                  <a:pt x="174" y="229"/>
                </a:lnTo>
                <a:lnTo>
                  <a:pt x="171" y="229"/>
                </a:lnTo>
                <a:lnTo>
                  <a:pt x="56" y="229"/>
                </a:lnTo>
                <a:lnTo>
                  <a:pt x="55" y="229"/>
                </a:lnTo>
                <a:lnTo>
                  <a:pt x="51" y="225"/>
                </a:lnTo>
                <a:lnTo>
                  <a:pt x="51" y="224"/>
                </a:lnTo>
                <a:lnTo>
                  <a:pt x="51" y="220"/>
                </a:lnTo>
                <a:lnTo>
                  <a:pt x="55" y="218"/>
                </a:lnTo>
                <a:lnTo>
                  <a:pt x="56" y="217"/>
                </a:lnTo>
                <a:close/>
                <a:moveTo>
                  <a:pt x="171" y="194"/>
                </a:moveTo>
                <a:lnTo>
                  <a:pt x="171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6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5" y="194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3" y="192"/>
                </a:lnTo>
                <a:lnTo>
                  <a:pt x="51" y="192"/>
                </a:lnTo>
                <a:lnTo>
                  <a:pt x="51" y="192"/>
                </a:lnTo>
                <a:lnTo>
                  <a:pt x="51" y="192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90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8"/>
                </a:lnTo>
                <a:lnTo>
                  <a:pt x="51" y="187"/>
                </a:lnTo>
                <a:lnTo>
                  <a:pt x="51" y="185"/>
                </a:lnTo>
                <a:lnTo>
                  <a:pt x="55" y="181"/>
                </a:lnTo>
                <a:lnTo>
                  <a:pt x="56" y="181"/>
                </a:lnTo>
                <a:lnTo>
                  <a:pt x="171" y="181"/>
                </a:lnTo>
                <a:lnTo>
                  <a:pt x="174" y="181"/>
                </a:lnTo>
                <a:lnTo>
                  <a:pt x="176" y="185"/>
                </a:lnTo>
                <a:lnTo>
                  <a:pt x="178" y="187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88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8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0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6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2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4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3" y="194"/>
                </a:lnTo>
                <a:lnTo>
                  <a:pt x="171" y="194"/>
                </a:lnTo>
                <a:close/>
                <a:moveTo>
                  <a:pt x="56" y="146"/>
                </a:moveTo>
                <a:lnTo>
                  <a:pt x="171" y="146"/>
                </a:lnTo>
                <a:lnTo>
                  <a:pt x="174" y="146"/>
                </a:lnTo>
                <a:lnTo>
                  <a:pt x="176" y="150"/>
                </a:lnTo>
                <a:lnTo>
                  <a:pt x="178" y="151"/>
                </a:lnTo>
                <a:lnTo>
                  <a:pt x="176" y="155"/>
                </a:lnTo>
                <a:lnTo>
                  <a:pt x="174" y="157"/>
                </a:lnTo>
                <a:lnTo>
                  <a:pt x="171" y="158"/>
                </a:lnTo>
                <a:lnTo>
                  <a:pt x="56" y="158"/>
                </a:lnTo>
                <a:lnTo>
                  <a:pt x="55" y="157"/>
                </a:lnTo>
                <a:lnTo>
                  <a:pt x="51" y="155"/>
                </a:lnTo>
                <a:lnTo>
                  <a:pt x="51" y="151"/>
                </a:lnTo>
                <a:lnTo>
                  <a:pt x="51" y="150"/>
                </a:lnTo>
                <a:lnTo>
                  <a:pt x="55" y="146"/>
                </a:lnTo>
                <a:lnTo>
                  <a:pt x="56" y="146"/>
                </a:lnTo>
                <a:close/>
                <a:moveTo>
                  <a:pt x="56" y="111"/>
                </a:moveTo>
                <a:lnTo>
                  <a:pt x="171" y="111"/>
                </a:lnTo>
                <a:lnTo>
                  <a:pt x="174" y="111"/>
                </a:lnTo>
                <a:lnTo>
                  <a:pt x="176" y="113"/>
                </a:lnTo>
                <a:lnTo>
                  <a:pt x="178" y="116"/>
                </a:lnTo>
                <a:lnTo>
                  <a:pt x="176" y="120"/>
                </a:lnTo>
                <a:lnTo>
                  <a:pt x="174" y="122"/>
                </a:lnTo>
                <a:lnTo>
                  <a:pt x="171" y="123"/>
                </a:lnTo>
                <a:lnTo>
                  <a:pt x="56" y="123"/>
                </a:lnTo>
                <a:lnTo>
                  <a:pt x="55" y="122"/>
                </a:lnTo>
                <a:lnTo>
                  <a:pt x="51" y="120"/>
                </a:lnTo>
                <a:lnTo>
                  <a:pt x="51" y="116"/>
                </a:lnTo>
                <a:lnTo>
                  <a:pt x="51" y="113"/>
                </a:lnTo>
                <a:lnTo>
                  <a:pt x="55" y="111"/>
                </a:lnTo>
                <a:lnTo>
                  <a:pt x="56" y="111"/>
                </a:lnTo>
                <a:close/>
                <a:moveTo>
                  <a:pt x="56" y="77"/>
                </a:moveTo>
                <a:lnTo>
                  <a:pt x="171" y="77"/>
                </a:lnTo>
                <a:lnTo>
                  <a:pt x="174" y="77"/>
                </a:lnTo>
                <a:lnTo>
                  <a:pt x="176" y="81"/>
                </a:lnTo>
                <a:lnTo>
                  <a:pt x="178" y="83"/>
                </a:lnTo>
                <a:lnTo>
                  <a:pt x="176" y="86"/>
                </a:lnTo>
                <a:lnTo>
                  <a:pt x="174" y="88"/>
                </a:lnTo>
                <a:lnTo>
                  <a:pt x="171" y="90"/>
                </a:lnTo>
                <a:lnTo>
                  <a:pt x="56" y="90"/>
                </a:lnTo>
                <a:lnTo>
                  <a:pt x="55" y="88"/>
                </a:lnTo>
                <a:lnTo>
                  <a:pt x="51" y="86"/>
                </a:lnTo>
                <a:lnTo>
                  <a:pt x="51" y="83"/>
                </a:lnTo>
                <a:lnTo>
                  <a:pt x="51" y="81"/>
                </a:lnTo>
                <a:lnTo>
                  <a:pt x="55" y="77"/>
                </a:lnTo>
                <a:lnTo>
                  <a:pt x="56" y="77"/>
                </a:lnTo>
                <a:close/>
                <a:moveTo>
                  <a:pt x="86" y="39"/>
                </a:moveTo>
                <a:lnTo>
                  <a:pt x="86" y="21"/>
                </a:lnTo>
                <a:lnTo>
                  <a:pt x="86" y="19"/>
                </a:lnTo>
                <a:lnTo>
                  <a:pt x="88" y="19"/>
                </a:lnTo>
                <a:lnTo>
                  <a:pt x="88" y="19"/>
                </a:lnTo>
                <a:lnTo>
                  <a:pt x="90" y="18"/>
                </a:lnTo>
                <a:lnTo>
                  <a:pt x="92" y="18"/>
                </a:lnTo>
                <a:lnTo>
                  <a:pt x="137" y="18"/>
                </a:lnTo>
                <a:lnTo>
                  <a:pt x="139" y="18"/>
                </a:lnTo>
                <a:lnTo>
                  <a:pt x="141" y="19"/>
                </a:lnTo>
                <a:lnTo>
                  <a:pt x="143" y="19"/>
                </a:lnTo>
                <a:lnTo>
                  <a:pt x="143" y="21"/>
                </a:lnTo>
                <a:lnTo>
                  <a:pt x="143" y="39"/>
                </a:lnTo>
                <a:lnTo>
                  <a:pt x="86" y="39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72"/>
          <p:cNvSpPr>
            <a:spLocks noChangeAspect="1" noEditPoints="1"/>
          </p:cNvSpPr>
          <p:nvPr/>
        </p:nvSpPr>
        <p:spPr bwMode="auto">
          <a:xfrm>
            <a:off x="7096125" y="1227066"/>
            <a:ext cx="1143000" cy="1125415"/>
          </a:xfrm>
          <a:custGeom>
            <a:avLst/>
            <a:gdLst>
              <a:gd name="T0" fmla="*/ 5 w 259"/>
              <a:gd name="T1" fmla="*/ 257 h 257"/>
              <a:gd name="T2" fmla="*/ 0 w 259"/>
              <a:gd name="T3" fmla="*/ 252 h 257"/>
              <a:gd name="T4" fmla="*/ 0 w 259"/>
              <a:gd name="T5" fmla="*/ 8 h 257"/>
              <a:gd name="T6" fmla="*/ 2 w 259"/>
              <a:gd name="T7" fmla="*/ 4 h 257"/>
              <a:gd name="T8" fmla="*/ 17 w 259"/>
              <a:gd name="T9" fmla="*/ 6 h 257"/>
              <a:gd name="T10" fmla="*/ 19 w 259"/>
              <a:gd name="T11" fmla="*/ 239 h 257"/>
              <a:gd name="T12" fmla="*/ 251 w 259"/>
              <a:gd name="T13" fmla="*/ 239 h 257"/>
              <a:gd name="T14" fmla="*/ 251 w 259"/>
              <a:gd name="T15" fmla="*/ 254 h 257"/>
              <a:gd name="T16" fmla="*/ 249 w 259"/>
              <a:gd name="T17" fmla="*/ 257 h 257"/>
              <a:gd name="T18" fmla="*/ 34 w 259"/>
              <a:gd name="T19" fmla="*/ 197 h 257"/>
              <a:gd name="T20" fmla="*/ 32 w 259"/>
              <a:gd name="T21" fmla="*/ 207 h 257"/>
              <a:gd name="T22" fmla="*/ 36 w 259"/>
              <a:gd name="T23" fmla="*/ 214 h 257"/>
              <a:gd name="T24" fmla="*/ 47 w 259"/>
              <a:gd name="T25" fmla="*/ 222 h 257"/>
              <a:gd name="T26" fmla="*/ 56 w 259"/>
              <a:gd name="T27" fmla="*/ 220 h 257"/>
              <a:gd name="T28" fmla="*/ 114 w 259"/>
              <a:gd name="T29" fmla="*/ 147 h 257"/>
              <a:gd name="T30" fmla="*/ 182 w 259"/>
              <a:gd name="T31" fmla="*/ 147 h 257"/>
              <a:gd name="T32" fmla="*/ 189 w 259"/>
              <a:gd name="T33" fmla="*/ 143 h 257"/>
              <a:gd name="T34" fmla="*/ 225 w 259"/>
              <a:gd name="T35" fmla="*/ 81 h 257"/>
              <a:gd name="T36" fmla="*/ 227 w 259"/>
              <a:gd name="T37" fmla="*/ 105 h 257"/>
              <a:gd name="T38" fmla="*/ 233 w 259"/>
              <a:gd name="T39" fmla="*/ 111 h 257"/>
              <a:gd name="T40" fmla="*/ 248 w 259"/>
              <a:gd name="T41" fmla="*/ 111 h 257"/>
              <a:gd name="T42" fmla="*/ 255 w 259"/>
              <a:gd name="T43" fmla="*/ 107 h 257"/>
              <a:gd name="T44" fmla="*/ 259 w 259"/>
              <a:gd name="T45" fmla="*/ 100 h 257"/>
              <a:gd name="T46" fmla="*/ 165 w 259"/>
              <a:gd name="T47" fmla="*/ 43 h 257"/>
              <a:gd name="T48" fmla="*/ 159 w 259"/>
              <a:gd name="T49" fmla="*/ 51 h 257"/>
              <a:gd name="T50" fmla="*/ 159 w 259"/>
              <a:gd name="T51" fmla="*/ 58 h 257"/>
              <a:gd name="T52" fmla="*/ 167 w 259"/>
              <a:gd name="T53" fmla="*/ 72 h 257"/>
              <a:gd name="T54" fmla="*/ 174 w 259"/>
              <a:gd name="T55" fmla="*/ 75 h 257"/>
              <a:gd name="T56" fmla="*/ 197 w 259"/>
              <a:gd name="T57" fmla="*/ 64 h 257"/>
              <a:gd name="T58" fmla="*/ 105 w 259"/>
              <a:gd name="T59" fmla="*/ 115 h 257"/>
              <a:gd name="T60" fmla="*/ 99 w 259"/>
              <a:gd name="T61" fmla="*/ 117 h 257"/>
              <a:gd name="T62" fmla="*/ 94 w 259"/>
              <a:gd name="T63" fmla="*/ 120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59" h="257">
                <a:moveTo>
                  <a:pt x="9" y="257"/>
                </a:moveTo>
                <a:lnTo>
                  <a:pt x="5" y="257"/>
                </a:lnTo>
                <a:lnTo>
                  <a:pt x="2" y="254"/>
                </a:lnTo>
                <a:lnTo>
                  <a:pt x="0" y="252"/>
                </a:lnTo>
                <a:lnTo>
                  <a:pt x="0" y="248"/>
                </a:lnTo>
                <a:lnTo>
                  <a:pt x="0" y="8"/>
                </a:lnTo>
                <a:lnTo>
                  <a:pt x="0" y="6"/>
                </a:lnTo>
                <a:lnTo>
                  <a:pt x="2" y="4"/>
                </a:lnTo>
                <a:lnTo>
                  <a:pt x="15" y="4"/>
                </a:lnTo>
                <a:lnTo>
                  <a:pt x="17" y="6"/>
                </a:lnTo>
                <a:lnTo>
                  <a:pt x="19" y="8"/>
                </a:lnTo>
                <a:lnTo>
                  <a:pt x="19" y="239"/>
                </a:lnTo>
                <a:lnTo>
                  <a:pt x="249" y="239"/>
                </a:lnTo>
                <a:lnTo>
                  <a:pt x="251" y="239"/>
                </a:lnTo>
                <a:lnTo>
                  <a:pt x="251" y="242"/>
                </a:lnTo>
                <a:lnTo>
                  <a:pt x="251" y="254"/>
                </a:lnTo>
                <a:lnTo>
                  <a:pt x="251" y="255"/>
                </a:lnTo>
                <a:lnTo>
                  <a:pt x="249" y="257"/>
                </a:lnTo>
                <a:lnTo>
                  <a:pt x="9" y="257"/>
                </a:lnTo>
                <a:close/>
                <a:moveTo>
                  <a:pt x="34" y="197"/>
                </a:moveTo>
                <a:lnTo>
                  <a:pt x="32" y="201"/>
                </a:lnTo>
                <a:lnTo>
                  <a:pt x="32" y="207"/>
                </a:lnTo>
                <a:lnTo>
                  <a:pt x="32" y="210"/>
                </a:lnTo>
                <a:lnTo>
                  <a:pt x="36" y="214"/>
                </a:lnTo>
                <a:lnTo>
                  <a:pt x="43" y="220"/>
                </a:lnTo>
                <a:lnTo>
                  <a:pt x="47" y="222"/>
                </a:lnTo>
                <a:lnTo>
                  <a:pt x="52" y="222"/>
                </a:lnTo>
                <a:lnTo>
                  <a:pt x="56" y="220"/>
                </a:lnTo>
                <a:lnTo>
                  <a:pt x="60" y="218"/>
                </a:lnTo>
                <a:lnTo>
                  <a:pt x="114" y="147"/>
                </a:lnTo>
                <a:lnTo>
                  <a:pt x="178" y="147"/>
                </a:lnTo>
                <a:lnTo>
                  <a:pt x="182" y="147"/>
                </a:lnTo>
                <a:lnTo>
                  <a:pt x="186" y="145"/>
                </a:lnTo>
                <a:lnTo>
                  <a:pt x="189" y="143"/>
                </a:lnTo>
                <a:lnTo>
                  <a:pt x="191" y="139"/>
                </a:lnTo>
                <a:lnTo>
                  <a:pt x="225" y="81"/>
                </a:lnTo>
                <a:lnTo>
                  <a:pt x="225" y="102"/>
                </a:lnTo>
                <a:lnTo>
                  <a:pt x="227" y="105"/>
                </a:lnTo>
                <a:lnTo>
                  <a:pt x="229" y="109"/>
                </a:lnTo>
                <a:lnTo>
                  <a:pt x="233" y="111"/>
                </a:lnTo>
                <a:lnTo>
                  <a:pt x="236" y="111"/>
                </a:lnTo>
                <a:lnTo>
                  <a:pt x="248" y="111"/>
                </a:lnTo>
                <a:lnTo>
                  <a:pt x="251" y="111"/>
                </a:lnTo>
                <a:lnTo>
                  <a:pt x="255" y="107"/>
                </a:lnTo>
                <a:lnTo>
                  <a:pt x="257" y="103"/>
                </a:lnTo>
                <a:lnTo>
                  <a:pt x="259" y="100"/>
                </a:lnTo>
                <a:lnTo>
                  <a:pt x="255" y="0"/>
                </a:lnTo>
                <a:lnTo>
                  <a:pt x="165" y="43"/>
                </a:lnTo>
                <a:lnTo>
                  <a:pt x="161" y="47"/>
                </a:lnTo>
                <a:lnTo>
                  <a:pt x="159" y="51"/>
                </a:lnTo>
                <a:lnTo>
                  <a:pt x="159" y="55"/>
                </a:lnTo>
                <a:lnTo>
                  <a:pt x="159" y="58"/>
                </a:lnTo>
                <a:lnTo>
                  <a:pt x="165" y="68"/>
                </a:lnTo>
                <a:lnTo>
                  <a:pt x="167" y="72"/>
                </a:lnTo>
                <a:lnTo>
                  <a:pt x="171" y="73"/>
                </a:lnTo>
                <a:lnTo>
                  <a:pt x="174" y="75"/>
                </a:lnTo>
                <a:lnTo>
                  <a:pt x="180" y="73"/>
                </a:lnTo>
                <a:lnTo>
                  <a:pt x="197" y="64"/>
                </a:lnTo>
                <a:lnTo>
                  <a:pt x="169" y="115"/>
                </a:lnTo>
                <a:lnTo>
                  <a:pt x="105" y="115"/>
                </a:lnTo>
                <a:lnTo>
                  <a:pt x="101" y="115"/>
                </a:lnTo>
                <a:lnTo>
                  <a:pt x="99" y="117"/>
                </a:lnTo>
                <a:lnTo>
                  <a:pt x="96" y="118"/>
                </a:lnTo>
                <a:lnTo>
                  <a:pt x="94" y="120"/>
                </a:lnTo>
                <a:lnTo>
                  <a:pt x="34" y="197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7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152400" y="133350"/>
            <a:ext cx="8458200" cy="647700"/>
          </a:xfrm>
        </p:spPr>
        <p:txBody>
          <a:bodyPr>
            <a:noAutofit/>
          </a:bodyPr>
          <a:lstStyle/>
          <a:p>
            <a:pPr algn="l"/>
            <a:r>
              <a:rPr lang="en-GB" sz="3200" dirty="0" smtClean="0">
                <a:solidFill>
                  <a:schemeClr val="accent1"/>
                </a:solidFill>
                <a:cs typeface="Helvetica" panose="020B0604020202020204" pitchFamily="34" charset="0"/>
              </a:rPr>
              <a:t>Where are the opportunities?</a:t>
            </a:r>
            <a:endParaRPr lang="en-GB" sz="3200" dirty="0">
              <a:solidFill>
                <a:schemeClr val="accent1"/>
              </a:solidFill>
              <a:cs typeface="Helvetica" panose="020B0604020202020204" pitchFamily="34" charset="0"/>
            </a:endParaRPr>
          </a:p>
        </p:txBody>
      </p:sp>
      <p:sp>
        <p:nvSpPr>
          <p:cNvPr id="27" name="Content Placeholder 16"/>
          <p:cNvSpPr txBox="1">
            <a:spLocks/>
          </p:cNvSpPr>
          <p:nvPr/>
        </p:nvSpPr>
        <p:spPr>
          <a:xfrm>
            <a:off x="5257800" y="3867150"/>
            <a:ext cx="3657600" cy="68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GB" sz="16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2961715"/>
              </p:ext>
            </p:extLst>
          </p:nvPr>
        </p:nvGraphicFramePr>
        <p:xfrm>
          <a:off x="304800" y="1099961"/>
          <a:ext cx="8001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33400" y="1402942"/>
            <a:ext cx="3048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Several mid-sized companies, lack of dominant players; low penetration for certain sub-sectors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4114800" y="855138"/>
            <a:ext cx="2133600" cy="1183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Installed capacity for solar to increase from to 35 MW to 3.5GW by 2023; positive precedent from wind power</a:t>
            </a:r>
            <a:endParaRPr lang="en-US" sz="1400" dirty="0"/>
          </a:p>
        </p:txBody>
      </p:sp>
      <p:sp>
        <p:nvSpPr>
          <p:cNvPr id="21" name="TextBox 20"/>
          <p:cNvSpPr txBox="1"/>
          <p:nvPr/>
        </p:nvSpPr>
        <p:spPr>
          <a:xfrm>
            <a:off x="5133622" y="4184959"/>
            <a:ext cx="1981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Divestment plan worth USD 15bn - </a:t>
            </a:r>
            <a:r>
              <a:rPr lang="en-GB" sz="1400" dirty="0"/>
              <a:t>30% </a:t>
            </a:r>
            <a:r>
              <a:rPr lang="en-GB" sz="1400" dirty="0" err="1" smtClean="0"/>
              <a:t>E&amp;P</a:t>
            </a:r>
            <a:r>
              <a:rPr lang="en-GB" sz="1400" dirty="0"/>
              <a:t>, 30% </a:t>
            </a:r>
            <a:r>
              <a:rPr lang="en-GB" sz="1400" dirty="0" smtClean="0"/>
              <a:t>downstream </a:t>
            </a:r>
            <a:r>
              <a:rPr lang="en-GB" sz="1400" dirty="0"/>
              <a:t>and </a:t>
            </a:r>
            <a:r>
              <a:rPr lang="en-GB" sz="1400" dirty="0" smtClean="0"/>
              <a:t>40</a:t>
            </a:r>
            <a:r>
              <a:rPr lang="en-GB" sz="1400" dirty="0"/>
              <a:t>% </a:t>
            </a:r>
            <a:r>
              <a:rPr lang="en-GB" sz="1400" dirty="0" smtClean="0"/>
              <a:t>gas </a:t>
            </a:r>
            <a:r>
              <a:rPr lang="en-GB" sz="1400" dirty="0"/>
              <a:t>&amp; </a:t>
            </a:r>
            <a:r>
              <a:rPr lang="en-GB" sz="1400" dirty="0" smtClean="0"/>
              <a:t>power</a:t>
            </a:r>
            <a:r>
              <a:rPr lang="en-GB" sz="1400" dirty="0"/>
              <a:t> </a:t>
            </a:r>
            <a:endParaRPr lang="en-US" sz="140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724400" y="2038350"/>
            <a:ext cx="0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2743200" y="2152650"/>
            <a:ext cx="228600" cy="190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124222" y="3984702"/>
            <a:ext cx="0" cy="2002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044744" y="2338211"/>
            <a:ext cx="170744" cy="228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696200" y="1106571"/>
            <a:ext cx="152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Local firms enduring a credit crunch</a:t>
            </a:r>
            <a:r>
              <a:rPr lang="en-US" sz="1400" dirty="0"/>
              <a:t> </a:t>
            </a:r>
            <a:r>
              <a:rPr lang="en-US" sz="1400" dirty="0" smtClean="0"/>
              <a:t>and in need of cash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4211913"/>
            <a:ext cx="1725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Middle class under strain, but still sizeable</a:t>
            </a:r>
          </a:p>
          <a:p>
            <a:endParaRPr lang="en-US" sz="1400" dirty="0"/>
          </a:p>
        </p:txBody>
      </p:sp>
      <p:cxnSp>
        <p:nvCxnSpPr>
          <p:cNvPr id="37" name="Straight Connector 36"/>
          <p:cNvCxnSpPr/>
          <p:nvPr/>
        </p:nvCxnSpPr>
        <p:spPr>
          <a:xfrm flipV="1">
            <a:off x="1371600" y="3867150"/>
            <a:ext cx="152400" cy="23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07833" y="4115284"/>
            <a:ext cx="17257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Brazil is a powerhouse </a:t>
            </a:r>
          </a:p>
          <a:p>
            <a:endParaRPr lang="en-US" sz="1400" dirty="0"/>
          </a:p>
        </p:txBody>
      </p:sp>
      <p:cxnSp>
        <p:nvCxnSpPr>
          <p:cNvPr id="18" name="Straight Connector 17"/>
          <p:cNvCxnSpPr/>
          <p:nvPr/>
        </p:nvCxnSpPr>
        <p:spPr>
          <a:xfrm flipV="1">
            <a:off x="4419600" y="3902482"/>
            <a:ext cx="152400" cy="235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 descr="cover_photo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363" y="47625"/>
            <a:ext cx="1620875" cy="4352925"/>
          </a:xfrm>
          <a:prstGeom prst="rect">
            <a:avLst/>
          </a:prstGeom>
          <a:effectLst>
            <a:outerShdw blurRad="76200" dist="76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2819400" y="574675"/>
            <a:ext cx="630396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" pitchFamily="34" charset="0"/>
                <a:ea typeface="ヒラギノ角ゴ Pro W3"/>
                <a:cs typeface="ヒラギノ角ゴ Pro W3"/>
              </a:rPr>
              <a:t>Economic outlook for Brazil: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0" kern="0" dirty="0" smtClean="0">
                <a:solidFill>
                  <a:sysClr val="window" lastClr="FFFFFF"/>
                </a:solidFill>
                <a:ea typeface="ヒラギノ角ゴ Pro W3"/>
                <a:cs typeface="ヒラギノ角ゴ Pro W3"/>
              </a:rPr>
              <a:t>No pain, no gain</a:t>
            </a:r>
            <a:endParaRPr kumimoji="0" lang="en-US" alt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ea typeface="ヒラギノ角ゴ Pro W3"/>
              <a:cs typeface="ヒラギノ角ゴ Pro W3"/>
            </a:endParaRP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2819400" y="2295525"/>
            <a:ext cx="6324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594856" y="4629150"/>
            <a:ext cx="5149850" cy="41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FontTx/>
              <a:buNone/>
            </a:pPr>
            <a:r>
              <a:rPr lang="en-GB" altLang="en-US" sz="2000" b="1" dirty="0" smtClean="0">
                <a:solidFill>
                  <a:srgbClr val="404040"/>
                </a:solidFill>
              </a:rPr>
              <a:t>October 2015</a:t>
            </a:r>
            <a:endParaRPr lang="en-GB" altLang="en-US" sz="2000" b="1" dirty="0">
              <a:solidFill>
                <a:srgbClr val="404040"/>
              </a:solidFill>
            </a:endParaRP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2819400" y="2495550"/>
            <a:ext cx="610552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Marcos Casarin</a:t>
            </a: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</a:rPr>
              <a:t>│</a:t>
            </a:r>
            <a:r>
              <a:rPr kumimoji="0" lang="en-GB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</a:rPr>
              <a:t>Senior Economist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GB" altLang="en-US" sz="2000" b="1" kern="0" dirty="0" smtClean="0">
                <a:solidFill>
                  <a:srgbClr val="FFFFFF"/>
                </a:solidFill>
              </a:rPr>
              <a:t>mcasarin@oxfordeconomics.com</a:t>
            </a:r>
            <a:endParaRPr kumimoji="0" lang="en-GB" alt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705600" y="4476750"/>
            <a:ext cx="2286000" cy="565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" name="Picture 14" descr="oe_footer_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3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Oxford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 Economics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6" name="Picture 9" descr="oe_glob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386" y="666750"/>
            <a:ext cx="3207614" cy="395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179388" y="651976"/>
            <a:ext cx="5756998" cy="4616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marL="358775" indent="-358775"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GB" altLang="en-US" sz="1600" dirty="0" smtClean="0">
                <a:solidFill>
                  <a:srgbClr val="00386D"/>
                </a:solidFill>
                <a:cs typeface="Arial" pitchFamily="34" charset="0"/>
              </a:rPr>
              <a:t>Oxford Economics is one of the world’s foremost independent providers of global economic research and consulting</a:t>
            </a:r>
          </a:p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386D"/>
                </a:solidFill>
                <a:cs typeface="Arial" pitchFamily="34" charset="0"/>
              </a:rPr>
              <a:t>Founded in 1981 as a joint venture with Templeton College in Oxford University</a:t>
            </a:r>
          </a:p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386D"/>
                </a:solidFill>
                <a:cs typeface="Arial" pitchFamily="34" charset="0"/>
              </a:rPr>
              <a:t>Team of more than 150 in-house economists</a:t>
            </a:r>
            <a:endParaRPr lang="en-GB" altLang="en-US" sz="1600" dirty="0" smtClean="0">
              <a:solidFill>
                <a:srgbClr val="00386D"/>
              </a:solidFill>
              <a:cs typeface="Arial" pitchFamily="34" charset="0"/>
            </a:endParaRPr>
          </a:p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386D"/>
                </a:solidFill>
                <a:cs typeface="Arial" pitchFamily="34" charset="0"/>
              </a:rPr>
              <a:t>Forecasts for 200 countries, 100 industries and 3,000 locations globally</a:t>
            </a:r>
          </a:p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386D"/>
                </a:solidFill>
                <a:cs typeface="Arial" pitchFamily="34" charset="0"/>
              </a:rPr>
              <a:t>Unique Global Economic Models</a:t>
            </a:r>
          </a:p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386D"/>
                </a:solidFill>
                <a:cs typeface="Arial" pitchFamily="34" charset="0"/>
              </a:rPr>
              <a:t>Detailed scenario capability</a:t>
            </a:r>
          </a:p>
          <a:p>
            <a:pPr fontAlgn="base">
              <a:lnSpc>
                <a:spcPct val="100000"/>
              </a:lnSpc>
              <a:spcBef>
                <a:spcPct val="60000"/>
              </a:spcBef>
              <a:spcAft>
                <a:spcPct val="30000"/>
              </a:spcAft>
              <a:buFont typeface="Arial" panose="020B0604020202020204" pitchFamily="34" charset="0"/>
              <a:buChar char="•"/>
            </a:pPr>
            <a:r>
              <a:rPr lang="en-US" altLang="en-US" sz="1600" dirty="0" smtClean="0">
                <a:solidFill>
                  <a:srgbClr val="00386D"/>
                </a:solidFill>
                <a:cs typeface="Arial" pitchFamily="34" charset="0"/>
              </a:rPr>
              <a:t>Links to Oxford University and other leading research institutes</a:t>
            </a:r>
            <a:endParaRPr lang="en-GB" altLang="en-US" sz="1600" dirty="0" smtClean="0">
              <a:solidFill>
                <a:srgbClr val="00386D"/>
              </a:solidFill>
              <a:cs typeface="Arial" pitchFamily="34" charset="0"/>
            </a:endParaRPr>
          </a:p>
          <a:p>
            <a:pPr fontAlgn="base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buClr>
                <a:srgbClr val="00386D"/>
              </a:buClr>
              <a:buFont typeface="Arial" panose="020B0604020202020204" pitchFamily="34" charset="0"/>
              <a:buChar char="•"/>
            </a:pPr>
            <a:endParaRPr lang="en-GB" altLang="en-US" sz="1600" dirty="0" smtClean="0">
              <a:solidFill>
                <a:srgbClr val="00386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97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Agenda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2" name="TextBox 2"/>
          <p:cNvSpPr txBox="1">
            <a:spLocks noChangeArrowheads="1"/>
          </p:cNvSpPr>
          <p:nvPr/>
        </p:nvSpPr>
        <p:spPr bwMode="auto">
          <a:xfrm>
            <a:off x="152400" y="819150"/>
            <a:ext cx="8862204" cy="443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b="1" dirty="0" smtClean="0">
                <a:solidFill>
                  <a:srgbClr val="003469"/>
                </a:solidFill>
                <a:cs typeface="Arial" pitchFamily="34" charset="0"/>
              </a:rPr>
              <a:t>A glance back…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How did we end up here?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Why now? 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b="1" dirty="0" smtClean="0">
                <a:solidFill>
                  <a:srgbClr val="003469"/>
                </a:solidFill>
                <a:cs typeface="Arial" pitchFamily="34" charset="0"/>
              </a:rPr>
              <a:t>…and a hard look forward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Is there a way out?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The adjustment scenario: no pain, no gain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6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800" y="447675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5599" y="1246187"/>
            <a:ext cx="571500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 glance back…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How did we end up here?</a:t>
            </a: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1733550"/>
            <a:ext cx="6324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377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How did we end up here?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b="1" dirty="0">
                <a:solidFill>
                  <a:srgbClr val="003469"/>
                </a:solidFill>
                <a:cs typeface="Arial" pitchFamily="34" charset="0"/>
              </a:rPr>
              <a:t>It’s impossible understand ‘where we are now’ without going back and looking closely to what happened </a:t>
            </a:r>
            <a:r>
              <a:rPr lang="en-GB" altLang="en-US" sz="2400" b="1" dirty="0" smtClean="0">
                <a:solidFill>
                  <a:srgbClr val="003469"/>
                </a:solidFill>
                <a:cs typeface="Arial" pitchFamily="34" charset="0"/>
              </a:rPr>
              <a:t>to: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Labour market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Credit and leverage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Supply and demand balance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Fiscal policy</a:t>
            </a: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marL="457200" lvl="1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2103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Labour market: more is better,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 isn’t it?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84350"/>
            <a:ext cx="406147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08435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6764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But what about productivity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084350"/>
            <a:ext cx="406147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08360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768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298B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32435" y="0"/>
            <a:ext cx="1845582" cy="5143500"/>
          </a:xfrm>
          <a:prstGeom prst="rect">
            <a:avLst/>
          </a:prstGeom>
          <a:solidFill>
            <a:srgbClr val="5458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257175"/>
            <a:ext cx="7010400" cy="2057400"/>
          </a:xfrm>
        </p:spPr>
        <p:txBody>
          <a:bodyPr>
            <a:normAutofit fontScale="90000"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Geert Aalbers</a:t>
            </a:r>
            <a:r>
              <a:rPr lang="en-US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n-US" b="1" dirty="0" smtClean="0">
                <a:solidFill>
                  <a:schemeClr val="bg1"/>
                </a:solidFill>
                <a:cs typeface="Helvetica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cs typeface="Helvetica" panose="020B0604020202020204" pitchFamily="34" charset="0"/>
              </a:rPr>
              <a:t>Senior Managing Director &amp; </a:t>
            </a:r>
            <a:br>
              <a:rPr lang="en-US" sz="2800" dirty="0" smtClean="0">
                <a:solidFill>
                  <a:schemeClr val="bg1"/>
                </a:solidFill>
                <a:cs typeface="Helvetica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cs typeface="Helvetica" panose="020B0604020202020204" pitchFamily="34" charset="0"/>
              </a:rPr>
              <a:t>Head of Brazil</a:t>
            </a:r>
            <a:br>
              <a:rPr lang="en-US" sz="2800" dirty="0" smtClean="0">
                <a:solidFill>
                  <a:schemeClr val="bg1"/>
                </a:solidFill>
                <a:cs typeface="Helvetica" panose="020B0604020202020204" pitchFamily="34" charset="0"/>
              </a:rPr>
            </a:br>
            <a:r>
              <a:rPr lang="en-US" sz="2800" dirty="0" smtClean="0">
                <a:solidFill>
                  <a:schemeClr val="bg1"/>
                </a:solidFill>
                <a:cs typeface="Helvetica" panose="020B0604020202020204" pitchFamily="34" charset="0"/>
              </a:rPr>
              <a:t>São Paulo</a:t>
            </a:r>
            <a:r>
              <a:rPr lang="en-US" sz="3000" dirty="0" smtClean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n-US" sz="3000" dirty="0" smtClean="0">
                <a:solidFill>
                  <a:schemeClr val="bg1"/>
                </a:solidFill>
                <a:cs typeface="Helvetica" panose="020B0604020202020204" pitchFamily="34" charset="0"/>
              </a:rPr>
            </a:br>
            <a:endParaRPr lang="en-US" sz="30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64900" y="2724150"/>
            <a:ext cx="7010400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endParaRPr lang="en-US" sz="3100" dirty="0">
              <a:solidFill>
                <a:prstClr val="white"/>
              </a:solidFill>
              <a:cs typeface="Helvetica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00712" y="4884578"/>
            <a:ext cx="23756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6861BD92-19D7-4F44-9850-8F645AC925D9}" type="slidenum">
              <a:rPr lang="en-US" sz="800" smtClean="0">
                <a:solidFill>
                  <a:prstClr val="white"/>
                </a:solidFill>
                <a:latin typeface="Corbel" panose="020B0503020204020204" pitchFamily="34" charset="0"/>
              </a:rPr>
              <a:pPr/>
              <a:t>2</a:t>
            </a:fld>
            <a:endParaRPr lang="en-US" sz="800" dirty="0">
              <a:solidFill>
                <a:prstClr val="white"/>
              </a:solidFill>
              <a:latin typeface="Corbel" panose="020B0503020204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322040" y="2686050"/>
            <a:ext cx="6853265" cy="2057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Corbel" panose="020B0503020204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algn="r"/>
            <a:r>
              <a:rPr lang="en-US" sz="3000" b="1" dirty="0" smtClean="0">
                <a:solidFill>
                  <a:schemeClr val="bg1"/>
                </a:solidFill>
                <a:cs typeface="Helvetica" panose="020B0604020202020204" pitchFamily="34" charset="0"/>
              </a:rPr>
              <a:t>Marcos Casarin</a:t>
            </a:r>
            <a:r>
              <a:rPr lang="en-US" sz="3000" b="1" dirty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cs typeface="Helvetica" panose="020B0604020202020204" pitchFamily="34" charset="0"/>
              </a:rPr>
            </a:br>
            <a:r>
              <a:rPr lang="en-US" sz="2600" dirty="0">
                <a:solidFill>
                  <a:schemeClr val="bg1"/>
                </a:solidFill>
                <a:cs typeface="Helvetica" panose="020B0604020202020204" pitchFamily="34" charset="0"/>
              </a:rPr>
              <a:t>Senior </a:t>
            </a:r>
            <a:r>
              <a:rPr lang="en-US" sz="2600" dirty="0" smtClean="0">
                <a:solidFill>
                  <a:schemeClr val="bg1"/>
                </a:solidFill>
                <a:cs typeface="Helvetica" panose="020B0604020202020204" pitchFamily="34" charset="0"/>
              </a:rPr>
              <a:t>Economist Brazil</a:t>
            </a:r>
            <a:r>
              <a:rPr lang="en-US" sz="2600" dirty="0">
                <a:solidFill>
                  <a:schemeClr val="bg1"/>
                </a:solidFill>
                <a:cs typeface="Helvetica" panose="020B0604020202020204" pitchFamily="34" charset="0"/>
              </a:rPr>
              <a:t/>
            </a:r>
            <a:br>
              <a:rPr lang="en-US" sz="2600" dirty="0">
                <a:solidFill>
                  <a:schemeClr val="bg1"/>
                </a:solidFill>
                <a:cs typeface="Helvetica" panose="020B0604020202020204" pitchFamily="34" charset="0"/>
              </a:rPr>
            </a:br>
            <a:r>
              <a:rPr lang="en-US" sz="2600" dirty="0" smtClean="0">
                <a:solidFill>
                  <a:schemeClr val="bg1"/>
                </a:solidFill>
                <a:cs typeface="Helvetica" panose="020B0604020202020204" pitchFamily="34" charset="0"/>
              </a:rPr>
              <a:t>London</a:t>
            </a:r>
            <a:endParaRPr lang="en-US" sz="2600" dirty="0">
              <a:solidFill>
                <a:schemeClr val="bg1"/>
              </a:solidFill>
              <a:cs typeface="Helvetica" panose="020B0604020202020204" pitchFamily="34" charset="0"/>
            </a:endParaRPr>
          </a:p>
        </p:txBody>
      </p:sp>
      <p:pic>
        <p:nvPicPr>
          <p:cNvPr id="5" name="Picture 2" descr="C:\Users\geert.aalbers\AppData\Local\Microsoft\Windows\Temporary Internet Files\Content.Outlook\BIKV1KG9\Marcos Casarin_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35" y="2587154"/>
            <a:ext cx="1845582" cy="255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geert.aalbers\Documents\CI Latam\Profiles\Photos GA\control_risks_102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34" y="2226"/>
            <a:ext cx="1811565" cy="2569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7700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No wonder Brazil lost market share in world trade!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00" y="742950"/>
            <a:ext cx="4941586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382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Credit and leverage: the only way is up!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0" y="784800"/>
            <a:ext cx="4964023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504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But there’s no free lunch: leverage also went up!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0" y="784800"/>
            <a:ext cx="4951400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403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What about the supply side?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0" y="784800"/>
            <a:ext cx="495841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8092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What about the supply side? Well, not so great…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0" y="784800"/>
            <a:ext cx="495841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930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78600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And what happens when demand outpaces supply?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83600"/>
            <a:ext cx="404542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083600"/>
            <a:ext cx="405114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258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78600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Fiscal policy: spending like there’s no tomorrow!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400" y="1083600"/>
            <a:ext cx="4051145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083600"/>
            <a:ext cx="405344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9600" y="1581150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09600" y="2114550"/>
            <a:ext cx="16002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3276000" y="1809750"/>
            <a:ext cx="1143600" cy="17526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943225" y="2266950"/>
            <a:ext cx="942975" cy="15240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181600" y="1809750"/>
            <a:ext cx="990600" cy="990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7697083" y="2686050"/>
            <a:ext cx="684917" cy="7239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186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78600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7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Where do we end up? With a collection of imbalances</a:t>
            </a:r>
            <a:endParaRPr kumimoji="0" lang="en-US" altLang="en-US" sz="27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819150"/>
            <a:ext cx="4833938" cy="3799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506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800" y="447675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5599" y="1246187"/>
            <a:ext cx="571500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 glance back…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Why now?</a:t>
            </a: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1733550"/>
            <a:ext cx="6324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1670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Why now?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3174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We just saw that Brazil has been accumulating macro imbalances for quite some time…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 smtClean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…but why are we in crisis only now?</a:t>
            </a: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marL="457200" lvl="1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88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>
            <a:off x="7132042" y="1885950"/>
            <a:ext cx="1757212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37773"/>
            <a:ext cx="2743200" cy="1696177"/>
          </a:xfrm>
          <a:prstGeom prst="rect">
            <a:avLst/>
          </a:prstGeom>
          <a:ln w="127000" cap="sq">
            <a:solidFill>
              <a:srgbClr val="7030A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6934200" y="1428750"/>
            <a:ext cx="2209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Region is facing external headwinds</a:t>
            </a:r>
          </a:p>
          <a:p>
            <a:endParaRPr lang="en-US" sz="12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End of commodities super cycle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The China factor (instability, demand)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Middle-income “trap”</a:t>
            </a:r>
          </a:p>
          <a:p>
            <a:endParaRPr lang="en-US" sz="1200" dirty="0" smtClean="0">
              <a:latin typeface="+mj-lt"/>
            </a:endParaRPr>
          </a:p>
          <a:p>
            <a:endParaRPr lang="en-US" sz="1200" dirty="0" smtClean="0">
              <a:latin typeface="+mj-lt"/>
            </a:endParaRPr>
          </a:p>
          <a:p>
            <a:r>
              <a:rPr lang="en-US" sz="1200" dirty="0" smtClean="0">
                <a:solidFill>
                  <a:schemeClr val="bg1"/>
                </a:solidFill>
                <a:latin typeface="+mj-lt"/>
              </a:rPr>
              <a:t>And also internal vulnerabilities</a:t>
            </a:r>
          </a:p>
          <a:p>
            <a:endParaRPr lang="en-US" sz="1200" dirty="0" smtClean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Low productivity and large informal economy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Lack of investment, infrastructure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bg1"/>
                </a:solidFill>
                <a:latin typeface="+mj-lt"/>
              </a:rPr>
              <a:t>Weak governance and rule of law</a:t>
            </a:r>
          </a:p>
          <a:p>
            <a:endParaRPr lang="en-US" sz="1200" dirty="0" smtClean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7132042" y="3714750"/>
            <a:ext cx="1757212" cy="0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94703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Because we no longer have the two sources of easy growth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425497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3469"/>
                </a:solidFill>
                <a:cs typeface="Arial" pitchFamily="34" charset="0"/>
              </a:rPr>
              <a:t>1. Commodity super-cycle (2003-11)</a:t>
            </a:r>
            <a:endParaRPr lang="en-GB" altLang="en-US" sz="1600" dirty="0">
              <a:solidFill>
                <a:srgbClr val="003469"/>
              </a:solidFill>
              <a:cs typeface="Arial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36750"/>
            <a:ext cx="404542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724400" y="666750"/>
            <a:ext cx="4254974" cy="45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800" dirty="0" smtClean="0">
                <a:solidFill>
                  <a:srgbClr val="003469"/>
                </a:solidFill>
                <a:cs typeface="Arial" pitchFamily="34" charset="0"/>
              </a:rPr>
              <a:t>2. Cheap money for EMs (2011-14)</a:t>
            </a:r>
            <a:endParaRPr lang="en-GB" altLang="en-US" sz="1600" dirty="0">
              <a:solidFill>
                <a:srgbClr val="003469"/>
              </a:solidFill>
              <a:cs typeface="Arial" pitchFamily="34" charset="0"/>
            </a:endParaRP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238400"/>
            <a:ext cx="4047216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5486400" y="1885950"/>
            <a:ext cx="1260408" cy="16002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029200" y="2571750"/>
            <a:ext cx="1260408" cy="160020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162800" y="3409950"/>
            <a:ext cx="762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162800" y="3943350"/>
            <a:ext cx="762000" cy="0"/>
          </a:xfrm>
          <a:prstGeom prst="line">
            <a:avLst/>
          </a:prstGeom>
          <a:ln w="127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8001000" y="2762250"/>
            <a:ext cx="457200" cy="121920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914400" y="2038350"/>
            <a:ext cx="2057400" cy="137160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 rot="20134217">
            <a:off x="3697043" y="2192023"/>
            <a:ext cx="603190" cy="1325810"/>
          </a:xfrm>
          <a:prstGeom prst="ellipse">
            <a:avLst/>
          </a:prstGeom>
          <a:noFill/>
          <a:ln w="12700"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328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Why is it important?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76201" y="666750"/>
            <a:ext cx="4507302" cy="4160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3469"/>
                </a:solidFill>
                <a:cs typeface="Arial" pitchFamily="34" charset="0"/>
              </a:rPr>
              <a:t>Growth model would have imploded sooner?</a:t>
            </a:r>
            <a:endParaRPr lang="en-GB" altLang="en-US" dirty="0">
              <a:solidFill>
                <a:srgbClr val="003469"/>
              </a:solidFill>
              <a:cs typeface="Arial" pitchFamily="34" charset="0"/>
            </a:endParaRPr>
          </a:p>
        </p:txBody>
      </p:sp>
      <p:sp>
        <p:nvSpPr>
          <p:cNvPr id="8" name="TextBox 2"/>
          <p:cNvSpPr txBox="1">
            <a:spLocks noChangeArrowheads="1"/>
          </p:cNvSpPr>
          <p:nvPr/>
        </p:nvSpPr>
        <p:spPr bwMode="auto">
          <a:xfrm>
            <a:off x="4583502" y="666750"/>
            <a:ext cx="439587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marL="0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1600" dirty="0" smtClean="0">
                <a:solidFill>
                  <a:srgbClr val="003469"/>
                </a:solidFill>
                <a:cs typeface="Arial" pitchFamily="34" charset="0"/>
              </a:rPr>
              <a:t>Less portfolio inflows (and BRL appreciation)?</a:t>
            </a:r>
            <a:endParaRPr lang="en-GB" altLang="en-US" dirty="0">
              <a:solidFill>
                <a:srgbClr val="003469"/>
              </a:solidFill>
              <a:cs typeface="Arial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38400"/>
            <a:ext cx="404542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238400"/>
            <a:ext cx="404542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23840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236750"/>
            <a:ext cx="4061473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0470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800" y="447675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5599" y="1246187"/>
            <a:ext cx="5715001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 hard look forward…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Is there a way out?</a:t>
            </a: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1733550"/>
            <a:ext cx="6324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43838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Is there a way out?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Brazil entered 2015 full of macro imbalances as policymakers didn’t do their homework in the ‘bonanza’ years…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 smtClean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…now the country needs to prepare for a ‘new normal’ of: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China slowing (implying lower for longer commodity prices)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Stronger US$ and higher borrowing costs in hard currency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More selectivity from investors towards EMs</a:t>
            </a: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marL="457200" lvl="1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1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Who will benefit</a:t>
            </a:r>
            <a:r>
              <a:rPr kumimoji="0" lang="en-GB" altLang="en-US" sz="2800" b="1" i="0" u="none" strike="noStrike" kern="0" cap="none" spc="0" normalizeH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 from this environment</a:t>
            </a: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3469"/>
                </a:solidFill>
                <a:effectLst/>
                <a:uLnTx/>
                <a:uFillTx/>
                <a:latin typeface="Arial"/>
              </a:rPr>
              <a:t>?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Countries with: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Limited exposure to the Chinese slowdown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Fewer domestic headwinds (strong domestic demand)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Good fundamentals (those who did their homework)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Benefit from lower oil &amp; commodity prices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Can Brazil still thrive in such a challenging environment?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 smtClean="0">
              <a:solidFill>
                <a:srgbClr val="003469"/>
              </a:solidFill>
              <a:cs typeface="Arial" pitchFamily="34" charset="0"/>
            </a:endParaRP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marL="457200" lvl="1" indent="0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431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81800" y="4476750"/>
            <a:ext cx="22098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895599" y="1246187"/>
            <a:ext cx="6119005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lnSpc>
                <a:spcPct val="110000"/>
              </a:lnSpc>
              <a:spcBef>
                <a:spcPct val="7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l"/>
              <a:defRPr sz="2200">
                <a:solidFill>
                  <a:schemeClr val="accent1"/>
                </a:solidFill>
                <a:latin typeface="Arial" pitchFamily="34" charset="0"/>
              </a:defRPr>
            </a:lvl1pPr>
            <a:lvl2pPr marL="742950" indent="-285750" eaLnBrk="0" hangingPunct="0">
              <a:lnSpc>
                <a:spcPct val="110000"/>
              </a:lnSpc>
              <a:spcBef>
                <a:spcPct val="5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■"/>
              <a:defRPr sz="2000">
                <a:solidFill>
                  <a:schemeClr val="accent1"/>
                </a:solidFill>
                <a:latin typeface="Arial" pitchFamily="34" charset="0"/>
              </a:defRPr>
            </a:lvl2pPr>
            <a:lvl3pPr marL="1143000" indent="-228600" eaLnBrk="0" hangingPunct="0">
              <a:lnSpc>
                <a:spcPct val="110000"/>
              </a:lnSpc>
              <a:spcBef>
                <a:spcPct val="3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●"/>
              <a:defRPr>
                <a:solidFill>
                  <a:schemeClr val="accent1"/>
                </a:solidFill>
                <a:latin typeface="Arial" pitchFamily="34" charset="0"/>
              </a:defRPr>
            </a:lvl3pPr>
            <a:lvl4pPr marL="16002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Arial" pitchFamily="34" charset="0"/>
              <a:buChar char="−"/>
              <a:defRPr sz="1600">
                <a:solidFill>
                  <a:schemeClr val="accent1"/>
                </a:solidFill>
                <a:latin typeface="Arial" pitchFamily="34" charset="0"/>
              </a:defRPr>
            </a:lvl4pPr>
            <a:lvl5pPr marL="2057400" indent="-228600" eaLnBrk="0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5pPr>
            <a:lvl6pPr marL="25146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6pPr>
            <a:lvl7pPr marL="29718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7pPr>
            <a:lvl8pPr marL="34290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8pPr>
            <a:lvl9pPr marL="3886200" indent="-228600" eaLnBrk="0" fontAlgn="base" hangingPunct="0">
              <a:lnSpc>
                <a:spcPct val="110000"/>
              </a:lnSpc>
              <a:spcBef>
                <a:spcPct val="20000"/>
              </a:spcBef>
              <a:spcAft>
                <a:spcPct val="20000"/>
              </a:spcAft>
              <a:buClr>
                <a:srgbClr val="003A5B"/>
              </a:buClr>
              <a:buFont typeface="Wingdings" pitchFamily="2" charset="2"/>
              <a:buChar char="§"/>
              <a:defRPr sz="1400">
                <a:solidFill>
                  <a:schemeClr val="accent1"/>
                </a:solidFill>
                <a:latin typeface="Arial" pitchFamily="34" charset="0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A hard look forward…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GB" alt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No pain, no gain</a:t>
            </a: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819400" y="1733550"/>
            <a:ext cx="6324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702510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Yes, but policies need to be adjusted…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3139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Our baseline scenario is one of a political and economic muddle-through…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 smtClean="0">
              <a:solidFill>
                <a:srgbClr val="003469"/>
              </a:solidFill>
              <a:cs typeface="Arial" pitchFamily="34" charset="0"/>
            </a:endParaRP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Political uncertainty, volatility, but no impeachment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Very limited progress in structural reforms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As a result, growth will remain moderate…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0" y="784800"/>
            <a:ext cx="495841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0329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…and  debt will be unsustainable in the long-term</a:t>
            </a:r>
            <a:endParaRPr kumimoji="0" lang="en-US" alt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0000" y="784800"/>
            <a:ext cx="4958414" cy="39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637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78600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sz="2400" kern="0" dirty="0" smtClean="0">
                <a:solidFill>
                  <a:srgbClr val="003469"/>
                </a:solidFill>
                <a:latin typeface="Arial"/>
              </a:rPr>
              <a:t>Alternative is to adjust policies and push through reforms</a:t>
            </a:r>
            <a:endParaRPr kumimoji="0" lang="en-US" alt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4062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Using our macro model, we ran an adjustment scenario.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400" dirty="0" smtClean="0">
                <a:solidFill>
                  <a:srgbClr val="003469"/>
                </a:solidFill>
                <a:cs typeface="Arial" pitchFamily="34" charset="0"/>
              </a:rPr>
              <a:t>Key assumptions include:</a:t>
            </a: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400" dirty="0" smtClean="0">
              <a:solidFill>
                <a:srgbClr val="003469"/>
              </a:solidFill>
              <a:cs typeface="Arial" pitchFamily="34" charset="0"/>
            </a:endParaRP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Restoring primary surpluses through tax hikes &amp; spending cuts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Limiting growth of gov’t spending to that of GDP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Progress on productivity-enhancing reforms </a:t>
            </a:r>
          </a:p>
          <a:p>
            <a:pPr lvl="1"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776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73113" y="1300162"/>
            <a:ext cx="7705725" cy="3786187"/>
          </a:xfrm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3" name="AutoShape 4" descr="Afbeeldingsresultaat voor how to make pizz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Afbeeldingsresultaat voor how to make pizz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8" descr="Afbeeldingsresultaat voor how to make pizz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-15814" y="-144463"/>
            <a:ext cx="9159814" cy="5391150"/>
            <a:chOff x="12680706" y="1098377"/>
            <a:chExt cx="9159814" cy="5143500"/>
          </a:xfrm>
        </p:grpSpPr>
        <p:pic>
          <p:nvPicPr>
            <p:cNvPr id="5132" name="Picture 12" descr="http://www.comnetwork.org/wp-content/uploads/2014/07/Post-7.-PastPresentFuture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680706" y="1098377"/>
              <a:ext cx="9159814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2852282" y="1271127"/>
              <a:ext cx="494982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pt-BR" sz="3200" b="1" dirty="0">
                  <a:solidFill>
                    <a:prstClr val="white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And Brazil...changes ahead?</a:t>
              </a:r>
              <a:endParaRPr lang="en-US" sz="3200" b="1" dirty="0">
                <a:solidFill>
                  <a:prstClr val="white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2044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First things first: put public finances back in order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8360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08360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5158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637587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No pain, no gain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200" y="108360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950" y="1083600"/>
            <a:ext cx="4056884" cy="324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89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 bwMode="auto">
          <a:xfrm>
            <a:off x="152400" y="578689"/>
            <a:ext cx="8862204" cy="11861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oe_footer_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562" y="4705350"/>
            <a:ext cx="2635042" cy="25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 txBox="1">
            <a:spLocks noChangeArrowheads="1"/>
          </p:cNvSpPr>
          <p:nvPr/>
        </p:nvSpPr>
        <p:spPr bwMode="auto">
          <a:xfrm>
            <a:off x="228600" y="133350"/>
            <a:ext cx="8786004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ts val="1800"/>
              </a:spcAft>
              <a:defRPr sz="2800" b="1">
                <a:solidFill>
                  <a:schemeClr val="accent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03A5B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lang="en-GB" altLang="en-US" kern="0" dirty="0" smtClean="0">
                <a:solidFill>
                  <a:srgbClr val="003469"/>
                </a:solidFill>
                <a:latin typeface="Arial"/>
              </a:rPr>
              <a:t>Bottom line</a:t>
            </a:r>
            <a:endParaRPr kumimoji="0" lang="en-US" altLang="en-US" b="1" i="0" u="none" strike="noStrike" kern="0" cap="none" spc="0" normalizeH="0" baseline="0" noProof="0" dirty="0" smtClean="0">
              <a:ln>
                <a:noFill/>
              </a:ln>
              <a:solidFill>
                <a:srgbClr val="00346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2400" y="666750"/>
            <a:ext cx="8862204" cy="4370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accent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Where we are today is a result of imbalances accumulated in the past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 smtClean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From now on, it will be the survival of the fittest – and Brazil needs to work out more!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First things first: put the public finances back in order to build a bridge for growth-enhancing reforms once the storm is over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No pain, no gain: any positive results from the macro adjustment will only show up after 3-4 years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20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GB" altLang="en-US" sz="2000" dirty="0" smtClean="0">
                <a:solidFill>
                  <a:srgbClr val="003469"/>
                </a:solidFill>
                <a:cs typeface="Arial" pitchFamily="34" charset="0"/>
              </a:rPr>
              <a:t>Hence, we see the adjustment as an unlikely scenario – politicians have no incentives to pursue adjustment now.</a:t>
            </a:r>
            <a:endParaRPr lang="en-GB" altLang="en-US" sz="1800" dirty="0">
              <a:solidFill>
                <a:srgbClr val="003469"/>
              </a:solidFill>
              <a:cs typeface="Arial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en-GB" altLang="en-US" sz="1800" dirty="0">
              <a:solidFill>
                <a:srgbClr val="003469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378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71573" y="1637637"/>
            <a:ext cx="3809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Perguntas</a:t>
            </a:r>
            <a:r>
              <a:rPr lang="en-US" sz="4800" dirty="0" smtClean="0">
                <a:solidFill>
                  <a:schemeClr val="bg1"/>
                </a:solidFill>
                <a:latin typeface="Corbel" panose="020B0503020204020204" pitchFamily="34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-33910" y="4476750"/>
            <a:ext cx="9177909" cy="666750"/>
          </a:xfrm>
          <a:prstGeom prst="rect">
            <a:avLst/>
          </a:prstGeom>
          <a:solidFill>
            <a:srgbClr val="0537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481571" y="4476754"/>
            <a:ext cx="757430" cy="666751"/>
          </a:xfrm>
          <a:prstGeom prst="rect">
            <a:avLst/>
          </a:prstGeom>
          <a:solidFill>
            <a:srgbClr val="0081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854606" y="3638550"/>
            <a:ext cx="3368230" cy="8771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GB" altLang="en-US" b="1" kern="0" dirty="0" smtClean="0">
                <a:solidFill>
                  <a:srgbClr val="FFFFFF"/>
                </a:solidFill>
              </a:rPr>
              <a:t>mcasarin@oxfordeconomics.com</a:t>
            </a:r>
            <a:endParaRPr lang="en-GB" altLang="en-US" b="1" kern="0" dirty="0">
              <a:solidFill>
                <a:srgbClr val="FFFFFF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800"/>
              </a:spcAft>
              <a:defRPr/>
            </a:pPr>
            <a:endParaRPr lang="en-GB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9034" y="3135384"/>
            <a:ext cx="3233578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endParaRPr lang="en-GB" altLang="en-US" b="1" kern="0" dirty="0" smtClean="0">
              <a:solidFill>
                <a:srgbClr val="FFFFFF"/>
              </a:solidFill>
            </a:endParaRPr>
          </a:p>
          <a:p>
            <a:pPr fontAlgn="base">
              <a:spcBef>
                <a:spcPct val="0"/>
              </a:spcBef>
              <a:spcAft>
                <a:spcPts val="1800"/>
              </a:spcAft>
              <a:defRPr/>
            </a:pPr>
            <a:r>
              <a:rPr lang="en-GB" altLang="en-US" b="1" kern="0" dirty="0" smtClean="0">
                <a:solidFill>
                  <a:srgbClr val="FFFFFF"/>
                </a:solidFill>
              </a:rPr>
              <a:t>geert.aalbers@controlrisks.com</a:t>
            </a:r>
            <a:endParaRPr lang="en-GB" altLang="en-US" b="1" kern="0" dirty="0">
              <a:solidFill>
                <a:srgbClr val="FFFFFF"/>
              </a:solidFill>
              <a:latin typeface="Arial" pitchFamily="34" charset="0"/>
            </a:endParaRPr>
          </a:p>
          <a:p>
            <a:pPr lvl="0" fontAlgn="base">
              <a:spcBef>
                <a:spcPct val="0"/>
              </a:spcBef>
              <a:spcAft>
                <a:spcPts val="1800"/>
              </a:spcAft>
              <a:defRPr/>
            </a:pPr>
            <a:endParaRPr lang="en-GB" altLang="en-US" b="1" kern="0" dirty="0">
              <a:solidFill>
                <a:srgbClr val="FFFFFF"/>
              </a:solidFill>
              <a:latin typeface="Arial" pitchFamily="34" charset="0"/>
            </a:endParaRPr>
          </a:p>
        </p:txBody>
      </p:sp>
      <p:pic>
        <p:nvPicPr>
          <p:cNvPr id="7" name="Picture 2" descr="C:\Users\Paul.Dudzinski\Desktop\Images\CR logo_H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73" y="102507"/>
            <a:ext cx="2702627" cy="51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hikari-project.eu/wp-content/uploads/oxe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349" y="138611"/>
            <a:ext cx="2929278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284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Paul.Dudzinski\Documents\_Other Work\Images\shutterstock_149833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7"/>
          <a:stretch/>
        </p:blipFill>
        <p:spPr bwMode="auto">
          <a:xfrm>
            <a:off x="2" y="-37192"/>
            <a:ext cx="9156137" cy="51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-41267"/>
            <a:ext cx="9144000" cy="52228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71"/>
          <p:cNvSpPr>
            <a:spLocks/>
          </p:cNvSpPr>
          <p:nvPr/>
        </p:nvSpPr>
        <p:spPr bwMode="auto">
          <a:xfrm rot="16200000">
            <a:off x="4270013" y="303084"/>
            <a:ext cx="5218349" cy="4529647"/>
          </a:xfrm>
          <a:custGeom>
            <a:avLst/>
            <a:gdLst>
              <a:gd name="T0" fmla="*/ 275 w 5999"/>
              <a:gd name="T1" fmla="*/ 9 h 1613"/>
              <a:gd name="T2" fmla="*/ 455 w 5999"/>
              <a:gd name="T3" fmla="*/ 31 h 1613"/>
              <a:gd name="T4" fmla="*/ 606 w 5999"/>
              <a:gd name="T5" fmla="*/ 60 h 1613"/>
              <a:gd name="T6" fmla="*/ 741 w 5999"/>
              <a:gd name="T7" fmla="*/ 100 h 1613"/>
              <a:gd name="T8" fmla="*/ 803 w 5999"/>
              <a:gd name="T9" fmla="*/ 86 h 1613"/>
              <a:gd name="T10" fmla="*/ 899 w 5999"/>
              <a:gd name="T11" fmla="*/ 88 h 1613"/>
              <a:gd name="T12" fmla="*/ 994 w 5999"/>
              <a:gd name="T13" fmla="*/ 97 h 1613"/>
              <a:gd name="T14" fmla="*/ 1127 w 5999"/>
              <a:gd name="T15" fmla="*/ 102 h 1613"/>
              <a:gd name="T16" fmla="*/ 1198 w 5999"/>
              <a:gd name="T17" fmla="*/ 97 h 1613"/>
              <a:gd name="T18" fmla="*/ 1309 w 5999"/>
              <a:gd name="T19" fmla="*/ 78 h 1613"/>
              <a:gd name="T20" fmla="*/ 1376 w 5999"/>
              <a:gd name="T21" fmla="*/ 55 h 1613"/>
              <a:gd name="T22" fmla="*/ 1481 w 5999"/>
              <a:gd name="T23" fmla="*/ 13 h 1613"/>
              <a:gd name="T24" fmla="*/ 1572 w 5999"/>
              <a:gd name="T25" fmla="*/ 27 h 1613"/>
              <a:gd name="T26" fmla="*/ 1647 w 5999"/>
              <a:gd name="T27" fmla="*/ 37 h 1613"/>
              <a:gd name="T28" fmla="*/ 1684 w 5999"/>
              <a:gd name="T29" fmla="*/ 60 h 1613"/>
              <a:gd name="T30" fmla="*/ 1769 w 5999"/>
              <a:gd name="T31" fmla="*/ 49 h 1613"/>
              <a:gd name="T32" fmla="*/ 1887 w 5999"/>
              <a:gd name="T33" fmla="*/ 35 h 1613"/>
              <a:gd name="T34" fmla="*/ 1986 w 5999"/>
              <a:gd name="T35" fmla="*/ 60 h 1613"/>
              <a:gd name="T36" fmla="*/ 2053 w 5999"/>
              <a:gd name="T37" fmla="*/ 62 h 1613"/>
              <a:gd name="T38" fmla="*/ 2100 w 5999"/>
              <a:gd name="T39" fmla="*/ 69 h 1613"/>
              <a:gd name="T40" fmla="*/ 2153 w 5999"/>
              <a:gd name="T41" fmla="*/ 66 h 1613"/>
              <a:gd name="T42" fmla="*/ 2353 w 5999"/>
              <a:gd name="T43" fmla="*/ 13 h 1613"/>
              <a:gd name="T44" fmla="*/ 2399 w 5999"/>
              <a:gd name="T45" fmla="*/ 11 h 1613"/>
              <a:gd name="T46" fmla="*/ 2439 w 5999"/>
              <a:gd name="T47" fmla="*/ 38 h 1613"/>
              <a:gd name="T48" fmla="*/ 2490 w 5999"/>
              <a:gd name="T49" fmla="*/ 62 h 1613"/>
              <a:gd name="T50" fmla="*/ 2541 w 5999"/>
              <a:gd name="T51" fmla="*/ 84 h 1613"/>
              <a:gd name="T52" fmla="*/ 2663 w 5999"/>
              <a:gd name="T53" fmla="*/ 88 h 1613"/>
              <a:gd name="T54" fmla="*/ 2714 w 5999"/>
              <a:gd name="T55" fmla="*/ 97 h 1613"/>
              <a:gd name="T56" fmla="*/ 2806 w 5999"/>
              <a:gd name="T57" fmla="*/ 80 h 1613"/>
              <a:gd name="T58" fmla="*/ 2892 w 5999"/>
              <a:gd name="T59" fmla="*/ 93 h 1613"/>
              <a:gd name="T60" fmla="*/ 2919 w 5999"/>
              <a:gd name="T61" fmla="*/ 124 h 1613"/>
              <a:gd name="T62" fmla="*/ 2974 w 5999"/>
              <a:gd name="T63" fmla="*/ 133 h 1613"/>
              <a:gd name="T64" fmla="*/ 3039 w 5999"/>
              <a:gd name="T65" fmla="*/ 126 h 1613"/>
              <a:gd name="T66" fmla="*/ 3069 w 5999"/>
              <a:gd name="T67" fmla="*/ 108 h 1613"/>
              <a:gd name="T68" fmla="*/ 3138 w 5999"/>
              <a:gd name="T69" fmla="*/ 62 h 1613"/>
              <a:gd name="T70" fmla="*/ 3174 w 5999"/>
              <a:gd name="T71" fmla="*/ 66 h 1613"/>
              <a:gd name="T72" fmla="*/ 3254 w 5999"/>
              <a:gd name="T73" fmla="*/ 35 h 1613"/>
              <a:gd name="T74" fmla="*/ 3301 w 5999"/>
              <a:gd name="T75" fmla="*/ 60 h 1613"/>
              <a:gd name="T76" fmla="*/ 3380 w 5999"/>
              <a:gd name="T77" fmla="*/ 69 h 1613"/>
              <a:gd name="T78" fmla="*/ 3516 w 5999"/>
              <a:gd name="T79" fmla="*/ 49 h 1613"/>
              <a:gd name="T80" fmla="*/ 3573 w 5999"/>
              <a:gd name="T81" fmla="*/ 58 h 1613"/>
              <a:gd name="T82" fmla="*/ 3715 w 5999"/>
              <a:gd name="T83" fmla="*/ 57 h 1613"/>
              <a:gd name="T84" fmla="*/ 3917 w 5999"/>
              <a:gd name="T85" fmla="*/ 73 h 1613"/>
              <a:gd name="T86" fmla="*/ 4113 w 5999"/>
              <a:gd name="T87" fmla="*/ 40 h 1613"/>
              <a:gd name="T88" fmla="*/ 4213 w 5999"/>
              <a:gd name="T89" fmla="*/ 20 h 1613"/>
              <a:gd name="T90" fmla="*/ 4295 w 5999"/>
              <a:gd name="T91" fmla="*/ 15 h 1613"/>
              <a:gd name="T92" fmla="*/ 4384 w 5999"/>
              <a:gd name="T93" fmla="*/ 55 h 1613"/>
              <a:gd name="T94" fmla="*/ 4583 w 5999"/>
              <a:gd name="T95" fmla="*/ 42 h 1613"/>
              <a:gd name="T96" fmla="*/ 4845 w 5999"/>
              <a:gd name="T97" fmla="*/ 31 h 1613"/>
              <a:gd name="T98" fmla="*/ 4938 w 5999"/>
              <a:gd name="T99" fmla="*/ 40 h 1613"/>
              <a:gd name="T100" fmla="*/ 5058 w 5999"/>
              <a:gd name="T101" fmla="*/ 20 h 1613"/>
              <a:gd name="T102" fmla="*/ 5209 w 5999"/>
              <a:gd name="T103" fmla="*/ 44 h 1613"/>
              <a:gd name="T104" fmla="*/ 5356 w 5999"/>
              <a:gd name="T105" fmla="*/ 89 h 1613"/>
              <a:gd name="T106" fmla="*/ 5427 w 5999"/>
              <a:gd name="T107" fmla="*/ 95 h 1613"/>
              <a:gd name="T108" fmla="*/ 5484 w 5999"/>
              <a:gd name="T109" fmla="*/ 88 h 1613"/>
              <a:gd name="T110" fmla="*/ 5613 w 5999"/>
              <a:gd name="T111" fmla="*/ 64 h 1613"/>
              <a:gd name="T112" fmla="*/ 5782 w 5999"/>
              <a:gd name="T113" fmla="*/ 26 h 1613"/>
              <a:gd name="T114" fmla="*/ 5904 w 5999"/>
              <a:gd name="T115" fmla="*/ 67 h 1613"/>
              <a:gd name="T116" fmla="*/ 2 w 5999"/>
              <a:gd name="T117" fmla="*/ 91 h 1613"/>
              <a:gd name="T118" fmla="*/ 104 w 5999"/>
              <a:gd name="T119" fmla="*/ 37 h 1613"/>
              <a:gd name="T120" fmla="*/ 198 w 5999"/>
              <a:gd name="T121" fmla="*/ 11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99" h="1613">
                <a:moveTo>
                  <a:pt x="218" y="0"/>
                </a:moveTo>
                <a:lnTo>
                  <a:pt x="224" y="0"/>
                </a:lnTo>
                <a:lnTo>
                  <a:pt x="229" y="4"/>
                </a:lnTo>
                <a:lnTo>
                  <a:pt x="235" y="6"/>
                </a:lnTo>
                <a:lnTo>
                  <a:pt x="240" y="7"/>
                </a:lnTo>
                <a:lnTo>
                  <a:pt x="246" y="9"/>
                </a:lnTo>
                <a:lnTo>
                  <a:pt x="249" y="11"/>
                </a:lnTo>
                <a:lnTo>
                  <a:pt x="253" y="11"/>
                </a:lnTo>
                <a:lnTo>
                  <a:pt x="258" y="11"/>
                </a:lnTo>
                <a:lnTo>
                  <a:pt x="264" y="11"/>
                </a:lnTo>
                <a:lnTo>
                  <a:pt x="275" y="9"/>
                </a:lnTo>
                <a:lnTo>
                  <a:pt x="280" y="9"/>
                </a:lnTo>
                <a:lnTo>
                  <a:pt x="286" y="11"/>
                </a:lnTo>
                <a:lnTo>
                  <a:pt x="295" y="15"/>
                </a:lnTo>
                <a:lnTo>
                  <a:pt x="308" y="18"/>
                </a:lnTo>
                <a:lnTo>
                  <a:pt x="326" y="22"/>
                </a:lnTo>
                <a:lnTo>
                  <a:pt x="342" y="24"/>
                </a:lnTo>
                <a:lnTo>
                  <a:pt x="357" y="24"/>
                </a:lnTo>
                <a:lnTo>
                  <a:pt x="400" y="24"/>
                </a:lnTo>
                <a:lnTo>
                  <a:pt x="420" y="26"/>
                </a:lnTo>
                <a:lnTo>
                  <a:pt x="437" y="29"/>
                </a:lnTo>
                <a:lnTo>
                  <a:pt x="455" y="31"/>
                </a:lnTo>
                <a:lnTo>
                  <a:pt x="491" y="31"/>
                </a:lnTo>
                <a:lnTo>
                  <a:pt x="497" y="31"/>
                </a:lnTo>
                <a:lnTo>
                  <a:pt x="502" y="33"/>
                </a:lnTo>
                <a:lnTo>
                  <a:pt x="504" y="33"/>
                </a:lnTo>
                <a:lnTo>
                  <a:pt x="508" y="35"/>
                </a:lnTo>
                <a:lnTo>
                  <a:pt x="510" y="37"/>
                </a:lnTo>
                <a:lnTo>
                  <a:pt x="515" y="38"/>
                </a:lnTo>
                <a:lnTo>
                  <a:pt x="539" y="49"/>
                </a:lnTo>
                <a:lnTo>
                  <a:pt x="566" y="57"/>
                </a:lnTo>
                <a:lnTo>
                  <a:pt x="586" y="58"/>
                </a:lnTo>
                <a:lnTo>
                  <a:pt x="606" y="60"/>
                </a:lnTo>
                <a:lnTo>
                  <a:pt x="621" y="60"/>
                </a:lnTo>
                <a:lnTo>
                  <a:pt x="633" y="66"/>
                </a:lnTo>
                <a:lnTo>
                  <a:pt x="646" y="71"/>
                </a:lnTo>
                <a:lnTo>
                  <a:pt x="664" y="80"/>
                </a:lnTo>
                <a:lnTo>
                  <a:pt x="683" y="86"/>
                </a:lnTo>
                <a:lnTo>
                  <a:pt x="692" y="88"/>
                </a:lnTo>
                <a:lnTo>
                  <a:pt x="701" y="88"/>
                </a:lnTo>
                <a:lnTo>
                  <a:pt x="710" y="88"/>
                </a:lnTo>
                <a:lnTo>
                  <a:pt x="721" y="91"/>
                </a:lnTo>
                <a:lnTo>
                  <a:pt x="730" y="97"/>
                </a:lnTo>
                <a:lnTo>
                  <a:pt x="741" y="100"/>
                </a:lnTo>
                <a:lnTo>
                  <a:pt x="744" y="100"/>
                </a:lnTo>
                <a:lnTo>
                  <a:pt x="748" y="100"/>
                </a:lnTo>
                <a:lnTo>
                  <a:pt x="748" y="100"/>
                </a:lnTo>
                <a:lnTo>
                  <a:pt x="748" y="100"/>
                </a:lnTo>
                <a:lnTo>
                  <a:pt x="748" y="98"/>
                </a:lnTo>
                <a:lnTo>
                  <a:pt x="750" y="97"/>
                </a:lnTo>
                <a:lnTo>
                  <a:pt x="752" y="97"/>
                </a:lnTo>
                <a:lnTo>
                  <a:pt x="759" y="95"/>
                </a:lnTo>
                <a:lnTo>
                  <a:pt x="768" y="93"/>
                </a:lnTo>
                <a:lnTo>
                  <a:pt x="777" y="91"/>
                </a:lnTo>
                <a:lnTo>
                  <a:pt x="803" y="86"/>
                </a:lnTo>
                <a:lnTo>
                  <a:pt x="826" y="73"/>
                </a:lnTo>
                <a:lnTo>
                  <a:pt x="839" y="67"/>
                </a:lnTo>
                <a:lnTo>
                  <a:pt x="855" y="66"/>
                </a:lnTo>
                <a:lnTo>
                  <a:pt x="872" y="67"/>
                </a:lnTo>
                <a:lnTo>
                  <a:pt x="877" y="71"/>
                </a:lnTo>
                <a:lnTo>
                  <a:pt x="881" y="73"/>
                </a:lnTo>
                <a:lnTo>
                  <a:pt x="885" y="77"/>
                </a:lnTo>
                <a:lnTo>
                  <a:pt x="888" y="80"/>
                </a:lnTo>
                <a:lnTo>
                  <a:pt x="892" y="84"/>
                </a:lnTo>
                <a:lnTo>
                  <a:pt x="895" y="86"/>
                </a:lnTo>
                <a:lnTo>
                  <a:pt x="899" y="88"/>
                </a:lnTo>
                <a:lnTo>
                  <a:pt x="906" y="89"/>
                </a:lnTo>
                <a:lnTo>
                  <a:pt x="912" y="91"/>
                </a:lnTo>
                <a:lnTo>
                  <a:pt x="919" y="91"/>
                </a:lnTo>
                <a:lnTo>
                  <a:pt x="925" y="91"/>
                </a:lnTo>
                <a:lnTo>
                  <a:pt x="937" y="89"/>
                </a:lnTo>
                <a:lnTo>
                  <a:pt x="950" y="88"/>
                </a:lnTo>
                <a:lnTo>
                  <a:pt x="965" y="88"/>
                </a:lnTo>
                <a:lnTo>
                  <a:pt x="972" y="89"/>
                </a:lnTo>
                <a:lnTo>
                  <a:pt x="979" y="93"/>
                </a:lnTo>
                <a:lnTo>
                  <a:pt x="986" y="95"/>
                </a:lnTo>
                <a:lnTo>
                  <a:pt x="994" y="97"/>
                </a:lnTo>
                <a:lnTo>
                  <a:pt x="999" y="97"/>
                </a:lnTo>
                <a:lnTo>
                  <a:pt x="1005" y="95"/>
                </a:lnTo>
                <a:lnTo>
                  <a:pt x="1010" y="93"/>
                </a:lnTo>
                <a:lnTo>
                  <a:pt x="1017" y="93"/>
                </a:lnTo>
                <a:lnTo>
                  <a:pt x="1037" y="97"/>
                </a:lnTo>
                <a:lnTo>
                  <a:pt x="1057" y="106"/>
                </a:lnTo>
                <a:lnTo>
                  <a:pt x="1076" y="113"/>
                </a:lnTo>
                <a:lnTo>
                  <a:pt x="1090" y="113"/>
                </a:lnTo>
                <a:lnTo>
                  <a:pt x="1101" y="109"/>
                </a:lnTo>
                <a:lnTo>
                  <a:pt x="1114" y="106"/>
                </a:lnTo>
                <a:lnTo>
                  <a:pt x="1127" y="102"/>
                </a:lnTo>
                <a:lnTo>
                  <a:pt x="1134" y="102"/>
                </a:lnTo>
                <a:lnTo>
                  <a:pt x="1143" y="102"/>
                </a:lnTo>
                <a:lnTo>
                  <a:pt x="1150" y="102"/>
                </a:lnTo>
                <a:lnTo>
                  <a:pt x="1159" y="104"/>
                </a:lnTo>
                <a:lnTo>
                  <a:pt x="1170" y="108"/>
                </a:lnTo>
                <a:lnTo>
                  <a:pt x="1179" y="108"/>
                </a:lnTo>
                <a:lnTo>
                  <a:pt x="1185" y="108"/>
                </a:lnTo>
                <a:lnTo>
                  <a:pt x="1188" y="104"/>
                </a:lnTo>
                <a:lnTo>
                  <a:pt x="1192" y="102"/>
                </a:lnTo>
                <a:lnTo>
                  <a:pt x="1194" y="100"/>
                </a:lnTo>
                <a:lnTo>
                  <a:pt x="1198" y="97"/>
                </a:lnTo>
                <a:lnTo>
                  <a:pt x="1201" y="95"/>
                </a:lnTo>
                <a:lnTo>
                  <a:pt x="1207" y="93"/>
                </a:lnTo>
                <a:lnTo>
                  <a:pt x="1210" y="91"/>
                </a:lnTo>
                <a:lnTo>
                  <a:pt x="1214" y="91"/>
                </a:lnTo>
                <a:lnTo>
                  <a:pt x="1219" y="91"/>
                </a:lnTo>
                <a:lnTo>
                  <a:pt x="1261" y="84"/>
                </a:lnTo>
                <a:lnTo>
                  <a:pt x="1278" y="84"/>
                </a:lnTo>
                <a:lnTo>
                  <a:pt x="1296" y="84"/>
                </a:lnTo>
                <a:lnTo>
                  <a:pt x="1301" y="82"/>
                </a:lnTo>
                <a:lnTo>
                  <a:pt x="1305" y="80"/>
                </a:lnTo>
                <a:lnTo>
                  <a:pt x="1309" y="78"/>
                </a:lnTo>
                <a:lnTo>
                  <a:pt x="1312" y="75"/>
                </a:lnTo>
                <a:lnTo>
                  <a:pt x="1318" y="71"/>
                </a:lnTo>
                <a:lnTo>
                  <a:pt x="1321" y="69"/>
                </a:lnTo>
                <a:lnTo>
                  <a:pt x="1323" y="69"/>
                </a:lnTo>
                <a:lnTo>
                  <a:pt x="1327" y="67"/>
                </a:lnTo>
                <a:lnTo>
                  <a:pt x="1329" y="67"/>
                </a:lnTo>
                <a:lnTo>
                  <a:pt x="1330" y="67"/>
                </a:lnTo>
                <a:lnTo>
                  <a:pt x="1336" y="67"/>
                </a:lnTo>
                <a:lnTo>
                  <a:pt x="1352" y="66"/>
                </a:lnTo>
                <a:lnTo>
                  <a:pt x="1363" y="62"/>
                </a:lnTo>
                <a:lnTo>
                  <a:pt x="1376" y="55"/>
                </a:lnTo>
                <a:lnTo>
                  <a:pt x="1389" y="46"/>
                </a:lnTo>
                <a:lnTo>
                  <a:pt x="1403" y="38"/>
                </a:lnTo>
                <a:lnTo>
                  <a:pt x="1421" y="35"/>
                </a:lnTo>
                <a:lnTo>
                  <a:pt x="1436" y="35"/>
                </a:lnTo>
                <a:lnTo>
                  <a:pt x="1449" y="35"/>
                </a:lnTo>
                <a:lnTo>
                  <a:pt x="1460" y="33"/>
                </a:lnTo>
                <a:lnTo>
                  <a:pt x="1469" y="24"/>
                </a:lnTo>
                <a:lnTo>
                  <a:pt x="1471" y="20"/>
                </a:lnTo>
                <a:lnTo>
                  <a:pt x="1474" y="17"/>
                </a:lnTo>
                <a:lnTo>
                  <a:pt x="1476" y="15"/>
                </a:lnTo>
                <a:lnTo>
                  <a:pt x="1481" y="13"/>
                </a:lnTo>
                <a:lnTo>
                  <a:pt x="1487" y="11"/>
                </a:lnTo>
                <a:lnTo>
                  <a:pt x="1491" y="11"/>
                </a:lnTo>
                <a:lnTo>
                  <a:pt x="1494" y="13"/>
                </a:lnTo>
                <a:lnTo>
                  <a:pt x="1498" y="15"/>
                </a:lnTo>
                <a:lnTo>
                  <a:pt x="1502" y="17"/>
                </a:lnTo>
                <a:lnTo>
                  <a:pt x="1505" y="18"/>
                </a:lnTo>
                <a:lnTo>
                  <a:pt x="1525" y="20"/>
                </a:lnTo>
                <a:lnTo>
                  <a:pt x="1543" y="17"/>
                </a:lnTo>
                <a:lnTo>
                  <a:pt x="1551" y="22"/>
                </a:lnTo>
                <a:lnTo>
                  <a:pt x="1563" y="26"/>
                </a:lnTo>
                <a:lnTo>
                  <a:pt x="1572" y="27"/>
                </a:lnTo>
                <a:lnTo>
                  <a:pt x="1578" y="27"/>
                </a:lnTo>
                <a:lnTo>
                  <a:pt x="1582" y="26"/>
                </a:lnTo>
                <a:lnTo>
                  <a:pt x="1585" y="24"/>
                </a:lnTo>
                <a:lnTo>
                  <a:pt x="1591" y="24"/>
                </a:lnTo>
                <a:lnTo>
                  <a:pt x="1596" y="24"/>
                </a:lnTo>
                <a:lnTo>
                  <a:pt x="1602" y="27"/>
                </a:lnTo>
                <a:lnTo>
                  <a:pt x="1609" y="31"/>
                </a:lnTo>
                <a:lnTo>
                  <a:pt x="1614" y="33"/>
                </a:lnTo>
                <a:lnTo>
                  <a:pt x="1625" y="35"/>
                </a:lnTo>
                <a:lnTo>
                  <a:pt x="1636" y="35"/>
                </a:lnTo>
                <a:lnTo>
                  <a:pt x="1647" y="37"/>
                </a:lnTo>
                <a:lnTo>
                  <a:pt x="1653" y="40"/>
                </a:lnTo>
                <a:lnTo>
                  <a:pt x="1654" y="44"/>
                </a:lnTo>
                <a:lnTo>
                  <a:pt x="1658" y="49"/>
                </a:lnTo>
                <a:lnTo>
                  <a:pt x="1658" y="53"/>
                </a:lnTo>
                <a:lnTo>
                  <a:pt x="1660" y="58"/>
                </a:lnTo>
                <a:lnTo>
                  <a:pt x="1662" y="64"/>
                </a:lnTo>
                <a:lnTo>
                  <a:pt x="1667" y="62"/>
                </a:lnTo>
                <a:lnTo>
                  <a:pt x="1671" y="60"/>
                </a:lnTo>
                <a:lnTo>
                  <a:pt x="1676" y="60"/>
                </a:lnTo>
                <a:lnTo>
                  <a:pt x="1682" y="60"/>
                </a:lnTo>
                <a:lnTo>
                  <a:pt x="1684" y="60"/>
                </a:lnTo>
                <a:lnTo>
                  <a:pt x="1685" y="62"/>
                </a:lnTo>
                <a:lnTo>
                  <a:pt x="1689" y="64"/>
                </a:lnTo>
                <a:lnTo>
                  <a:pt x="1691" y="64"/>
                </a:lnTo>
                <a:lnTo>
                  <a:pt x="1696" y="64"/>
                </a:lnTo>
                <a:lnTo>
                  <a:pt x="1702" y="64"/>
                </a:lnTo>
                <a:lnTo>
                  <a:pt x="1705" y="64"/>
                </a:lnTo>
                <a:lnTo>
                  <a:pt x="1724" y="66"/>
                </a:lnTo>
                <a:lnTo>
                  <a:pt x="1742" y="66"/>
                </a:lnTo>
                <a:lnTo>
                  <a:pt x="1753" y="62"/>
                </a:lnTo>
                <a:lnTo>
                  <a:pt x="1762" y="57"/>
                </a:lnTo>
                <a:lnTo>
                  <a:pt x="1769" y="49"/>
                </a:lnTo>
                <a:lnTo>
                  <a:pt x="1776" y="42"/>
                </a:lnTo>
                <a:lnTo>
                  <a:pt x="1787" y="38"/>
                </a:lnTo>
                <a:lnTo>
                  <a:pt x="1805" y="38"/>
                </a:lnTo>
                <a:lnTo>
                  <a:pt x="1825" y="42"/>
                </a:lnTo>
                <a:lnTo>
                  <a:pt x="1840" y="51"/>
                </a:lnTo>
                <a:lnTo>
                  <a:pt x="1847" y="46"/>
                </a:lnTo>
                <a:lnTo>
                  <a:pt x="1858" y="38"/>
                </a:lnTo>
                <a:lnTo>
                  <a:pt x="1871" y="31"/>
                </a:lnTo>
                <a:lnTo>
                  <a:pt x="1880" y="31"/>
                </a:lnTo>
                <a:lnTo>
                  <a:pt x="1886" y="33"/>
                </a:lnTo>
                <a:lnTo>
                  <a:pt x="1887" y="35"/>
                </a:lnTo>
                <a:lnTo>
                  <a:pt x="1889" y="37"/>
                </a:lnTo>
                <a:lnTo>
                  <a:pt x="1889" y="38"/>
                </a:lnTo>
                <a:lnTo>
                  <a:pt x="1891" y="42"/>
                </a:lnTo>
                <a:lnTo>
                  <a:pt x="1891" y="44"/>
                </a:lnTo>
                <a:lnTo>
                  <a:pt x="1893" y="47"/>
                </a:lnTo>
                <a:lnTo>
                  <a:pt x="1902" y="51"/>
                </a:lnTo>
                <a:lnTo>
                  <a:pt x="1915" y="53"/>
                </a:lnTo>
                <a:lnTo>
                  <a:pt x="1929" y="53"/>
                </a:lnTo>
                <a:lnTo>
                  <a:pt x="1940" y="53"/>
                </a:lnTo>
                <a:lnTo>
                  <a:pt x="1962" y="57"/>
                </a:lnTo>
                <a:lnTo>
                  <a:pt x="1986" y="60"/>
                </a:lnTo>
                <a:lnTo>
                  <a:pt x="2007" y="60"/>
                </a:lnTo>
                <a:lnTo>
                  <a:pt x="2013" y="58"/>
                </a:lnTo>
                <a:lnTo>
                  <a:pt x="2017" y="58"/>
                </a:lnTo>
                <a:lnTo>
                  <a:pt x="2018" y="57"/>
                </a:lnTo>
                <a:lnTo>
                  <a:pt x="2022" y="57"/>
                </a:lnTo>
                <a:lnTo>
                  <a:pt x="2026" y="57"/>
                </a:lnTo>
                <a:lnTo>
                  <a:pt x="2031" y="58"/>
                </a:lnTo>
                <a:lnTo>
                  <a:pt x="2037" y="60"/>
                </a:lnTo>
                <a:lnTo>
                  <a:pt x="2044" y="62"/>
                </a:lnTo>
                <a:lnTo>
                  <a:pt x="2049" y="62"/>
                </a:lnTo>
                <a:lnTo>
                  <a:pt x="2053" y="62"/>
                </a:lnTo>
                <a:lnTo>
                  <a:pt x="2057" y="60"/>
                </a:lnTo>
                <a:lnTo>
                  <a:pt x="2060" y="60"/>
                </a:lnTo>
                <a:lnTo>
                  <a:pt x="2066" y="58"/>
                </a:lnTo>
                <a:lnTo>
                  <a:pt x="2071" y="60"/>
                </a:lnTo>
                <a:lnTo>
                  <a:pt x="2075" y="60"/>
                </a:lnTo>
                <a:lnTo>
                  <a:pt x="2077" y="62"/>
                </a:lnTo>
                <a:lnTo>
                  <a:pt x="2077" y="64"/>
                </a:lnTo>
                <a:lnTo>
                  <a:pt x="2078" y="66"/>
                </a:lnTo>
                <a:lnTo>
                  <a:pt x="2082" y="67"/>
                </a:lnTo>
                <a:lnTo>
                  <a:pt x="2091" y="71"/>
                </a:lnTo>
                <a:lnTo>
                  <a:pt x="2100" y="69"/>
                </a:lnTo>
                <a:lnTo>
                  <a:pt x="2108" y="66"/>
                </a:lnTo>
                <a:lnTo>
                  <a:pt x="2117" y="60"/>
                </a:lnTo>
                <a:lnTo>
                  <a:pt x="2122" y="58"/>
                </a:lnTo>
                <a:lnTo>
                  <a:pt x="2126" y="55"/>
                </a:lnTo>
                <a:lnTo>
                  <a:pt x="2131" y="53"/>
                </a:lnTo>
                <a:lnTo>
                  <a:pt x="2137" y="53"/>
                </a:lnTo>
                <a:lnTo>
                  <a:pt x="2142" y="55"/>
                </a:lnTo>
                <a:lnTo>
                  <a:pt x="2146" y="57"/>
                </a:lnTo>
                <a:lnTo>
                  <a:pt x="2148" y="60"/>
                </a:lnTo>
                <a:lnTo>
                  <a:pt x="2151" y="64"/>
                </a:lnTo>
                <a:lnTo>
                  <a:pt x="2153" y="66"/>
                </a:lnTo>
                <a:lnTo>
                  <a:pt x="2157" y="67"/>
                </a:lnTo>
                <a:lnTo>
                  <a:pt x="2179" y="69"/>
                </a:lnTo>
                <a:lnTo>
                  <a:pt x="2199" y="66"/>
                </a:lnTo>
                <a:lnTo>
                  <a:pt x="2217" y="58"/>
                </a:lnTo>
                <a:lnTo>
                  <a:pt x="2237" y="53"/>
                </a:lnTo>
                <a:lnTo>
                  <a:pt x="2255" y="49"/>
                </a:lnTo>
                <a:lnTo>
                  <a:pt x="2273" y="44"/>
                </a:lnTo>
                <a:lnTo>
                  <a:pt x="2311" y="31"/>
                </a:lnTo>
                <a:lnTo>
                  <a:pt x="2331" y="22"/>
                </a:lnTo>
                <a:lnTo>
                  <a:pt x="2350" y="15"/>
                </a:lnTo>
                <a:lnTo>
                  <a:pt x="2353" y="13"/>
                </a:lnTo>
                <a:lnTo>
                  <a:pt x="2359" y="11"/>
                </a:lnTo>
                <a:lnTo>
                  <a:pt x="2366" y="13"/>
                </a:lnTo>
                <a:lnTo>
                  <a:pt x="2370" y="13"/>
                </a:lnTo>
                <a:lnTo>
                  <a:pt x="2373" y="15"/>
                </a:lnTo>
                <a:lnTo>
                  <a:pt x="2377" y="15"/>
                </a:lnTo>
                <a:lnTo>
                  <a:pt x="2381" y="17"/>
                </a:lnTo>
                <a:lnTo>
                  <a:pt x="2384" y="17"/>
                </a:lnTo>
                <a:lnTo>
                  <a:pt x="2388" y="15"/>
                </a:lnTo>
                <a:lnTo>
                  <a:pt x="2391" y="13"/>
                </a:lnTo>
                <a:lnTo>
                  <a:pt x="2395" y="13"/>
                </a:lnTo>
                <a:lnTo>
                  <a:pt x="2399" y="11"/>
                </a:lnTo>
                <a:lnTo>
                  <a:pt x="2402" y="11"/>
                </a:lnTo>
                <a:lnTo>
                  <a:pt x="2408" y="13"/>
                </a:lnTo>
                <a:lnTo>
                  <a:pt x="2412" y="15"/>
                </a:lnTo>
                <a:lnTo>
                  <a:pt x="2415" y="18"/>
                </a:lnTo>
                <a:lnTo>
                  <a:pt x="2419" y="20"/>
                </a:lnTo>
                <a:lnTo>
                  <a:pt x="2424" y="20"/>
                </a:lnTo>
                <a:lnTo>
                  <a:pt x="2430" y="20"/>
                </a:lnTo>
                <a:lnTo>
                  <a:pt x="2441" y="22"/>
                </a:lnTo>
                <a:lnTo>
                  <a:pt x="2442" y="26"/>
                </a:lnTo>
                <a:lnTo>
                  <a:pt x="2442" y="33"/>
                </a:lnTo>
                <a:lnTo>
                  <a:pt x="2439" y="38"/>
                </a:lnTo>
                <a:lnTo>
                  <a:pt x="2433" y="46"/>
                </a:lnTo>
                <a:lnTo>
                  <a:pt x="2432" y="51"/>
                </a:lnTo>
                <a:lnTo>
                  <a:pt x="2433" y="57"/>
                </a:lnTo>
                <a:lnTo>
                  <a:pt x="2441" y="60"/>
                </a:lnTo>
                <a:lnTo>
                  <a:pt x="2455" y="58"/>
                </a:lnTo>
                <a:lnTo>
                  <a:pt x="2466" y="55"/>
                </a:lnTo>
                <a:lnTo>
                  <a:pt x="2479" y="55"/>
                </a:lnTo>
                <a:lnTo>
                  <a:pt x="2482" y="55"/>
                </a:lnTo>
                <a:lnTo>
                  <a:pt x="2486" y="58"/>
                </a:lnTo>
                <a:lnTo>
                  <a:pt x="2488" y="60"/>
                </a:lnTo>
                <a:lnTo>
                  <a:pt x="2490" y="62"/>
                </a:lnTo>
                <a:lnTo>
                  <a:pt x="2490" y="66"/>
                </a:lnTo>
                <a:lnTo>
                  <a:pt x="2492" y="69"/>
                </a:lnTo>
                <a:lnTo>
                  <a:pt x="2493" y="71"/>
                </a:lnTo>
                <a:lnTo>
                  <a:pt x="2495" y="73"/>
                </a:lnTo>
                <a:lnTo>
                  <a:pt x="2501" y="75"/>
                </a:lnTo>
                <a:lnTo>
                  <a:pt x="2506" y="75"/>
                </a:lnTo>
                <a:lnTo>
                  <a:pt x="2517" y="75"/>
                </a:lnTo>
                <a:lnTo>
                  <a:pt x="2526" y="77"/>
                </a:lnTo>
                <a:lnTo>
                  <a:pt x="2535" y="78"/>
                </a:lnTo>
                <a:lnTo>
                  <a:pt x="2539" y="82"/>
                </a:lnTo>
                <a:lnTo>
                  <a:pt x="2541" y="84"/>
                </a:lnTo>
                <a:lnTo>
                  <a:pt x="2544" y="88"/>
                </a:lnTo>
                <a:lnTo>
                  <a:pt x="2546" y="89"/>
                </a:lnTo>
                <a:lnTo>
                  <a:pt x="2552" y="91"/>
                </a:lnTo>
                <a:lnTo>
                  <a:pt x="2570" y="93"/>
                </a:lnTo>
                <a:lnTo>
                  <a:pt x="2588" y="93"/>
                </a:lnTo>
                <a:lnTo>
                  <a:pt x="2608" y="97"/>
                </a:lnTo>
                <a:lnTo>
                  <a:pt x="2624" y="98"/>
                </a:lnTo>
                <a:lnTo>
                  <a:pt x="2641" y="95"/>
                </a:lnTo>
                <a:lnTo>
                  <a:pt x="2648" y="93"/>
                </a:lnTo>
                <a:lnTo>
                  <a:pt x="2655" y="89"/>
                </a:lnTo>
                <a:lnTo>
                  <a:pt x="2663" y="88"/>
                </a:lnTo>
                <a:lnTo>
                  <a:pt x="2668" y="88"/>
                </a:lnTo>
                <a:lnTo>
                  <a:pt x="2674" y="88"/>
                </a:lnTo>
                <a:lnTo>
                  <a:pt x="2677" y="89"/>
                </a:lnTo>
                <a:lnTo>
                  <a:pt x="2683" y="91"/>
                </a:lnTo>
                <a:lnTo>
                  <a:pt x="2686" y="93"/>
                </a:lnTo>
                <a:lnTo>
                  <a:pt x="2692" y="95"/>
                </a:lnTo>
                <a:lnTo>
                  <a:pt x="2697" y="98"/>
                </a:lnTo>
                <a:lnTo>
                  <a:pt x="2701" y="98"/>
                </a:lnTo>
                <a:lnTo>
                  <a:pt x="2705" y="98"/>
                </a:lnTo>
                <a:lnTo>
                  <a:pt x="2710" y="98"/>
                </a:lnTo>
                <a:lnTo>
                  <a:pt x="2714" y="97"/>
                </a:lnTo>
                <a:lnTo>
                  <a:pt x="2719" y="97"/>
                </a:lnTo>
                <a:lnTo>
                  <a:pt x="2737" y="93"/>
                </a:lnTo>
                <a:lnTo>
                  <a:pt x="2755" y="91"/>
                </a:lnTo>
                <a:lnTo>
                  <a:pt x="2761" y="91"/>
                </a:lnTo>
                <a:lnTo>
                  <a:pt x="2766" y="91"/>
                </a:lnTo>
                <a:lnTo>
                  <a:pt x="2770" y="91"/>
                </a:lnTo>
                <a:lnTo>
                  <a:pt x="2777" y="86"/>
                </a:lnTo>
                <a:lnTo>
                  <a:pt x="2783" y="82"/>
                </a:lnTo>
                <a:lnTo>
                  <a:pt x="2790" y="80"/>
                </a:lnTo>
                <a:lnTo>
                  <a:pt x="2801" y="80"/>
                </a:lnTo>
                <a:lnTo>
                  <a:pt x="2806" y="80"/>
                </a:lnTo>
                <a:lnTo>
                  <a:pt x="2812" y="82"/>
                </a:lnTo>
                <a:lnTo>
                  <a:pt x="2817" y="84"/>
                </a:lnTo>
                <a:lnTo>
                  <a:pt x="2826" y="86"/>
                </a:lnTo>
                <a:lnTo>
                  <a:pt x="2834" y="84"/>
                </a:lnTo>
                <a:lnTo>
                  <a:pt x="2841" y="84"/>
                </a:lnTo>
                <a:lnTo>
                  <a:pt x="2859" y="86"/>
                </a:lnTo>
                <a:lnTo>
                  <a:pt x="2876" y="89"/>
                </a:lnTo>
                <a:lnTo>
                  <a:pt x="2879" y="91"/>
                </a:lnTo>
                <a:lnTo>
                  <a:pt x="2885" y="91"/>
                </a:lnTo>
                <a:lnTo>
                  <a:pt x="2888" y="91"/>
                </a:lnTo>
                <a:lnTo>
                  <a:pt x="2892" y="93"/>
                </a:lnTo>
                <a:lnTo>
                  <a:pt x="2896" y="95"/>
                </a:lnTo>
                <a:lnTo>
                  <a:pt x="2897" y="97"/>
                </a:lnTo>
                <a:lnTo>
                  <a:pt x="2897" y="98"/>
                </a:lnTo>
                <a:lnTo>
                  <a:pt x="2899" y="100"/>
                </a:lnTo>
                <a:lnTo>
                  <a:pt x="2901" y="104"/>
                </a:lnTo>
                <a:lnTo>
                  <a:pt x="2905" y="108"/>
                </a:lnTo>
                <a:lnTo>
                  <a:pt x="2908" y="111"/>
                </a:lnTo>
                <a:lnTo>
                  <a:pt x="2914" y="115"/>
                </a:lnTo>
                <a:lnTo>
                  <a:pt x="2917" y="118"/>
                </a:lnTo>
                <a:lnTo>
                  <a:pt x="2917" y="122"/>
                </a:lnTo>
                <a:lnTo>
                  <a:pt x="2919" y="124"/>
                </a:lnTo>
                <a:lnTo>
                  <a:pt x="2921" y="128"/>
                </a:lnTo>
                <a:lnTo>
                  <a:pt x="2923" y="131"/>
                </a:lnTo>
                <a:lnTo>
                  <a:pt x="2925" y="135"/>
                </a:lnTo>
                <a:lnTo>
                  <a:pt x="2928" y="137"/>
                </a:lnTo>
                <a:lnTo>
                  <a:pt x="2932" y="135"/>
                </a:lnTo>
                <a:lnTo>
                  <a:pt x="2937" y="133"/>
                </a:lnTo>
                <a:lnTo>
                  <a:pt x="2943" y="131"/>
                </a:lnTo>
                <a:lnTo>
                  <a:pt x="2947" y="128"/>
                </a:lnTo>
                <a:lnTo>
                  <a:pt x="2952" y="126"/>
                </a:lnTo>
                <a:lnTo>
                  <a:pt x="2963" y="128"/>
                </a:lnTo>
                <a:lnTo>
                  <a:pt x="2974" y="133"/>
                </a:lnTo>
                <a:lnTo>
                  <a:pt x="2983" y="138"/>
                </a:lnTo>
                <a:lnTo>
                  <a:pt x="2994" y="142"/>
                </a:lnTo>
                <a:lnTo>
                  <a:pt x="3001" y="142"/>
                </a:lnTo>
                <a:lnTo>
                  <a:pt x="3007" y="142"/>
                </a:lnTo>
                <a:lnTo>
                  <a:pt x="3010" y="140"/>
                </a:lnTo>
                <a:lnTo>
                  <a:pt x="3016" y="137"/>
                </a:lnTo>
                <a:lnTo>
                  <a:pt x="3023" y="128"/>
                </a:lnTo>
                <a:lnTo>
                  <a:pt x="3027" y="128"/>
                </a:lnTo>
                <a:lnTo>
                  <a:pt x="3032" y="128"/>
                </a:lnTo>
                <a:lnTo>
                  <a:pt x="3036" y="126"/>
                </a:lnTo>
                <a:lnTo>
                  <a:pt x="3039" y="126"/>
                </a:lnTo>
                <a:lnTo>
                  <a:pt x="3041" y="126"/>
                </a:lnTo>
                <a:lnTo>
                  <a:pt x="3041" y="126"/>
                </a:lnTo>
                <a:lnTo>
                  <a:pt x="3043" y="126"/>
                </a:lnTo>
                <a:lnTo>
                  <a:pt x="3045" y="126"/>
                </a:lnTo>
                <a:lnTo>
                  <a:pt x="3047" y="124"/>
                </a:lnTo>
                <a:lnTo>
                  <a:pt x="3052" y="122"/>
                </a:lnTo>
                <a:lnTo>
                  <a:pt x="3056" y="118"/>
                </a:lnTo>
                <a:lnTo>
                  <a:pt x="3058" y="115"/>
                </a:lnTo>
                <a:lnTo>
                  <a:pt x="3061" y="113"/>
                </a:lnTo>
                <a:lnTo>
                  <a:pt x="3065" y="109"/>
                </a:lnTo>
                <a:lnTo>
                  <a:pt x="3069" y="108"/>
                </a:lnTo>
                <a:lnTo>
                  <a:pt x="3074" y="108"/>
                </a:lnTo>
                <a:lnTo>
                  <a:pt x="3085" y="106"/>
                </a:lnTo>
                <a:lnTo>
                  <a:pt x="3096" y="106"/>
                </a:lnTo>
                <a:lnTo>
                  <a:pt x="3105" y="104"/>
                </a:lnTo>
                <a:lnTo>
                  <a:pt x="3114" y="98"/>
                </a:lnTo>
                <a:lnTo>
                  <a:pt x="3121" y="89"/>
                </a:lnTo>
                <a:lnTo>
                  <a:pt x="3127" y="80"/>
                </a:lnTo>
                <a:lnTo>
                  <a:pt x="3132" y="71"/>
                </a:lnTo>
                <a:lnTo>
                  <a:pt x="3134" y="69"/>
                </a:lnTo>
                <a:lnTo>
                  <a:pt x="3136" y="66"/>
                </a:lnTo>
                <a:lnTo>
                  <a:pt x="3138" y="62"/>
                </a:lnTo>
                <a:lnTo>
                  <a:pt x="3140" y="60"/>
                </a:lnTo>
                <a:lnTo>
                  <a:pt x="3143" y="58"/>
                </a:lnTo>
                <a:lnTo>
                  <a:pt x="3147" y="58"/>
                </a:lnTo>
                <a:lnTo>
                  <a:pt x="3152" y="60"/>
                </a:lnTo>
                <a:lnTo>
                  <a:pt x="3158" y="62"/>
                </a:lnTo>
                <a:lnTo>
                  <a:pt x="3160" y="62"/>
                </a:lnTo>
                <a:lnTo>
                  <a:pt x="3161" y="64"/>
                </a:lnTo>
                <a:lnTo>
                  <a:pt x="3163" y="66"/>
                </a:lnTo>
                <a:lnTo>
                  <a:pt x="3165" y="67"/>
                </a:lnTo>
                <a:lnTo>
                  <a:pt x="3169" y="67"/>
                </a:lnTo>
                <a:lnTo>
                  <a:pt x="3174" y="66"/>
                </a:lnTo>
                <a:lnTo>
                  <a:pt x="3181" y="64"/>
                </a:lnTo>
                <a:lnTo>
                  <a:pt x="3187" y="60"/>
                </a:lnTo>
                <a:lnTo>
                  <a:pt x="3194" y="55"/>
                </a:lnTo>
                <a:lnTo>
                  <a:pt x="3198" y="49"/>
                </a:lnTo>
                <a:lnTo>
                  <a:pt x="3201" y="46"/>
                </a:lnTo>
                <a:lnTo>
                  <a:pt x="3212" y="51"/>
                </a:lnTo>
                <a:lnTo>
                  <a:pt x="3223" y="51"/>
                </a:lnTo>
                <a:lnTo>
                  <a:pt x="3234" y="46"/>
                </a:lnTo>
                <a:lnTo>
                  <a:pt x="3243" y="40"/>
                </a:lnTo>
                <a:lnTo>
                  <a:pt x="3249" y="37"/>
                </a:lnTo>
                <a:lnTo>
                  <a:pt x="3254" y="35"/>
                </a:lnTo>
                <a:lnTo>
                  <a:pt x="3256" y="35"/>
                </a:lnTo>
                <a:lnTo>
                  <a:pt x="3258" y="35"/>
                </a:lnTo>
                <a:lnTo>
                  <a:pt x="3261" y="35"/>
                </a:lnTo>
                <a:lnTo>
                  <a:pt x="3265" y="37"/>
                </a:lnTo>
                <a:lnTo>
                  <a:pt x="3269" y="40"/>
                </a:lnTo>
                <a:lnTo>
                  <a:pt x="3278" y="46"/>
                </a:lnTo>
                <a:lnTo>
                  <a:pt x="3283" y="51"/>
                </a:lnTo>
                <a:lnTo>
                  <a:pt x="3289" y="57"/>
                </a:lnTo>
                <a:lnTo>
                  <a:pt x="3294" y="64"/>
                </a:lnTo>
                <a:lnTo>
                  <a:pt x="3300" y="62"/>
                </a:lnTo>
                <a:lnTo>
                  <a:pt x="3301" y="60"/>
                </a:lnTo>
                <a:lnTo>
                  <a:pt x="3303" y="57"/>
                </a:lnTo>
                <a:lnTo>
                  <a:pt x="3305" y="53"/>
                </a:lnTo>
                <a:lnTo>
                  <a:pt x="3307" y="51"/>
                </a:lnTo>
                <a:lnTo>
                  <a:pt x="3311" y="49"/>
                </a:lnTo>
                <a:lnTo>
                  <a:pt x="3316" y="47"/>
                </a:lnTo>
                <a:lnTo>
                  <a:pt x="3320" y="47"/>
                </a:lnTo>
                <a:lnTo>
                  <a:pt x="3325" y="47"/>
                </a:lnTo>
                <a:lnTo>
                  <a:pt x="3329" y="49"/>
                </a:lnTo>
                <a:lnTo>
                  <a:pt x="3336" y="51"/>
                </a:lnTo>
                <a:lnTo>
                  <a:pt x="3358" y="60"/>
                </a:lnTo>
                <a:lnTo>
                  <a:pt x="3380" y="69"/>
                </a:lnTo>
                <a:lnTo>
                  <a:pt x="3403" y="75"/>
                </a:lnTo>
                <a:lnTo>
                  <a:pt x="3420" y="77"/>
                </a:lnTo>
                <a:lnTo>
                  <a:pt x="3442" y="75"/>
                </a:lnTo>
                <a:lnTo>
                  <a:pt x="3462" y="71"/>
                </a:lnTo>
                <a:lnTo>
                  <a:pt x="3478" y="66"/>
                </a:lnTo>
                <a:lnTo>
                  <a:pt x="3485" y="62"/>
                </a:lnTo>
                <a:lnTo>
                  <a:pt x="3491" y="57"/>
                </a:lnTo>
                <a:lnTo>
                  <a:pt x="3498" y="51"/>
                </a:lnTo>
                <a:lnTo>
                  <a:pt x="3507" y="47"/>
                </a:lnTo>
                <a:lnTo>
                  <a:pt x="3513" y="47"/>
                </a:lnTo>
                <a:lnTo>
                  <a:pt x="3516" y="49"/>
                </a:lnTo>
                <a:lnTo>
                  <a:pt x="3520" y="51"/>
                </a:lnTo>
                <a:lnTo>
                  <a:pt x="3525" y="51"/>
                </a:lnTo>
                <a:lnTo>
                  <a:pt x="3531" y="51"/>
                </a:lnTo>
                <a:lnTo>
                  <a:pt x="3536" y="51"/>
                </a:lnTo>
                <a:lnTo>
                  <a:pt x="3542" y="51"/>
                </a:lnTo>
                <a:lnTo>
                  <a:pt x="3549" y="51"/>
                </a:lnTo>
                <a:lnTo>
                  <a:pt x="3553" y="53"/>
                </a:lnTo>
                <a:lnTo>
                  <a:pt x="3556" y="53"/>
                </a:lnTo>
                <a:lnTo>
                  <a:pt x="3560" y="55"/>
                </a:lnTo>
                <a:lnTo>
                  <a:pt x="3565" y="57"/>
                </a:lnTo>
                <a:lnTo>
                  <a:pt x="3573" y="58"/>
                </a:lnTo>
                <a:lnTo>
                  <a:pt x="3580" y="60"/>
                </a:lnTo>
                <a:lnTo>
                  <a:pt x="3587" y="60"/>
                </a:lnTo>
                <a:lnTo>
                  <a:pt x="3598" y="57"/>
                </a:lnTo>
                <a:lnTo>
                  <a:pt x="3607" y="51"/>
                </a:lnTo>
                <a:lnTo>
                  <a:pt x="3618" y="47"/>
                </a:lnTo>
                <a:lnTo>
                  <a:pt x="3631" y="49"/>
                </a:lnTo>
                <a:lnTo>
                  <a:pt x="3642" y="53"/>
                </a:lnTo>
                <a:lnTo>
                  <a:pt x="3653" y="57"/>
                </a:lnTo>
                <a:lnTo>
                  <a:pt x="3675" y="58"/>
                </a:lnTo>
                <a:lnTo>
                  <a:pt x="3695" y="57"/>
                </a:lnTo>
                <a:lnTo>
                  <a:pt x="3715" y="57"/>
                </a:lnTo>
                <a:lnTo>
                  <a:pt x="3733" y="64"/>
                </a:lnTo>
                <a:lnTo>
                  <a:pt x="3746" y="69"/>
                </a:lnTo>
                <a:lnTo>
                  <a:pt x="3755" y="71"/>
                </a:lnTo>
                <a:lnTo>
                  <a:pt x="3769" y="71"/>
                </a:lnTo>
                <a:lnTo>
                  <a:pt x="3809" y="71"/>
                </a:lnTo>
                <a:lnTo>
                  <a:pt x="3833" y="69"/>
                </a:lnTo>
                <a:lnTo>
                  <a:pt x="3855" y="66"/>
                </a:lnTo>
                <a:lnTo>
                  <a:pt x="3877" y="66"/>
                </a:lnTo>
                <a:lnTo>
                  <a:pt x="3897" y="71"/>
                </a:lnTo>
                <a:lnTo>
                  <a:pt x="3908" y="75"/>
                </a:lnTo>
                <a:lnTo>
                  <a:pt x="3917" y="73"/>
                </a:lnTo>
                <a:lnTo>
                  <a:pt x="3924" y="69"/>
                </a:lnTo>
                <a:lnTo>
                  <a:pt x="3933" y="66"/>
                </a:lnTo>
                <a:lnTo>
                  <a:pt x="3948" y="60"/>
                </a:lnTo>
                <a:lnTo>
                  <a:pt x="3964" y="58"/>
                </a:lnTo>
                <a:lnTo>
                  <a:pt x="3980" y="58"/>
                </a:lnTo>
                <a:lnTo>
                  <a:pt x="4000" y="60"/>
                </a:lnTo>
                <a:lnTo>
                  <a:pt x="4019" y="62"/>
                </a:lnTo>
                <a:lnTo>
                  <a:pt x="4039" y="60"/>
                </a:lnTo>
                <a:lnTo>
                  <a:pt x="4064" y="51"/>
                </a:lnTo>
                <a:lnTo>
                  <a:pt x="4091" y="44"/>
                </a:lnTo>
                <a:lnTo>
                  <a:pt x="4113" y="40"/>
                </a:lnTo>
                <a:lnTo>
                  <a:pt x="4135" y="35"/>
                </a:lnTo>
                <a:lnTo>
                  <a:pt x="4151" y="31"/>
                </a:lnTo>
                <a:lnTo>
                  <a:pt x="4170" y="26"/>
                </a:lnTo>
                <a:lnTo>
                  <a:pt x="4184" y="18"/>
                </a:lnTo>
                <a:lnTo>
                  <a:pt x="4193" y="7"/>
                </a:lnTo>
                <a:lnTo>
                  <a:pt x="4197" y="7"/>
                </a:lnTo>
                <a:lnTo>
                  <a:pt x="4201" y="9"/>
                </a:lnTo>
                <a:lnTo>
                  <a:pt x="4204" y="13"/>
                </a:lnTo>
                <a:lnTo>
                  <a:pt x="4208" y="15"/>
                </a:lnTo>
                <a:lnTo>
                  <a:pt x="4210" y="18"/>
                </a:lnTo>
                <a:lnTo>
                  <a:pt x="4213" y="20"/>
                </a:lnTo>
                <a:lnTo>
                  <a:pt x="4226" y="20"/>
                </a:lnTo>
                <a:lnTo>
                  <a:pt x="4237" y="18"/>
                </a:lnTo>
                <a:lnTo>
                  <a:pt x="4244" y="13"/>
                </a:lnTo>
                <a:lnTo>
                  <a:pt x="4253" y="6"/>
                </a:lnTo>
                <a:lnTo>
                  <a:pt x="4261" y="0"/>
                </a:lnTo>
                <a:lnTo>
                  <a:pt x="4264" y="2"/>
                </a:lnTo>
                <a:lnTo>
                  <a:pt x="4268" y="6"/>
                </a:lnTo>
                <a:lnTo>
                  <a:pt x="4272" y="7"/>
                </a:lnTo>
                <a:lnTo>
                  <a:pt x="4273" y="9"/>
                </a:lnTo>
                <a:lnTo>
                  <a:pt x="4277" y="11"/>
                </a:lnTo>
                <a:lnTo>
                  <a:pt x="4295" y="15"/>
                </a:lnTo>
                <a:lnTo>
                  <a:pt x="4312" y="17"/>
                </a:lnTo>
                <a:lnTo>
                  <a:pt x="4321" y="22"/>
                </a:lnTo>
                <a:lnTo>
                  <a:pt x="4328" y="29"/>
                </a:lnTo>
                <a:lnTo>
                  <a:pt x="4333" y="37"/>
                </a:lnTo>
                <a:lnTo>
                  <a:pt x="4343" y="42"/>
                </a:lnTo>
                <a:lnTo>
                  <a:pt x="4348" y="44"/>
                </a:lnTo>
                <a:lnTo>
                  <a:pt x="4353" y="44"/>
                </a:lnTo>
                <a:lnTo>
                  <a:pt x="4363" y="44"/>
                </a:lnTo>
                <a:lnTo>
                  <a:pt x="4370" y="47"/>
                </a:lnTo>
                <a:lnTo>
                  <a:pt x="4375" y="51"/>
                </a:lnTo>
                <a:lnTo>
                  <a:pt x="4384" y="55"/>
                </a:lnTo>
                <a:lnTo>
                  <a:pt x="4393" y="55"/>
                </a:lnTo>
                <a:lnTo>
                  <a:pt x="4406" y="55"/>
                </a:lnTo>
                <a:lnTo>
                  <a:pt x="4424" y="57"/>
                </a:lnTo>
                <a:lnTo>
                  <a:pt x="4444" y="58"/>
                </a:lnTo>
                <a:lnTo>
                  <a:pt x="4457" y="64"/>
                </a:lnTo>
                <a:lnTo>
                  <a:pt x="4472" y="67"/>
                </a:lnTo>
                <a:lnTo>
                  <a:pt x="4484" y="66"/>
                </a:lnTo>
                <a:lnTo>
                  <a:pt x="4506" y="58"/>
                </a:lnTo>
                <a:lnTo>
                  <a:pt x="4526" y="51"/>
                </a:lnTo>
                <a:lnTo>
                  <a:pt x="4555" y="47"/>
                </a:lnTo>
                <a:lnTo>
                  <a:pt x="4583" y="42"/>
                </a:lnTo>
                <a:lnTo>
                  <a:pt x="4597" y="37"/>
                </a:lnTo>
                <a:lnTo>
                  <a:pt x="4612" y="27"/>
                </a:lnTo>
                <a:lnTo>
                  <a:pt x="4628" y="24"/>
                </a:lnTo>
                <a:lnTo>
                  <a:pt x="4656" y="26"/>
                </a:lnTo>
                <a:lnTo>
                  <a:pt x="4683" y="27"/>
                </a:lnTo>
                <a:lnTo>
                  <a:pt x="4716" y="31"/>
                </a:lnTo>
                <a:lnTo>
                  <a:pt x="4747" y="35"/>
                </a:lnTo>
                <a:lnTo>
                  <a:pt x="4776" y="37"/>
                </a:lnTo>
                <a:lnTo>
                  <a:pt x="4805" y="33"/>
                </a:lnTo>
                <a:lnTo>
                  <a:pt x="4834" y="31"/>
                </a:lnTo>
                <a:lnTo>
                  <a:pt x="4845" y="31"/>
                </a:lnTo>
                <a:lnTo>
                  <a:pt x="4858" y="31"/>
                </a:lnTo>
                <a:lnTo>
                  <a:pt x="4869" y="31"/>
                </a:lnTo>
                <a:lnTo>
                  <a:pt x="4876" y="33"/>
                </a:lnTo>
                <a:lnTo>
                  <a:pt x="4879" y="37"/>
                </a:lnTo>
                <a:lnTo>
                  <a:pt x="4885" y="38"/>
                </a:lnTo>
                <a:lnTo>
                  <a:pt x="4889" y="42"/>
                </a:lnTo>
                <a:lnTo>
                  <a:pt x="4892" y="46"/>
                </a:lnTo>
                <a:lnTo>
                  <a:pt x="4898" y="47"/>
                </a:lnTo>
                <a:lnTo>
                  <a:pt x="4910" y="47"/>
                </a:lnTo>
                <a:lnTo>
                  <a:pt x="4923" y="44"/>
                </a:lnTo>
                <a:lnTo>
                  <a:pt x="4938" y="40"/>
                </a:lnTo>
                <a:lnTo>
                  <a:pt x="4947" y="37"/>
                </a:lnTo>
                <a:lnTo>
                  <a:pt x="4963" y="29"/>
                </a:lnTo>
                <a:lnTo>
                  <a:pt x="4978" y="24"/>
                </a:lnTo>
                <a:lnTo>
                  <a:pt x="4994" y="22"/>
                </a:lnTo>
                <a:lnTo>
                  <a:pt x="5009" y="22"/>
                </a:lnTo>
                <a:lnTo>
                  <a:pt x="5021" y="20"/>
                </a:lnTo>
                <a:lnTo>
                  <a:pt x="5036" y="17"/>
                </a:lnTo>
                <a:lnTo>
                  <a:pt x="5049" y="15"/>
                </a:lnTo>
                <a:lnTo>
                  <a:pt x="5054" y="17"/>
                </a:lnTo>
                <a:lnTo>
                  <a:pt x="5056" y="18"/>
                </a:lnTo>
                <a:lnTo>
                  <a:pt x="5058" y="20"/>
                </a:lnTo>
                <a:lnTo>
                  <a:pt x="5060" y="22"/>
                </a:lnTo>
                <a:lnTo>
                  <a:pt x="5061" y="26"/>
                </a:lnTo>
                <a:lnTo>
                  <a:pt x="5061" y="27"/>
                </a:lnTo>
                <a:lnTo>
                  <a:pt x="5065" y="29"/>
                </a:lnTo>
                <a:lnTo>
                  <a:pt x="5076" y="33"/>
                </a:lnTo>
                <a:lnTo>
                  <a:pt x="5089" y="31"/>
                </a:lnTo>
                <a:lnTo>
                  <a:pt x="5101" y="27"/>
                </a:lnTo>
                <a:lnTo>
                  <a:pt x="5129" y="24"/>
                </a:lnTo>
                <a:lnTo>
                  <a:pt x="5156" y="27"/>
                </a:lnTo>
                <a:lnTo>
                  <a:pt x="5183" y="37"/>
                </a:lnTo>
                <a:lnTo>
                  <a:pt x="5209" y="44"/>
                </a:lnTo>
                <a:lnTo>
                  <a:pt x="5229" y="53"/>
                </a:lnTo>
                <a:lnTo>
                  <a:pt x="5251" y="60"/>
                </a:lnTo>
                <a:lnTo>
                  <a:pt x="5274" y="67"/>
                </a:lnTo>
                <a:lnTo>
                  <a:pt x="5296" y="75"/>
                </a:lnTo>
                <a:lnTo>
                  <a:pt x="5313" y="78"/>
                </a:lnTo>
                <a:lnTo>
                  <a:pt x="5329" y="80"/>
                </a:lnTo>
                <a:lnTo>
                  <a:pt x="5344" y="84"/>
                </a:lnTo>
                <a:lnTo>
                  <a:pt x="5347" y="86"/>
                </a:lnTo>
                <a:lnTo>
                  <a:pt x="5351" y="88"/>
                </a:lnTo>
                <a:lnTo>
                  <a:pt x="5353" y="89"/>
                </a:lnTo>
                <a:lnTo>
                  <a:pt x="5356" y="89"/>
                </a:lnTo>
                <a:lnTo>
                  <a:pt x="5360" y="91"/>
                </a:lnTo>
                <a:lnTo>
                  <a:pt x="5364" y="93"/>
                </a:lnTo>
                <a:lnTo>
                  <a:pt x="5367" y="93"/>
                </a:lnTo>
                <a:lnTo>
                  <a:pt x="5367" y="95"/>
                </a:lnTo>
                <a:lnTo>
                  <a:pt x="5369" y="97"/>
                </a:lnTo>
                <a:lnTo>
                  <a:pt x="5373" y="97"/>
                </a:lnTo>
                <a:lnTo>
                  <a:pt x="5374" y="100"/>
                </a:lnTo>
                <a:lnTo>
                  <a:pt x="5391" y="102"/>
                </a:lnTo>
                <a:lnTo>
                  <a:pt x="5407" y="98"/>
                </a:lnTo>
                <a:lnTo>
                  <a:pt x="5420" y="91"/>
                </a:lnTo>
                <a:lnTo>
                  <a:pt x="5427" y="95"/>
                </a:lnTo>
                <a:lnTo>
                  <a:pt x="5436" y="97"/>
                </a:lnTo>
                <a:lnTo>
                  <a:pt x="5442" y="98"/>
                </a:lnTo>
                <a:lnTo>
                  <a:pt x="5449" y="100"/>
                </a:lnTo>
                <a:lnTo>
                  <a:pt x="5455" y="100"/>
                </a:lnTo>
                <a:lnTo>
                  <a:pt x="5460" y="98"/>
                </a:lnTo>
                <a:lnTo>
                  <a:pt x="5464" y="97"/>
                </a:lnTo>
                <a:lnTo>
                  <a:pt x="5467" y="95"/>
                </a:lnTo>
                <a:lnTo>
                  <a:pt x="5469" y="93"/>
                </a:lnTo>
                <a:lnTo>
                  <a:pt x="5473" y="91"/>
                </a:lnTo>
                <a:lnTo>
                  <a:pt x="5478" y="89"/>
                </a:lnTo>
                <a:lnTo>
                  <a:pt x="5484" y="88"/>
                </a:lnTo>
                <a:lnTo>
                  <a:pt x="5487" y="88"/>
                </a:lnTo>
                <a:lnTo>
                  <a:pt x="5491" y="88"/>
                </a:lnTo>
                <a:lnTo>
                  <a:pt x="5496" y="89"/>
                </a:lnTo>
                <a:lnTo>
                  <a:pt x="5500" y="91"/>
                </a:lnTo>
                <a:lnTo>
                  <a:pt x="5506" y="91"/>
                </a:lnTo>
                <a:lnTo>
                  <a:pt x="5529" y="91"/>
                </a:lnTo>
                <a:lnTo>
                  <a:pt x="5553" y="88"/>
                </a:lnTo>
                <a:lnTo>
                  <a:pt x="5575" y="82"/>
                </a:lnTo>
                <a:lnTo>
                  <a:pt x="5595" y="75"/>
                </a:lnTo>
                <a:lnTo>
                  <a:pt x="5604" y="69"/>
                </a:lnTo>
                <a:lnTo>
                  <a:pt x="5613" y="64"/>
                </a:lnTo>
                <a:lnTo>
                  <a:pt x="5622" y="58"/>
                </a:lnTo>
                <a:lnTo>
                  <a:pt x="5649" y="44"/>
                </a:lnTo>
                <a:lnTo>
                  <a:pt x="5680" y="33"/>
                </a:lnTo>
                <a:lnTo>
                  <a:pt x="5693" y="29"/>
                </a:lnTo>
                <a:lnTo>
                  <a:pt x="5708" y="29"/>
                </a:lnTo>
                <a:lnTo>
                  <a:pt x="5720" y="27"/>
                </a:lnTo>
                <a:lnTo>
                  <a:pt x="5740" y="27"/>
                </a:lnTo>
                <a:lnTo>
                  <a:pt x="5760" y="27"/>
                </a:lnTo>
                <a:lnTo>
                  <a:pt x="5768" y="27"/>
                </a:lnTo>
                <a:lnTo>
                  <a:pt x="5777" y="27"/>
                </a:lnTo>
                <a:lnTo>
                  <a:pt x="5782" y="26"/>
                </a:lnTo>
                <a:lnTo>
                  <a:pt x="5788" y="24"/>
                </a:lnTo>
                <a:lnTo>
                  <a:pt x="5795" y="20"/>
                </a:lnTo>
                <a:lnTo>
                  <a:pt x="5800" y="20"/>
                </a:lnTo>
                <a:lnTo>
                  <a:pt x="5811" y="22"/>
                </a:lnTo>
                <a:lnTo>
                  <a:pt x="5819" y="27"/>
                </a:lnTo>
                <a:lnTo>
                  <a:pt x="5828" y="33"/>
                </a:lnTo>
                <a:lnTo>
                  <a:pt x="5837" y="38"/>
                </a:lnTo>
                <a:lnTo>
                  <a:pt x="5859" y="47"/>
                </a:lnTo>
                <a:lnTo>
                  <a:pt x="5882" y="55"/>
                </a:lnTo>
                <a:lnTo>
                  <a:pt x="5893" y="62"/>
                </a:lnTo>
                <a:lnTo>
                  <a:pt x="5904" y="67"/>
                </a:lnTo>
                <a:lnTo>
                  <a:pt x="5917" y="71"/>
                </a:lnTo>
                <a:lnTo>
                  <a:pt x="5942" y="73"/>
                </a:lnTo>
                <a:lnTo>
                  <a:pt x="5970" y="73"/>
                </a:lnTo>
                <a:lnTo>
                  <a:pt x="5999" y="73"/>
                </a:lnTo>
                <a:lnTo>
                  <a:pt x="5999" y="1613"/>
                </a:lnTo>
                <a:lnTo>
                  <a:pt x="0" y="1613"/>
                </a:lnTo>
                <a:lnTo>
                  <a:pt x="0" y="120"/>
                </a:lnTo>
                <a:lnTo>
                  <a:pt x="0" y="111"/>
                </a:lnTo>
                <a:lnTo>
                  <a:pt x="0" y="104"/>
                </a:lnTo>
                <a:lnTo>
                  <a:pt x="0" y="97"/>
                </a:lnTo>
                <a:lnTo>
                  <a:pt x="2" y="91"/>
                </a:lnTo>
                <a:lnTo>
                  <a:pt x="5" y="88"/>
                </a:lnTo>
                <a:lnTo>
                  <a:pt x="11" y="84"/>
                </a:lnTo>
                <a:lnTo>
                  <a:pt x="16" y="82"/>
                </a:lnTo>
                <a:lnTo>
                  <a:pt x="22" y="80"/>
                </a:lnTo>
                <a:lnTo>
                  <a:pt x="29" y="80"/>
                </a:lnTo>
                <a:lnTo>
                  <a:pt x="47" y="77"/>
                </a:lnTo>
                <a:lnTo>
                  <a:pt x="62" y="73"/>
                </a:lnTo>
                <a:lnTo>
                  <a:pt x="75" y="64"/>
                </a:lnTo>
                <a:lnTo>
                  <a:pt x="86" y="55"/>
                </a:lnTo>
                <a:lnTo>
                  <a:pt x="95" y="46"/>
                </a:lnTo>
                <a:lnTo>
                  <a:pt x="104" y="37"/>
                </a:lnTo>
                <a:lnTo>
                  <a:pt x="113" y="31"/>
                </a:lnTo>
                <a:lnTo>
                  <a:pt x="126" y="26"/>
                </a:lnTo>
                <a:lnTo>
                  <a:pt x="137" y="20"/>
                </a:lnTo>
                <a:lnTo>
                  <a:pt x="146" y="15"/>
                </a:lnTo>
                <a:lnTo>
                  <a:pt x="153" y="9"/>
                </a:lnTo>
                <a:lnTo>
                  <a:pt x="164" y="7"/>
                </a:lnTo>
                <a:lnTo>
                  <a:pt x="177" y="7"/>
                </a:lnTo>
                <a:lnTo>
                  <a:pt x="182" y="9"/>
                </a:lnTo>
                <a:lnTo>
                  <a:pt x="189" y="11"/>
                </a:lnTo>
                <a:lnTo>
                  <a:pt x="195" y="13"/>
                </a:lnTo>
                <a:lnTo>
                  <a:pt x="198" y="11"/>
                </a:lnTo>
                <a:lnTo>
                  <a:pt x="202" y="11"/>
                </a:lnTo>
                <a:lnTo>
                  <a:pt x="206" y="9"/>
                </a:lnTo>
                <a:lnTo>
                  <a:pt x="207" y="6"/>
                </a:lnTo>
                <a:lnTo>
                  <a:pt x="209" y="4"/>
                </a:lnTo>
                <a:lnTo>
                  <a:pt x="211" y="2"/>
                </a:lnTo>
                <a:lnTo>
                  <a:pt x="213" y="0"/>
                </a:lnTo>
                <a:lnTo>
                  <a:pt x="218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Freeform 188"/>
          <p:cNvSpPr>
            <a:spLocks/>
          </p:cNvSpPr>
          <p:nvPr/>
        </p:nvSpPr>
        <p:spPr bwMode="auto">
          <a:xfrm rot="16200000">
            <a:off x="-327944" y="286680"/>
            <a:ext cx="5227889" cy="4572001"/>
          </a:xfrm>
          <a:custGeom>
            <a:avLst/>
            <a:gdLst>
              <a:gd name="T0" fmla="*/ 5999 w 6001"/>
              <a:gd name="T1" fmla="*/ 40 h 1740"/>
              <a:gd name="T2" fmla="*/ 5993 w 6001"/>
              <a:gd name="T3" fmla="*/ 1660 h 1740"/>
              <a:gd name="T4" fmla="*/ 5904 w 6001"/>
              <a:gd name="T5" fmla="*/ 1695 h 1740"/>
              <a:gd name="T6" fmla="*/ 5711 w 6001"/>
              <a:gd name="T7" fmla="*/ 1708 h 1740"/>
              <a:gd name="T8" fmla="*/ 5609 w 6001"/>
              <a:gd name="T9" fmla="*/ 1677 h 1740"/>
              <a:gd name="T10" fmla="*/ 5418 w 6001"/>
              <a:gd name="T11" fmla="*/ 1658 h 1740"/>
              <a:gd name="T12" fmla="*/ 5298 w 6001"/>
              <a:gd name="T13" fmla="*/ 1640 h 1740"/>
              <a:gd name="T14" fmla="*/ 5222 w 6001"/>
              <a:gd name="T15" fmla="*/ 1617 h 1740"/>
              <a:gd name="T16" fmla="*/ 5089 w 6001"/>
              <a:gd name="T17" fmla="*/ 1638 h 1740"/>
              <a:gd name="T18" fmla="*/ 4994 w 6001"/>
              <a:gd name="T19" fmla="*/ 1658 h 1740"/>
              <a:gd name="T20" fmla="*/ 4754 w 6001"/>
              <a:gd name="T21" fmla="*/ 1689 h 1740"/>
              <a:gd name="T22" fmla="*/ 4561 w 6001"/>
              <a:gd name="T23" fmla="*/ 1728 h 1740"/>
              <a:gd name="T24" fmla="*/ 4464 w 6001"/>
              <a:gd name="T25" fmla="*/ 1697 h 1740"/>
              <a:gd name="T26" fmla="*/ 4343 w 6001"/>
              <a:gd name="T27" fmla="*/ 1698 h 1740"/>
              <a:gd name="T28" fmla="*/ 4128 w 6001"/>
              <a:gd name="T29" fmla="*/ 1677 h 1740"/>
              <a:gd name="T30" fmla="*/ 3979 w 6001"/>
              <a:gd name="T31" fmla="*/ 1702 h 1740"/>
              <a:gd name="T32" fmla="*/ 3895 w 6001"/>
              <a:gd name="T33" fmla="*/ 1684 h 1740"/>
              <a:gd name="T34" fmla="*/ 3809 w 6001"/>
              <a:gd name="T35" fmla="*/ 1698 h 1740"/>
              <a:gd name="T36" fmla="*/ 3782 w 6001"/>
              <a:gd name="T37" fmla="*/ 1673 h 1740"/>
              <a:gd name="T38" fmla="*/ 3702 w 6001"/>
              <a:gd name="T39" fmla="*/ 1682 h 1740"/>
              <a:gd name="T40" fmla="*/ 3589 w 6001"/>
              <a:gd name="T41" fmla="*/ 1693 h 1740"/>
              <a:gd name="T42" fmla="*/ 3514 w 6001"/>
              <a:gd name="T43" fmla="*/ 1695 h 1740"/>
              <a:gd name="T44" fmla="*/ 3400 w 6001"/>
              <a:gd name="T45" fmla="*/ 1680 h 1740"/>
              <a:gd name="T46" fmla="*/ 3327 w 6001"/>
              <a:gd name="T47" fmla="*/ 1655 h 1740"/>
              <a:gd name="T48" fmla="*/ 3236 w 6001"/>
              <a:gd name="T49" fmla="*/ 1662 h 1740"/>
              <a:gd name="T50" fmla="*/ 3205 w 6001"/>
              <a:gd name="T51" fmla="*/ 1646 h 1740"/>
              <a:gd name="T52" fmla="*/ 3165 w 6001"/>
              <a:gd name="T53" fmla="*/ 1655 h 1740"/>
              <a:gd name="T54" fmla="*/ 3114 w 6001"/>
              <a:gd name="T55" fmla="*/ 1667 h 1740"/>
              <a:gd name="T56" fmla="*/ 3036 w 6001"/>
              <a:gd name="T57" fmla="*/ 1680 h 1740"/>
              <a:gd name="T58" fmla="*/ 2950 w 6001"/>
              <a:gd name="T59" fmla="*/ 1671 h 1740"/>
              <a:gd name="T60" fmla="*/ 2810 w 6001"/>
              <a:gd name="T61" fmla="*/ 1708 h 1740"/>
              <a:gd name="T62" fmla="*/ 2741 w 6001"/>
              <a:gd name="T63" fmla="*/ 1706 h 1740"/>
              <a:gd name="T64" fmla="*/ 2559 w 6001"/>
              <a:gd name="T65" fmla="*/ 1740 h 1740"/>
              <a:gd name="T66" fmla="*/ 2444 w 6001"/>
              <a:gd name="T67" fmla="*/ 1691 h 1740"/>
              <a:gd name="T68" fmla="*/ 2297 w 6001"/>
              <a:gd name="T69" fmla="*/ 1689 h 1740"/>
              <a:gd name="T70" fmla="*/ 2204 w 6001"/>
              <a:gd name="T71" fmla="*/ 1693 h 1740"/>
              <a:gd name="T72" fmla="*/ 2073 w 6001"/>
              <a:gd name="T73" fmla="*/ 1688 h 1740"/>
              <a:gd name="T74" fmla="*/ 1944 w 6001"/>
              <a:gd name="T75" fmla="*/ 1671 h 1740"/>
              <a:gd name="T76" fmla="*/ 1798 w 6001"/>
              <a:gd name="T77" fmla="*/ 1684 h 1740"/>
              <a:gd name="T78" fmla="*/ 1673 w 6001"/>
              <a:gd name="T79" fmla="*/ 1642 h 1740"/>
              <a:gd name="T80" fmla="*/ 1607 w 6001"/>
              <a:gd name="T81" fmla="*/ 1660 h 1740"/>
              <a:gd name="T82" fmla="*/ 1582 w 6001"/>
              <a:gd name="T83" fmla="*/ 1671 h 1740"/>
              <a:gd name="T84" fmla="*/ 1551 w 6001"/>
              <a:gd name="T85" fmla="*/ 1671 h 1740"/>
              <a:gd name="T86" fmla="*/ 1518 w 6001"/>
              <a:gd name="T87" fmla="*/ 1673 h 1740"/>
              <a:gd name="T88" fmla="*/ 1458 w 6001"/>
              <a:gd name="T89" fmla="*/ 1689 h 1740"/>
              <a:gd name="T90" fmla="*/ 1363 w 6001"/>
              <a:gd name="T91" fmla="*/ 1695 h 1740"/>
              <a:gd name="T92" fmla="*/ 1227 w 6001"/>
              <a:gd name="T93" fmla="*/ 1666 h 1740"/>
              <a:gd name="T94" fmla="*/ 1152 w 6001"/>
              <a:gd name="T95" fmla="*/ 1662 h 1740"/>
              <a:gd name="T96" fmla="*/ 1108 w 6001"/>
              <a:gd name="T97" fmla="*/ 1651 h 1740"/>
              <a:gd name="T98" fmla="*/ 1067 w 6001"/>
              <a:gd name="T99" fmla="*/ 1675 h 1740"/>
              <a:gd name="T100" fmla="*/ 932 w 6001"/>
              <a:gd name="T101" fmla="*/ 1684 h 1740"/>
              <a:gd name="T102" fmla="*/ 774 w 6001"/>
              <a:gd name="T103" fmla="*/ 1677 h 1740"/>
              <a:gd name="T104" fmla="*/ 750 w 6001"/>
              <a:gd name="T105" fmla="*/ 1667 h 1740"/>
              <a:gd name="T106" fmla="*/ 635 w 6001"/>
              <a:gd name="T107" fmla="*/ 1667 h 1740"/>
              <a:gd name="T108" fmla="*/ 513 w 6001"/>
              <a:gd name="T109" fmla="*/ 1677 h 1740"/>
              <a:gd name="T110" fmla="*/ 399 w 6001"/>
              <a:gd name="T111" fmla="*/ 1655 h 1740"/>
              <a:gd name="T112" fmla="*/ 355 w 6001"/>
              <a:gd name="T113" fmla="*/ 1637 h 1740"/>
              <a:gd name="T114" fmla="*/ 306 w 6001"/>
              <a:gd name="T115" fmla="*/ 1657 h 1740"/>
              <a:gd name="T116" fmla="*/ 288 w 6001"/>
              <a:gd name="T117" fmla="*/ 1655 h 1740"/>
              <a:gd name="T118" fmla="*/ 206 w 6001"/>
              <a:gd name="T119" fmla="*/ 1653 h 1740"/>
              <a:gd name="T120" fmla="*/ 160 w 6001"/>
              <a:gd name="T121" fmla="*/ 1657 h 1740"/>
              <a:gd name="T122" fmla="*/ 53 w 6001"/>
              <a:gd name="T123" fmla="*/ 1675 h 1740"/>
              <a:gd name="T124" fmla="*/ 0 w 6001"/>
              <a:gd name="T125" fmla="*/ 0 h 17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01" h="1740">
                <a:moveTo>
                  <a:pt x="0" y="0"/>
                </a:moveTo>
                <a:lnTo>
                  <a:pt x="5999" y="0"/>
                </a:lnTo>
                <a:lnTo>
                  <a:pt x="5999" y="4"/>
                </a:lnTo>
                <a:lnTo>
                  <a:pt x="5999" y="15"/>
                </a:lnTo>
                <a:lnTo>
                  <a:pt x="5999" y="29"/>
                </a:lnTo>
                <a:lnTo>
                  <a:pt x="5999" y="40"/>
                </a:lnTo>
                <a:lnTo>
                  <a:pt x="5999" y="46"/>
                </a:lnTo>
                <a:lnTo>
                  <a:pt x="5999" y="1611"/>
                </a:lnTo>
                <a:lnTo>
                  <a:pt x="5999" y="1626"/>
                </a:lnTo>
                <a:lnTo>
                  <a:pt x="6001" y="1642"/>
                </a:lnTo>
                <a:lnTo>
                  <a:pt x="5997" y="1657"/>
                </a:lnTo>
                <a:lnTo>
                  <a:pt x="5993" y="1660"/>
                </a:lnTo>
                <a:lnTo>
                  <a:pt x="5990" y="1664"/>
                </a:lnTo>
                <a:lnTo>
                  <a:pt x="5984" y="1666"/>
                </a:lnTo>
                <a:lnTo>
                  <a:pt x="5973" y="1671"/>
                </a:lnTo>
                <a:lnTo>
                  <a:pt x="5950" y="1678"/>
                </a:lnTo>
                <a:lnTo>
                  <a:pt x="5928" y="1688"/>
                </a:lnTo>
                <a:lnTo>
                  <a:pt x="5904" y="1695"/>
                </a:lnTo>
                <a:lnTo>
                  <a:pt x="5877" y="1698"/>
                </a:lnTo>
                <a:lnTo>
                  <a:pt x="5808" y="1698"/>
                </a:lnTo>
                <a:lnTo>
                  <a:pt x="5782" y="1700"/>
                </a:lnTo>
                <a:lnTo>
                  <a:pt x="5757" y="1704"/>
                </a:lnTo>
                <a:lnTo>
                  <a:pt x="5731" y="1706"/>
                </a:lnTo>
                <a:lnTo>
                  <a:pt x="5711" y="1708"/>
                </a:lnTo>
                <a:lnTo>
                  <a:pt x="5689" y="1708"/>
                </a:lnTo>
                <a:lnTo>
                  <a:pt x="5669" y="1706"/>
                </a:lnTo>
                <a:lnTo>
                  <a:pt x="5651" y="1700"/>
                </a:lnTo>
                <a:lnTo>
                  <a:pt x="5637" y="1693"/>
                </a:lnTo>
                <a:lnTo>
                  <a:pt x="5624" y="1682"/>
                </a:lnTo>
                <a:lnTo>
                  <a:pt x="5609" y="1677"/>
                </a:lnTo>
                <a:lnTo>
                  <a:pt x="5576" y="1671"/>
                </a:lnTo>
                <a:lnTo>
                  <a:pt x="5546" y="1669"/>
                </a:lnTo>
                <a:lnTo>
                  <a:pt x="5515" y="1667"/>
                </a:lnTo>
                <a:lnTo>
                  <a:pt x="5484" y="1667"/>
                </a:lnTo>
                <a:lnTo>
                  <a:pt x="5449" y="1666"/>
                </a:lnTo>
                <a:lnTo>
                  <a:pt x="5418" y="1658"/>
                </a:lnTo>
                <a:lnTo>
                  <a:pt x="5387" y="1649"/>
                </a:lnTo>
                <a:lnTo>
                  <a:pt x="5358" y="1637"/>
                </a:lnTo>
                <a:lnTo>
                  <a:pt x="5344" y="1633"/>
                </a:lnTo>
                <a:lnTo>
                  <a:pt x="5329" y="1635"/>
                </a:lnTo>
                <a:lnTo>
                  <a:pt x="5313" y="1637"/>
                </a:lnTo>
                <a:lnTo>
                  <a:pt x="5298" y="1640"/>
                </a:lnTo>
                <a:lnTo>
                  <a:pt x="5287" y="1640"/>
                </a:lnTo>
                <a:lnTo>
                  <a:pt x="5276" y="1637"/>
                </a:lnTo>
                <a:lnTo>
                  <a:pt x="5263" y="1629"/>
                </a:lnTo>
                <a:lnTo>
                  <a:pt x="5251" y="1620"/>
                </a:lnTo>
                <a:lnTo>
                  <a:pt x="5238" y="1617"/>
                </a:lnTo>
                <a:lnTo>
                  <a:pt x="5222" y="1617"/>
                </a:lnTo>
                <a:lnTo>
                  <a:pt x="5196" y="1620"/>
                </a:lnTo>
                <a:lnTo>
                  <a:pt x="5172" y="1627"/>
                </a:lnTo>
                <a:lnTo>
                  <a:pt x="5149" y="1637"/>
                </a:lnTo>
                <a:lnTo>
                  <a:pt x="5121" y="1642"/>
                </a:lnTo>
                <a:lnTo>
                  <a:pt x="5105" y="1640"/>
                </a:lnTo>
                <a:lnTo>
                  <a:pt x="5089" y="1638"/>
                </a:lnTo>
                <a:lnTo>
                  <a:pt x="5072" y="1638"/>
                </a:lnTo>
                <a:lnTo>
                  <a:pt x="5051" y="1642"/>
                </a:lnTo>
                <a:lnTo>
                  <a:pt x="5029" y="1651"/>
                </a:lnTo>
                <a:lnTo>
                  <a:pt x="5018" y="1655"/>
                </a:lnTo>
                <a:lnTo>
                  <a:pt x="5007" y="1658"/>
                </a:lnTo>
                <a:lnTo>
                  <a:pt x="4994" y="1658"/>
                </a:lnTo>
                <a:lnTo>
                  <a:pt x="4949" y="1658"/>
                </a:lnTo>
                <a:lnTo>
                  <a:pt x="4901" y="1660"/>
                </a:lnTo>
                <a:lnTo>
                  <a:pt x="4854" y="1666"/>
                </a:lnTo>
                <a:lnTo>
                  <a:pt x="4830" y="1667"/>
                </a:lnTo>
                <a:lnTo>
                  <a:pt x="4805" y="1671"/>
                </a:lnTo>
                <a:lnTo>
                  <a:pt x="4754" y="1689"/>
                </a:lnTo>
                <a:lnTo>
                  <a:pt x="4701" y="1708"/>
                </a:lnTo>
                <a:lnTo>
                  <a:pt x="4681" y="1709"/>
                </a:lnTo>
                <a:lnTo>
                  <a:pt x="4663" y="1711"/>
                </a:lnTo>
                <a:lnTo>
                  <a:pt x="4643" y="1711"/>
                </a:lnTo>
                <a:lnTo>
                  <a:pt x="4597" y="1720"/>
                </a:lnTo>
                <a:lnTo>
                  <a:pt x="4561" y="1728"/>
                </a:lnTo>
                <a:lnTo>
                  <a:pt x="4539" y="1729"/>
                </a:lnTo>
                <a:lnTo>
                  <a:pt x="4517" y="1726"/>
                </a:lnTo>
                <a:lnTo>
                  <a:pt x="4497" y="1718"/>
                </a:lnTo>
                <a:lnTo>
                  <a:pt x="4481" y="1709"/>
                </a:lnTo>
                <a:lnTo>
                  <a:pt x="4472" y="1702"/>
                </a:lnTo>
                <a:lnTo>
                  <a:pt x="4464" y="1697"/>
                </a:lnTo>
                <a:lnTo>
                  <a:pt x="4455" y="1695"/>
                </a:lnTo>
                <a:lnTo>
                  <a:pt x="4441" y="1693"/>
                </a:lnTo>
                <a:lnTo>
                  <a:pt x="4399" y="1697"/>
                </a:lnTo>
                <a:lnTo>
                  <a:pt x="4383" y="1700"/>
                </a:lnTo>
                <a:lnTo>
                  <a:pt x="4366" y="1702"/>
                </a:lnTo>
                <a:lnTo>
                  <a:pt x="4343" y="1698"/>
                </a:lnTo>
                <a:lnTo>
                  <a:pt x="4319" y="1693"/>
                </a:lnTo>
                <a:lnTo>
                  <a:pt x="4295" y="1688"/>
                </a:lnTo>
                <a:lnTo>
                  <a:pt x="4235" y="1680"/>
                </a:lnTo>
                <a:lnTo>
                  <a:pt x="4197" y="1677"/>
                </a:lnTo>
                <a:lnTo>
                  <a:pt x="4159" y="1675"/>
                </a:lnTo>
                <a:lnTo>
                  <a:pt x="4128" y="1677"/>
                </a:lnTo>
                <a:lnTo>
                  <a:pt x="4099" y="1675"/>
                </a:lnTo>
                <a:lnTo>
                  <a:pt x="4077" y="1673"/>
                </a:lnTo>
                <a:lnTo>
                  <a:pt x="4053" y="1675"/>
                </a:lnTo>
                <a:lnTo>
                  <a:pt x="4028" y="1684"/>
                </a:lnTo>
                <a:lnTo>
                  <a:pt x="4004" y="1695"/>
                </a:lnTo>
                <a:lnTo>
                  <a:pt x="3979" y="1702"/>
                </a:lnTo>
                <a:lnTo>
                  <a:pt x="3964" y="1702"/>
                </a:lnTo>
                <a:lnTo>
                  <a:pt x="3951" y="1700"/>
                </a:lnTo>
                <a:lnTo>
                  <a:pt x="3942" y="1695"/>
                </a:lnTo>
                <a:lnTo>
                  <a:pt x="3929" y="1689"/>
                </a:lnTo>
                <a:lnTo>
                  <a:pt x="3913" y="1686"/>
                </a:lnTo>
                <a:lnTo>
                  <a:pt x="3895" y="1684"/>
                </a:lnTo>
                <a:lnTo>
                  <a:pt x="3878" y="1686"/>
                </a:lnTo>
                <a:lnTo>
                  <a:pt x="3864" y="1691"/>
                </a:lnTo>
                <a:lnTo>
                  <a:pt x="3847" y="1697"/>
                </a:lnTo>
                <a:lnTo>
                  <a:pt x="3829" y="1702"/>
                </a:lnTo>
                <a:lnTo>
                  <a:pt x="3815" y="1702"/>
                </a:lnTo>
                <a:lnTo>
                  <a:pt x="3809" y="1698"/>
                </a:lnTo>
                <a:lnTo>
                  <a:pt x="3806" y="1695"/>
                </a:lnTo>
                <a:lnTo>
                  <a:pt x="3800" y="1689"/>
                </a:lnTo>
                <a:lnTo>
                  <a:pt x="3797" y="1686"/>
                </a:lnTo>
                <a:lnTo>
                  <a:pt x="3793" y="1682"/>
                </a:lnTo>
                <a:lnTo>
                  <a:pt x="3787" y="1677"/>
                </a:lnTo>
                <a:lnTo>
                  <a:pt x="3782" y="1673"/>
                </a:lnTo>
                <a:lnTo>
                  <a:pt x="3777" y="1669"/>
                </a:lnTo>
                <a:lnTo>
                  <a:pt x="3769" y="1667"/>
                </a:lnTo>
                <a:lnTo>
                  <a:pt x="3758" y="1677"/>
                </a:lnTo>
                <a:lnTo>
                  <a:pt x="3742" y="1682"/>
                </a:lnTo>
                <a:lnTo>
                  <a:pt x="3722" y="1682"/>
                </a:lnTo>
                <a:lnTo>
                  <a:pt x="3702" y="1682"/>
                </a:lnTo>
                <a:lnTo>
                  <a:pt x="3686" y="1682"/>
                </a:lnTo>
                <a:lnTo>
                  <a:pt x="3671" y="1680"/>
                </a:lnTo>
                <a:lnTo>
                  <a:pt x="3656" y="1678"/>
                </a:lnTo>
                <a:lnTo>
                  <a:pt x="3642" y="1678"/>
                </a:lnTo>
                <a:lnTo>
                  <a:pt x="3616" y="1688"/>
                </a:lnTo>
                <a:lnTo>
                  <a:pt x="3589" y="1693"/>
                </a:lnTo>
                <a:lnTo>
                  <a:pt x="3571" y="1697"/>
                </a:lnTo>
                <a:lnTo>
                  <a:pt x="3554" y="1700"/>
                </a:lnTo>
                <a:lnTo>
                  <a:pt x="3536" y="1702"/>
                </a:lnTo>
                <a:lnTo>
                  <a:pt x="3527" y="1700"/>
                </a:lnTo>
                <a:lnTo>
                  <a:pt x="3520" y="1698"/>
                </a:lnTo>
                <a:lnTo>
                  <a:pt x="3514" y="1695"/>
                </a:lnTo>
                <a:lnTo>
                  <a:pt x="3507" y="1689"/>
                </a:lnTo>
                <a:lnTo>
                  <a:pt x="3496" y="1684"/>
                </a:lnTo>
                <a:lnTo>
                  <a:pt x="3485" y="1680"/>
                </a:lnTo>
                <a:lnTo>
                  <a:pt x="3471" y="1680"/>
                </a:lnTo>
                <a:lnTo>
                  <a:pt x="3414" y="1680"/>
                </a:lnTo>
                <a:lnTo>
                  <a:pt x="3400" y="1680"/>
                </a:lnTo>
                <a:lnTo>
                  <a:pt x="3383" y="1682"/>
                </a:lnTo>
                <a:lnTo>
                  <a:pt x="3369" y="1680"/>
                </a:lnTo>
                <a:lnTo>
                  <a:pt x="3358" y="1675"/>
                </a:lnTo>
                <a:lnTo>
                  <a:pt x="3349" y="1666"/>
                </a:lnTo>
                <a:lnTo>
                  <a:pt x="3338" y="1658"/>
                </a:lnTo>
                <a:lnTo>
                  <a:pt x="3327" y="1655"/>
                </a:lnTo>
                <a:lnTo>
                  <a:pt x="3314" y="1658"/>
                </a:lnTo>
                <a:lnTo>
                  <a:pt x="3300" y="1664"/>
                </a:lnTo>
                <a:lnTo>
                  <a:pt x="3287" y="1667"/>
                </a:lnTo>
                <a:lnTo>
                  <a:pt x="3269" y="1671"/>
                </a:lnTo>
                <a:lnTo>
                  <a:pt x="3252" y="1669"/>
                </a:lnTo>
                <a:lnTo>
                  <a:pt x="3236" y="1662"/>
                </a:lnTo>
                <a:lnTo>
                  <a:pt x="3231" y="1658"/>
                </a:lnTo>
                <a:lnTo>
                  <a:pt x="3225" y="1653"/>
                </a:lnTo>
                <a:lnTo>
                  <a:pt x="3218" y="1649"/>
                </a:lnTo>
                <a:lnTo>
                  <a:pt x="3212" y="1647"/>
                </a:lnTo>
                <a:lnTo>
                  <a:pt x="3209" y="1646"/>
                </a:lnTo>
                <a:lnTo>
                  <a:pt x="3205" y="1646"/>
                </a:lnTo>
                <a:lnTo>
                  <a:pt x="3203" y="1646"/>
                </a:lnTo>
                <a:lnTo>
                  <a:pt x="3201" y="1647"/>
                </a:lnTo>
                <a:lnTo>
                  <a:pt x="3198" y="1649"/>
                </a:lnTo>
                <a:lnTo>
                  <a:pt x="3196" y="1651"/>
                </a:lnTo>
                <a:lnTo>
                  <a:pt x="3180" y="1653"/>
                </a:lnTo>
                <a:lnTo>
                  <a:pt x="3165" y="1655"/>
                </a:lnTo>
                <a:lnTo>
                  <a:pt x="3163" y="1655"/>
                </a:lnTo>
                <a:lnTo>
                  <a:pt x="3161" y="1657"/>
                </a:lnTo>
                <a:lnTo>
                  <a:pt x="3160" y="1658"/>
                </a:lnTo>
                <a:lnTo>
                  <a:pt x="3156" y="1660"/>
                </a:lnTo>
                <a:lnTo>
                  <a:pt x="3136" y="1666"/>
                </a:lnTo>
                <a:lnTo>
                  <a:pt x="3114" y="1667"/>
                </a:lnTo>
                <a:lnTo>
                  <a:pt x="3101" y="1667"/>
                </a:lnTo>
                <a:lnTo>
                  <a:pt x="3087" y="1667"/>
                </a:lnTo>
                <a:lnTo>
                  <a:pt x="3074" y="1667"/>
                </a:lnTo>
                <a:lnTo>
                  <a:pt x="3061" y="1673"/>
                </a:lnTo>
                <a:lnTo>
                  <a:pt x="3049" y="1678"/>
                </a:lnTo>
                <a:lnTo>
                  <a:pt x="3036" y="1680"/>
                </a:lnTo>
                <a:lnTo>
                  <a:pt x="3023" y="1680"/>
                </a:lnTo>
                <a:lnTo>
                  <a:pt x="3008" y="1673"/>
                </a:lnTo>
                <a:lnTo>
                  <a:pt x="2996" y="1666"/>
                </a:lnTo>
                <a:lnTo>
                  <a:pt x="2981" y="1662"/>
                </a:lnTo>
                <a:lnTo>
                  <a:pt x="2965" y="1666"/>
                </a:lnTo>
                <a:lnTo>
                  <a:pt x="2950" y="1671"/>
                </a:lnTo>
                <a:lnTo>
                  <a:pt x="2936" y="1677"/>
                </a:lnTo>
                <a:lnTo>
                  <a:pt x="2912" y="1682"/>
                </a:lnTo>
                <a:lnTo>
                  <a:pt x="2888" y="1686"/>
                </a:lnTo>
                <a:lnTo>
                  <a:pt x="2857" y="1695"/>
                </a:lnTo>
                <a:lnTo>
                  <a:pt x="2826" y="1702"/>
                </a:lnTo>
                <a:lnTo>
                  <a:pt x="2810" y="1708"/>
                </a:lnTo>
                <a:lnTo>
                  <a:pt x="2792" y="1711"/>
                </a:lnTo>
                <a:lnTo>
                  <a:pt x="2786" y="1709"/>
                </a:lnTo>
                <a:lnTo>
                  <a:pt x="2779" y="1709"/>
                </a:lnTo>
                <a:lnTo>
                  <a:pt x="2774" y="1708"/>
                </a:lnTo>
                <a:lnTo>
                  <a:pt x="2766" y="1706"/>
                </a:lnTo>
                <a:lnTo>
                  <a:pt x="2741" y="1706"/>
                </a:lnTo>
                <a:lnTo>
                  <a:pt x="2719" y="1713"/>
                </a:lnTo>
                <a:lnTo>
                  <a:pt x="2692" y="1724"/>
                </a:lnTo>
                <a:lnTo>
                  <a:pt x="2659" y="1729"/>
                </a:lnTo>
                <a:lnTo>
                  <a:pt x="2628" y="1733"/>
                </a:lnTo>
                <a:lnTo>
                  <a:pt x="2592" y="1735"/>
                </a:lnTo>
                <a:lnTo>
                  <a:pt x="2559" y="1740"/>
                </a:lnTo>
                <a:lnTo>
                  <a:pt x="2523" y="1740"/>
                </a:lnTo>
                <a:lnTo>
                  <a:pt x="2508" y="1735"/>
                </a:lnTo>
                <a:lnTo>
                  <a:pt x="2495" y="1726"/>
                </a:lnTo>
                <a:lnTo>
                  <a:pt x="2484" y="1717"/>
                </a:lnTo>
                <a:lnTo>
                  <a:pt x="2466" y="1704"/>
                </a:lnTo>
                <a:lnTo>
                  <a:pt x="2444" y="1691"/>
                </a:lnTo>
                <a:lnTo>
                  <a:pt x="2421" y="1686"/>
                </a:lnTo>
                <a:lnTo>
                  <a:pt x="2393" y="1682"/>
                </a:lnTo>
                <a:lnTo>
                  <a:pt x="2364" y="1684"/>
                </a:lnTo>
                <a:lnTo>
                  <a:pt x="2339" y="1686"/>
                </a:lnTo>
                <a:lnTo>
                  <a:pt x="2319" y="1689"/>
                </a:lnTo>
                <a:lnTo>
                  <a:pt x="2297" y="1689"/>
                </a:lnTo>
                <a:lnTo>
                  <a:pt x="2290" y="1688"/>
                </a:lnTo>
                <a:lnTo>
                  <a:pt x="2282" y="1686"/>
                </a:lnTo>
                <a:lnTo>
                  <a:pt x="2273" y="1684"/>
                </a:lnTo>
                <a:lnTo>
                  <a:pt x="2250" y="1686"/>
                </a:lnTo>
                <a:lnTo>
                  <a:pt x="2228" y="1691"/>
                </a:lnTo>
                <a:lnTo>
                  <a:pt x="2204" y="1693"/>
                </a:lnTo>
                <a:lnTo>
                  <a:pt x="2169" y="1693"/>
                </a:lnTo>
                <a:lnTo>
                  <a:pt x="2157" y="1691"/>
                </a:lnTo>
                <a:lnTo>
                  <a:pt x="2144" y="1689"/>
                </a:lnTo>
                <a:lnTo>
                  <a:pt x="2131" y="1686"/>
                </a:lnTo>
                <a:lnTo>
                  <a:pt x="2102" y="1684"/>
                </a:lnTo>
                <a:lnTo>
                  <a:pt x="2073" y="1688"/>
                </a:lnTo>
                <a:lnTo>
                  <a:pt x="2044" y="1689"/>
                </a:lnTo>
                <a:lnTo>
                  <a:pt x="2026" y="1689"/>
                </a:lnTo>
                <a:lnTo>
                  <a:pt x="2007" y="1689"/>
                </a:lnTo>
                <a:lnTo>
                  <a:pt x="1987" y="1684"/>
                </a:lnTo>
                <a:lnTo>
                  <a:pt x="1967" y="1675"/>
                </a:lnTo>
                <a:lnTo>
                  <a:pt x="1944" y="1671"/>
                </a:lnTo>
                <a:lnTo>
                  <a:pt x="1920" y="1671"/>
                </a:lnTo>
                <a:lnTo>
                  <a:pt x="1898" y="1675"/>
                </a:lnTo>
                <a:lnTo>
                  <a:pt x="1871" y="1680"/>
                </a:lnTo>
                <a:lnTo>
                  <a:pt x="1844" y="1680"/>
                </a:lnTo>
                <a:lnTo>
                  <a:pt x="1822" y="1682"/>
                </a:lnTo>
                <a:lnTo>
                  <a:pt x="1798" y="1684"/>
                </a:lnTo>
                <a:lnTo>
                  <a:pt x="1776" y="1684"/>
                </a:lnTo>
                <a:lnTo>
                  <a:pt x="1753" y="1675"/>
                </a:lnTo>
                <a:lnTo>
                  <a:pt x="1729" y="1662"/>
                </a:lnTo>
                <a:lnTo>
                  <a:pt x="1707" y="1649"/>
                </a:lnTo>
                <a:lnTo>
                  <a:pt x="1689" y="1642"/>
                </a:lnTo>
                <a:lnTo>
                  <a:pt x="1673" y="1642"/>
                </a:lnTo>
                <a:lnTo>
                  <a:pt x="1654" y="1646"/>
                </a:lnTo>
                <a:lnTo>
                  <a:pt x="1636" y="1653"/>
                </a:lnTo>
                <a:lnTo>
                  <a:pt x="1629" y="1655"/>
                </a:lnTo>
                <a:lnTo>
                  <a:pt x="1622" y="1658"/>
                </a:lnTo>
                <a:lnTo>
                  <a:pt x="1613" y="1660"/>
                </a:lnTo>
                <a:lnTo>
                  <a:pt x="1607" y="1660"/>
                </a:lnTo>
                <a:lnTo>
                  <a:pt x="1603" y="1660"/>
                </a:lnTo>
                <a:lnTo>
                  <a:pt x="1598" y="1660"/>
                </a:lnTo>
                <a:lnTo>
                  <a:pt x="1593" y="1660"/>
                </a:lnTo>
                <a:lnTo>
                  <a:pt x="1589" y="1664"/>
                </a:lnTo>
                <a:lnTo>
                  <a:pt x="1585" y="1667"/>
                </a:lnTo>
                <a:lnTo>
                  <a:pt x="1582" y="1671"/>
                </a:lnTo>
                <a:lnTo>
                  <a:pt x="1576" y="1673"/>
                </a:lnTo>
                <a:lnTo>
                  <a:pt x="1572" y="1677"/>
                </a:lnTo>
                <a:lnTo>
                  <a:pt x="1567" y="1677"/>
                </a:lnTo>
                <a:lnTo>
                  <a:pt x="1562" y="1677"/>
                </a:lnTo>
                <a:lnTo>
                  <a:pt x="1556" y="1673"/>
                </a:lnTo>
                <a:lnTo>
                  <a:pt x="1551" y="1671"/>
                </a:lnTo>
                <a:lnTo>
                  <a:pt x="1545" y="1671"/>
                </a:lnTo>
                <a:lnTo>
                  <a:pt x="1538" y="1671"/>
                </a:lnTo>
                <a:lnTo>
                  <a:pt x="1532" y="1671"/>
                </a:lnTo>
                <a:lnTo>
                  <a:pt x="1527" y="1671"/>
                </a:lnTo>
                <a:lnTo>
                  <a:pt x="1522" y="1673"/>
                </a:lnTo>
                <a:lnTo>
                  <a:pt x="1518" y="1673"/>
                </a:lnTo>
                <a:lnTo>
                  <a:pt x="1514" y="1675"/>
                </a:lnTo>
                <a:lnTo>
                  <a:pt x="1511" y="1678"/>
                </a:lnTo>
                <a:lnTo>
                  <a:pt x="1505" y="1680"/>
                </a:lnTo>
                <a:lnTo>
                  <a:pt x="1491" y="1688"/>
                </a:lnTo>
                <a:lnTo>
                  <a:pt x="1474" y="1689"/>
                </a:lnTo>
                <a:lnTo>
                  <a:pt x="1458" y="1689"/>
                </a:lnTo>
                <a:lnTo>
                  <a:pt x="1440" y="1691"/>
                </a:lnTo>
                <a:lnTo>
                  <a:pt x="1425" y="1695"/>
                </a:lnTo>
                <a:lnTo>
                  <a:pt x="1411" y="1698"/>
                </a:lnTo>
                <a:lnTo>
                  <a:pt x="1392" y="1702"/>
                </a:lnTo>
                <a:lnTo>
                  <a:pt x="1378" y="1700"/>
                </a:lnTo>
                <a:lnTo>
                  <a:pt x="1363" y="1695"/>
                </a:lnTo>
                <a:lnTo>
                  <a:pt x="1347" y="1689"/>
                </a:lnTo>
                <a:lnTo>
                  <a:pt x="1323" y="1678"/>
                </a:lnTo>
                <a:lnTo>
                  <a:pt x="1298" y="1671"/>
                </a:lnTo>
                <a:lnTo>
                  <a:pt x="1270" y="1667"/>
                </a:lnTo>
                <a:lnTo>
                  <a:pt x="1249" y="1667"/>
                </a:lnTo>
                <a:lnTo>
                  <a:pt x="1227" y="1666"/>
                </a:lnTo>
                <a:lnTo>
                  <a:pt x="1218" y="1664"/>
                </a:lnTo>
                <a:lnTo>
                  <a:pt x="1210" y="1660"/>
                </a:lnTo>
                <a:lnTo>
                  <a:pt x="1203" y="1658"/>
                </a:lnTo>
                <a:lnTo>
                  <a:pt x="1187" y="1657"/>
                </a:lnTo>
                <a:lnTo>
                  <a:pt x="1168" y="1660"/>
                </a:lnTo>
                <a:lnTo>
                  <a:pt x="1152" y="1662"/>
                </a:lnTo>
                <a:lnTo>
                  <a:pt x="1132" y="1658"/>
                </a:lnTo>
                <a:lnTo>
                  <a:pt x="1128" y="1657"/>
                </a:lnTo>
                <a:lnTo>
                  <a:pt x="1123" y="1655"/>
                </a:lnTo>
                <a:lnTo>
                  <a:pt x="1116" y="1651"/>
                </a:lnTo>
                <a:lnTo>
                  <a:pt x="1112" y="1651"/>
                </a:lnTo>
                <a:lnTo>
                  <a:pt x="1108" y="1651"/>
                </a:lnTo>
                <a:lnTo>
                  <a:pt x="1103" y="1655"/>
                </a:lnTo>
                <a:lnTo>
                  <a:pt x="1099" y="1658"/>
                </a:lnTo>
                <a:lnTo>
                  <a:pt x="1094" y="1662"/>
                </a:lnTo>
                <a:lnTo>
                  <a:pt x="1090" y="1666"/>
                </a:lnTo>
                <a:lnTo>
                  <a:pt x="1087" y="1667"/>
                </a:lnTo>
                <a:lnTo>
                  <a:pt x="1067" y="1675"/>
                </a:lnTo>
                <a:lnTo>
                  <a:pt x="1047" y="1678"/>
                </a:lnTo>
                <a:lnTo>
                  <a:pt x="1028" y="1684"/>
                </a:lnTo>
                <a:lnTo>
                  <a:pt x="1010" y="1689"/>
                </a:lnTo>
                <a:lnTo>
                  <a:pt x="983" y="1689"/>
                </a:lnTo>
                <a:lnTo>
                  <a:pt x="957" y="1688"/>
                </a:lnTo>
                <a:lnTo>
                  <a:pt x="932" y="1684"/>
                </a:lnTo>
                <a:lnTo>
                  <a:pt x="903" y="1680"/>
                </a:lnTo>
                <a:lnTo>
                  <a:pt x="875" y="1673"/>
                </a:lnTo>
                <a:lnTo>
                  <a:pt x="848" y="1669"/>
                </a:lnTo>
                <a:lnTo>
                  <a:pt x="821" y="1671"/>
                </a:lnTo>
                <a:lnTo>
                  <a:pt x="797" y="1675"/>
                </a:lnTo>
                <a:lnTo>
                  <a:pt x="774" y="1677"/>
                </a:lnTo>
                <a:lnTo>
                  <a:pt x="768" y="1677"/>
                </a:lnTo>
                <a:lnTo>
                  <a:pt x="764" y="1675"/>
                </a:lnTo>
                <a:lnTo>
                  <a:pt x="761" y="1673"/>
                </a:lnTo>
                <a:lnTo>
                  <a:pt x="759" y="1671"/>
                </a:lnTo>
                <a:lnTo>
                  <a:pt x="755" y="1669"/>
                </a:lnTo>
                <a:lnTo>
                  <a:pt x="750" y="1667"/>
                </a:lnTo>
                <a:lnTo>
                  <a:pt x="743" y="1667"/>
                </a:lnTo>
                <a:lnTo>
                  <a:pt x="735" y="1667"/>
                </a:lnTo>
                <a:lnTo>
                  <a:pt x="728" y="1667"/>
                </a:lnTo>
                <a:lnTo>
                  <a:pt x="657" y="1667"/>
                </a:lnTo>
                <a:lnTo>
                  <a:pt x="646" y="1667"/>
                </a:lnTo>
                <a:lnTo>
                  <a:pt x="635" y="1667"/>
                </a:lnTo>
                <a:lnTo>
                  <a:pt x="617" y="1662"/>
                </a:lnTo>
                <a:lnTo>
                  <a:pt x="599" y="1655"/>
                </a:lnTo>
                <a:lnTo>
                  <a:pt x="577" y="1655"/>
                </a:lnTo>
                <a:lnTo>
                  <a:pt x="555" y="1662"/>
                </a:lnTo>
                <a:lnTo>
                  <a:pt x="535" y="1669"/>
                </a:lnTo>
                <a:lnTo>
                  <a:pt x="513" y="1677"/>
                </a:lnTo>
                <a:lnTo>
                  <a:pt x="491" y="1677"/>
                </a:lnTo>
                <a:lnTo>
                  <a:pt x="470" y="1677"/>
                </a:lnTo>
                <a:lnTo>
                  <a:pt x="450" y="1673"/>
                </a:lnTo>
                <a:lnTo>
                  <a:pt x="426" y="1667"/>
                </a:lnTo>
                <a:lnTo>
                  <a:pt x="408" y="1660"/>
                </a:lnTo>
                <a:lnTo>
                  <a:pt x="399" y="1655"/>
                </a:lnTo>
                <a:lnTo>
                  <a:pt x="388" y="1649"/>
                </a:lnTo>
                <a:lnTo>
                  <a:pt x="382" y="1646"/>
                </a:lnTo>
                <a:lnTo>
                  <a:pt x="379" y="1644"/>
                </a:lnTo>
                <a:lnTo>
                  <a:pt x="373" y="1640"/>
                </a:lnTo>
                <a:lnTo>
                  <a:pt x="368" y="1638"/>
                </a:lnTo>
                <a:lnTo>
                  <a:pt x="355" y="1637"/>
                </a:lnTo>
                <a:lnTo>
                  <a:pt x="340" y="1638"/>
                </a:lnTo>
                <a:lnTo>
                  <a:pt x="328" y="1642"/>
                </a:lnTo>
                <a:lnTo>
                  <a:pt x="324" y="1646"/>
                </a:lnTo>
                <a:lnTo>
                  <a:pt x="319" y="1649"/>
                </a:lnTo>
                <a:lnTo>
                  <a:pt x="311" y="1655"/>
                </a:lnTo>
                <a:lnTo>
                  <a:pt x="306" y="1657"/>
                </a:lnTo>
                <a:lnTo>
                  <a:pt x="300" y="1658"/>
                </a:lnTo>
                <a:lnTo>
                  <a:pt x="297" y="1658"/>
                </a:lnTo>
                <a:lnTo>
                  <a:pt x="295" y="1658"/>
                </a:lnTo>
                <a:lnTo>
                  <a:pt x="293" y="1657"/>
                </a:lnTo>
                <a:lnTo>
                  <a:pt x="291" y="1657"/>
                </a:lnTo>
                <a:lnTo>
                  <a:pt x="288" y="1655"/>
                </a:lnTo>
                <a:lnTo>
                  <a:pt x="273" y="1649"/>
                </a:lnTo>
                <a:lnTo>
                  <a:pt x="257" y="1646"/>
                </a:lnTo>
                <a:lnTo>
                  <a:pt x="240" y="1646"/>
                </a:lnTo>
                <a:lnTo>
                  <a:pt x="226" y="1647"/>
                </a:lnTo>
                <a:lnTo>
                  <a:pt x="211" y="1649"/>
                </a:lnTo>
                <a:lnTo>
                  <a:pt x="206" y="1653"/>
                </a:lnTo>
                <a:lnTo>
                  <a:pt x="202" y="1655"/>
                </a:lnTo>
                <a:lnTo>
                  <a:pt x="198" y="1658"/>
                </a:lnTo>
                <a:lnTo>
                  <a:pt x="193" y="1660"/>
                </a:lnTo>
                <a:lnTo>
                  <a:pt x="189" y="1662"/>
                </a:lnTo>
                <a:lnTo>
                  <a:pt x="175" y="1662"/>
                </a:lnTo>
                <a:lnTo>
                  <a:pt x="160" y="1657"/>
                </a:lnTo>
                <a:lnTo>
                  <a:pt x="146" y="1651"/>
                </a:lnTo>
                <a:lnTo>
                  <a:pt x="131" y="1651"/>
                </a:lnTo>
                <a:lnTo>
                  <a:pt x="111" y="1658"/>
                </a:lnTo>
                <a:lnTo>
                  <a:pt x="91" y="1666"/>
                </a:lnTo>
                <a:lnTo>
                  <a:pt x="69" y="1671"/>
                </a:lnTo>
                <a:lnTo>
                  <a:pt x="53" y="1675"/>
                </a:lnTo>
                <a:lnTo>
                  <a:pt x="36" y="1680"/>
                </a:lnTo>
                <a:lnTo>
                  <a:pt x="18" y="1684"/>
                </a:lnTo>
                <a:lnTo>
                  <a:pt x="2" y="1688"/>
                </a:lnTo>
                <a:lnTo>
                  <a:pt x="0" y="1671"/>
                </a:lnTo>
                <a:lnTo>
                  <a:pt x="0" y="1655"/>
                </a:lnTo>
                <a:lnTo>
                  <a:pt x="0" y="0"/>
                </a:lnTo>
                <a:close/>
              </a:path>
            </a:pathLst>
          </a:custGeom>
          <a:solidFill>
            <a:srgbClr val="004964">
              <a:alpha val="79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94" name="TextBox 893"/>
          <p:cNvSpPr txBox="1"/>
          <p:nvPr/>
        </p:nvSpPr>
        <p:spPr>
          <a:xfrm>
            <a:off x="0" y="57151"/>
            <a:ext cx="419100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  <a:cs typeface="Calibri" pitchFamily="34" charset="0"/>
              </a:rPr>
              <a:t>Lula (2003-2010)</a:t>
            </a:r>
          </a:p>
          <a:p>
            <a:pPr algn="ctr"/>
            <a:endParaRPr lang="en-US" sz="2400" b="1" dirty="0">
              <a:solidFill>
                <a:prstClr val="white"/>
              </a:solidFill>
              <a:cs typeface="Calibri" pitchFamily="34" charset="0"/>
            </a:endParaRPr>
          </a:p>
          <a:p>
            <a:endParaRPr lang="en-GB" dirty="0" smtClean="0">
              <a:solidFill>
                <a:prstClr val="white"/>
              </a:solidFill>
              <a:cs typeface="Calibri" pitchFamily="34" charset="0"/>
            </a:endParaRPr>
          </a:p>
          <a:p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External tailwinds</a:t>
            </a:r>
          </a:p>
          <a:p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(commodities, China)</a:t>
            </a:r>
          </a:p>
          <a:p>
            <a:endParaRPr lang="en-GB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endParaRPr lang="en-GB" sz="1600" dirty="0">
              <a:solidFill>
                <a:prstClr val="white"/>
              </a:solidFill>
              <a:cs typeface="Calibri" pitchFamily="34" charset="0"/>
            </a:endParaRPr>
          </a:p>
          <a:p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Macroeconomic “tripod”</a:t>
            </a:r>
          </a:p>
          <a:p>
            <a:r>
              <a:rPr lang="en-US" sz="1600" dirty="0" smtClean="0">
                <a:solidFill>
                  <a:prstClr val="white"/>
                </a:solidFill>
                <a:cs typeface="Calibri" pitchFamily="34" charset="0"/>
              </a:rPr>
              <a:t>(primary surplus, inflation targeting, floating FX) </a:t>
            </a:r>
            <a:endParaRPr lang="en-US" sz="1600" dirty="0">
              <a:solidFill>
                <a:prstClr val="white"/>
              </a:solidFill>
              <a:cs typeface="Calibri" pitchFamily="34" charset="0"/>
            </a:endParaRPr>
          </a:p>
          <a:p>
            <a:endParaRPr lang="en-GB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endParaRPr lang="en-GB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Social programs; active (and leftist) foreign policy</a:t>
            </a:r>
          </a:p>
          <a:p>
            <a:endParaRPr lang="en-GB" sz="1600" dirty="0">
              <a:solidFill>
                <a:prstClr val="white"/>
              </a:solidFill>
              <a:cs typeface="Calibri" pitchFamily="34" charset="0"/>
            </a:endParaRPr>
          </a:p>
          <a:p>
            <a:endParaRPr lang="en-GB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High approval rating + consensus-building skills = political stability</a:t>
            </a:r>
            <a:endParaRPr lang="en-US" sz="1600" dirty="0" smtClean="0">
              <a:solidFill>
                <a:prstClr val="white"/>
              </a:solidFill>
              <a:cs typeface="Calibri" pitchFamily="34" charset="0"/>
            </a:endParaRPr>
          </a:p>
        </p:txBody>
      </p:sp>
      <p:sp>
        <p:nvSpPr>
          <p:cNvPr id="895" name="TextBox 894"/>
          <p:cNvSpPr txBox="1"/>
          <p:nvPr/>
        </p:nvSpPr>
        <p:spPr>
          <a:xfrm>
            <a:off x="5410208" y="57155"/>
            <a:ext cx="36086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prstClr val="white"/>
                </a:solidFill>
                <a:cs typeface="Calibri" pitchFamily="34" charset="0"/>
              </a:rPr>
              <a:t>Rousseff (2011-)</a:t>
            </a:r>
          </a:p>
          <a:p>
            <a:pPr algn="ctr"/>
            <a:endParaRPr lang="en-US" b="1" dirty="0">
              <a:solidFill>
                <a:prstClr val="white"/>
              </a:solidFill>
              <a:cs typeface="Calibri" pitchFamily="34" charset="0"/>
            </a:endParaRPr>
          </a:p>
        </p:txBody>
      </p:sp>
      <p:grpSp>
        <p:nvGrpSpPr>
          <p:cNvPr id="1025" name="Group 1024"/>
          <p:cNvGrpSpPr>
            <a:grpSpLocks noChangeAspect="1"/>
          </p:cNvGrpSpPr>
          <p:nvPr/>
        </p:nvGrpSpPr>
        <p:grpSpPr>
          <a:xfrm>
            <a:off x="2933701" y="209550"/>
            <a:ext cx="3276600" cy="817096"/>
            <a:chOff x="9448800" y="29246"/>
            <a:chExt cx="5181601" cy="5243973"/>
          </a:xfrm>
          <a:solidFill>
            <a:schemeClr val="bg1"/>
          </a:solidFill>
        </p:grpSpPr>
        <p:sp>
          <p:nvSpPr>
            <p:cNvPr id="903" name="Freeform 71"/>
            <p:cNvSpPr>
              <a:spLocks/>
            </p:cNvSpPr>
            <p:nvPr/>
          </p:nvSpPr>
          <p:spPr bwMode="auto">
            <a:xfrm rot="16200000">
              <a:off x="9104449" y="373597"/>
              <a:ext cx="5218349" cy="4529647"/>
            </a:xfrm>
            <a:custGeom>
              <a:avLst/>
              <a:gdLst>
                <a:gd name="T0" fmla="*/ 275 w 5999"/>
                <a:gd name="T1" fmla="*/ 9 h 1613"/>
                <a:gd name="T2" fmla="*/ 455 w 5999"/>
                <a:gd name="T3" fmla="*/ 31 h 1613"/>
                <a:gd name="T4" fmla="*/ 606 w 5999"/>
                <a:gd name="T5" fmla="*/ 60 h 1613"/>
                <a:gd name="T6" fmla="*/ 741 w 5999"/>
                <a:gd name="T7" fmla="*/ 100 h 1613"/>
                <a:gd name="T8" fmla="*/ 803 w 5999"/>
                <a:gd name="T9" fmla="*/ 86 h 1613"/>
                <a:gd name="T10" fmla="*/ 899 w 5999"/>
                <a:gd name="T11" fmla="*/ 88 h 1613"/>
                <a:gd name="T12" fmla="*/ 994 w 5999"/>
                <a:gd name="T13" fmla="*/ 97 h 1613"/>
                <a:gd name="T14" fmla="*/ 1127 w 5999"/>
                <a:gd name="T15" fmla="*/ 102 h 1613"/>
                <a:gd name="T16" fmla="*/ 1198 w 5999"/>
                <a:gd name="T17" fmla="*/ 97 h 1613"/>
                <a:gd name="T18" fmla="*/ 1309 w 5999"/>
                <a:gd name="T19" fmla="*/ 78 h 1613"/>
                <a:gd name="T20" fmla="*/ 1376 w 5999"/>
                <a:gd name="T21" fmla="*/ 55 h 1613"/>
                <a:gd name="T22" fmla="*/ 1481 w 5999"/>
                <a:gd name="T23" fmla="*/ 13 h 1613"/>
                <a:gd name="T24" fmla="*/ 1572 w 5999"/>
                <a:gd name="T25" fmla="*/ 27 h 1613"/>
                <a:gd name="T26" fmla="*/ 1647 w 5999"/>
                <a:gd name="T27" fmla="*/ 37 h 1613"/>
                <a:gd name="T28" fmla="*/ 1684 w 5999"/>
                <a:gd name="T29" fmla="*/ 60 h 1613"/>
                <a:gd name="T30" fmla="*/ 1769 w 5999"/>
                <a:gd name="T31" fmla="*/ 49 h 1613"/>
                <a:gd name="T32" fmla="*/ 1887 w 5999"/>
                <a:gd name="T33" fmla="*/ 35 h 1613"/>
                <a:gd name="T34" fmla="*/ 1986 w 5999"/>
                <a:gd name="T35" fmla="*/ 60 h 1613"/>
                <a:gd name="T36" fmla="*/ 2053 w 5999"/>
                <a:gd name="T37" fmla="*/ 62 h 1613"/>
                <a:gd name="T38" fmla="*/ 2100 w 5999"/>
                <a:gd name="T39" fmla="*/ 69 h 1613"/>
                <a:gd name="T40" fmla="*/ 2153 w 5999"/>
                <a:gd name="T41" fmla="*/ 66 h 1613"/>
                <a:gd name="T42" fmla="*/ 2353 w 5999"/>
                <a:gd name="T43" fmla="*/ 13 h 1613"/>
                <a:gd name="T44" fmla="*/ 2399 w 5999"/>
                <a:gd name="T45" fmla="*/ 11 h 1613"/>
                <a:gd name="T46" fmla="*/ 2439 w 5999"/>
                <a:gd name="T47" fmla="*/ 38 h 1613"/>
                <a:gd name="T48" fmla="*/ 2490 w 5999"/>
                <a:gd name="T49" fmla="*/ 62 h 1613"/>
                <a:gd name="T50" fmla="*/ 2541 w 5999"/>
                <a:gd name="T51" fmla="*/ 84 h 1613"/>
                <a:gd name="T52" fmla="*/ 2663 w 5999"/>
                <a:gd name="T53" fmla="*/ 88 h 1613"/>
                <a:gd name="T54" fmla="*/ 2714 w 5999"/>
                <a:gd name="T55" fmla="*/ 97 h 1613"/>
                <a:gd name="T56" fmla="*/ 2806 w 5999"/>
                <a:gd name="T57" fmla="*/ 80 h 1613"/>
                <a:gd name="T58" fmla="*/ 2892 w 5999"/>
                <a:gd name="T59" fmla="*/ 93 h 1613"/>
                <a:gd name="T60" fmla="*/ 2919 w 5999"/>
                <a:gd name="T61" fmla="*/ 124 h 1613"/>
                <a:gd name="T62" fmla="*/ 2974 w 5999"/>
                <a:gd name="T63" fmla="*/ 133 h 1613"/>
                <a:gd name="T64" fmla="*/ 3039 w 5999"/>
                <a:gd name="T65" fmla="*/ 126 h 1613"/>
                <a:gd name="T66" fmla="*/ 3069 w 5999"/>
                <a:gd name="T67" fmla="*/ 108 h 1613"/>
                <a:gd name="T68" fmla="*/ 3138 w 5999"/>
                <a:gd name="T69" fmla="*/ 62 h 1613"/>
                <a:gd name="T70" fmla="*/ 3174 w 5999"/>
                <a:gd name="T71" fmla="*/ 66 h 1613"/>
                <a:gd name="T72" fmla="*/ 3254 w 5999"/>
                <a:gd name="T73" fmla="*/ 35 h 1613"/>
                <a:gd name="T74" fmla="*/ 3301 w 5999"/>
                <a:gd name="T75" fmla="*/ 60 h 1613"/>
                <a:gd name="T76" fmla="*/ 3380 w 5999"/>
                <a:gd name="T77" fmla="*/ 69 h 1613"/>
                <a:gd name="T78" fmla="*/ 3516 w 5999"/>
                <a:gd name="T79" fmla="*/ 49 h 1613"/>
                <a:gd name="T80" fmla="*/ 3573 w 5999"/>
                <a:gd name="T81" fmla="*/ 58 h 1613"/>
                <a:gd name="T82" fmla="*/ 3715 w 5999"/>
                <a:gd name="T83" fmla="*/ 57 h 1613"/>
                <a:gd name="T84" fmla="*/ 3917 w 5999"/>
                <a:gd name="T85" fmla="*/ 73 h 1613"/>
                <a:gd name="T86" fmla="*/ 4113 w 5999"/>
                <a:gd name="T87" fmla="*/ 40 h 1613"/>
                <a:gd name="T88" fmla="*/ 4213 w 5999"/>
                <a:gd name="T89" fmla="*/ 20 h 1613"/>
                <a:gd name="T90" fmla="*/ 4295 w 5999"/>
                <a:gd name="T91" fmla="*/ 15 h 1613"/>
                <a:gd name="T92" fmla="*/ 4384 w 5999"/>
                <a:gd name="T93" fmla="*/ 55 h 1613"/>
                <a:gd name="T94" fmla="*/ 4583 w 5999"/>
                <a:gd name="T95" fmla="*/ 42 h 1613"/>
                <a:gd name="T96" fmla="*/ 4845 w 5999"/>
                <a:gd name="T97" fmla="*/ 31 h 1613"/>
                <a:gd name="T98" fmla="*/ 4938 w 5999"/>
                <a:gd name="T99" fmla="*/ 40 h 1613"/>
                <a:gd name="T100" fmla="*/ 5058 w 5999"/>
                <a:gd name="T101" fmla="*/ 20 h 1613"/>
                <a:gd name="T102" fmla="*/ 5209 w 5999"/>
                <a:gd name="T103" fmla="*/ 44 h 1613"/>
                <a:gd name="T104" fmla="*/ 5356 w 5999"/>
                <a:gd name="T105" fmla="*/ 89 h 1613"/>
                <a:gd name="T106" fmla="*/ 5427 w 5999"/>
                <a:gd name="T107" fmla="*/ 95 h 1613"/>
                <a:gd name="T108" fmla="*/ 5484 w 5999"/>
                <a:gd name="T109" fmla="*/ 88 h 1613"/>
                <a:gd name="T110" fmla="*/ 5613 w 5999"/>
                <a:gd name="T111" fmla="*/ 64 h 1613"/>
                <a:gd name="T112" fmla="*/ 5782 w 5999"/>
                <a:gd name="T113" fmla="*/ 26 h 1613"/>
                <a:gd name="T114" fmla="*/ 5904 w 5999"/>
                <a:gd name="T115" fmla="*/ 67 h 1613"/>
                <a:gd name="T116" fmla="*/ 2 w 5999"/>
                <a:gd name="T117" fmla="*/ 91 h 1613"/>
                <a:gd name="T118" fmla="*/ 104 w 5999"/>
                <a:gd name="T119" fmla="*/ 37 h 1613"/>
                <a:gd name="T120" fmla="*/ 198 w 5999"/>
                <a:gd name="T121" fmla="*/ 11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9" h="1613">
                  <a:moveTo>
                    <a:pt x="218" y="0"/>
                  </a:moveTo>
                  <a:lnTo>
                    <a:pt x="224" y="0"/>
                  </a:lnTo>
                  <a:lnTo>
                    <a:pt x="229" y="4"/>
                  </a:lnTo>
                  <a:lnTo>
                    <a:pt x="235" y="6"/>
                  </a:lnTo>
                  <a:lnTo>
                    <a:pt x="240" y="7"/>
                  </a:lnTo>
                  <a:lnTo>
                    <a:pt x="246" y="9"/>
                  </a:lnTo>
                  <a:lnTo>
                    <a:pt x="249" y="11"/>
                  </a:lnTo>
                  <a:lnTo>
                    <a:pt x="253" y="11"/>
                  </a:lnTo>
                  <a:lnTo>
                    <a:pt x="258" y="11"/>
                  </a:lnTo>
                  <a:lnTo>
                    <a:pt x="264" y="11"/>
                  </a:lnTo>
                  <a:lnTo>
                    <a:pt x="275" y="9"/>
                  </a:lnTo>
                  <a:lnTo>
                    <a:pt x="280" y="9"/>
                  </a:lnTo>
                  <a:lnTo>
                    <a:pt x="286" y="11"/>
                  </a:lnTo>
                  <a:lnTo>
                    <a:pt x="295" y="15"/>
                  </a:lnTo>
                  <a:lnTo>
                    <a:pt x="308" y="18"/>
                  </a:lnTo>
                  <a:lnTo>
                    <a:pt x="326" y="22"/>
                  </a:lnTo>
                  <a:lnTo>
                    <a:pt x="342" y="24"/>
                  </a:lnTo>
                  <a:lnTo>
                    <a:pt x="357" y="24"/>
                  </a:lnTo>
                  <a:lnTo>
                    <a:pt x="400" y="24"/>
                  </a:lnTo>
                  <a:lnTo>
                    <a:pt x="420" y="26"/>
                  </a:lnTo>
                  <a:lnTo>
                    <a:pt x="437" y="29"/>
                  </a:lnTo>
                  <a:lnTo>
                    <a:pt x="455" y="31"/>
                  </a:lnTo>
                  <a:lnTo>
                    <a:pt x="491" y="31"/>
                  </a:lnTo>
                  <a:lnTo>
                    <a:pt x="497" y="31"/>
                  </a:lnTo>
                  <a:lnTo>
                    <a:pt x="502" y="33"/>
                  </a:lnTo>
                  <a:lnTo>
                    <a:pt x="504" y="33"/>
                  </a:lnTo>
                  <a:lnTo>
                    <a:pt x="508" y="35"/>
                  </a:lnTo>
                  <a:lnTo>
                    <a:pt x="510" y="37"/>
                  </a:lnTo>
                  <a:lnTo>
                    <a:pt x="515" y="38"/>
                  </a:lnTo>
                  <a:lnTo>
                    <a:pt x="539" y="49"/>
                  </a:lnTo>
                  <a:lnTo>
                    <a:pt x="566" y="57"/>
                  </a:lnTo>
                  <a:lnTo>
                    <a:pt x="586" y="58"/>
                  </a:lnTo>
                  <a:lnTo>
                    <a:pt x="606" y="60"/>
                  </a:lnTo>
                  <a:lnTo>
                    <a:pt x="621" y="60"/>
                  </a:lnTo>
                  <a:lnTo>
                    <a:pt x="633" y="66"/>
                  </a:lnTo>
                  <a:lnTo>
                    <a:pt x="646" y="71"/>
                  </a:lnTo>
                  <a:lnTo>
                    <a:pt x="664" y="80"/>
                  </a:lnTo>
                  <a:lnTo>
                    <a:pt x="683" y="86"/>
                  </a:lnTo>
                  <a:lnTo>
                    <a:pt x="692" y="88"/>
                  </a:lnTo>
                  <a:lnTo>
                    <a:pt x="701" y="88"/>
                  </a:lnTo>
                  <a:lnTo>
                    <a:pt x="710" y="88"/>
                  </a:lnTo>
                  <a:lnTo>
                    <a:pt x="721" y="91"/>
                  </a:lnTo>
                  <a:lnTo>
                    <a:pt x="730" y="97"/>
                  </a:lnTo>
                  <a:lnTo>
                    <a:pt x="741" y="100"/>
                  </a:lnTo>
                  <a:lnTo>
                    <a:pt x="744" y="100"/>
                  </a:lnTo>
                  <a:lnTo>
                    <a:pt x="748" y="100"/>
                  </a:lnTo>
                  <a:lnTo>
                    <a:pt x="748" y="100"/>
                  </a:lnTo>
                  <a:lnTo>
                    <a:pt x="748" y="100"/>
                  </a:lnTo>
                  <a:lnTo>
                    <a:pt x="748" y="98"/>
                  </a:lnTo>
                  <a:lnTo>
                    <a:pt x="750" y="97"/>
                  </a:lnTo>
                  <a:lnTo>
                    <a:pt x="752" y="97"/>
                  </a:lnTo>
                  <a:lnTo>
                    <a:pt x="759" y="95"/>
                  </a:lnTo>
                  <a:lnTo>
                    <a:pt x="768" y="93"/>
                  </a:lnTo>
                  <a:lnTo>
                    <a:pt x="777" y="91"/>
                  </a:lnTo>
                  <a:lnTo>
                    <a:pt x="803" y="86"/>
                  </a:lnTo>
                  <a:lnTo>
                    <a:pt x="826" y="73"/>
                  </a:lnTo>
                  <a:lnTo>
                    <a:pt x="839" y="67"/>
                  </a:lnTo>
                  <a:lnTo>
                    <a:pt x="855" y="66"/>
                  </a:lnTo>
                  <a:lnTo>
                    <a:pt x="872" y="67"/>
                  </a:lnTo>
                  <a:lnTo>
                    <a:pt x="877" y="71"/>
                  </a:lnTo>
                  <a:lnTo>
                    <a:pt x="881" y="73"/>
                  </a:lnTo>
                  <a:lnTo>
                    <a:pt x="885" y="77"/>
                  </a:lnTo>
                  <a:lnTo>
                    <a:pt x="888" y="80"/>
                  </a:lnTo>
                  <a:lnTo>
                    <a:pt x="892" y="84"/>
                  </a:lnTo>
                  <a:lnTo>
                    <a:pt x="895" y="86"/>
                  </a:lnTo>
                  <a:lnTo>
                    <a:pt x="899" y="88"/>
                  </a:lnTo>
                  <a:lnTo>
                    <a:pt x="906" y="89"/>
                  </a:lnTo>
                  <a:lnTo>
                    <a:pt x="912" y="91"/>
                  </a:lnTo>
                  <a:lnTo>
                    <a:pt x="919" y="91"/>
                  </a:lnTo>
                  <a:lnTo>
                    <a:pt x="925" y="91"/>
                  </a:lnTo>
                  <a:lnTo>
                    <a:pt x="937" y="89"/>
                  </a:lnTo>
                  <a:lnTo>
                    <a:pt x="950" y="88"/>
                  </a:lnTo>
                  <a:lnTo>
                    <a:pt x="965" y="88"/>
                  </a:lnTo>
                  <a:lnTo>
                    <a:pt x="972" y="89"/>
                  </a:lnTo>
                  <a:lnTo>
                    <a:pt x="979" y="93"/>
                  </a:lnTo>
                  <a:lnTo>
                    <a:pt x="986" y="95"/>
                  </a:lnTo>
                  <a:lnTo>
                    <a:pt x="994" y="97"/>
                  </a:lnTo>
                  <a:lnTo>
                    <a:pt x="999" y="97"/>
                  </a:lnTo>
                  <a:lnTo>
                    <a:pt x="1005" y="95"/>
                  </a:lnTo>
                  <a:lnTo>
                    <a:pt x="1010" y="93"/>
                  </a:lnTo>
                  <a:lnTo>
                    <a:pt x="1017" y="93"/>
                  </a:lnTo>
                  <a:lnTo>
                    <a:pt x="1037" y="97"/>
                  </a:lnTo>
                  <a:lnTo>
                    <a:pt x="1057" y="106"/>
                  </a:lnTo>
                  <a:lnTo>
                    <a:pt x="1076" y="113"/>
                  </a:lnTo>
                  <a:lnTo>
                    <a:pt x="1090" y="113"/>
                  </a:lnTo>
                  <a:lnTo>
                    <a:pt x="1101" y="109"/>
                  </a:lnTo>
                  <a:lnTo>
                    <a:pt x="1114" y="106"/>
                  </a:lnTo>
                  <a:lnTo>
                    <a:pt x="1127" y="102"/>
                  </a:lnTo>
                  <a:lnTo>
                    <a:pt x="1134" y="102"/>
                  </a:lnTo>
                  <a:lnTo>
                    <a:pt x="1143" y="102"/>
                  </a:lnTo>
                  <a:lnTo>
                    <a:pt x="1150" y="102"/>
                  </a:lnTo>
                  <a:lnTo>
                    <a:pt x="1159" y="104"/>
                  </a:lnTo>
                  <a:lnTo>
                    <a:pt x="1170" y="108"/>
                  </a:lnTo>
                  <a:lnTo>
                    <a:pt x="1179" y="108"/>
                  </a:lnTo>
                  <a:lnTo>
                    <a:pt x="1185" y="108"/>
                  </a:lnTo>
                  <a:lnTo>
                    <a:pt x="1188" y="104"/>
                  </a:lnTo>
                  <a:lnTo>
                    <a:pt x="1192" y="102"/>
                  </a:lnTo>
                  <a:lnTo>
                    <a:pt x="1194" y="100"/>
                  </a:lnTo>
                  <a:lnTo>
                    <a:pt x="1198" y="97"/>
                  </a:lnTo>
                  <a:lnTo>
                    <a:pt x="1201" y="95"/>
                  </a:lnTo>
                  <a:lnTo>
                    <a:pt x="1207" y="93"/>
                  </a:lnTo>
                  <a:lnTo>
                    <a:pt x="1210" y="91"/>
                  </a:lnTo>
                  <a:lnTo>
                    <a:pt x="1214" y="91"/>
                  </a:lnTo>
                  <a:lnTo>
                    <a:pt x="1219" y="91"/>
                  </a:lnTo>
                  <a:lnTo>
                    <a:pt x="1261" y="84"/>
                  </a:lnTo>
                  <a:lnTo>
                    <a:pt x="1278" y="84"/>
                  </a:lnTo>
                  <a:lnTo>
                    <a:pt x="1296" y="84"/>
                  </a:lnTo>
                  <a:lnTo>
                    <a:pt x="1301" y="82"/>
                  </a:lnTo>
                  <a:lnTo>
                    <a:pt x="1305" y="80"/>
                  </a:lnTo>
                  <a:lnTo>
                    <a:pt x="1309" y="78"/>
                  </a:lnTo>
                  <a:lnTo>
                    <a:pt x="1312" y="75"/>
                  </a:lnTo>
                  <a:lnTo>
                    <a:pt x="1318" y="71"/>
                  </a:lnTo>
                  <a:lnTo>
                    <a:pt x="1321" y="69"/>
                  </a:lnTo>
                  <a:lnTo>
                    <a:pt x="1323" y="69"/>
                  </a:lnTo>
                  <a:lnTo>
                    <a:pt x="1327" y="67"/>
                  </a:lnTo>
                  <a:lnTo>
                    <a:pt x="1329" y="67"/>
                  </a:lnTo>
                  <a:lnTo>
                    <a:pt x="1330" y="67"/>
                  </a:lnTo>
                  <a:lnTo>
                    <a:pt x="1336" y="67"/>
                  </a:lnTo>
                  <a:lnTo>
                    <a:pt x="1352" y="66"/>
                  </a:lnTo>
                  <a:lnTo>
                    <a:pt x="1363" y="62"/>
                  </a:lnTo>
                  <a:lnTo>
                    <a:pt x="1376" y="55"/>
                  </a:lnTo>
                  <a:lnTo>
                    <a:pt x="1389" y="46"/>
                  </a:lnTo>
                  <a:lnTo>
                    <a:pt x="1403" y="38"/>
                  </a:lnTo>
                  <a:lnTo>
                    <a:pt x="1421" y="35"/>
                  </a:lnTo>
                  <a:lnTo>
                    <a:pt x="1436" y="35"/>
                  </a:lnTo>
                  <a:lnTo>
                    <a:pt x="1449" y="35"/>
                  </a:lnTo>
                  <a:lnTo>
                    <a:pt x="1460" y="33"/>
                  </a:lnTo>
                  <a:lnTo>
                    <a:pt x="1469" y="24"/>
                  </a:lnTo>
                  <a:lnTo>
                    <a:pt x="1471" y="20"/>
                  </a:lnTo>
                  <a:lnTo>
                    <a:pt x="1474" y="17"/>
                  </a:lnTo>
                  <a:lnTo>
                    <a:pt x="1476" y="15"/>
                  </a:lnTo>
                  <a:lnTo>
                    <a:pt x="1481" y="13"/>
                  </a:lnTo>
                  <a:lnTo>
                    <a:pt x="1487" y="11"/>
                  </a:lnTo>
                  <a:lnTo>
                    <a:pt x="1491" y="11"/>
                  </a:lnTo>
                  <a:lnTo>
                    <a:pt x="1494" y="13"/>
                  </a:lnTo>
                  <a:lnTo>
                    <a:pt x="1498" y="15"/>
                  </a:lnTo>
                  <a:lnTo>
                    <a:pt x="1502" y="17"/>
                  </a:lnTo>
                  <a:lnTo>
                    <a:pt x="1505" y="18"/>
                  </a:lnTo>
                  <a:lnTo>
                    <a:pt x="1525" y="20"/>
                  </a:lnTo>
                  <a:lnTo>
                    <a:pt x="1543" y="17"/>
                  </a:lnTo>
                  <a:lnTo>
                    <a:pt x="1551" y="22"/>
                  </a:lnTo>
                  <a:lnTo>
                    <a:pt x="1563" y="26"/>
                  </a:lnTo>
                  <a:lnTo>
                    <a:pt x="1572" y="27"/>
                  </a:lnTo>
                  <a:lnTo>
                    <a:pt x="1578" y="27"/>
                  </a:lnTo>
                  <a:lnTo>
                    <a:pt x="1582" y="26"/>
                  </a:lnTo>
                  <a:lnTo>
                    <a:pt x="1585" y="24"/>
                  </a:lnTo>
                  <a:lnTo>
                    <a:pt x="1591" y="24"/>
                  </a:lnTo>
                  <a:lnTo>
                    <a:pt x="1596" y="24"/>
                  </a:lnTo>
                  <a:lnTo>
                    <a:pt x="1602" y="27"/>
                  </a:lnTo>
                  <a:lnTo>
                    <a:pt x="1609" y="31"/>
                  </a:lnTo>
                  <a:lnTo>
                    <a:pt x="1614" y="33"/>
                  </a:lnTo>
                  <a:lnTo>
                    <a:pt x="1625" y="35"/>
                  </a:lnTo>
                  <a:lnTo>
                    <a:pt x="1636" y="35"/>
                  </a:lnTo>
                  <a:lnTo>
                    <a:pt x="1647" y="37"/>
                  </a:lnTo>
                  <a:lnTo>
                    <a:pt x="1653" y="40"/>
                  </a:lnTo>
                  <a:lnTo>
                    <a:pt x="1654" y="44"/>
                  </a:lnTo>
                  <a:lnTo>
                    <a:pt x="1658" y="49"/>
                  </a:lnTo>
                  <a:lnTo>
                    <a:pt x="1658" y="53"/>
                  </a:lnTo>
                  <a:lnTo>
                    <a:pt x="1660" y="58"/>
                  </a:lnTo>
                  <a:lnTo>
                    <a:pt x="1662" y="64"/>
                  </a:lnTo>
                  <a:lnTo>
                    <a:pt x="1667" y="62"/>
                  </a:lnTo>
                  <a:lnTo>
                    <a:pt x="1671" y="60"/>
                  </a:lnTo>
                  <a:lnTo>
                    <a:pt x="1676" y="60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2"/>
                  </a:lnTo>
                  <a:lnTo>
                    <a:pt x="1689" y="64"/>
                  </a:lnTo>
                  <a:lnTo>
                    <a:pt x="1691" y="64"/>
                  </a:lnTo>
                  <a:lnTo>
                    <a:pt x="1696" y="64"/>
                  </a:lnTo>
                  <a:lnTo>
                    <a:pt x="1702" y="64"/>
                  </a:lnTo>
                  <a:lnTo>
                    <a:pt x="1705" y="64"/>
                  </a:lnTo>
                  <a:lnTo>
                    <a:pt x="1724" y="66"/>
                  </a:lnTo>
                  <a:lnTo>
                    <a:pt x="1742" y="66"/>
                  </a:lnTo>
                  <a:lnTo>
                    <a:pt x="1753" y="62"/>
                  </a:lnTo>
                  <a:lnTo>
                    <a:pt x="1762" y="57"/>
                  </a:lnTo>
                  <a:lnTo>
                    <a:pt x="1769" y="49"/>
                  </a:lnTo>
                  <a:lnTo>
                    <a:pt x="1776" y="42"/>
                  </a:lnTo>
                  <a:lnTo>
                    <a:pt x="1787" y="38"/>
                  </a:lnTo>
                  <a:lnTo>
                    <a:pt x="1805" y="38"/>
                  </a:lnTo>
                  <a:lnTo>
                    <a:pt x="1825" y="42"/>
                  </a:lnTo>
                  <a:lnTo>
                    <a:pt x="1840" y="51"/>
                  </a:lnTo>
                  <a:lnTo>
                    <a:pt x="1847" y="46"/>
                  </a:lnTo>
                  <a:lnTo>
                    <a:pt x="1858" y="38"/>
                  </a:lnTo>
                  <a:lnTo>
                    <a:pt x="1871" y="31"/>
                  </a:lnTo>
                  <a:lnTo>
                    <a:pt x="1880" y="31"/>
                  </a:lnTo>
                  <a:lnTo>
                    <a:pt x="1886" y="33"/>
                  </a:lnTo>
                  <a:lnTo>
                    <a:pt x="1887" y="35"/>
                  </a:lnTo>
                  <a:lnTo>
                    <a:pt x="1889" y="37"/>
                  </a:lnTo>
                  <a:lnTo>
                    <a:pt x="1889" y="38"/>
                  </a:lnTo>
                  <a:lnTo>
                    <a:pt x="1891" y="42"/>
                  </a:lnTo>
                  <a:lnTo>
                    <a:pt x="1891" y="44"/>
                  </a:lnTo>
                  <a:lnTo>
                    <a:pt x="1893" y="47"/>
                  </a:lnTo>
                  <a:lnTo>
                    <a:pt x="1902" y="51"/>
                  </a:lnTo>
                  <a:lnTo>
                    <a:pt x="1915" y="53"/>
                  </a:lnTo>
                  <a:lnTo>
                    <a:pt x="1929" y="53"/>
                  </a:lnTo>
                  <a:lnTo>
                    <a:pt x="1940" y="53"/>
                  </a:lnTo>
                  <a:lnTo>
                    <a:pt x="1962" y="57"/>
                  </a:lnTo>
                  <a:lnTo>
                    <a:pt x="1986" y="60"/>
                  </a:lnTo>
                  <a:lnTo>
                    <a:pt x="2007" y="60"/>
                  </a:lnTo>
                  <a:lnTo>
                    <a:pt x="2013" y="58"/>
                  </a:lnTo>
                  <a:lnTo>
                    <a:pt x="2017" y="58"/>
                  </a:lnTo>
                  <a:lnTo>
                    <a:pt x="2018" y="57"/>
                  </a:lnTo>
                  <a:lnTo>
                    <a:pt x="2022" y="57"/>
                  </a:lnTo>
                  <a:lnTo>
                    <a:pt x="2026" y="57"/>
                  </a:lnTo>
                  <a:lnTo>
                    <a:pt x="2031" y="58"/>
                  </a:lnTo>
                  <a:lnTo>
                    <a:pt x="2037" y="60"/>
                  </a:lnTo>
                  <a:lnTo>
                    <a:pt x="2044" y="62"/>
                  </a:lnTo>
                  <a:lnTo>
                    <a:pt x="2049" y="62"/>
                  </a:lnTo>
                  <a:lnTo>
                    <a:pt x="2053" y="62"/>
                  </a:lnTo>
                  <a:lnTo>
                    <a:pt x="2057" y="60"/>
                  </a:lnTo>
                  <a:lnTo>
                    <a:pt x="2060" y="60"/>
                  </a:lnTo>
                  <a:lnTo>
                    <a:pt x="2066" y="58"/>
                  </a:lnTo>
                  <a:lnTo>
                    <a:pt x="2071" y="60"/>
                  </a:lnTo>
                  <a:lnTo>
                    <a:pt x="2075" y="60"/>
                  </a:lnTo>
                  <a:lnTo>
                    <a:pt x="2077" y="62"/>
                  </a:lnTo>
                  <a:lnTo>
                    <a:pt x="2077" y="64"/>
                  </a:lnTo>
                  <a:lnTo>
                    <a:pt x="2078" y="66"/>
                  </a:lnTo>
                  <a:lnTo>
                    <a:pt x="2082" y="67"/>
                  </a:lnTo>
                  <a:lnTo>
                    <a:pt x="2091" y="71"/>
                  </a:lnTo>
                  <a:lnTo>
                    <a:pt x="2100" y="69"/>
                  </a:lnTo>
                  <a:lnTo>
                    <a:pt x="2108" y="66"/>
                  </a:lnTo>
                  <a:lnTo>
                    <a:pt x="2117" y="60"/>
                  </a:lnTo>
                  <a:lnTo>
                    <a:pt x="2122" y="58"/>
                  </a:lnTo>
                  <a:lnTo>
                    <a:pt x="2126" y="55"/>
                  </a:lnTo>
                  <a:lnTo>
                    <a:pt x="2131" y="53"/>
                  </a:lnTo>
                  <a:lnTo>
                    <a:pt x="2137" y="53"/>
                  </a:lnTo>
                  <a:lnTo>
                    <a:pt x="2142" y="55"/>
                  </a:lnTo>
                  <a:lnTo>
                    <a:pt x="2146" y="57"/>
                  </a:lnTo>
                  <a:lnTo>
                    <a:pt x="2148" y="60"/>
                  </a:lnTo>
                  <a:lnTo>
                    <a:pt x="2151" y="64"/>
                  </a:lnTo>
                  <a:lnTo>
                    <a:pt x="2153" y="66"/>
                  </a:lnTo>
                  <a:lnTo>
                    <a:pt x="2157" y="67"/>
                  </a:lnTo>
                  <a:lnTo>
                    <a:pt x="2179" y="69"/>
                  </a:lnTo>
                  <a:lnTo>
                    <a:pt x="2199" y="66"/>
                  </a:lnTo>
                  <a:lnTo>
                    <a:pt x="2217" y="58"/>
                  </a:lnTo>
                  <a:lnTo>
                    <a:pt x="2237" y="53"/>
                  </a:lnTo>
                  <a:lnTo>
                    <a:pt x="2255" y="49"/>
                  </a:lnTo>
                  <a:lnTo>
                    <a:pt x="2273" y="44"/>
                  </a:lnTo>
                  <a:lnTo>
                    <a:pt x="2311" y="31"/>
                  </a:lnTo>
                  <a:lnTo>
                    <a:pt x="2331" y="22"/>
                  </a:lnTo>
                  <a:lnTo>
                    <a:pt x="2350" y="15"/>
                  </a:lnTo>
                  <a:lnTo>
                    <a:pt x="2353" y="13"/>
                  </a:lnTo>
                  <a:lnTo>
                    <a:pt x="2359" y="11"/>
                  </a:lnTo>
                  <a:lnTo>
                    <a:pt x="2366" y="13"/>
                  </a:lnTo>
                  <a:lnTo>
                    <a:pt x="2370" y="13"/>
                  </a:lnTo>
                  <a:lnTo>
                    <a:pt x="2373" y="15"/>
                  </a:lnTo>
                  <a:lnTo>
                    <a:pt x="2377" y="15"/>
                  </a:lnTo>
                  <a:lnTo>
                    <a:pt x="2381" y="17"/>
                  </a:lnTo>
                  <a:lnTo>
                    <a:pt x="2384" y="17"/>
                  </a:lnTo>
                  <a:lnTo>
                    <a:pt x="2388" y="15"/>
                  </a:lnTo>
                  <a:lnTo>
                    <a:pt x="2391" y="13"/>
                  </a:lnTo>
                  <a:lnTo>
                    <a:pt x="2395" y="13"/>
                  </a:lnTo>
                  <a:lnTo>
                    <a:pt x="2399" y="11"/>
                  </a:lnTo>
                  <a:lnTo>
                    <a:pt x="2402" y="11"/>
                  </a:lnTo>
                  <a:lnTo>
                    <a:pt x="2408" y="13"/>
                  </a:lnTo>
                  <a:lnTo>
                    <a:pt x="2412" y="15"/>
                  </a:lnTo>
                  <a:lnTo>
                    <a:pt x="2415" y="18"/>
                  </a:lnTo>
                  <a:lnTo>
                    <a:pt x="2419" y="20"/>
                  </a:lnTo>
                  <a:lnTo>
                    <a:pt x="2424" y="20"/>
                  </a:lnTo>
                  <a:lnTo>
                    <a:pt x="2430" y="20"/>
                  </a:lnTo>
                  <a:lnTo>
                    <a:pt x="2441" y="22"/>
                  </a:lnTo>
                  <a:lnTo>
                    <a:pt x="2442" y="26"/>
                  </a:lnTo>
                  <a:lnTo>
                    <a:pt x="2442" y="33"/>
                  </a:lnTo>
                  <a:lnTo>
                    <a:pt x="2439" y="38"/>
                  </a:lnTo>
                  <a:lnTo>
                    <a:pt x="2433" y="46"/>
                  </a:lnTo>
                  <a:lnTo>
                    <a:pt x="2432" y="51"/>
                  </a:lnTo>
                  <a:lnTo>
                    <a:pt x="2433" y="57"/>
                  </a:lnTo>
                  <a:lnTo>
                    <a:pt x="2441" y="60"/>
                  </a:lnTo>
                  <a:lnTo>
                    <a:pt x="2455" y="58"/>
                  </a:lnTo>
                  <a:lnTo>
                    <a:pt x="2466" y="55"/>
                  </a:lnTo>
                  <a:lnTo>
                    <a:pt x="2479" y="55"/>
                  </a:lnTo>
                  <a:lnTo>
                    <a:pt x="2482" y="55"/>
                  </a:lnTo>
                  <a:lnTo>
                    <a:pt x="2486" y="58"/>
                  </a:lnTo>
                  <a:lnTo>
                    <a:pt x="2488" y="60"/>
                  </a:lnTo>
                  <a:lnTo>
                    <a:pt x="2490" y="62"/>
                  </a:lnTo>
                  <a:lnTo>
                    <a:pt x="2490" y="66"/>
                  </a:lnTo>
                  <a:lnTo>
                    <a:pt x="2492" y="69"/>
                  </a:lnTo>
                  <a:lnTo>
                    <a:pt x="2493" y="71"/>
                  </a:lnTo>
                  <a:lnTo>
                    <a:pt x="2495" y="73"/>
                  </a:lnTo>
                  <a:lnTo>
                    <a:pt x="2501" y="75"/>
                  </a:lnTo>
                  <a:lnTo>
                    <a:pt x="2506" y="75"/>
                  </a:lnTo>
                  <a:lnTo>
                    <a:pt x="2517" y="75"/>
                  </a:lnTo>
                  <a:lnTo>
                    <a:pt x="2526" y="77"/>
                  </a:lnTo>
                  <a:lnTo>
                    <a:pt x="2535" y="78"/>
                  </a:lnTo>
                  <a:lnTo>
                    <a:pt x="2539" y="82"/>
                  </a:lnTo>
                  <a:lnTo>
                    <a:pt x="2541" y="84"/>
                  </a:lnTo>
                  <a:lnTo>
                    <a:pt x="2544" y="88"/>
                  </a:lnTo>
                  <a:lnTo>
                    <a:pt x="2546" y="89"/>
                  </a:lnTo>
                  <a:lnTo>
                    <a:pt x="2552" y="91"/>
                  </a:lnTo>
                  <a:lnTo>
                    <a:pt x="2570" y="93"/>
                  </a:lnTo>
                  <a:lnTo>
                    <a:pt x="2588" y="93"/>
                  </a:lnTo>
                  <a:lnTo>
                    <a:pt x="2608" y="97"/>
                  </a:lnTo>
                  <a:lnTo>
                    <a:pt x="2624" y="98"/>
                  </a:lnTo>
                  <a:lnTo>
                    <a:pt x="2641" y="95"/>
                  </a:lnTo>
                  <a:lnTo>
                    <a:pt x="2648" y="93"/>
                  </a:lnTo>
                  <a:lnTo>
                    <a:pt x="2655" y="89"/>
                  </a:lnTo>
                  <a:lnTo>
                    <a:pt x="2663" y="88"/>
                  </a:lnTo>
                  <a:lnTo>
                    <a:pt x="2668" y="88"/>
                  </a:lnTo>
                  <a:lnTo>
                    <a:pt x="2674" y="88"/>
                  </a:lnTo>
                  <a:lnTo>
                    <a:pt x="2677" y="89"/>
                  </a:lnTo>
                  <a:lnTo>
                    <a:pt x="2683" y="91"/>
                  </a:lnTo>
                  <a:lnTo>
                    <a:pt x="2686" y="93"/>
                  </a:lnTo>
                  <a:lnTo>
                    <a:pt x="2692" y="95"/>
                  </a:lnTo>
                  <a:lnTo>
                    <a:pt x="2697" y="98"/>
                  </a:lnTo>
                  <a:lnTo>
                    <a:pt x="2701" y="98"/>
                  </a:lnTo>
                  <a:lnTo>
                    <a:pt x="2705" y="98"/>
                  </a:lnTo>
                  <a:lnTo>
                    <a:pt x="2710" y="98"/>
                  </a:lnTo>
                  <a:lnTo>
                    <a:pt x="2714" y="97"/>
                  </a:lnTo>
                  <a:lnTo>
                    <a:pt x="2719" y="97"/>
                  </a:lnTo>
                  <a:lnTo>
                    <a:pt x="2737" y="93"/>
                  </a:lnTo>
                  <a:lnTo>
                    <a:pt x="2755" y="91"/>
                  </a:lnTo>
                  <a:lnTo>
                    <a:pt x="2761" y="91"/>
                  </a:lnTo>
                  <a:lnTo>
                    <a:pt x="2766" y="91"/>
                  </a:lnTo>
                  <a:lnTo>
                    <a:pt x="2770" y="91"/>
                  </a:lnTo>
                  <a:lnTo>
                    <a:pt x="2777" y="86"/>
                  </a:lnTo>
                  <a:lnTo>
                    <a:pt x="2783" y="82"/>
                  </a:lnTo>
                  <a:lnTo>
                    <a:pt x="2790" y="80"/>
                  </a:lnTo>
                  <a:lnTo>
                    <a:pt x="2801" y="80"/>
                  </a:lnTo>
                  <a:lnTo>
                    <a:pt x="2806" y="80"/>
                  </a:lnTo>
                  <a:lnTo>
                    <a:pt x="2812" y="82"/>
                  </a:lnTo>
                  <a:lnTo>
                    <a:pt x="2817" y="84"/>
                  </a:lnTo>
                  <a:lnTo>
                    <a:pt x="2826" y="86"/>
                  </a:lnTo>
                  <a:lnTo>
                    <a:pt x="2834" y="84"/>
                  </a:lnTo>
                  <a:lnTo>
                    <a:pt x="2841" y="84"/>
                  </a:lnTo>
                  <a:lnTo>
                    <a:pt x="2859" y="86"/>
                  </a:lnTo>
                  <a:lnTo>
                    <a:pt x="2876" y="89"/>
                  </a:lnTo>
                  <a:lnTo>
                    <a:pt x="2879" y="91"/>
                  </a:lnTo>
                  <a:lnTo>
                    <a:pt x="2885" y="91"/>
                  </a:lnTo>
                  <a:lnTo>
                    <a:pt x="2888" y="91"/>
                  </a:lnTo>
                  <a:lnTo>
                    <a:pt x="2892" y="93"/>
                  </a:lnTo>
                  <a:lnTo>
                    <a:pt x="2896" y="95"/>
                  </a:lnTo>
                  <a:lnTo>
                    <a:pt x="2897" y="97"/>
                  </a:lnTo>
                  <a:lnTo>
                    <a:pt x="2897" y="98"/>
                  </a:lnTo>
                  <a:lnTo>
                    <a:pt x="2899" y="100"/>
                  </a:lnTo>
                  <a:lnTo>
                    <a:pt x="2901" y="104"/>
                  </a:lnTo>
                  <a:lnTo>
                    <a:pt x="2905" y="108"/>
                  </a:lnTo>
                  <a:lnTo>
                    <a:pt x="2908" y="111"/>
                  </a:lnTo>
                  <a:lnTo>
                    <a:pt x="2914" y="115"/>
                  </a:lnTo>
                  <a:lnTo>
                    <a:pt x="2917" y="118"/>
                  </a:lnTo>
                  <a:lnTo>
                    <a:pt x="2917" y="122"/>
                  </a:lnTo>
                  <a:lnTo>
                    <a:pt x="2919" y="124"/>
                  </a:lnTo>
                  <a:lnTo>
                    <a:pt x="2921" y="128"/>
                  </a:lnTo>
                  <a:lnTo>
                    <a:pt x="2923" y="131"/>
                  </a:lnTo>
                  <a:lnTo>
                    <a:pt x="2925" y="135"/>
                  </a:lnTo>
                  <a:lnTo>
                    <a:pt x="2928" y="137"/>
                  </a:lnTo>
                  <a:lnTo>
                    <a:pt x="2932" y="135"/>
                  </a:lnTo>
                  <a:lnTo>
                    <a:pt x="2937" y="133"/>
                  </a:lnTo>
                  <a:lnTo>
                    <a:pt x="2943" y="131"/>
                  </a:lnTo>
                  <a:lnTo>
                    <a:pt x="2947" y="128"/>
                  </a:lnTo>
                  <a:lnTo>
                    <a:pt x="2952" y="126"/>
                  </a:lnTo>
                  <a:lnTo>
                    <a:pt x="2963" y="128"/>
                  </a:lnTo>
                  <a:lnTo>
                    <a:pt x="2974" y="133"/>
                  </a:lnTo>
                  <a:lnTo>
                    <a:pt x="2983" y="138"/>
                  </a:lnTo>
                  <a:lnTo>
                    <a:pt x="2994" y="142"/>
                  </a:lnTo>
                  <a:lnTo>
                    <a:pt x="3001" y="142"/>
                  </a:lnTo>
                  <a:lnTo>
                    <a:pt x="3007" y="142"/>
                  </a:lnTo>
                  <a:lnTo>
                    <a:pt x="3010" y="140"/>
                  </a:lnTo>
                  <a:lnTo>
                    <a:pt x="3016" y="137"/>
                  </a:lnTo>
                  <a:lnTo>
                    <a:pt x="3023" y="128"/>
                  </a:lnTo>
                  <a:lnTo>
                    <a:pt x="3027" y="128"/>
                  </a:lnTo>
                  <a:lnTo>
                    <a:pt x="3032" y="128"/>
                  </a:lnTo>
                  <a:lnTo>
                    <a:pt x="3036" y="126"/>
                  </a:lnTo>
                  <a:lnTo>
                    <a:pt x="3039" y="126"/>
                  </a:lnTo>
                  <a:lnTo>
                    <a:pt x="3041" y="126"/>
                  </a:lnTo>
                  <a:lnTo>
                    <a:pt x="3041" y="126"/>
                  </a:lnTo>
                  <a:lnTo>
                    <a:pt x="3043" y="126"/>
                  </a:lnTo>
                  <a:lnTo>
                    <a:pt x="3045" y="126"/>
                  </a:lnTo>
                  <a:lnTo>
                    <a:pt x="3047" y="124"/>
                  </a:lnTo>
                  <a:lnTo>
                    <a:pt x="3052" y="122"/>
                  </a:lnTo>
                  <a:lnTo>
                    <a:pt x="3056" y="118"/>
                  </a:lnTo>
                  <a:lnTo>
                    <a:pt x="3058" y="115"/>
                  </a:lnTo>
                  <a:lnTo>
                    <a:pt x="3061" y="113"/>
                  </a:lnTo>
                  <a:lnTo>
                    <a:pt x="3065" y="109"/>
                  </a:lnTo>
                  <a:lnTo>
                    <a:pt x="3069" y="108"/>
                  </a:lnTo>
                  <a:lnTo>
                    <a:pt x="3074" y="108"/>
                  </a:lnTo>
                  <a:lnTo>
                    <a:pt x="3085" y="106"/>
                  </a:lnTo>
                  <a:lnTo>
                    <a:pt x="3096" y="106"/>
                  </a:lnTo>
                  <a:lnTo>
                    <a:pt x="3105" y="104"/>
                  </a:lnTo>
                  <a:lnTo>
                    <a:pt x="3114" y="98"/>
                  </a:lnTo>
                  <a:lnTo>
                    <a:pt x="3121" y="89"/>
                  </a:lnTo>
                  <a:lnTo>
                    <a:pt x="3127" y="80"/>
                  </a:lnTo>
                  <a:lnTo>
                    <a:pt x="3132" y="71"/>
                  </a:lnTo>
                  <a:lnTo>
                    <a:pt x="3134" y="69"/>
                  </a:lnTo>
                  <a:lnTo>
                    <a:pt x="3136" y="66"/>
                  </a:lnTo>
                  <a:lnTo>
                    <a:pt x="3138" y="62"/>
                  </a:lnTo>
                  <a:lnTo>
                    <a:pt x="3140" y="60"/>
                  </a:lnTo>
                  <a:lnTo>
                    <a:pt x="3143" y="58"/>
                  </a:lnTo>
                  <a:lnTo>
                    <a:pt x="3147" y="58"/>
                  </a:lnTo>
                  <a:lnTo>
                    <a:pt x="3152" y="60"/>
                  </a:lnTo>
                  <a:lnTo>
                    <a:pt x="3158" y="62"/>
                  </a:lnTo>
                  <a:lnTo>
                    <a:pt x="3160" y="62"/>
                  </a:lnTo>
                  <a:lnTo>
                    <a:pt x="3161" y="64"/>
                  </a:lnTo>
                  <a:lnTo>
                    <a:pt x="3163" y="66"/>
                  </a:lnTo>
                  <a:lnTo>
                    <a:pt x="3165" y="67"/>
                  </a:lnTo>
                  <a:lnTo>
                    <a:pt x="3169" y="67"/>
                  </a:lnTo>
                  <a:lnTo>
                    <a:pt x="3174" y="66"/>
                  </a:lnTo>
                  <a:lnTo>
                    <a:pt x="3181" y="64"/>
                  </a:lnTo>
                  <a:lnTo>
                    <a:pt x="3187" y="60"/>
                  </a:lnTo>
                  <a:lnTo>
                    <a:pt x="3194" y="55"/>
                  </a:lnTo>
                  <a:lnTo>
                    <a:pt x="3198" y="49"/>
                  </a:lnTo>
                  <a:lnTo>
                    <a:pt x="3201" y="46"/>
                  </a:lnTo>
                  <a:lnTo>
                    <a:pt x="3212" y="51"/>
                  </a:lnTo>
                  <a:lnTo>
                    <a:pt x="3223" y="51"/>
                  </a:lnTo>
                  <a:lnTo>
                    <a:pt x="3234" y="46"/>
                  </a:lnTo>
                  <a:lnTo>
                    <a:pt x="3243" y="40"/>
                  </a:lnTo>
                  <a:lnTo>
                    <a:pt x="3249" y="37"/>
                  </a:lnTo>
                  <a:lnTo>
                    <a:pt x="3254" y="35"/>
                  </a:lnTo>
                  <a:lnTo>
                    <a:pt x="3256" y="35"/>
                  </a:lnTo>
                  <a:lnTo>
                    <a:pt x="3258" y="35"/>
                  </a:lnTo>
                  <a:lnTo>
                    <a:pt x="3261" y="35"/>
                  </a:lnTo>
                  <a:lnTo>
                    <a:pt x="3265" y="37"/>
                  </a:lnTo>
                  <a:lnTo>
                    <a:pt x="3269" y="40"/>
                  </a:lnTo>
                  <a:lnTo>
                    <a:pt x="3278" y="46"/>
                  </a:lnTo>
                  <a:lnTo>
                    <a:pt x="3283" y="51"/>
                  </a:lnTo>
                  <a:lnTo>
                    <a:pt x="3289" y="57"/>
                  </a:lnTo>
                  <a:lnTo>
                    <a:pt x="3294" y="64"/>
                  </a:lnTo>
                  <a:lnTo>
                    <a:pt x="3300" y="62"/>
                  </a:lnTo>
                  <a:lnTo>
                    <a:pt x="3301" y="60"/>
                  </a:lnTo>
                  <a:lnTo>
                    <a:pt x="3303" y="57"/>
                  </a:lnTo>
                  <a:lnTo>
                    <a:pt x="3305" y="53"/>
                  </a:lnTo>
                  <a:lnTo>
                    <a:pt x="3307" y="51"/>
                  </a:lnTo>
                  <a:lnTo>
                    <a:pt x="3311" y="49"/>
                  </a:lnTo>
                  <a:lnTo>
                    <a:pt x="3316" y="47"/>
                  </a:lnTo>
                  <a:lnTo>
                    <a:pt x="3320" y="47"/>
                  </a:lnTo>
                  <a:lnTo>
                    <a:pt x="3325" y="47"/>
                  </a:lnTo>
                  <a:lnTo>
                    <a:pt x="3329" y="49"/>
                  </a:lnTo>
                  <a:lnTo>
                    <a:pt x="3336" y="51"/>
                  </a:lnTo>
                  <a:lnTo>
                    <a:pt x="3358" y="60"/>
                  </a:lnTo>
                  <a:lnTo>
                    <a:pt x="3380" y="69"/>
                  </a:lnTo>
                  <a:lnTo>
                    <a:pt x="3403" y="75"/>
                  </a:lnTo>
                  <a:lnTo>
                    <a:pt x="3420" y="77"/>
                  </a:lnTo>
                  <a:lnTo>
                    <a:pt x="3442" y="75"/>
                  </a:lnTo>
                  <a:lnTo>
                    <a:pt x="3462" y="71"/>
                  </a:lnTo>
                  <a:lnTo>
                    <a:pt x="3478" y="66"/>
                  </a:lnTo>
                  <a:lnTo>
                    <a:pt x="3485" y="62"/>
                  </a:lnTo>
                  <a:lnTo>
                    <a:pt x="3491" y="57"/>
                  </a:lnTo>
                  <a:lnTo>
                    <a:pt x="3498" y="51"/>
                  </a:lnTo>
                  <a:lnTo>
                    <a:pt x="3507" y="47"/>
                  </a:lnTo>
                  <a:lnTo>
                    <a:pt x="3513" y="47"/>
                  </a:lnTo>
                  <a:lnTo>
                    <a:pt x="3516" y="49"/>
                  </a:lnTo>
                  <a:lnTo>
                    <a:pt x="3520" y="51"/>
                  </a:lnTo>
                  <a:lnTo>
                    <a:pt x="3525" y="51"/>
                  </a:lnTo>
                  <a:lnTo>
                    <a:pt x="3531" y="51"/>
                  </a:lnTo>
                  <a:lnTo>
                    <a:pt x="3536" y="51"/>
                  </a:lnTo>
                  <a:lnTo>
                    <a:pt x="3542" y="51"/>
                  </a:lnTo>
                  <a:lnTo>
                    <a:pt x="3549" y="51"/>
                  </a:lnTo>
                  <a:lnTo>
                    <a:pt x="3553" y="53"/>
                  </a:lnTo>
                  <a:lnTo>
                    <a:pt x="3556" y="53"/>
                  </a:lnTo>
                  <a:lnTo>
                    <a:pt x="3560" y="55"/>
                  </a:lnTo>
                  <a:lnTo>
                    <a:pt x="3565" y="57"/>
                  </a:lnTo>
                  <a:lnTo>
                    <a:pt x="3573" y="58"/>
                  </a:lnTo>
                  <a:lnTo>
                    <a:pt x="3580" y="60"/>
                  </a:lnTo>
                  <a:lnTo>
                    <a:pt x="3587" y="60"/>
                  </a:lnTo>
                  <a:lnTo>
                    <a:pt x="3598" y="57"/>
                  </a:lnTo>
                  <a:lnTo>
                    <a:pt x="3607" y="51"/>
                  </a:lnTo>
                  <a:lnTo>
                    <a:pt x="3618" y="47"/>
                  </a:lnTo>
                  <a:lnTo>
                    <a:pt x="3631" y="49"/>
                  </a:lnTo>
                  <a:lnTo>
                    <a:pt x="3642" y="53"/>
                  </a:lnTo>
                  <a:lnTo>
                    <a:pt x="3653" y="57"/>
                  </a:lnTo>
                  <a:lnTo>
                    <a:pt x="3675" y="58"/>
                  </a:lnTo>
                  <a:lnTo>
                    <a:pt x="3695" y="57"/>
                  </a:lnTo>
                  <a:lnTo>
                    <a:pt x="3715" y="57"/>
                  </a:lnTo>
                  <a:lnTo>
                    <a:pt x="3733" y="64"/>
                  </a:lnTo>
                  <a:lnTo>
                    <a:pt x="3746" y="69"/>
                  </a:lnTo>
                  <a:lnTo>
                    <a:pt x="3755" y="71"/>
                  </a:lnTo>
                  <a:lnTo>
                    <a:pt x="3769" y="71"/>
                  </a:lnTo>
                  <a:lnTo>
                    <a:pt x="3809" y="71"/>
                  </a:lnTo>
                  <a:lnTo>
                    <a:pt x="3833" y="69"/>
                  </a:lnTo>
                  <a:lnTo>
                    <a:pt x="3855" y="66"/>
                  </a:lnTo>
                  <a:lnTo>
                    <a:pt x="3877" y="66"/>
                  </a:lnTo>
                  <a:lnTo>
                    <a:pt x="3897" y="71"/>
                  </a:lnTo>
                  <a:lnTo>
                    <a:pt x="3908" y="75"/>
                  </a:lnTo>
                  <a:lnTo>
                    <a:pt x="3917" y="73"/>
                  </a:lnTo>
                  <a:lnTo>
                    <a:pt x="3924" y="69"/>
                  </a:lnTo>
                  <a:lnTo>
                    <a:pt x="3933" y="66"/>
                  </a:lnTo>
                  <a:lnTo>
                    <a:pt x="3948" y="60"/>
                  </a:lnTo>
                  <a:lnTo>
                    <a:pt x="3964" y="58"/>
                  </a:lnTo>
                  <a:lnTo>
                    <a:pt x="3980" y="58"/>
                  </a:lnTo>
                  <a:lnTo>
                    <a:pt x="4000" y="60"/>
                  </a:lnTo>
                  <a:lnTo>
                    <a:pt x="4019" y="62"/>
                  </a:lnTo>
                  <a:lnTo>
                    <a:pt x="4039" y="60"/>
                  </a:lnTo>
                  <a:lnTo>
                    <a:pt x="4064" y="51"/>
                  </a:lnTo>
                  <a:lnTo>
                    <a:pt x="4091" y="44"/>
                  </a:lnTo>
                  <a:lnTo>
                    <a:pt x="4113" y="40"/>
                  </a:lnTo>
                  <a:lnTo>
                    <a:pt x="4135" y="35"/>
                  </a:lnTo>
                  <a:lnTo>
                    <a:pt x="4151" y="31"/>
                  </a:lnTo>
                  <a:lnTo>
                    <a:pt x="4170" y="26"/>
                  </a:lnTo>
                  <a:lnTo>
                    <a:pt x="4184" y="18"/>
                  </a:lnTo>
                  <a:lnTo>
                    <a:pt x="4193" y="7"/>
                  </a:lnTo>
                  <a:lnTo>
                    <a:pt x="4197" y="7"/>
                  </a:lnTo>
                  <a:lnTo>
                    <a:pt x="4201" y="9"/>
                  </a:lnTo>
                  <a:lnTo>
                    <a:pt x="4204" y="13"/>
                  </a:lnTo>
                  <a:lnTo>
                    <a:pt x="4208" y="15"/>
                  </a:lnTo>
                  <a:lnTo>
                    <a:pt x="4210" y="18"/>
                  </a:lnTo>
                  <a:lnTo>
                    <a:pt x="4213" y="20"/>
                  </a:lnTo>
                  <a:lnTo>
                    <a:pt x="4226" y="20"/>
                  </a:lnTo>
                  <a:lnTo>
                    <a:pt x="4237" y="18"/>
                  </a:lnTo>
                  <a:lnTo>
                    <a:pt x="4244" y="13"/>
                  </a:lnTo>
                  <a:lnTo>
                    <a:pt x="4253" y="6"/>
                  </a:lnTo>
                  <a:lnTo>
                    <a:pt x="4261" y="0"/>
                  </a:lnTo>
                  <a:lnTo>
                    <a:pt x="4264" y="2"/>
                  </a:lnTo>
                  <a:lnTo>
                    <a:pt x="4268" y="6"/>
                  </a:lnTo>
                  <a:lnTo>
                    <a:pt x="4272" y="7"/>
                  </a:lnTo>
                  <a:lnTo>
                    <a:pt x="4273" y="9"/>
                  </a:lnTo>
                  <a:lnTo>
                    <a:pt x="4277" y="11"/>
                  </a:lnTo>
                  <a:lnTo>
                    <a:pt x="4295" y="15"/>
                  </a:lnTo>
                  <a:lnTo>
                    <a:pt x="4312" y="17"/>
                  </a:lnTo>
                  <a:lnTo>
                    <a:pt x="4321" y="22"/>
                  </a:lnTo>
                  <a:lnTo>
                    <a:pt x="4328" y="29"/>
                  </a:lnTo>
                  <a:lnTo>
                    <a:pt x="4333" y="37"/>
                  </a:lnTo>
                  <a:lnTo>
                    <a:pt x="4343" y="42"/>
                  </a:lnTo>
                  <a:lnTo>
                    <a:pt x="4348" y="44"/>
                  </a:lnTo>
                  <a:lnTo>
                    <a:pt x="4353" y="44"/>
                  </a:lnTo>
                  <a:lnTo>
                    <a:pt x="4363" y="44"/>
                  </a:lnTo>
                  <a:lnTo>
                    <a:pt x="4370" y="47"/>
                  </a:lnTo>
                  <a:lnTo>
                    <a:pt x="4375" y="51"/>
                  </a:lnTo>
                  <a:lnTo>
                    <a:pt x="4384" y="55"/>
                  </a:lnTo>
                  <a:lnTo>
                    <a:pt x="4393" y="55"/>
                  </a:lnTo>
                  <a:lnTo>
                    <a:pt x="4406" y="55"/>
                  </a:lnTo>
                  <a:lnTo>
                    <a:pt x="4424" y="57"/>
                  </a:lnTo>
                  <a:lnTo>
                    <a:pt x="4444" y="58"/>
                  </a:lnTo>
                  <a:lnTo>
                    <a:pt x="4457" y="64"/>
                  </a:lnTo>
                  <a:lnTo>
                    <a:pt x="4472" y="67"/>
                  </a:lnTo>
                  <a:lnTo>
                    <a:pt x="4484" y="66"/>
                  </a:lnTo>
                  <a:lnTo>
                    <a:pt x="4506" y="58"/>
                  </a:lnTo>
                  <a:lnTo>
                    <a:pt x="4526" y="51"/>
                  </a:lnTo>
                  <a:lnTo>
                    <a:pt x="4555" y="47"/>
                  </a:lnTo>
                  <a:lnTo>
                    <a:pt x="4583" y="42"/>
                  </a:lnTo>
                  <a:lnTo>
                    <a:pt x="4597" y="37"/>
                  </a:lnTo>
                  <a:lnTo>
                    <a:pt x="4612" y="27"/>
                  </a:lnTo>
                  <a:lnTo>
                    <a:pt x="4628" y="24"/>
                  </a:lnTo>
                  <a:lnTo>
                    <a:pt x="4656" y="26"/>
                  </a:lnTo>
                  <a:lnTo>
                    <a:pt x="4683" y="27"/>
                  </a:lnTo>
                  <a:lnTo>
                    <a:pt x="4716" y="31"/>
                  </a:lnTo>
                  <a:lnTo>
                    <a:pt x="4747" y="35"/>
                  </a:lnTo>
                  <a:lnTo>
                    <a:pt x="4776" y="37"/>
                  </a:lnTo>
                  <a:lnTo>
                    <a:pt x="4805" y="33"/>
                  </a:lnTo>
                  <a:lnTo>
                    <a:pt x="4834" y="31"/>
                  </a:lnTo>
                  <a:lnTo>
                    <a:pt x="4845" y="31"/>
                  </a:lnTo>
                  <a:lnTo>
                    <a:pt x="4858" y="31"/>
                  </a:lnTo>
                  <a:lnTo>
                    <a:pt x="4869" y="31"/>
                  </a:lnTo>
                  <a:lnTo>
                    <a:pt x="4876" y="33"/>
                  </a:lnTo>
                  <a:lnTo>
                    <a:pt x="4879" y="37"/>
                  </a:lnTo>
                  <a:lnTo>
                    <a:pt x="4885" y="38"/>
                  </a:lnTo>
                  <a:lnTo>
                    <a:pt x="4889" y="42"/>
                  </a:lnTo>
                  <a:lnTo>
                    <a:pt x="4892" y="46"/>
                  </a:lnTo>
                  <a:lnTo>
                    <a:pt x="4898" y="47"/>
                  </a:lnTo>
                  <a:lnTo>
                    <a:pt x="4910" y="47"/>
                  </a:lnTo>
                  <a:lnTo>
                    <a:pt x="4923" y="44"/>
                  </a:lnTo>
                  <a:lnTo>
                    <a:pt x="4938" y="40"/>
                  </a:lnTo>
                  <a:lnTo>
                    <a:pt x="4947" y="37"/>
                  </a:lnTo>
                  <a:lnTo>
                    <a:pt x="4963" y="29"/>
                  </a:lnTo>
                  <a:lnTo>
                    <a:pt x="4978" y="24"/>
                  </a:lnTo>
                  <a:lnTo>
                    <a:pt x="4994" y="22"/>
                  </a:lnTo>
                  <a:lnTo>
                    <a:pt x="5009" y="22"/>
                  </a:lnTo>
                  <a:lnTo>
                    <a:pt x="5021" y="20"/>
                  </a:lnTo>
                  <a:lnTo>
                    <a:pt x="5036" y="17"/>
                  </a:lnTo>
                  <a:lnTo>
                    <a:pt x="5049" y="15"/>
                  </a:lnTo>
                  <a:lnTo>
                    <a:pt x="5054" y="17"/>
                  </a:lnTo>
                  <a:lnTo>
                    <a:pt x="5056" y="18"/>
                  </a:lnTo>
                  <a:lnTo>
                    <a:pt x="5058" y="20"/>
                  </a:lnTo>
                  <a:lnTo>
                    <a:pt x="5060" y="22"/>
                  </a:lnTo>
                  <a:lnTo>
                    <a:pt x="5061" y="26"/>
                  </a:lnTo>
                  <a:lnTo>
                    <a:pt x="5061" y="27"/>
                  </a:lnTo>
                  <a:lnTo>
                    <a:pt x="5065" y="29"/>
                  </a:lnTo>
                  <a:lnTo>
                    <a:pt x="5076" y="33"/>
                  </a:lnTo>
                  <a:lnTo>
                    <a:pt x="5089" y="31"/>
                  </a:lnTo>
                  <a:lnTo>
                    <a:pt x="5101" y="27"/>
                  </a:lnTo>
                  <a:lnTo>
                    <a:pt x="5129" y="24"/>
                  </a:lnTo>
                  <a:lnTo>
                    <a:pt x="5156" y="27"/>
                  </a:lnTo>
                  <a:lnTo>
                    <a:pt x="5183" y="37"/>
                  </a:lnTo>
                  <a:lnTo>
                    <a:pt x="5209" y="44"/>
                  </a:lnTo>
                  <a:lnTo>
                    <a:pt x="5229" y="53"/>
                  </a:lnTo>
                  <a:lnTo>
                    <a:pt x="5251" y="60"/>
                  </a:lnTo>
                  <a:lnTo>
                    <a:pt x="5274" y="67"/>
                  </a:lnTo>
                  <a:lnTo>
                    <a:pt x="5296" y="75"/>
                  </a:lnTo>
                  <a:lnTo>
                    <a:pt x="5313" y="78"/>
                  </a:lnTo>
                  <a:lnTo>
                    <a:pt x="5329" y="80"/>
                  </a:lnTo>
                  <a:lnTo>
                    <a:pt x="5344" y="84"/>
                  </a:lnTo>
                  <a:lnTo>
                    <a:pt x="5347" y="86"/>
                  </a:lnTo>
                  <a:lnTo>
                    <a:pt x="5351" y="88"/>
                  </a:lnTo>
                  <a:lnTo>
                    <a:pt x="5353" y="89"/>
                  </a:lnTo>
                  <a:lnTo>
                    <a:pt x="5356" y="89"/>
                  </a:lnTo>
                  <a:lnTo>
                    <a:pt x="5360" y="91"/>
                  </a:lnTo>
                  <a:lnTo>
                    <a:pt x="5364" y="93"/>
                  </a:lnTo>
                  <a:lnTo>
                    <a:pt x="5367" y="93"/>
                  </a:lnTo>
                  <a:lnTo>
                    <a:pt x="5367" y="95"/>
                  </a:lnTo>
                  <a:lnTo>
                    <a:pt x="5369" y="97"/>
                  </a:lnTo>
                  <a:lnTo>
                    <a:pt x="5373" y="97"/>
                  </a:lnTo>
                  <a:lnTo>
                    <a:pt x="5374" y="100"/>
                  </a:lnTo>
                  <a:lnTo>
                    <a:pt x="5391" y="102"/>
                  </a:lnTo>
                  <a:lnTo>
                    <a:pt x="5407" y="98"/>
                  </a:lnTo>
                  <a:lnTo>
                    <a:pt x="5420" y="91"/>
                  </a:lnTo>
                  <a:lnTo>
                    <a:pt x="5427" y="95"/>
                  </a:lnTo>
                  <a:lnTo>
                    <a:pt x="5436" y="97"/>
                  </a:lnTo>
                  <a:lnTo>
                    <a:pt x="5442" y="98"/>
                  </a:lnTo>
                  <a:lnTo>
                    <a:pt x="5449" y="100"/>
                  </a:lnTo>
                  <a:lnTo>
                    <a:pt x="5455" y="100"/>
                  </a:lnTo>
                  <a:lnTo>
                    <a:pt x="5460" y="98"/>
                  </a:lnTo>
                  <a:lnTo>
                    <a:pt x="5464" y="97"/>
                  </a:lnTo>
                  <a:lnTo>
                    <a:pt x="5467" y="95"/>
                  </a:lnTo>
                  <a:lnTo>
                    <a:pt x="5469" y="93"/>
                  </a:lnTo>
                  <a:lnTo>
                    <a:pt x="5473" y="91"/>
                  </a:lnTo>
                  <a:lnTo>
                    <a:pt x="5478" y="89"/>
                  </a:lnTo>
                  <a:lnTo>
                    <a:pt x="5484" y="88"/>
                  </a:lnTo>
                  <a:lnTo>
                    <a:pt x="5487" y="88"/>
                  </a:lnTo>
                  <a:lnTo>
                    <a:pt x="5491" y="88"/>
                  </a:lnTo>
                  <a:lnTo>
                    <a:pt x="5496" y="89"/>
                  </a:lnTo>
                  <a:lnTo>
                    <a:pt x="5500" y="91"/>
                  </a:lnTo>
                  <a:lnTo>
                    <a:pt x="5506" y="91"/>
                  </a:lnTo>
                  <a:lnTo>
                    <a:pt x="5529" y="91"/>
                  </a:lnTo>
                  <a:lnTo>
                    <a:pt x="5553" y="88"/>
                  </a:lnTo>
                  <a:lnTo>
                    <a:pt x="5575" y="82"/>
                  </a:lnTo>
                  <a:lnTo>
                    <a:pt x="5595" y="75"/>
                  </a:lnTo>
                  <a:lnTo>
                    <a:pt x="5604" y="69"/>
                  </a:lnTo>
                  <a:lnTo>
                    <a:pt x="5613" y="64"/>
                  </a:lnTo>
                  <a:lnTo>
                    <a:pt x="5622" y="58"/>
                  </a:lnTo>
                  <a:lnTo>
                    <a:pt x="5649" y="44"/>
                  </a:lnTo>
                  <a:lnTo>
                    <a:pt x="5680" y="33"/>
                  </a:lnTo>
                  <a:lnTo>
                    <a:pt x="5693" y="29"/>
                  </a:lnTo>
                  <a:lnTo>
                    <a:pt x="5708" y="29"/>
                  </a:lnTo>
                  <a:lnTo>
                    <a:pt x="5720" y="27"/>
                  </a:lnTo>
                  <a:lnTo>
                    <a:pt x="5740" y="27"/>
                  </a:lnTo>
                  <a:lnTo>
                    <a:pt x="5760" y="27"/>
                  </a:lnTo>
                  <a:lnTo>
                    <a:pt x="5768" y="27"/>
                  </a:lnTo>
                  <a:lnTo>
                    <a:pt x="5777" y="27"/>
                  </a:lnTo>
                  <a:lnTo>
                    <a:pt x="5782" y="26"/>
                  </a:lnTo>
                  <a:lnTo>
                    <a:pt x="5788" y="24"/>
                  </a:lnTo>
                  <a:lnTo>
                    <a:pt x="5795" y="20"/>
                  </a:lnTo>
                  <a:lnTo>
                    <a:pt x="5800" y="20"/>
                  </a:lnTo>
                  <a:lnTo>
                    <a:pt x="5811" y="22"/>
                  </a:lnTo>
                  <a:lnTo>
                    <a:pt x="5819" y="27"/>
                  </a:lnTo>
                  <a:lnTo>
                    <a:pt x="5828" y="33"/>
                  </a:lnTo>
                  <a:lnTo>
                    <a:pt x="5837" y="38"/>
                  </a:lnTo>
                  <a:lnTo>
                    <a:pt x="5859" y="47"/>
                  </a:lnTo>
                  <a:lnTo>
                    <a:pt x="5882" y="55"/>
                  </a:lnTo>
                  <a:lnTo>
                    <a:pt x="5893" y="62"/>
                  </a:lnTo>
                  <a:lnTo>
                    <a:pt x="5904" y="67"/>
                  </a:lnTo>
                  <a:lnTo>
                    <a:pt x="5917" y="71"/>
                  </a:lnTo>
                  <a:lnTo>
                    <a:pt x="5942" y="73"/>
                  </a:lnTo>
                  <a:lnTo>
                    <a:pt x="5970" y="73"/>
                  </a:lnTo>
                  <a:lnTo>
                    <a:pt x="5999" y="73"/>
                  </a:lnTo>
                  <a:lnTo>
                    <a:pt x="5999" y="1613"/>
                  </a:lnTo>
                  <a:lnTo>
                    <a:pt x="0" y="1613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11" y="84"/>
                  </a:lnTo>
                  <a:lnTo>
                    <a:pt x="16" y="82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47" y="77"/>
                  </a:lnTo>
                  <a:lnTo>
                    <a:pt x="62" y="73"/>
                  </a:lnTo>
                  <a:lnTo>
                    <a:pt x="75" y="64"/>
                  </a:lnTo>
                  <a:lnTo>
                    <a:pt x="86" y="55"/>
                  </a:lnTo>
                  <a:lnTo>
                    <a:pt x="95" y="46"/>
                  </a:lnTo>
                  <a:lnTo>
                    <a:pt x="104" y="37"/>
                  </a:lnTo>
                  <a:lnTo>
                    <a:pt x="113" y="31"/>
                  </a:lnTo>
                  <a:lnTo>
                    <a:pt x="126" y="26"/>
                  </a:lnTo>
                  <a:lnTo>
                    <a:pt x="137" y="20"/>
                  </a:lnTo>
                  <a:lnTo>
                    <a:pt x="146" y="15"/>
                  </a:lnTo>
                  <a:lnTo>
                    <a:pt x="153" y="9"/>
                  </a:lnTo>
                  <a:lnTo>
                    <a:pt x="164" y="7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1"/>
                  </a:lnTo>
                  <a:lnTo>
                    <a:pt x="195" y="13"/>
                  </a:lnTo>
                  <a:lnTo>
                    <a:pt x="198" y="11"/>
                  </a:lnTo>
                  <a:lnTo>
                    <a:pt x="202" y="11"/>
                  </a:lnTo>
                  <a:lnTo>
                    <a:pt x="206" y="9"/>
                  </a:lnTo>
                  <a:lnTo>
                    <a:pt x="207" y="6"/>
                  </a:lnTo>
                  <a:lnTo>
                    <a:pt x="209" y="4"/>
                  </a:lnTo>
                  <a:lnTo>
                    <a:pt x="211" y="2"/>
                  </a:lnTo>
                  <a:lnTo>
                    <a:pt x="213" y="0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5" name="Freeform 188"/>
            <p:cNvSpPr>
              <a:spLocks/>
            </p:cNvSpPr>
            <p:nvPr/>
          </p:nvSpPr>
          <p:spPr bwMode="auto">
            <a:xfrm rot="16200000">
              <a:off x="9730456" y="373274"/>
              <a:ext cx="5227889" cy="4572001"/>
            </a:xfrm>
            <a:custGeom>
              <a:avLst/>
              <a:gdLst>
                <a:gd name="T0" fmla="*/ 5999 w 6001"/>
                <a:gd name="T1" fmla="*/ 40 h 1740"/>
                <a:gd name="T2" fmla="*/ 5993 w 6001"/>
                <a:gd name="T3" fmla="*/ 1660 h 1740"/>
                <a:gd name="T4" fmla="*/ 5904 w 6001"/>
                <a:gd name="T5" fmla="*/ 1695 h 1740"/>
                <a:gd name="T6" fmla="*/ 5711 w 6001"/>
                <a:gd name="T7" fmla="*/ 1708 h 1740"/>
                <a:gd name="T8" fmla="*/ 5609 w 6001"/>
                <a:gd name="T9" fmla="*/ 1677 h 1740"/>
                <a:gd name="T10" fmla="*/ 5418 w 6001"/>
                <a:gd name="T11" fmla="*/ 1658 h 1740"/>
                <a:gd name="T12" fmla="*/ 5298 w 6001"/>
                <a:gd name="T13" fmla="*/ 1640 h 1740"/>
                <a:gd name="T14" fmla="*/ 5222 w 6001"/>
                <a:gd name="T15" fmla="*/ 1617 h 1740"/>
                <a:gd name="T16" fmla="*/ 5089 w 6001"/>
                <a:gd name="T17" fmla="*/ 1638 h 1740"/>
                <a:gd name="T18" fmla="*/ 4994 w 6001"/>
                <a:gd name="T19" fmla="*/ 1658 h 1740"/>
                <a:gd name="T20" fmla="*/ 4754 w 6001"/>
                <a:gd name="T21" fmla="*/ 1689 h 1740"/>
                <a:gd name="T22" fmla="*/ 4561 w 6001"/>
                <a:gd name="T23" fmla="*/ 1728 h 1740"/>
                <a:gd name="T24" fmla="*/ 4464 w 6001"/>
                <a:gd name="T25" fmla="*/ 1697 h 1740"/>
                <a:gd name="T26" fmla="*/ 4343 w 6001"/>
                <a:gd name="T27" fmla="*/ 1698 h 1740"/>
                <a:gd name="T28" fmla="*/ 4128 w 6001"/>
                <a:gd name="T29" fmla="*/ 1677 h 1740"/>
                <a:gd name="T30" fmla="*/ 3979 w 6001"/>
                <a:gd name="T31" fmla="*/ 1702 h 1740"/>
                <a:gd name="T32" fmla="*/ 3895 w 6001"/>
                <a:gd name="T33" fmla="*/ 1684 h 1740"/>
                <a:gd name="T34" fmla="*/ 3809 w 6001"/>
                <a:gd name="T35" fmla="*/ 1698 h 1740"/>
                <a:gd name="T36" fmla="*/ 3782 w 6001"/>
                <a:gd name="T37" fmla="*/ 1673 h 1740"/>
                <a:gd name="T38" fmla="*/ 3702 w 6001"/>
                <a:gd name="T39" fmla="*/ 1682 h 1740"/>
                <a:gd name="T40" fmla="*/ 3589 w 6001"/>
                <a:gd name="T41" fmla="*/ 1693 h 1740"/>
                <a:gd name="T42" fmla="*/ 3514 w 6001"/>
                <a:gd name="T43" fmla="*/ 1695 h 1740"/>
                <a:gd name="T44" fmla="*/ 3400 w 6001"/>
                <a:gd name="T45" fmla="*/ 1680 h 1740"/>
                <a:gd name="T46" fmla="*/ 3327 w 6001"/>
                <a:gd name="T47" fmla="*/ 1655 h 1740"/>
                <a:gd name="T48" fmla="*/ 3236 w 6001"/>
                <a:gd name="T49" fmla="*/ 1662 h 1740"/>
                <a:gd name="T50" fmla="*/ 3205 w 6001"/>
                <a:gd name="T51" fmla="*/ 1646 h 1740"/>
                <a:gd name="T52" fmla="*/ 3165 w 6001"/>
                <a:gd name="T53" fmla="*/ 1655 h 1740"/>
                <a:gd name="T54" fmla="*/ 3114 w 6001"/>
                <a:gd name="T55" fmla="*/ 1667 h 1740"/>
                <a:gd name="T56" fmla="*/ 3036 w 6001"/>
                <a:gd name="T57" fmla="*/ 1680 h 1740"/>
                <a:gd name="T58" fmla="*/ 2950 w 6001"/>
                <a:gd name="T59" fmla="*/ 1671 h 1740"/>
                <a:gd name="T60" fmla="*/ 2810 w 6001"/>
                <a:gd name="T61" fmla="*/ 1708 h 1740"/>
                <a:gd name="T62" fmla="*/ 2741 w 6001"/>
                <a:gd name="T63" fmla="*/ 1706 h 1740"/>
                <a:gd name="T64" fmla="*/ 2559 w 6001"/>
                <a:gd name="T65" fmla="*/ 1740 h 1740"/>
                <a:gd name="T66" fmla="*/ 2444 w 6001"/>
                <a:gd name="T67" fmla="*/ 1691 h 1740"/>
                <a:gd name="T68" fmla="*/ 2297 w 6001"/>
                <a:gd name="T69" fmla="*/ 1689 h 1740"/>
                <a:gd name="T70" fmla="*/ 2204 w 6001"/>
                <a:gd name="T71" fmla="*/ 1693 h 1740"/>
                <a:gd name="T72" fmla="*/ 2073 w 6001"/>
                <a:gd name="T73" fmla="*/ 1688 h 1740"/>
                <a:gd name="T74" fmla="*/ 1944 w 6001"/>
                <a:gd name="T75" fmla="*/ 1671 h 1740"/>
                <a:gd name="T76" fmla="*/ 1798 w 6001"/>
                <a:gd name="T77" fmla="*/ 1684 h 1740"/>
                <a:gd name="T78" fmla="*/ 1673 w 6001"/>
                <a:gd name="T79" fmla="*/ 1642 h 1740"/>
                <a:gd name="T80" fmla="*/ 1607 w 6001"/>
                <a:gd name="T81" fmla="*/ 1660 h 1740"/>
                <a:gd name="T82" fmla="*/ 1582 w 6001"/>
                <a:gd name="T83" fmla="*/ 1671 h 1740"/>
                <a:gd name="T84" fmla="*/ 1551 w 6001"/>
                <a:gd name="T85" fmla="*/ 1671 h 1740"/>
                <a:gd name="T86" fmla="*/ 1518 w 6001"/>
                <a:gd name="T87" fmla="*/ 1673 h 1740"/>
                <a:gd name="T88" fmla="*/ 1458 w 6001"/>
                <a:gd name="T89" fmla="*/ 1689 h 1740"/>
                <a:gd name="T90" fmla="*/ 1363 w 6001"/>
                <a:gd name="T91" fmla="*/ 1695 h 1740"/>
                <a:gd name="T92" fmla="*/ 1227 w 6001"/>
                <a:gd name="T93" fmla="*/ 1666 h 1740"/>
                <a:gd name="T94" fmla="*/ 1152 w 6001"/>
                <a:gd name="T95" fmla="*/ 1662 h 1740"/>
                <a:gd name="T96" fmla="*/ 1108 w 6001"/>
                <a:gd name="T97" fmla="*/ 1651 h 1740"/>
                <a:gd name="T98" fmla="*/ 1067 w 6001"/>
                <a:gd name="T99" fmla="*/ 1675 h 1740"/>
                <a:gd name="T100" fmla="*/ 932 w 6001"/>
                <a:gd name="T101" fmla="*/ 1684 h 1740"/>
                <a:gd name="T102" fmla="*/ 774 w 6001"/>
                <a:gd name="T103" fmla="*/ 1677 h 1740"/>
                <a:gd name="T104" fmla="*/ 750 w 6001"/>
                <a:gd name="T105" fmla="*/ 1667 h 1740"/>
                <a:gd name="T106" fmla="*/ 635 w 6001"/>
                <a:gd name="T107" fmla="*/ 1667 h 1740"/>
                <a:gd name="T108" fmla="*/ 513 w 6001"/>
                <a:gd name="T109" fmla="*/ 1677 h 1740"/>
                <a:gd name="T110" fmla="*/ 399 w 6001"/>
                <a:gd name="T111" fmla="*/ 1655 h 1740"/>
                <a:gd name="T112" fmla="*/ 355 w 6001"/>
                <a:gd name="T113" fmla="*/ 1637 h 1740"/>
                <a:gd name="T114" fmla="*/ 306 w 6001"/>
                <a:gd name="T115" fmla="*/ 1657 h 1740"/>
                <a:gd name="T116" fmla="*/ 288 w 6001"/>
                <a:gd name="T117" fmla="*/ 1655 h 1740"/>
                <a:gd name="T118" fmla="*/ 206 w 6001"/>
                <a:gd name="T119" fmla="*/ 1653 h 1740"/>
                <a:gd name="T120" fmla="*/ 160 w 6001"/>
                <a:gd name="T121" fmla="*/ 1657 h 1740"/>
                <a:gd name="T122" fmla="*/ 53 w 6001"/>
                <a:gd name="T123" fmla="*/ 1675 h 1740"/>
                <a:gd name="T124" fmla="*/ 0 w 6001"/>
                <a:gd name="T125" fmla="*/ 0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1" h="1740">
                  <a:moveTo>
                    <a:pt x="0" y="0"/>
                  </a:moveTo>
                  <a:lnTo>
                    <a:pt x="5999" y="0"/>
                  </a:lnTo>
                  <a:lnTo>
                    <a:pt x="5999" y="4"/>
                  </a:lnTo>
                  <a:lnTo>
                    <a:pt x="5999" y="15"/>
                  </a:lnTo>
                  <a:lnTo>
                    <a:pt x="5999" y="29"/>
                  </a:lnTo>
                  <a:lnTo>
                    <a:pt x="5999" y="40"/>
                  </a:lnTo>
                  <a:lnTo>
                    <a:pt x="5999" y="46"/>
                  </a:lnTo>
                  <a:lnTo>
                    <a:pt x="5999" y="1611"/>
                  </a:lnTo>
                  <a:lnTo>
                    <a:pt x="5999" y="1626"/>
                  </a:lnTo>
                  <a:lnTo>
                    <a:pt x="6001" y="1642"/>
                  </a:lnTo>
                  <a:lnTo>
                    <a:pt x="5997" y="1657"/>
                  </a:lnTo>
                  <a:lnTo>
                    <a:pt x="5993" y="1660"/>
                  </a:lnTo>
                  <a:lnTo>
                    <a:pt x="5990" y="1664"/>
                  </a:lnTo>
                  <a:lnTo>
                    <a:pt x="5984" y="1666"/>
                  </a:lnTo>
                  <a:lnTo>
                    <a:pt x="5973" y="1671"/>
                  </a:lnTo>
                  <a:lnTo>
                    <a:pt x="5950" y="1678"/>
                  </a:lnTo>
                  <a:lnTo>
                    <a:pt x="5928" y="1688"/>
                  </a:lnTo>
                  <a:lnTo>
                    <a:pt x="5904" y="1695"/>
                  </a:lnTo>
                  <a:lnTo>
                    <a:pt x="5877" y="1698"/>
                  </a:lnTo>
                  <a:lnTo>
                    <a:pt x="5808" y="1698"/>
                  </a:lnTo>
                  <a:lnTo>
                    <a:pt x="5782" y="1700"/>
                  </a:lnTo>
                  <a:lnTo>
                    <a:pt x="5757" y="1704"/>
                  </a:lnTo>
                  <a:lnTo>
                    <a:pt x="5731" y="1706"/>
                  </a:lnTo>
                  <a:lnTo>
                    <a:pt x="5711" y="1708"/>
                  </a:lnTo>
                  <a:lnTo>
                    <a:pt x="5689" y="1708"/>
                  </a:lnTo>
                  <a:lnTo>
                    <a:pt x="5669" y="1706"/>
                  </a:lnTo>
                  <a:lnTo>
                    <a:pt x="5651" y="1700"/>
                  </a:lnTo>
                  <a:lnTo>
                    <a:pt x="5637" y="1693"/>
                  </a:lnTo>
                  <a:lnTo>
                    <a:pt x="5624" y="1682"/>
                  </a:lnTo>
                  <a:lnTo>
                    <a:pt x="5609" y="1677"/>
                  </a:lnTo>
                  <a:lnTo>
                    <a:pt x="5576" y="1671"/>
                  </a:lnTo>
                  <a:lnTo>
                    <a:pt x="5546" y="1669"/>
                  </a:lnTo>
                  <a:lnTo>
                    <a:pt x="5515" y="1667"/>
                  </a:lnTo>
                  <a:lnTo>
                    <a:pt x="5484" y="1667"/>
                  </a:lnTo>
                  <a:lnTo>
                    <a:pt x="5449" y="1666"/>
                  </a:lnTo>
                  <a:lnTo>
                    <a:pt x="5418" y="1658"/>
                  </a:lnTo>
                  <a:lnTo>
                    <a:pt x="5387" y="1649"/>
                  </a:lnTo>
                  <a:lnTo>
                    <a:pt x="5358" y="1637"/>
                  </a:lnTo>
                  <a:lnTo>
                    <a:pt x="5344" y="1633"/>
                  </a:lnTo>
                  <a:lnTo>
                    <a:pt x="5329" y="1635"/>
                  </a:lnTo>
                  <a:lnTo>
                    <a:pt x="5313" y="1637"/>
                  </a:lnTo>
                  <a:lnTo>
                    <a:pt x="5298" y="1640"/>
                  </a:lnTo>
                  <a:lnTo>
                    <a:pt x="5287" y="1640"/>
                  </a:lnTo>
                  <a:lnTo>
                    <a:pt x="5276" y="1637"/>
                  </a:lnTo>
                  <a:lnTo>
                    <a:pt x="5263" y="1629"/>
                  </a:lnTo>
                  <a:lnTo>
                    <a:pt x="5251" y="1620"/>
                  </a:lnTo>
                  <a:lnTo>
                    <a:pt x="5238" y="1617"/>
                  </a:lnTo>
                  <a:lnTo>
                    <a:pt x="5222" y="1617"/>
                  </a:lnTo>
                  <a:lnTo>
                    <a:pt x="5196" y="1620"/>
                  </a:lnTo>
                  <a:lnTo>
                    <a:pt x="5172" y="1627"/>
                  </a:lnTo>
                  <a:lnTo>
                    <a:pt x="5149" y="1637"/>
                  </a:lnTo>
                  <a:lnTo>
                    <a:pt x="5121" y="1642"/>
                  </a:lnTo>
                  <a:lnTo>
                    <a:pt x="5105" y="1640"/>
                  </a:lnTo>
                  <a:lnTo>
                    <a:pt x="5089" y="1638"/>
                  </a:lnTo>
                  <a:lnTo>
                    <a:pt x="5072" y="1638"/>
                  </a:lnTo>
                  <a:lnTo>
                    <a:pt x="5051" y="1642"/>
                  </a:lnTo>
                  <a:lnTo>
                    <a:pt x="5029" y="1651"/>
                  </a:lnTo>
                  <a:lnTo>
                    <a:pt x="5018" y="1655"/>
                  </a:lnTo>
                  <a:lnTo>
                    <a:pt x="5007" y="1658"/>
                  </a:lnTo>
                  <a:lnTo>
                    <a:pt x="4994" y="1658"/>
                  </a:lnTo>
                  <a:lnTo>
                    <a:pt x="4949" y="1658"/>
                  </a:lnTo>
                  <a:lnTo>
                    <a:pt x="4901" y="1660"/>
                  </a:lnTo>
                  <a:lnTo>
                    <a:pt x="4854" y="1666"/>
                  </a:lnTo>
                  <a:lnTo>
                    <a:pt x="4830" y="1667"/>
                  </a:lnTo>
                  <a:lnTo>
                    <a:pt x="4805" y="1671"/>
                  </a:lnTo>
                  <a:lnTo>
                    <a:pt x="4754" y="1689"/>
                  </a:lnTo>
                  <a:lnTo>
                    <a:pt x="4701" y="1708"/>
                  </a:lnTo>
                  <a:lnTo>
                    <a:pt x="4681" y="1709"/>
                  </a:lnTo>
                  <a:lnTo>
                    <a:pt x="4663" y="1711"/>
                  </a:lnTo>
                  <a:lnTo>
                    <a:pt x="4643" y="1711"/>
                  </a:lnTo>
                  <a:lnTo>
                    <a:pt x="4597" y="1720"/>
                  </a:lnTo>
                  <a:lnTo>
                    <a:pt x="4561" y="1728"/>
                  </a:lnTo>
                  <a:lnTo>
                    <a:pt x="4539" y="1729"/>
                  </a:lnTo>
                  <a:lnTo>
                    <a:pt x="4517" y="1726"/>
                  </a:lnTo>
                  <a:lnTo>
                    <a:pt x="4497" y="1718"/>
                  </a:lnTo>
                  <a:lnTo>
                    <a:pt x="4481" y="1709"/>
                  </a:lnTo>
                  <a:lnTo>
                    <a:pt x="4472" y="1702"/>
                  </a:lnTo>
                  <a:lnTo>
                    <a:pt x="4464" y="1697"/>
                  </a:lnTo>
                  <a:lnTo>
                    <a:pt x="4455" y="1695"/>
                  </a:lnTo>
                  <a:lnTo>
                    <a:pt x="4441" y="1693"/>
                  </a:lnTo>
                  <a:lnTo>
                    <a:pt x="4399" y="1697"/>
                  </a:lnTo>
                  <a:lnTo>
                    <a:pt x="4383" y="1700"/>
                  </a:lnTo>
                  <a:lnTo>
                    <a:pt x="4366" y="1702"/>
                  </a:lnTo>
                  <a:lnTo>
                    <a:pt x="4343" y="1698"/>
                  </a:lnTo>
                  <a:lnTo>
                    <a:pt x="4319" y="1693"/>
                  </a:lnTo>
                  <a:lnTo>
                    <a:pt x="4295" y="1688"/>
                  </a:lnTo>
                  <a:lnTo>
                    <a:pt x="4235" y="1680"/>
                  </a:lnTo>
                  <a:lnTo>
                    <a:pt x="4197" y="1677"/>
                  </a:lnTo>
                  <a:lnTo>
                    <a:pt x="4159" y="1675"/>
                  </a:lnTo>
                  <a:lnTo>
                    <a:pt x="4128" y="1677"/>
                  </a:lnTo>
                  <a:lnTo>
                    <a:pt x="4099" y="1675"/>
                  </a:lnTo>
                  <a:lnTo>
                    <a:pt x="4077" y="1673"/>
                  </a:lnTo>
                  <a:lnTo>
                    <a:pt x="4053" y="1675"/>
                  </a:lnTo>
                  <a:lnTo>
                    <a:pt x="4028" y="1684"/>
                  </a:lnTo>
                  <a:lnTo>
                    <a:pt x="4004" y="1695"/>
                  </a:lnTo>
                  <a:lnTo>
                    <a:pt x="3979" y="1702"/>
                  </a:lnTo>
                  <a:lnTo>
                    <a:pt x="3964" y="1702"/>
                  </a:lnTo>
                  <a:lnTo>
                    <a:pt x="3951" y="1700"/>
                  </a:lnTo>
                  <a:lnTo>
                    <a:pt x="3942" y="1695"/>
                  </a:lnTo>
                  <a:lnTo>
                    <a:pt x="3929" y="1689"/>
                  </a:lnTo>
                  <a:lnTo>
                    <a:pt x="3913" y="1686"/>
                  </a:lnTo>
                  <a:lnTo>
                    <a:pt x="3895" y="1684"/>
                  </a:lnTo>
                  <a:lnTo>
                    <a:pt x="3878" y="1686"/>
                  </a:lnTo>
                  <a:lnTo>
                    <a:pt x="3864" y="1691"/>
                  </a:lnTo>
                  <a:lnTo>
                    <a:pt x="3847" y="1697"/>
                  </a:lnTo>
                  <a:lnTo>
                    <a:pt x="3829" y="1702"/>
                  </a:lnTo>
                  <a:lnTo>
                    <a:pt x="3815" y="1702"/>
                  </a:lnTo>
                  <a:lnTo>
                    <a:pt x="3809" y="1698"/>
                  </a:lnTo>
                  <a:lnTo>
                    <a:pt x="3806" y="1695"/>
                  </a:lnTo>
                  <a:lnTo>
                    <a:pt x="3800" y="1689"/>
                  </a:lnTo>
                  <a:lnTo>
                    <a:pt x="3797" y="1686"/>
                  </a:lnTo>
                  <a:lnTo>
                    <a:pt x="3793" y="1682"/>
                  </a:lnTo>
                  <a:lnTo>
                    <a:pt x="3787" y="1677"/>
                  </a:lnTo>
                  <a:lnTo>
                    <a:pt x="3782" y="1673"/>
                  </a:lnTo>
                  <a:lnTo>
                    <a:pt x="3777" y="1669"/>
                  </a:lnTo>
                  <a:lnTo>
                    <a:pt x="3769" y="1667"/>
                  </a:lnTo>
                  <a:lnTo>
                    <a:pt x="3758" y="1677"/>
                  </a:lnTo>
                  <a:lnTo>
                    <a:pt x="3742" y="1682"/>
                  </a:lnTo>
                  <a:lnTo>
                    <a:pt x="3722" y="1682"/>
                  </a:lnTo>
                  <a:lnTo>
                    <a:pt x="3702" y="1682"/>
                  </a:lnTo>
                  <a:lnTo>
                    <a:pt x="3686" y="1682"/>
                  </a:lnTo>
                  <a:lnTo>
                    <a:pt x="3671" y="1680"/>
                  </a:lnTo>
                  <a:lnTo>
                    <a:pt x="3656" y="1678"/>
                  </a:lnTo>
                  <a:lnTo>
                    <a:pt x="3642" y="1678"/>
                  </a:lnTo>
                  <a:lnTo>
                    <a:pt x="3616" y="1688"/>
                  </a:lnTo>
                  <a:lnTo>
                    <a:pt x="3589" y="1693"/>
                  </a:lnTo>
                  <a:lnTo>
                    <a:pt x="3571" y="1697"/>
                  </a:lnTo>
                  <a:lnTo>
                    <a:pt x="3554" y="1700"/>
                  </a:lnTo>
                  <a:lnTo>
                    <a:pt x="3536" y="1702"/>
                  </a:lnTo>
                  <a:lnTo>
                    <a:pt x="3527" y="1700"/>
                  </a:lnTo>
                  <a:lnTo>
                    <a:pt x="3520" y="1698"/>
                  </a:lnTo>
                  <a:lnTo>
                    <a:pt x="3514" y="1695"/>
                  </a:lnTo>
                  <a:lnTo>
                    <a:pt x="3507" y="1689"/>
                  </a:lnTo>
                  <a:lnTo>
                    <a:pt x="3496" y="1684"/>
                  </a:lnTo>
                  <a:lnTo>
                    <a:pt x="3485" y="1680"/>
                  </a:lnTo>
                  <a:lnTo>
                    <a:pt x="3471" y="1680"/>
                  </a:lnTo>
                  <a:lnTo>
                    <a:pt x="3414" y="1680"/>
                  </a:lnTo>
                  <a:lnTo>
                    <a:pt x="3400" y="1680"/>
                  </a:lnTo>
                  <a:lnTo>
                    <a:pt x="3383" y="1682"/>
                  </a:lnTo>
                  <a:lnTo>
                    <a:pt x="3369" y="1680"/>
                  </a:lnTo>
                  <a:lnTo>
                    <a:pt x="3358" y="1675"/>
                  </a:lnTo>
                  <a:lnTo>
                    <a:pt x="3349" y="1666"/>
                  </a:lnTo>
                  <a:lnTo>
                    <a:pt x="3338" y="1658"/>
                  </a:lnTo>
                  <a:lnTo>
                    <a:pt x="3327" y="1655"/>
                  </a:lnTo>
                  <a:lnTo>
                    <a:pt x="3314" y="1658"/>
                  </a:lnTo>
                  <a:lnTo>
                    <a:pt x="3300" y="1664"/>
                  </a:lnTo>
                  <a:lnTo>
                    <a:pt x="3287" y="1667"/>
                  </a:lnTo>
                  <a:lnTo>
                    <a:pt x="3269" y="1671"/>
                  </a:lnTo>
                  <a:lnTo>
                    <a:pt x="3252" y="1669"/>
                  </a:lnTo>
                  <a:lnTo>
                    <a:pt x="3236" y="1662"/>
                  </a:lnTo>
                  <a:lnTo>
                    <a:pt x="3231" y="1658"/>
                  </a:lnTo>
                  <a:lnTo>
                    <a:pt x="3225" y="1653"/>
                  </a:lnTo>
                  <a:lnTo>
                    <a:pt x="3218" y="1649"/>
                  </a:lnTo>
                  <a:lnTo>
                    <a:pt x="3212" y="1647"/>
                  </a:lnTo>
                  <a:lnTo>
                    <a:pt x="3209" y="1646"/>
                  </a:lnTo>
                  <a:lnTo>
                    <a:pt x="3205" y="1646"/>
                  </a:lnTo>
                  <a:lnTo>
                    <a:pt x="3203" y="1646"/>
                  </a:lnTo>
                  <a:lnTo>
                    <a:pt x="3201" y="1647"/>
                  </a:lnTo>
                  <a:lnTo>
                    <a:pt x="3198" y="1649"/>
                  </a:lnTo>
                  <a:lnTo>
                    <a:pt x="3196" y="1651"/>
                  </a:lnTo>
                  <a:lnTo>
                    <a:pt x="3180" y="1653"/>
                  </a:lnTo>
                  <a:lnTo>
                    <a:pt x="3165" y="1655"/>
                  </a:lnTo>
                  <a:lnTo>
                    <a:pt x="3163" y="1655"/>
                  </a:lnTo>
                  <a:lnTo>
                    <a:pt x="3161" y="1657"/>
                  </a:lnTo>
                  <a:lnTo>
                    <a:pt x="3160" y="1658"/>
                  </a:lnTo>
                  <a:lnTo>
                    <a:pt x="3156" y="1660"/>
                  </a:lnTo>
                  <a:lnTo>
                    <a:pt x="3136" y="1666"/>
                  </a:lnTo>
                  <a:lnTo>
                    <a:pt x="3114" y="1667"/>
                  </a:lnTo>
                  <a:lnTo>
                    <a:pt x="3101" y="1667"/>
                  </a:lnTo>
                  <a:lnTo>
                    <a:pt x="3087" y="1667"/>
                  </a:lnTo>
                  <a:lnTo>
                    <a:pt x="3074" y="1667"/>
                  </a:lnTo>
                  <a:lnTo>
                    <a:pt x="3061" y="1673"/>
                  </a:lnTo>
                  <a:lnTo>
                    <a:pt x="3049" y="1678"/>
                  </a:lnTo>
                  <a:lnTo>
                    <a:pt x="3036" y="1680"/>
                  </a:lnTo>
                  <a:lnTo>
                    <a:pt x="3023" y="1680"/>
                  </a:lnTo>
                  <a:lnTo>
                    <a:pt x="3008" y="1673"/>
                  </a:lnTo>
                  <a:lnTo>
                    <a:pt x="2996" y="1666"/>
                  </a:lnTo>
                  <a:lnTo>
                    <a:pt x="2981" y="1662"/>
                  </a:lnTo>
                  <a:lnTo>
                    <a:pt x="2965" y="1666"/>
                  </a:lnTo>
                  <a:lnTo>
                    <a:pt x="2950" y="1671"/>
                  </a:lnTo>
                  <a:lnTo>
                    <a:pt x="2936" y="1677"/>
                  </a:lnTo>
                  <a:lnTo>
                    <a:pt x="2912" y="1682"/>
                  </a:lnTo>
                  <a:lnTo>
                    <a:pt x="2888" y="1686"/>
                  </a:lnTo>
                  <a:lnTo>
                    <a:pt x="2857" y="1695"/>
                  </a:lnTo>
                  <a:lnTo>
                    <a:pt x="2826" y="1702"/>
                  </a:lnTo>
                  <a:lnTo>
                    <a:pt x="2810" y="1708"/>
                  </a:lnTo>
                  <a:lnTo>
                    <a:pt x="2792" y="1711"/>
                  </a:lnTo>
                  <a:lnTo>
                    <a:pt x="2786" y="1709"/>
                  </a:lnTo>
                  <a:lnTo>
                    <a:pt x="2779" y="1709"/>
                  </a:lnTo>
                  <a:lnTo>
                    <a:pt x="2774" y="1708"/>
                  </a:lnTo>
                  <a:lnTo>
                    <a:pt x="2766" y="1706"/>
                  </a:lnTo>
                  <a:lnTo>
                    <a:pt x="2741" y="1706"/>
                  </a:lnTo>
                  <a:lnTo>
                    <a:pt x="2719" y="1713"/>
                  </a:lnTo>
                  <a:lnTo>
                    <a:pt x="2692" y="1724"/>
                  </a:lnTo>
                  <a:lnTo>
                    <a:pt x="2659" y="1729"/>
                  </a:lnTo>
                  <a:lnTo>
                    <a:pt x="2628" y="1733"/>
                  </a:lnTo>
                  <a:lnTo>
                    <a:pt x="2592" y="1735"/>
                  </a:lnTo>
                  <a:lnTo>
                    <a:pt x="2559" y="1740"/>
                  </a:lnTo>
                  <a:lnTo>
                    <a:pt x="2523" y="1740"/>
                  </a:lnTo>
                  <a:lnTo>
                    <a:pt x="2508" y="1735"/>
                  </a:lnTo>
                  <a:lnTo>
                    <a:pt x="2495" y="1726"/>
                  </a:lnTo>
                  <a:lnTo>
                    <a:pt x="2484" y="1717"/>
                  </a:lnTo>
                  <a:lnTo>
                    <a:pt x="2466" y="1704"/>
                  </a:lnTo>
                  <a:lnTo>
                    <a:pt x="2444" y="1691"/>
                  </a:lnTo>
                  <a:lnTo>
                    <a:pt x="2421" y="1686"/>
                  </a:lnTo>
                  <a:lnTo>
                    <a:pt x="2393" y="1682"/>
                  </a:lnTo>
                  <a:lnTo>
                    <a:pt x="2364" y="1684"/>
                  </a:lnTo>
                  <a:lnTo>
                    <a:pt x="2339" y="1686"/>
                  </a:lnTo>
                  <a:lnTo>
                    <a:pt x="2319" y="1689"/>
                  </a:lnTo>
                  <a:lnTo>
                    <a:pt x="2297" y="1689"/>
                  </a:lnTo>
                  <a:lnTo>
                    <a:pt x="2290" y="1688"/>
                  </a:lnTo>
                  <a:lnTo>
                    <a:pt x="2282" y="1686"/>
                  </a:lnTo>
                  <a:lnTo>
                    <a:pt x="2273" y="1684"/>
                  </a:lnTo>
                  <a:lnTo>
                    <a:pt x="2250" y="1686"/>
                  </a:lnTo>
                  <a:lnTo>
                    <a:pt x="2228" y="1691"/>
                  </a:lnTo>
                  <a:lnTo>
                    <a:pt x="2204" y="1693"/>
                  </a:lnTo>
                  <a:lnTo>
                    <a:pt x="2169" y="1693"/>
                  </a:lnTo>
                  <a:lnTo>
                    <a:pt x="2157" y="1691"/>
                  </a:lnTo>
                  <a:lnTo>
                    <a:pt x="2144" y="1689"/>
                  </a:lnTo>
                  <a:lnTo>
                    <a:pt x="2131" y="1686"/>
                  </a:lnTo>
                  <a:lnTo>
                    <a:pt x="2102" y="1684"/>
                  </a:lnTo>
                  <a:lnTo>
                    <a:pt x="2073" y="1688"/>
                  </a:lnTo>
                  <a:lnTo>
                    <a:pt x="2044" y="1689"/>
                  </a:lnTo>
                  <a:lnTo>
                    <a:pt x="2026" y="1689"/>
                  </a:lnTo>
                  <a:lnTo>
                    <a:pt x="2007" y="1689"/>
                  </a:lnTo>
                  <a:lnTo>
                    <a:pt x="1987" y="1684"/>
                  </a:lnTo>
                  <a:lnTo>
                    <a:pt x="1967" y="1675"/>
                  </a:lnTo>
                  <a:lnTo>
                    <a:pt x="1944" y="1671"/>
                  </a:lnTo>
                  <a:lnTo>
                    <a:pt x="1920" y="1671"/>
                  </a:lnTo>
                  <a:lnTo>
                    <a:pt x="1898" y="1675"/>
                  </a:lnTo>
                  <a:lnTo>
                    <a:pt x="1871" y="1680"/>
                  </a:lnTo>
                  <a:lnTo>
                    <a:pt x="1844" y="1680"/>
                  </a:lnTo>
                  <a:lnTo>
                    <a:pt x="1822" y="1682"/>
                  </a:lnTo>
                  <a:lnTo>
                    <a:pt x="1798" y="1684"/>
                  </a:lnTo>
                  <a:lnTo>
                    <a:pt x="1776" y="1684"/>
                  </a:lnTo>
                  <a:lnTo>
                    <a:pt x="1753" y="1675"/>
                  </a:lnTo>
                  <a:lnTo>
                    <a:pt x="1729" y="1662"/>
                  </a:lnTo>
                  <a:lnTo>
                    <a:pt x="1707" y="1649"/>
                  </a:lnTo>
                  <a:lnTo>
                    <a:pt x="1689" y="1642"/>
                  </a:lnTo>
                  <a:lnTo>
                    <a:pt x="1673" y="1642"/>
                  </a:lnTo>
                  <a:lnTo>
                    <a:pt x="1654" y="1646"/>
                  </a:lnTo>
                  <a:lnTo>
                    <a:pt x="1636" y="1653"/>
                  </a:lnTo>
                  <a:lnTo>
                    <a:pt x="1629" y="1655"/>
                  </a:lnTo>
                  <a:lnTo>
                    <a:pt x="1622" y="1658"/>
                  </a:lnTo>
                  <a:lnTo>
                    <a:pt x="1613" y="1660"/>
                  </a:lnTo>
                  <a:lnTo>
                    <a:pt x="1607" y="1660"/>
                  </a:lnTo>
                  <a:lnTo>
                    <a:pt x="1603" y="1660"/>
                  </a:lnTo>
                  <a:lnTo>
                    <a:pt x="1598" y="1660"/>
                  </a:lnTo>
                  <a:lnTo>
                    <a:pt x="1593" y="1660"/>
                  </a:lnTo>
                  <a:lnTo>
                    <a:pt x="1589" y="1664"/>
                  </a:lnTo>
                  <a:lnTo>
                    <a:pt x="1585" y="1667"/>
                  </a:lnTo>
                  <a:lnTo>
                    <a:pt x="1582" y="1671"/>
                  </a:lnTo>
                  <a:lnTo>
                    <a:pt x="1576" y="1673"/>
                  </a:lnTo>
                  <a:lnTo>
                    <a:pt x="1572" y="1677"/>
                  </a:lnTo>
                  <a:lnTo>
                    <a:pt x="1567" y="1677"/>
                  </a:lnTo>
                  <a:lnTo>
                    <a:pt x="1562" y="1677"/>
                  </a:lnTo>
                  <a:lnTo>
                    <a:pt x="1556" y="1673"/>
                  </a:lnTo>
                  <a:lnTo>
                    <a:pt x="1551" y="1671"/>
                  </a:lnTo>
                  <a:lnTo>
                    <a:pt x="1545" y="1671"/>
                  </a:lnTo>
                  <a:lnTo>
                    <a:pt x="1538" y="1671"/>
                  </a:lnTo>
                  <a:lnTo>
                    <a:pt x="1532" y="1671"/>
                  </a:lnTo>
                  <a:lnTo>
                    <a:pt x="1527" y="1671"/>
                  </a:lnTo>
                  <a:lnTo>
                    <a:pt x="1522" y="1673"/>
                  </a:lnTo>
                  <a:lnTo>
                    <a:pt x="1518" y="1673"/>
                  </a:lnTo>
                  <a:lnTo>
                    <a:pt x="1514" y="1675"/>
                  </a:lnTo>
                  <a:lnTo>
                    <a:pt x="1511" y="1678"/>
                  </a:lnTo>
                  <a:lnTo>
                    <a:pt x="1505" y="1680"/>
                  </a:lnTo>
                  <a:lnTo>
                    <a:pt x="1491" y="1688"/>
                  </a:lnTo>
                  <a:lnTo>
                    <a:pt x="1474" y="1689"/>
                  </a:lnTo>
                  <a:lnTo>
                    <a:pt x="1458" y="1689"/>
                  </a:lnTo>
                  <a:lnTo>
                    <a:pt x="1440" y="1691"/>
                  </a:lnTo>
                  <a:lnTo>
                    <a:pt x="1425" y="1695"/>
                  </a:lnTo>
                  <a:lnTo>
                    <a:pt x="1411" y="1698"/>
                  </a:lnTo>
                  <a:lnTo>
                    <a:pt x="1392" y="1702"/>
                  </a:lnTo>
                  <a:lnTo>
                    <a:pt x="1378" y="1700"/>
                  </a:lnTo>
                  <a:lnTo>
                    <a:pt x="1363" y="1695"/>
                  </a:lnTo>
                  <a:lnTo>
                    <a:pt x="1347" y="1689"/>
                  </a:lnTo>
                  <a:lnTo>
                    <a:pt x="1323" y="1678"/>
                  </a:lnTo>
                  <a:lnTo>
                    <a:pt x="1298" y="1671"/>
                  </a:lnTo>
                  <a:lnTo>
                    <a:pt x="1270" y="1667"/>
                  </a:lnTo>
                  <a:lnTo>
                    <a:pt x="1249" y="1667"/>
                  </a:lnTo>
                  <a:lnTo>
                    <a:pt x="1227" y="1666"/>
                  </a:lnTo>
                  <a:lnTo>
                    <a:pt x="1218" y="1664"/>
                  </a:lnTo>
                  <a:lnTo>
                    <a:pt x="1210" y="1660"/>
                  </a:lnTo>
                  <a:lnTo>
                    <a:pt x="1203" y="1658"/>
                  </a:lnTo>
                  <a:lnTo>
                    <a:pt x="1187" y="1657"/>
                  </a:lnTo>
                  <a:lnTo>
                    <a:pt x="1168" y="1660"/>
                  </a:lnTo>
                  <a:lnTo>
                    <a:pt x="1152" y="1662"/>
                  </a:lnTo>
                  <a:lnTo>
                    <a:pt x="1132" y="1658"/>
                  </a:lnTo>
                  <a:lnTo>
                    <a:pt x="1128" y="1657"/>
                  </a:lnTo>
                  <a:lnTo>
                    <a:pt x="1123" y="1655"/>
                  </a:lnTo>
                  <a:lnTo>
                    <a:pt x="1116" y="1651"/>
                  </a:lnTo>
                  <a:lnTo>
                    <a:pt x="1112" y="1651"/>
                  </a:lnTo>
                  <a:lnTo>
                    <a:pt x="1108" y="1651"/>
                  </a:lnTo>
                  <a:lnTo>
                    <a:pt x="1103" y="1655"/>
                  </a:lnTo>
                  <a:lnTo>
                    <a:pt x="1099" y="1658"/>
                  </a:lnTo>
                  <a:lnTo>
                    <a:pt x="1094" y="1662"/>
                  </a:lnTo>
                  <a:lnTo>
                    <a:pt x="1090" y="1666"/>
                  </a:lnTo>
                  <a:lnTo>
                    <a:pt x="1087" y="1667"/>
                  </a:lnTo>
                  <a:lnTo>
                    <a:pt x="1067" y="1675"/>
                  </a:lnTo>
                  <a:lnTo>
                    <a:pt x="1047" y="1678"/>
                  </a:lnTo>
                  <a:lnTo>
                    <a:pt x="1028" y="1684"/>
                  </a:lnTo>
                  <a:lnTo>
                    <a:pt x="1010" y="1689"/>
                  </a:lnTo>
                  <a:lnTo>
                    <a:pt x="983" y="1689"/>
                  </a:lnTo>
                  <a:lnTo>
                    <a:pt x="957" y="1688"/>
                  </a:lnTo>
                  <a:lnTo>
                    <a:pt x="932" y="1684"/>
                  </a:lnTo>
                  <a:lnTo>
                    <a:pt x="903" y="1680"/>
                  </a:lnTo>
                  <a:lnTo>
                    <a:pt x="875" y="1673"/>
                  </a:lnTo>
                  <a:lnTo>
                    <a:pt x="848" y="1669"/>
                  </a:lnTo>
                  <a:lnTo>
                    <a:pt x="821" y="1671"/>
                  </a:lnTo>
                  <a:lnTo>
                    <a:pt x="797" y="1675"/>
                  </a:lnTo>
                  <a:lnTo>
                    <a:pt x="774" y="1677"/>
                  </a:lnTo>
                  <a:lnTo>
                    <a:pt x="768" y="1677"/>
                  </a:lnTo>
                  <a:lnTo>
                    <a:pt x="764" y="1675"/>
                  </a:lnTo>
                  <a:lnTo>
                    <a:pt x="761" y="1673"/>
                  </a:lnTo>
                  <a:lnTo>
                    <a:pt x="759" y="1671"/>
                  </a:lnTo>
                  <a:lnTo>
                    <a:pt x="755" y="1669"/>
                  </a:lnTo>
                  <a:lnTo>
                    <a:pt x="750" y="1667"/>
                  </a:lnTo>
                  <a:lnTo>
                    <a:pt x="743" y="1667"/>
                  </a:lnTo>
                  <a:lnTo>
                    <a:pt x="735" y="1667"/>
                  </a:lnTo>
                  <a:lnTo>
                    <a:pt x="728" y="1667"/>
                  </a:lnTo>
                  <a:lnTo>
                    <a:pt x="657" y="1667"/>
                  </a:lnTo>
                  <a:lnTo>
                    <a:pt x="646" y="1667"/>
                  </a:lnTo>
                  <a:lnTo>
                    <a:pt x="635" y="1667"/>
                  </a:lnTo>
                  <a:lnTo>
                    <a:pt x="617" y="1662"/>
                  </a:lnTo>
                  <a:lnTo>
                    <a:pt x="599" y="1655"/>
                  </a:lnTo>
                  <a:lnTo>
                    <a:pt x="577" y="1655"/>
                  </a:lnTo>
                  <a:lnTo>
                    <a:pt x="555" y="1662"/>
                  </a:lnTo>
                  <a:lnTo>
                    <a:pt x="535" y="1669"/>
                  </a:lnTo>
                  <a:lnTo>
                    <a:pt x="513" y="1677"/>
                  </a:lnTo>
                  <a:lnTo>
                    <a:pt x="491" y="1677"/>
                  </a:lnTo>
                  <a:lnTo>
                    <a:pt x="470" y="1677"/>
                  </a:lnTo>
                  <a:lnTo>
                    <a:pt x="450" y="1673"/>
                  </a:lnTo>
                  <a:lnTo>
                    <a:pt x="426" y="1667"/>
                  </a:lnTo>
                  <a:lnTo>
                    <a:pt x="408" y="1660"/>
                  </a:lnTo>
                  <a:lnTo>
                    <a:pt x="399" y="1655"/>
                  </a:lnTo>
                  <a:lnTo>
                    <a:pt x="388" y="1649"/>
                  </a:lnTo>
                  <a:lnTo>
                    <a:pt x="382" y="1646"/>
                  </a:lnTo>
                  <a:lnTo>
                    <a:pt x="379" y="1644"/>
                  </a:lnTo>
                  <a:lnTo>
                    <a:pt x="373" y="1640"/>
                  </a:lnTo>
                  <a:lnTo>
                    <a:pt x="368" y="1638"/>
                  </a:lnTo>
                  <a:lnTo>
                    <a:pt x="355" y="1637"/>
                  </a:lnTo>
                  <a:lnTo>
                    <a:pt x="340" y="1638"/>
                  </a:lnTo>
                  <a:lnTo>
                    <a:pt x="328" y="1642"/>
                  </a:lnTo>
                  <a:lnTo>
                    <a:pt x="324" y="1646"/>
                  </a:lnTo>
                  <a:lnTo>
                    <a:pt x="319" y="1649"/>
                  </a:lnTo>
                  <a:lnTo>
                    <a:pt x="311" y="1655"/>
                  </a:lnTo>
                  <a:lnTo>
                    <a:pt x="306" y="1657"/>
                  </a:lnTo>
                  <a:lnTo>
                    <a:pt x="300" y="1658"/>
                  </a:lnTo>
                  <a:lnTo>
                    <a:pt x="297" y="1658"/>
                  </a:lnTo>
                  <a:lnTo>
                    <a:pt x="295" y="1658"/>
                  </a:lnTo>
                  <a:lnTo>
                    <a:pt x="293" y="1657"/>
                  </a:lnTo>
                  <a:lnTo>
                    <a:pt x="291" y="1657"/>
                  </a:lnTo>
                  <a:lnTo>
                    <a:pt x="288" y="1655"/>
                  </a:lnTo>
                  <a:lnTo>
                    <a:pt x="273" y="1649"/>
                  </a:lnTo>
                  <a:lnTo>
                    <a:pt x="257" y="1646"/>
                  </a:lnTo>
                  <a:lnTo>
                    <a:pt x="240" y="1646"/>
                  </a:lnTo>
                  <a:lnTo>
                    <a:pt x="226" y="1647"/>
                  </a:lnTo>
                  <a:lnTo>
                    <a:pt x="211" y="1649"/>
                  </a:lnTo>
                  <a:lnTo>
                    <a:pt x="206" y="1653"/>
                  </a:lnTo>
                  <a:lnTo>
                    <a:pt x="202" y="1655"/>
                  </a:lnTo>
                  <a:lnTo>
                    <a:pt x="198" y="1658"/>
                  </a:lnTo>
                  <a:lnTo>
                    <a:pt x="193" y="1660"/>
                  </a:lnTo>
                  <a:lnTo>
                    <a:pt x="189" y="1662"/>
                  </a:lnTo>
                  <a:lnTo>
                    <a:pt x="175" y="1662"/>
                  </a:lnTo>
                  <a:lnTo>
                    <a:pt x="160" y="1657"/>
                  </a:lnTo>
                  <a:lnTo>
                    <a:pt x="146" y="1651"/>
                  </a:lnTo>
                  <a:lnTo>
                    <a:pt x="131" y="1651"/>
                  </a:lnTo>
                  <a:lnTo>
                    <a:pt x="111" y="1658"/>
                  </a:lnTo>
                  <a:lnTo>
                    <a:pt x="91" y="1666"/>
                  </a:lnTo>
                  <a:lnTo>
                    <a:pt x="69" y="1671"/>
                  </a:lnTo>
                  <a:lnTo>
                    <a:pt x="53" y="1675"/>
                  </a:lnTo>
                  <a:lnTo>
                    <a:pt x="36" y="1680"/>
                  </a:lnTo>
                  <a:lnTo>
                    <a:pt x="18" y="1684"/>
                  </a:lnTo>
                  <a:lnTo>
                    <a:pt x="2" y="1688"/>
                  </a:lnTo>
                  <a:lnTo>
                    <a:pt x="0" y="1671"/>
                  </a:lnTo>
                  <a:lnTo>
                    <a:pt x="0" y="16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97" name="TextBox 896"/>
          <p:cNvSpPr txBox="1"/>
          <p:nvPr/>
        </p:nvSpPr>
        <p:spPr>
          <a:xfrm>
            <a:off x="3474076" y="209550"/>
            <a:ext cx="2195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>
                <a:solidFill>
                  <a:srgbClr val="053747"/>
                </a:solidFill>
                <a:cs typeface="Calibri" pitchFamily="34" charset="0"/>
              </a:rPr>
              <a:t>Same party, different policies</a:t>
            </a:r>
            <a:endParaRPr lang="en-US" sz="2000" b="1" dirty="0" smtClean="0">
              <a:solidFill>
                <a:srgbClr val="053747"/>
              </a:solidFill>
              <a:cs typeface="Calibri" pitchFamily="34" charset="0"/>
            </a:endParaRPr>
          </a:p>
        </p:txBody>
      </p:sp>
      <p:sp>
        <p:nvSpPr>
          <p:cNvPr id="908" name="TextBox 907"/>
          <p:cNvSpPr txBox="1"/>
          <p:nvPr/>
        </p:nvSpPr>
        <p:spPr>
          <a:xfrm>
            <a:off x="4899669" y="1072098"/>
            <a:ext cx="41191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Less </a:t>
            </a:r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favourable </a:t>
            </a:r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external scenario, lack of competitiveness</a:t>
            </a:r>
          </a:p>
          <a:p>
            <a:pPr algn="r"/>
            <a:endParaRPr lang="en-GB" sz="1600" dirty="0">
              <a:solidFill>
                <a:prstClr val="white"/>
              </a:solidFill>
              <a:cs typeface="Calibri" pitchFamily="34" charset="0"/>
            </a:endParaRPr>
          </a:p>
          <a:p>
            <a:pPr algn="r"/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“New economic matrix”</a:t>
            </a:r>
            <a:r>
              <a:rPr lang="en-GB" sz="1600" dirty="0">
                <a:solidFill>
                  <a:prstClr val="white"/>
                </a:solidFill>
                <a:cs typeface="Calibri" pitchFamily="34" charset="0"/>
              </a:rPr>
              <a:t/>
            </a:r>
            <a:br>
              <a:rPr lang="en-GB" sz="1600" dirty="0">
                <a:solidFill>
                  <a:prstClr val="white"/>
                </a:solidFill>
                <a:cs typeface="Calibri" pitchFamily="34" charset="0"/>
              </a:rPr>
            </a:br>
            <a:endParaRPr lang="en-GB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pPr algn="r"/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Social programs expanded </a:t>
            </a:r>
            <a:b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</a:br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+ state intervention (BNDES, </a:t>
            </a:r>
            <a:r>
              <a:rPr lang="en-GB" sz="1600" dirty="0" err="1" smtClean="0">
                <a:solidFill>
                  <a:prstClr val="white"/>
                </a:solidFill>
                <a:cs typeface="Calibri" pitchFamily="34" charset="0"/>
              </a:rPr>
              <a:t>Selic</a:t>
            </a:r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, gasoline, electricity)  </a:t>
            </a:r>
          </a:p>
          <a:p>
            <a:pPr algn="r"/>
            <a:endParaRPr lang="en-GB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pPr algn="r"/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Riffs </a:t>
            </a:r>
            <a:r>
              <a:rPr lang="en-GB" sz="1600" dirty="0">
                <a:solidFill>
                  <a:prstClr val="white"/>
                </a:solidFill>
                <a:cs typeface="Calibri" pitchFamily="34" charset="0"/>
              </a:rPr>
              <a:t>with PMDB = defeats in Congress since 2012</a:t>
            </a:r>
          </a:p>
          <a:p>
            <a:pPr algn="r"/>
            <a:endParaRPr lang="en-GB" sz="1600" dirty="0">
              <a:solidFill>
                <a:prstClr val="white"/>
              </a:solidFill>
              <a:cs typeface="Calibri" pitchFamily="34" charset="0"/>
            </a:endParaRPr>
          </a:p>
          <a:p>
            <a:pPr algn="r"/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Rousseff’s approval ratings </a:t>
            </a:r>
            <a:b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</a:br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nose-dive to single digits (9%); </a:t>
            </a:r>
            <a:b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</a:br>
            <a:r>
              <a:rPr lang="en-GB" sz="1600" dirty="0" smtClean="0">
                <a:solidFill>
                  <a:prstClr val="white"/>
                </a:solidFill>
                <a:cs typeface="Calibri" pitchFamily="34" charset="0"/>
              </a:rPr>
              <a:t>mass anti-government rallies</a:t>
            </a:r>
            <a:endParaRPr lang="en-US" sz="1600" dirty="0" smtClean="0">
              <a:solidFill>
                <a:prstClr val="white"/>
              </a:solidFill>
              <a:cs typeface="Calibri" pitchFamily="34" charset="0"/>
            </a:endParaRPr>
          </a:p>
          <a:p>
            <a:endParaRPr lang="en-US" sz="1600" b="1" dirty="0" smtClean="0">
              <a:solidFill>
                <a:prstClr val="white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99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C:\Users\Paul.Dudzinski\Documents\_Other Work\Images\shutterstock_14983308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17"/>
          <a:stretch/>
        </p:blipFill>
        <p:spPr bwMode="auto">
          <a:xfrm>
            <a:off x="2" y="-37192"/>
            <a:ext cx="9156137" cy="517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0" y="-41267"/>
            <a:ext cx="9144000" cy="522288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 71"/>
          <p:cNvSpPr>
            <a:spLocks/>
          </p:cNvSpPr>
          <p:nvPr/>
        </p:nvSpPr>
        <p:spPr bwMode="auto">
          <a:xfrm rot="16200000">
            <a:off x="2039026" y="-1927895"/>
            <a:ext cx="5218349" cy="8991601"/>
          </a:xfrm>
          <a:custGeom>
            <a:avLst/>
            <a:gdLst>
              <a:gd name="T0" fmla="*/ 275 w 5999"/>
              <a:gd name="T1" fmla="*/ 9 h 1613"/>
              <a:gd name="T2" fmla="*/ 455 w 5999"/>
              <a:gd name="T3" fmla="*/ 31 h 1613"/>
              <a:gd name="T4" fmla="*/ 606 w 5999"/>
              <a:gd name="T5" fmla="*/ 60 h 1613"/>
              <a:gd name="T6" fmla="*/ 741 w 5999"/>
              <a:gd name="T7" fmla="*/ 100 h 1613"/>
              <a:gd name="T8" fmla="*/ 803 w 5999"/>
              <a:gd name="T9" fmla="*/ 86 h 1613"/>
              <a:gd name="T10" fmla="*/ 899 w 5999"/>
              <a:gd name="T11" fmla="*/ 88 h 1613"/>
              <a:gd name="T12" fmla="*/ 994 w 5999"/>
              <a:gd name="T13" fmla="*/ 97 h 1613"/>
              <a:gd name="T14" fmla="*/ 1127 w 5999"/>
              <a:gd name="T15" fmla="*/ 102 h 1613"/>
              <a:gd name="T16" fmla="*/ 1198 w 5999"/>
              <a:gd name="T17" fmla="*/ 97 h 1613"/>
              <a:gd name="T18" fmla="*/ 1309 w 5999"/>
              <a:gd name="T19" fmla="*/ 78 h 1613"/>
              <a:gd name="T20" fmla="*/ 1376 w 5999"/>
              <a:gd name="T21" fmla="*/ 55 h 1613"/>
              <a:gd name="T22" fmla="*/ 1481 w 5999"/>
              <a:gd name="T23" fmla="*/ 13 h 1613"/>
              <a:gd name="T24" fmla="*/ 1572 w 5999"/>
              <a:gd name="T25" fmla="*/ 27 h 1613"/>
              <a:gd name="T26" fmla="*/ 1647 w 5999"/>
              <a:gd name="T27" fmla="*/ 37 h 1613"/>
              <a:gd name="T28" fmla="*/ 1684 w 5999"/>
              <a:gd name="T29" fmla="*/ 60 h 1613"/>
              <a:gd name="T30" fmla="*/ 1769 w 5999"/>
              <a:gd name="T31" fmla="*/ 49 h 1613"/>
              <a:gd name="T32" fmla="*/ 1887 w 5999"/>
              <a:gd name="T33" fmla="*/ 35 h 1613"/>
              <a:gd name="T34" fmla="*/ 1986 w 5999"/>
              <a:gd name="T35" fmla="*/ 60 h 1613"/>
              <a:gd name="T36" fmla="*/ 2053 w 5999"/>
              <a:gd name="T37" fmla="*/ 62 h 1613"/>
              <a:gd name="T38" fmla="*/ 2100 w 5999"/>
              <a:gd name="T39" fmla="*/ 69 h 1613"/>
              <a:gd name="T40" fmla="*/ 2153 w 5999"/>
              <a:gd name="T41" fmla="*/ 66 h 1613"/>
              <a:gd name="T42" fmla="*/ 2353 w 5999"/>
              <a:gd name="T43" fmla="*/ 13 h 1613"/>
              <a:gd name="T44" fmla="*/ 2399 w 5999"/>
              <a:gd name="T45" fmla="*/ 11 h 1613"/>
              <a:gd name="T46" fmla="*/ 2439 w 5999"/>
              <a:gd name="T47" fmla="*/ 38 h 1613"/>
              <a:gd name="T48" fmla="*/ 2490 w 5999"/>
              <a:gd name="T49" fmla="*/ 62 h 1613"/>
              <a:gd name="T50" fmla="*/ 2541 w 5999"/>
              <a:gd name="T51" fmla="*/ 84 h 1613"/>
              <a:gd name="T52" fmla="*/ 2663 w 5999"/>
              <a:gd name="T53" fmla="*/ 88 h 1613"/>
              <a:gd name="T54" fmla="*/ 2714 w 5999"/>
              <a:gd name="T55" fmla="*/ 97 h 1613"/>
              <a:gd name="T56" fmla="*/ 2806 w 5999"/>
              <a:gd name="T57" fmla="*/ 80 h 1613"/>
              <a:gd name="T58" fmla="*/ 2892 w 5999"/>
              <a:gd name="T59" fmla="*/ 93 h 1613"/>
              <a:gd name="T60" fmla="*/ 2919 w 5999"/>
              <a:gd name="T61" fmla="*/ 124 h 1613"/>
              <a:gd name="T62" fmla="*/ 2974 w 5999"/>
              <a:gd name="T63" fmla="*/ 133 h 1613"/>
              <a:gd name="T64" fmla="*/ 3039 w 5999"/>
              <a:gd name="T65" fmla="*/ 126 h 1613"/>
              <a:gd name="T66" fmla="*/ 3069 w 5999"/>
              <a:gd name="T67" fmla="*/ 108 h 1613"/>
              <a:gd name="T68" fmla="*/ 3138 w 5999"/>
              <a:gd name="T69" fmla="*/ 62 h 1613"/>
              <a:gd name="T70" fmla="*/ 3174 w 5999"/>
              <a:gd name="T71" fmla="*/ 66 h 1613"/>
              <a:gd name="T72" fmla="*/ 3254 w 5999"/>
              <a:gd name="T73" fmla="*/ 35 h 1613"/>
              <a:gd name="T74" fmla="*/ 3301 w 5999"/>
              <a:gd name="T75" fmla="*/ 60 h 1613"/>
              <a:gd name="T76" fmla="*/ 3380 w 5999"/>
              <a:gd name="T77" fmla="*/ 69 h 1613"/>
              <a:gd name="T78" fmla="*/ 3516 w 5999"/>
              <a:gd name="T79" fmla="*/ 49 h 1613"/>
              <a:gd name="T80" fmla="*/ 3573 w 5999"/>
              <a:gd name="T81" fmla="*/ 58 h 1613"/>
              <a:gd name="T82" fmla="*/ 3715 w 5999"/>
              <a:gd name="T83" fmla="*/ 57 h 1613"/>
              <a:gd name="T84" fmla="*/ 3917 w 5999"/>
              <a:gd name="T85" fmla="*/ 73 h 1613"/>
              <a:gd name="T86" fmla="*/ 4113 w 5999"/>
              <a:gd name="T87" fmla="*/ 40 h 1613"/>
              <a:gd name="T88" fmla="*/ 4213 w 5999"/>
              <a:gd name="T89" fmla="*/ 20 h 1613"/>
              <a:gd name="T90" fmla="*/ 4295 w 5999"/>
              <a:gd name="T91" fmla="*/ 15 h 1613"/>
              <a:gd name="T92" fmla="*/ 4384 w 5999"/>
              <a:gd name="T93" fmla="*/ 55 h 1613"/>
              <a:gd name="T94" fmla="*/ 4583 w 5999"/>
              <a:gd name="T95" fmla="*/ 42 h 1613"/>
              <a:gd name="T96" fmla="*/ 4845 w 5999"/>
              <a:gd name="T97" fmla="*/ 31 h 1613"/>
              <a:gd name="T98" fmla="*/ 4938 w 5999"/>
              <a:gd name="T99" fmla="*/ 40 h 1613"/>
              <a:gd name="T100" fmla="*/ 5058 w 5999"/>
              <a:gd name="T101" fmla="*/ 20 h 1613"/>
              <a:gd name="T102" fmla="*/ 5209 w 5999"/>
              <a:gd name="T103" fmla="*/ 44 h 1613"/>
              <a:gd name="T104" fmla="*/ 5356 w 5999"/>
              <a:gd name="T105" fmla="*/ 89 h 1613"/>
              <a:gd name="T106" fmla="*/ 5427 w 5999"/>
              <a:gd name="T107" fmla="*/ 95 h 1613"/>
              <a:gd name="T108" fmla="*/ 5484 w 5999"/>
              <a:gd name="T109" fmla="*/ 88 h 1613"/>
              <a:gd name="T110" fmla="*/ 5613 w 5999"/>
              <a:gd name="T111" fmla="*/ 64 h 1613"/>
              <a:gd name="T112" fmla="*/ 5782 w 5999"/>
              <a:gd name="T113" fmla="*/ 26 h 1613"/>
              <a:gd name="T114" fmla="*/ 5904 w 5999"/>
              <a:gd name="T115" fmla="*/ 67 h 1613"/>
              <a:gd name="T116" fmla="*/ 2 w 5999"/>
              <a:gd name="T117" fmla="*/ 91 h 1613"/>
              <a:gd name="T118" fmla="*/ 104 w 5999"/>
              <a:gd name="T119" fmla="*/ 37 h 1613"/>
              <a:gd name="T120" fmla="*/ 198 w 5999"/>
              <a:gd name="T121" fmla="*/ 11 h 16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999" h="1613">
                <a:moveTo>
                  <a:pt x="218" y="0"/>
                </a:moveTo>
                <a:lnTo>
                  <a:pt x="224" y="0"/>
                </a:lnTo>
                <a:lnTo>
                  <a:pt x="229" y="4"/>
                </a:lnTo>
                <a:lnTo>
                  <a:pt x="235" y="6"/>
                </a:lnTo>
                <a:lnTo>
                  <a:pt x="240" y="7"/>
                </a:lnTo>
                <a:lnTo>
                  <a:pt x="246" y="9"/>
                </a:lnTo>
                <a:lnTo>
                  <a:pt x="249" y="11"/>
                </a:lnTo>
                <a:lnTo>
                  <a:pt x="253" y="11"/>
                </a:lnTo>
                <a:lnTo>
                  <a:pt x="258" y="11"/>
                </a:lnTo>
                <a:lnTo>
                  <a:pt x="264" y="11"/>
                </a:lnTo>
                <a:lnTo>
                  <a:pt x="275" y="9"/>
                </a:lnTo>
                <a:lnTo>
                  <a:pt x="280" y="9"/>
                </a:lnTo>
                <a:lnTo>
                  <a:pt x="286" y="11"/>
                </a:lnTo>
                <a:lnTo>
                  <a:pt x="295" y="15"/>
                </a:lnTo>
                <a:lnTo>
                  <a:pt x="308" y="18"/>
                </a:lnTo>
                <a:lnTo>
                  <a:pt x="326" y="22"/>
                </a:lnTo>
                <a:lnTo>
                  <a:pt x="342" y="24"/>
                </a:lnTo>
                <a:lnTo>
                  <a:pt x="357" y="24"/>
                </a:lnTo>
                <a:lnTo>
                  <a:pt x="400" y="24"/>
                </a:lnTo>
                <a:lnTo>
                  <a:pt x="420" y="26"/>
                </a:lnTo>
                <a:lnTo>
                  <a:pt x="437" y="29"/>
                </a:lnTo>
                <a:lnTo>
                  <a:pt x="455" y="31"/>
                </a:lnTo>
                <a:lnTo>
                  <a:pt x="491" y="31"/>
                </a:lnTo>
                <a:lnTo>
                  <a:pt x="497" y="31"/>
                </a:lnTo>
                <a:lnTo>
                  <a:pt x="502" y="33"/>
                </a:lnTo>
                <a:lnTo>
                  <a:pt x="504" y="33"/>
                </a:lnTo>
                <a:lnTo>
                  <a:pt x="508" y="35"/>
                </a:lnTo>
                <a:lnTo>
                  <a:pt x="510" y="37"/>
                </a:lnTo>
                <a:lnTo>
                  <a:pt x="515" y="38"/>
                </a:lnTo>
                <a:lnTo>
                  <a:pt x="539" y="49"/>
                </a:lnTo>
                <a:lnTo>
                  <a:pt x="566" y="57"/>
                </a:lnTo>
                <a:lnTo>
                  <a:pt x="586" y="58"/>
                </a:lnTo>
                <a:lnTo>
                  <a:pt x="606" y="60"/>
                </a:lnTo>
                <a:lnTo>
                  <a:pt x="621" y="60"/>
                </a:lnTo>
                <a:lnTo>
                  <a:pt x="633" y="66"/>
                </a:lnTo>
                <a:lnTo>
                  <a:pt x="646" y="71"/>
                </a:lnTo>
                <a:lnTo>
                  <a:pt x="664" y="80"/>
                </a:lnTo>
                <a:lnTo>
                  <a:pt x="683" y="86"/>
                </a:lnTo>
                <a:lnTo>
                  <a:pt x="692" y="88"/>
                </a:lnTo>
                <a:lnTo>
                  <a:pt x="701" y="88"/>
                </a:lnTo>
                <a:lnTo>
                  <a:pt x="710" y="88"/>
                </a:lnTo>
                <a:lnTo>
                  <a:pt x="721" y="91"/>
                </a:lnTo>
                <a:lnTo>
                  <a:pt x="730" y="97"/>
                </a:lnTo>
                <a:lnTo>
                  <a:pt x="741" y="100"/>
                </a:lnTo>
                <a:lnTo>
                  <a:pt x="744" y="100"/>
                </a:lnTo>
                <a:lnTo>
                  <a:pt x="748" y="100"/>
                </a:lnTo>
                <a:lnTo>
                  <a:pt x="748" y="100"/>
                </a:lnTo>
                <a:lnTo>
                  <a:pt x="748" y="100"/>
                </a:lnTo>
                <a:lnTo>
                  <a:pt x="748" y="98"/>
                </a:lnTo>
                <a:lnTo>
                  <a:pt x="750" y="97"/>
                </a:lnTo>
                <a:lnTo>
                  <a:pt x="752" y="97"/>
                </a:lnTo>
                <a:lnTo>
                  <a:pt x="759" y="95"/>
                </a:lnTo>
                <a:lnTo>
                  <a:pt x="768" y="93"/>
                </a:lnTo>
                <a:lnTo>
                  <a:pt x="777" y="91"/>
                </a:lnTo>
                <a:lnTo>
                  <a:pt x="803" y="86"/>
                </a:lnTo>
                <a:lnTo>
                  <a:pt x="826" y="73"/>
                </a:lnTo>
                <a:lnTo>
                  <a:pt x="839" y="67"/>
                </a:lnTo>
                <a:lnTo>
                  <a:pt x="855" y="66"/>
                </a:lnTo>
                <a:lnTo>
                  <a:pt x="872" y="67"/>
                </a:lnTo>
                <a:lnTo>
                  <a:pt x="877" y="71"/>
                </a:lnTo>
                <a:lnTo>
                  <a:pt x="881" y="73"/>
                </a:lnTo>
                <a:lnTo>
                  <a:pt x="885" y="77"/>
                </a:lnTo>
                <a:lnTo>
                  <a:pt x="888" y="80"/>
                </a:lnTo>
                <a:lnTo>
                  <a:pt x="892" y="84"/>
                </a:lnTo>
                <a:lnTo>
                  <a:pt x="895" y="86"/>
                </a:lnTo>
                <a:lnTo>
                  <a:pt x="899" y="88"/>
                </a:lnTo>
                <a:lnTo>
                  <a:pt x="906" y="89"/>
                </a:lnTo>
                <a:lnTo>
                  <a:pt x="912" y="91"/>
                </a:lnTo>
                <a:lnTo>
                  <a:pt x="919" y="91"/>
                </a:lnTo>
                <a:lnTo>
                  <a:pt x="925" y="91"/>
                </a:lnTo>
                <a:lnTo>
                  <a:pt x="937" y="89"/>
                </a:lnTo>
                <a:lnTo>
                  <a:pt x="950" y="88"/>
                </a:lnTo>
                <a:lnTo>
                  <a:pt x="965" y="88"/>
                </a:lnTo>
                <a:lnTo>
                  <a:pt x="972" y="89"/>
                </a:lnTo>
                <a:lnTo>
                  <a:pt x="979" y="93"/>
                </a:lnTo>
                <a:lnTo>
                  <a:pt x="986" y="95"/>
                </a:lnTo>
                <a:lnTo>
                  <a:pt x="994" y="97"/>
                </a:lnTo>
                <a:lnTo>
                  <a:pt x="999" y="97"/>
                </a:lnTo>
                <a:lnTo>
                  <a:pt x="1005" y="95"/>
                </a:lnTo>
                <a:lnTo>
                  <a:pt x="1010" y="93"/>
                </a:lnTo>
                <a:lnTo>
                  <a:pt x="1017" y="93"/>
                </a:lnTo>
                <a:lnTo>
                  <a:pt x="1037" y="97"/>
                </a:lnTo>
                <a:lnTo>
                  <a:pt x="1057" y="106"/>
                </a:lnTo>
                <a:lnTo>
                  <a:pt x="1076" y="113"/>
                </a:lnTo>
                <a:lnTo>
                  <a:pt x="1090" y="113"/>
                </a:lnTo>
                <a:lnTo>
                  <a:pt x="1101" y="109"/>
                </a:lnTo>
                <a:lnTo>
                  <a:pt x="1114" y="106"/>
                </a:lnTo>
                <a:lnTo>
                  <a:pt x="1127" y="102"/>
                </a:lnTo>
                <a:lnTo>
                  <a:pt x="1134" y="102"/>
                </a:lnTo>
                <a:lnTo>
                  <a:pt x="1143" y="102"/>
                </a:lnTo>
                <a:lnTo>
                  <a:pt x="1150" y="102"/>
                </a:lnTo>
                <a:lnTo>
                  <a:pt x="1159" y="104"/>
                </a:lnTo>
                <a:lnTo>
                  <a:pt x="1170" y="108"/>
                </a:lnTo>
                <a:lnTo>
                  <a:pt x="1179" y="108"/>
                </a:lnTo>
                <a:lnTo>
                  <a:pt x="1185" y="108"/>
                </a:lnTo>
                <a:lnTo>
                  <a:pt x="1188" y="104"/>
                </a:lnTo>
                <a:lnTo>
                  <a:pt x="1192" y="102"/>
                </a:lnTo>
                <a:lnTo>
                  <a:pt x="1194" y="100"/>
                </a:lnTo>
                <a:lnTo>
                  <a:pt x="1198" y="97"/>
                </a:lnTo>
                <a:lnTo>
                  <a:pt x="1201" y="95"/>
                </a:lnTo>
                <a:lnTo>
                  <a:pt x="1207" y="93"/>
                </a:lnTo>
                <a:lnTo>
                  <a:pt x="1210" y="91"/>
                </a:lnTo>
                <a:lnTo>
                  <a:pt x="1214" y="91"/>
                </a:lnTo>
                <a:lnTo>
                  <a:pt x="1219" y="91"/>
                </a:lnTo>
                <a:lnTo>
                  <a:pt x="1261" y="84"/>
                </a:lnTo>
                <a:lnTo>
                  <a:pt x="1278" y="84"/>
                </a:lnTo>
                <a:lnTo>
                  <a:pt x="1296" y="84"/>
                </a:lnTo>
                <a:lnTo>
                  <a:pt x="1301" y="82"/>
                </a:lnTo>
                <a:lnTo>
                  <a:pt x="1305" y="80"/>
                </a:lnTo>
                <a:lnTo>
                  <a:pt x="1309" y="78"/>
                </a:lnTo>
                <a:lnTo>
                  <a:pt x="1312" y="75"/>
                </a:lnTo>
                <a:lnTo>
                  <a:pt x="1318" y="71"/>
                </a:lnTo>
                <a:lnTo>
                  <a:pt x="1321" y="69"/>
                </a:lnTo>
                <a:lnTo>
                  <a:pt x="1323" y="69"/>
                </a:lnTo>
                <a:lnTo>
                  <a:pt x="1327" y="67"/>
                </a:lnTo>
                <a:lnTo>
                  <a:pt x="1329" y="67"/>
                </a:lnTo>
                <a:lnTo>
                  <a:pt x="1330" y="67"/>
                </a:lnTo>
                <a:lnTo>
                  <a:pt x="1336" y="67"/>
                </a:lnTo>
                <a:lnTo>
                  <a:pt x="1352" y="66"/>
                </a:lnTo>
                <a:lnTo>
                  <a:pt x="1363" y="62"/>
                </a:lnTo>
                <a:lnTo>
                  <a:pt x="1376" y="55"/>
                </a:lnTo>
                <a:lnTo>
                  <a:pt x="1389" y="46"/>
                </a:lnTo>
                <a:lnTo>
                  <a:pt x="1403" y="38"/>
                </a:lnTo>
                <a:lnTo>
                  <a:pt x="1421" y="35"/>
                </a:lnTo>
                <a:lnTo>
                  <a:pt x="1436" y="35"/>
                </a:lnTo>
                <a:lnTo>
                  <a:pt x="1449" y="35"/>
                </a:lnTo>
                <a:lnTo>
                  <a:pt x="1460" y="33"/>
                </a:lnTo>
                <a:lnTo>
                  <a:pt x="1469" y="24"/>
                </a:lnTo>
                <a:lnTo>
                  <a:pt x="1471" y="20"/>
                </a:lnTo>
                <a:lnTo>
                  <a:pt x="1474" y="17"/>
                </a:lnTo>
                <a:lnTo>
                  <a:pt x="1476" y="15"/>
                </a:lnTo>
                <a:lnTo>
                  <a:pt x="1481" y="13"/>
                </a:lnTo>
                <a:lnTo>
                  <a:pt x="1487" y="11"/>
                </a:lnTo>
                <a:lnTo>
                  <a:pt x="1491" y="11"/>
                </a:lnTo>
                <a:lnTo>
                  <a:pt x="1494" y="13"/>
                </a:lnTo>
                <a:lnTo>
                  <a:pt x="1498" y="15"/>
                </a:lnTo>
                <a:lnTo>
                  <a:pt x="1502" y="17"/>
                </a:lnTo>
                <a:lnTo>
                  <a:pt x="1505" y="18"/>
                </a:lnTo>
                <a:lnTo>
                  <a:pt x="1525" y="20"/>
                </a:lnTo>
                <a:lnTo>
                  <a:pt x="1543" y="17"/>
                </a:lnTo>
                <a:lnTo>
                  <a:pt x="1551" y="22"/>
                </a:lnTo>
                <a:lnTo>
                  <a:pt x="1563" y="26"/>
                </a:lnTo>
                <a:lnTo>
                  <a:pt x="1572" y="27"/>
                </a:lnTo>
                <a:lnTo>
                  <a:pt x="1578" y="27"/>
                </a:lnTo>
                <a:lnTo>
                  <a:pt x="1582" y="26"/>
                </a:lnTo>
                <a:lnTo>
                  <a:pt x="1585" y="24"/>
                </a:lnTo>
                <a:lnTo>
                  <a:pt x="1591" y="24"/>
                </a:lnTo>
                <a:lnTo>
                  <a:pt x="1596" y="24"/>
                </a:lnTo>
                <a:lnTo>
                  <a:pt x="1602" y="27"/>
                </a:lnTo>
                <a:lnTo>
                  <a:pt x="1609" y="31"/>
                </a:lnTo>
                <a:lnTo>
                  <a:pt x="1614" y="33"/>
                </a:lnTo>
                <a:lnTo>
                  <a:pt x="1625" y="35"/>
                </a:lnTo>
                <a:lnTo>
                  <a:pt x="1636" y="35"/>
                </a:lnTo>
                <a:lnTo>
                  <a:pt x="1647" y="37"/>
                </a:lnTo>
                <a:lnTo>
                  <a:pt x="1653" y="40"/>
                </a:lnTo>
                <a:lnTo>
                  <a:pt x="1654" y="44"/>
                </a:lnTo>
                <a:lnTo>
                  <a:pt x="1658" y="49"/>
                </a:lnTo>
                <a:lnTo>
                  <a:pt x="1658" y="53"/>
                </a:lnTo>
                <a:lnTo>
                  <a:pt x="1660" y="58"/>
                </a:lnTo>
                <a:lnTo>
                  <a:pt x="1662" y="64"/>
                </a:lnTo>
                <a:lnTo>
                  <a:pt x="1667" y="62"/>
                </a:lnTo>
                <a:lnTo>
                  <a:pt x="1671" y="60"/>
                </a:lnTo>
                <a:lnTo>
                  <a:pt x="1676" y="60"/>
                </a:lnTo>
                <a:lnTo>
                  <a:pt x="1682" y="60"/>
                </a:lnTo>
                <a:lnTo>
                  <a:pt x="1684" y="60"/>
                </a:lnTo>
                <a:lnTo>
                  <a:pt x="1685" y="62"/>
                </a:lnTo>
                <a:lnTo>
                  <a:pt x="1689" y="64"/>
                </a:lnTo>
                <a:lnTo>
                  <a:pt x="1691" y="64"/>
                </a:lnTo>
                <a:lnTo>
                  <a:pt x="1696" y="64"/>
                </a:lnTo>
                <a:lnTo>
                  <a:pt x="1702" y="64"/>
                </a:lnTo>
                <a:lnTo>
                  <a:pt x="1705" y="64"/>
                </a:lnTo>
                <a:lnTo>
                  <a:pt x="1724" y="66"/>
                </a:lnTo>
                <a:lnTo>
                  <a:pt x="1742" y="66"/>
                </a:lnTo>
                <a:lnTo>
                  <a:pt x="1753" y="62"/>
                </a:lnTo>
                <a:lnTo>
                  <a:pt x="1762" y="57"/>
                </a:lnTo>
                <a:lnTo>
                  <a:pt x="1769" y="49"/>
                </a:lnTo>
                <a:lnTo>
                  <a:pt x="1776" y="42"/>
                </a:lnTo>
                <a:lnTo>
                  <a:pt x="1787" y="38"/>
                </a:lnTo>
                <a:lnTo>
                  <a:pt x="1805" y="38"/>
                </a:lnTo>
                <a:lnTo>
                  <a:pt x="1825" y="42"/>
                </a:lnTo>
                <a:lnTo>
                  <a:pt x="1840" y="51"/>
                </a:lnTo>
                <a:lnTo>
                  <a:pt x="1847" y="46"/>
                </a:lnTo>
                <a:lnTo>
                  <a:pt x="1858" y="38"/>
                </a:lnTo>
                <a:lnTo>
                  <a:pt x="1871" y="31"/>
                </a:lnTo>
                <a:lnTo>
                  <a:pt x="1880" y="31"/>
                </a:lnTo>
                <a:lnTo>
                  <a:pt x="1886" y="33"/>
                </a:lnTo>
                <a:lnTo>
                  <a:pt x="1887" y="35"/>
                </a:lnTo>
                <a:lnTo>
                  <a:pt x="1889" y="37"/>
                </a:lnTo>
                <a:lnTo>
                  <a:pt x="1889" y="38"/>
                </a:lnTo>
                <a:lnTo>
                  <a:pt x="1891" y="42"/>
                </a:lnTo>
                <a:lnTo>
                  <a:pt x="1891" y="44"/>
                </a:lnTo>
                <a:lnTo>
                  <a:pt x="1893" y="47"/>
                </a:lnTo>
                <a:lnTo>
                  <a:pt x="1902" y="51"/>
                </a:lnTo>
                <a:lnTo>
                  <a:pt x="1915" y="53"/>
                </a:lnTo>
                <a:lnTo>
                  <a:pt x="1929" y="53"/>
                </a:lnTo>
                <a:lnTo>
                  <a:pt x="1940" y="53"/>
                </a:lnTo>
                <a:lnTo>
                  <a:pt x="1962" y="57"/>
                </a:lnTo>
                <a:lnTo>
                  <a:pt x="1986" y="60"/>
                </a:lnTo>
                <a:lnTo>
                  <a:pt x="2007" y="60"/>
                </a:lnTo>
                <a:lnTo>
                  <a:pt x="2013" y="58"/>
                </a:lnTo>
                <a:lnTo>
                  <a:pt x="2017" y="58"/>
                </a:lnTo>
                <a:lnTo>
                  <a:pt x="2018" y="57"/>
                </a:lnTo>
                <a:lnTo>
                  <a:pt x="2022" y="57"/>
                </a:lnTo>
                <a:lnTo>
                  <a:pt x="2026" y="57"/>
                </a:lnTo>
                <a:lnTo>
                  <a:pt x="2031" y="58"/>
                </a:lnTo>
                <a:lnTo>
                  <a:pt x="2037" y="60"/>
                </a:lnTo>
                <a:lnTo>
                  <a:pt x="2044" y="62"/>
                </a:lnTo>
                <a:lnTo>
                  <a:pt x="2049" y="62"/>
                </a:lnTo>
                <a:lnTo>
                  <a:pt x="2053" y="62"/>
                </a:lnTo>
                <a:lnTo>
                  <a:pt x="2057" y="60"/>
                </a:lnTo>
                <a:lnTo>
                  <a:pt x="2060" y="60"/>
                </a:lnTo>
                <a:lnTo>
                  <a:pt x="2066" y="58"/>
                </a:lnTo>
                <a:lnTo>
                  <a:pt x="2071" y="60"/>
                </a:lnTo>
                <a:lnTo>
                  <a:pt x="2075" y="60"/>
                </a:lnTo>
                <a:lnTo>
                  <a:pt x="2077" y="62"/>
                </a:lnTo>
                <a:lnTo>
                  <a:pt x="2077" y="64"/>
                </a:lnTo>
                <a:lnTo>
                  <a:pt x="2078" y="66"/>
                </a:lnTo>
                <a:lnTo>
                  <a:pt x="2082" y="67"/>
                </a:lnTo>
                <a:lnTo>
                  <a:pt x="2091" y="71"/>
                </a:lnTo>
                <a:lnTo>
                  <a:pt x="2100" y="69"/>
                </a:lnTo>
                <a:lnTo>
                  <a:pt x="2108" y="66"/>
                </a:lnTo>
                <a:lnTo>
                  <a:pt x="2117" y="60"/>
                </a:lnTo>
                <a:lnTo>
                  <a:pt x="2122" y="58"/>
                </a:lnTo>
                <a:lnTo>
                  <a:pt x="2126" y="55"/>
                </a:lnTo>
                <a:lnTo>
                  <a:pt x="2131" y="53"/>
                </a:lnTo>
                <a:lnTo>
                  <a:pt x="2137" y="53"/>
                </a:lnTo>
                <a:lnTo>
                  <a:pt x="2142" y="55"/>
                </a:lnTo>
                <a:lnTo>
                  <a:pt x="2146" y="57"/>
                </a:lnTo>
                <a:lnTo>
                  <a:pt x="2148" y="60"/>
                </a:lnTo>
                <a:lnTo>
                  <a:pt x="2151" y="64"/>
                </a:lnTo>
                <a:lnTo>
                  <a:pt x="2153" y="66"/>
                </a:lnTo>
                <a:lnTo>
                  <a:pt x="2157" y="67"/>
                </a:lnTo>
                <a:lnTo>
                  <a:pt x="2179" y="69"/>
                </a:lnTo>
                <a:lnTo>
                  <a:pt x="2199" y="66"/>
                </a:lnTo>
                <a:lnTo>
                  <a:pt x="2217" y="58"/>
                </a:lnTo>
                <a:lnTo>
                  <a:pt x="2237" y="53"/>
                </a:lnTo>
                <a:lnTo>
                  <a:pt x="2255" y="49"/>
                </a:lnTo>
                <a:lnTo>
                  <a:pt x="2273" y="44"/>
                </a:lnTo>
                <a:lnTo>
                  <a:pt x="2311" y="31"/>
                </a:lnTo>
                <a:lnTo>
                  <a:pt x="2331" y="22"/>
                </a:lnTo>
                <a:lnTo>
                  <a:pt x="2350" y="15"/>
                </a:lnTo>
                <a:lnTo>
                  <a:pt x="2353" y="13"/>
                </a:lnTo>
                <a:lnTo>
                  <a:pt x="2359" y="11"/>
                </a:lnTo>
                <a:lnTo>
                  <a:pt x="2366" y="13"/>
                </a:lnTo>
                <a:lnTo>
                  <a:pt x="2370" y="13"/>
                </a:lnTo>
                <a:lnTo>
                  <a:pt x="2373" y="15"/>
                </a:lnTo>
                <a:lnTo>
                  <a:pt x="2377" y="15"/>
                </a:lnTo>
                <a:lnTo>
                  <a:pt x="2381" y="17"/>
                </a:lnTo>
                <a:lnTo>
                  <a:pt x="2384" y="17"/>
                </a:lnTo>
                <a:lnTo>
                  <a:pt x="2388" y="15"/>
                </a:lnTo>
                <a:lnTo>
                  <a:pt x="2391" y="13"/>
                </a:lnTo>
                <a:lnTo>
                  <a:pt x="2395" y="13"/>
                </a:lnTo>
                <a:lnTo>
                  <a:pt x="2399" y="11"/>
                </a:lnTo>
                <a:lnTo>
                  <a:pt x="2402" y="11"/>
                </a:lnTo>
                <a:lnTo>
                  <a:pt x="2408" y="13"/>
                </a:lnTo>
                <a:lnTo>
                  <a:pt x="2412" y="15"/>
                </a:lnTo>
                <a:lnTo>
                  <a:pt x="2415" y="18"/>
                </a:lnTo>
                <a:lnTo>
                  <a:pt x="2419" y="20"/>
                </a:lnTo>
                <a:lnTo>
                  <a:pt x="2424" y="20"/>
                </a:lnTo>
                <a:lnTo>
                  <a:pt x="2430" y="20"/>
                </a:lnTo>
                <a:lnTo>
                  <a:pt x="2441" y="22"/>
                </a:lnTo>
                <a:lnTo>
                  <a:pt x="2442" y="26"/>
                </a:lnTo>
                <a:lnTo>
                  <a:pt x="2442" y="33"/>
                </a:lnTo>
                <a:lnTo>
                  <a:pt x="2439" y="38"/>
                </a:lnTo>
                <a:lnTo>
                  <a:pt x="2433" y="46"/>
                </a:lnTo>
                <a:lnTo>
                  <a:pt x="2432" y="51"/>
                </a:lnTo>
                <a:lnTo>
                  <a:pt x="2433" y="57"/>
                </a:lnTo>
                <a:lnTo>
                  <a:pt x="2441" y="60"/>
                </a:lnTo>
                <a:lnTo>
                  <a:pt x="2455" y="58"/>
                </a:lnTo>
                <a:lnTo>
                  <a:pt x="2466" y="55"/>
                </a:lnTo>
                <a:lnTo>
                  <a:pt x="2479" y="55"/>
                </a:lnTo>
                <a:lnTo>
                  <a:pt x="2482" y="55"/>
                </a:lnTo>
                <a:lnTo>
                  <a:pt x="2486" y="58"/>
                </a:lnTo>
                <a:lnTo>
                  <a:pt x="2488" y="60"/>
                </a:lnTo>
                <a:lnTo>
                  <a:pt x="2490" y="62"/>
                </a:lnTo>
                <a:lnTo>
                  <a:pt x="2490" y="66"/>
                </a:lnTo>
                <a:lnTo>
                  <a:pt x="2492" y="69"/>
                </a:lnTo>
                <a:lnTo>
                  <a:pt x="2493" y="71"/>
                </a:lnTo>
                <a:lnTo>
                  <a:pt x="2495" y="73"/>
                </a:lnTo>
                <a:lnTo>
                  <a:pt x="2501" y="75"/>
                </a:lnTo>
                <a:lnTo>
                  <a:pt x="2506" y="75"/>
                </a:lnTo>
                <a:lnTo>
                  <a:pt x="2517" y="75"/>
                </a:lnTo>
                <a:lnTo>
                  <a:pt x="2526" y="77"/>
                </a:lnTo>
                <a:lnTo>
                  <a:pt x="2535" y="78"/>
                </a:lnTo>
                <a:lnTo>
                  <a:pt x="2539" y="82"/>
                </a:lnTo>
                <a:lnTo>
                  <a:pt x="2541" y="84"/>
                </a:lnTo>
                <a:lnTo>
                  <a:pt x="2544" y="88"/>
                </a:lnTo>
                <a:lnTo>
                  <a:pt x="2546" y="89"/>
                </a:lnTo>
                <a:lnTo>
                  <a:pt x="2552" y="91"/>
                </a:lnTo>
                <a:lnTo>
                  <a:pt x="2570" y="93"/>
                </a:lnTo>
                <a:lnTo>
                  <a:pt x="2588" y="93"/>
                </a:lnTo>
                <a:lnTo>
                  <a:pt x="2608" y="97"/>
                </a:lnTo>
                <a:lnTo>
                  <a:pt x="2624" y="98"/>
                </a:lnTo>
                <a:lnTo>
                  <a:pt x="2641" y="95"/>
                </a:lnTo>
                <a:lnTo>
                  <a:pt x="2648" y="93"/>
                </a:lnTo>
                <a:lnTo>
                  <a:pt x="2655" y="89"/>
                </a:lnTo>
                <a:lnTo>
                  <a:pt x="2663" y="88"/>
                </a:lnTo>
                <a:lnTo>
                  <a:pt x="2668" y="88"/>
                </a:lnTo>
                <a:lnTo>
                  <a:pt x="2674" y="88"/>
                </a:lnTo>
                <a:lnTo>
                  <a:pt x="2677" y="89"/>
                </a:lnTo>
                <a:lnTo>
                  <a:pt x="2683" y="91"/>
                </a:lnTo>
                <a:lnTo>
                  <a:pt x="2686" y="93"/>
                </a:lnTo>
                <a:lnTo>
                  <a:pt x="2692" y="95"/>
                </a:lnTo>
                <a:lnTo>
                  <a:pt x="2697" y="98"/>
                </a:lnTo>
                <a:lnTo>
                  <a:pt x="2701" y="98"/>
                </a:lnTo>
                <a:lnTo>
                  <a:pt x="2705" y="98"/>
                </a:lnTo>
                <a:lnTo>
                  <a:pt x="2710" y="98"/>
                </a:lnTo>
                <a:lnTo>
                  <a:pt x="2714" y="97"/>
                </a:lnTo>
                <a:lnTo>
                  <a:pt x="2719" y="97"/>
                </a:lnTo>
                <a:lnTo>
                  <a:pt x="2737" y="93"/>
                </a:lnTo>
                <a:lnTo>
                  <a:pt x="2755" y="91"/>
                </a:lnTo>
                <a:lnTo>
                  <a:pt x="2761" y="91"/>
                </a:lnTo>
                <a:lnTo>
                  <a:pt x="2766" y="91"/>
                </a:lnTo>
                <a:lnTo>
                  <a:pt x="2770" y="91"/>
                </a:lnTo>
                <a:lnTo>
                  <a:pt x="2777" y="86"/>
                </a:lnTo>
                <a:lnTo>
                  <a:pt x="2783" y="82"/>
                </a:lnTo>
                <a:lnTo>
                  <a:pt x="2790" y="80"/>
                </a:lnTo>
                <a:lnTo>
                  <a:pt x="2801" y="80"/>
                </a:lnTo>
                <a:lnTo>
                  <a:pt x="2806" y="80"/>
                </a:lnTo>
                <a:lnTo>
                  <a:pt x="2812" y="82"/>
                </a:lnTo>
                <a:lnTo>
                  <a:pt x="2817" y="84"/>
                </a:lnTo>
                <a:lnTo>
                  <a:pt x="2826" y="86"/>
                </a:lnTo>
                <a:lnTo>
                  <a:pt x="2834" y="84"/>
                </a:lnTo>
                <a:lnTo>
                  <a:pt x="2841" y="84"/>
                </a:lnTo>
                <a:lnTo>
                  <a:pt x="2859" y="86"/>
                </a:lnTo>
                <a:lnTo>
                  <a:pt x="2876" y="89"/>
                </a:lnTo>
                <a:lnTo>
                  <a:pt x="2879" y="91"/>
                </a:lnTo>
                <a:lnTo>
                  <a:pt x="2885" y="91"/>
                </a:lnTo>
                <a:lnTo>
                  <a:pt x="2888" y="91"/>
                </a:lnTo>
                <a:lnTo>
                  <a:pt x="2892" y="93"/>
                </a:lnTo>
                <a:lnTo>
                  <a:pt x="2896" y="95"/>
                </a:lnTo>
                <a:lnTo>
                  <a:pt x="2897" y="97"/>
                </a:lnTo>
                <a:lnTo>
                  <a:pt x="2897" y="98"/>
                </a:lnTo>
                <a:lnTo>
                  <a:pt x="2899" y="100"/>
                </a:lnTo>
                <a:lnTo>
                  <a:pt x="2901" y="104"/>
                </a:lnTo>
                <a:lnTo>
                  <a:pt x="2905" y="108"/>
                </a:lnTo>
                <a:lnTo>
                  <a:pt x="2908" y="111"/>
                </a:lnTo>
                <a:lnTo>
                  <a:pt x="2914" y="115"/>
                </a:lnTo>
                <a:lnTo>
                  <a:pt x="2917" y="118"/>
                </a:lnTo>
                <a:lnTo>
                  <a:pt x="2917" y="122"/>
                </a:lnTo>
                <a:lnTo>
                  <a:pt x="2919" y="124"/>
                </a:lnTo>
                <a:lnTo>
                  <a:pt x="2921" y="128"/>
                </a:lnTo>
                <a:lnTo>
                  <a:pt x="2923" y="131"/>
                </a:lnTo>
                <a:lnTo>
                  <a:pt x="2925" y="135"/>
                </a:lnTo>
                <a:lnTo>
                  <a:pt x="2928" y="137"/>
                </a:lnTo>
                <a:lnTo>
                  <a:pt x="2932" y="135"/>
                </a:lnTo>
                <a:lnTo>
                  <a:pt x="2937" y="133"/>
                </a:lnTo>
                <a:lnTo>
                  <a:pt x="2943" y="131"/>
                </a:lnTo>
                <a:lnTo>
                  <a:pt x="2947" y="128"/>
                </a:lnTo>
                <a:lnTo>
                  <a:pt x="2952" y="126"/>
                </a:lnTo>
                <a:lnTo>
                  <a:pt x="2963" y="128"/>
                </a:lnTo>
                <a:lnTo>
                  <a:pt x="2974" y="133"/>
                </a:lnTo>
                <a:lnTo>
                  <a:pt x="2983" y="138"/>
                </a:lnTo>
                <a:lnTo>
                  <a:pt x="2994" y="142"/>
                </a:lnTo>
                <a:lnTo>
                  <a:pt x="3001" y="142"/>
                </a:lnTo>
                <a:lnTo>
                  <a:pt x="3007" y="142"/>
                </a:lnTo>
                <a:lnTo>
                  <a:pt x="3010" y="140"/>
                </a:lnTo>
                <a:lnTo>
                  <a:pt x="3016" y="137"/>
                </a:lnTo>
                <a:lnTo>
                  <a:pt x="3023" y="128"/>
                </a:lnTo>
                <a:lnTo>
                  <a:pt x="3027" y="128"/>
                </a:lnTo>
                <a:lnTo>
                  <a:pt x="3032" y="128"/>
                </a:lnTo>
                <a:lnTo>
                  <a:pt x="3036" y="126"/>
                </a:lnTo>
                <a:lnTo>
                  <a:pt x="3039" y="126"/>
                </a:lnTo>
                <a:lnTo>
                  <a:pt x="3041" y="126"/>
                </a:lnTo>
                <a:lnTo>
                  <a:pt x="3041" y="126"/>
                </a:lnTo>
                <a:lnTo>
                  <a:pt x="3043" y="126"/>
                </a:lnTo>
                <a:lnTo>
                  <a:pt x="3045" y="126"/>
                </a:lnTo>
                <a:lnTo>
                  <a:pt x="3047" y="124"/>
                </a:lnTo>
                <a:lnTo>
                  <a:pt x="3052" y="122"/>
                </a:lnTo>
                <a:lnTo>
                  <a:pt x="3056" y="118"/>
                </a:lnTo>
                <a:lnTo>
                  <a:pt x="3058" y="115"/>
                </a:lnTo>
                <a:lnTo>
                  <a:pt x="3061" y="113"/>
                </a:lnTo>
                <a:lnTo>
                  <a:pt x="3065" y="109"/>
                </a:lnTo>
                <a:lnTo>
                  <a:pt x="3069" y="108"/>
                </a:lnTo>
                <a:lnTo>
                  <a:pt x="3074" y="108"/>
                </a:lnTo>
                <a:lnTo>
                  <a:pt x="3085" y="106"/>
                </a:lnTo>
                <a:lnTo>
                  <a:pt x="3096" y="106"/>
                </a:lnTo>
                <a:lnTo>
                  <a:pt x="3105" y="104"/>
                </a:lnTo>
                <a:lnTo>
                  <a:pt x="3114" y="98"/>
                </a:lnTo>
                <a:lnTo>
                  <a:pt x="3121" y="89"/>
                </a:lnTo>
                <a:lnTo>
                  <a:pt x="3127" y="80"/>
                </a:lnTo>
                <a:lnTo>
                  <a:pt x="3132" y="71"/>
                </a:lnTo>
                <a:lnTo>
                  <a:pt x="3134" y="69"/>
                </a:lnTo>
                <a:lnTo>
                  <a:pt x="3136" y="66"/>
                </a:lnTo>
                <a:lnTo>
                  <a:pt x="3138" y="62"/>
                </a:lnTo>
                <a:lnTo>
                  <a:pt x="3140" y="60"/>
                </a:lnTo>
                <a:lnTo>
                  <a:pt x="3143" y="58"/>
                </a:lnTo>
                <a:lnTo>
                  <a:pt x="3147" y="58"/>
                </a:lnTo>
                <a:lnTo>
                  <a:pt x="3152" y="60"/>
                </a:lnTo>
                <a:lnTo>
                  <a:pt x="3158" y="62"/>
                </a:lnTo>
                <a:lnTo>
                  <a:pt x="3160" y="62"/>
                </a:lnTo>
                <a:lnTo>
                  <a:pt x="3161" y="64"/>
                </a:lnTo>
                <a:lnTo>
                  <a:pt x="3163" y="66"/>
                </a:lnTo>
                <a:lnTo>
                  <a:pt x="3165" y="67"/>
                </a:lnTo>
                <a:lnTo>
                  <a:pt x="3169" y="67"/>
                </a:lnTo>
                <a:lnTo>
                  <a:pt x="3174" y="66"/>
                </a:lnTo>
                <a:lnTo>
                  <a:pt x="3181" y="64"/>
                </a:lnTo>
                <a:lnTo>
                  <a:pt x="3187" y="60"/>
                </a:lnTo>
                <a:lnTo>
                  <a:pt x="3194" y="55"/>
                </a:lnTo>
                <a:lnTo>
                  <a:pt x="3198" y="49"/>
                </a:lnTo>
                <a:lnTo>
                  <a:pt x="3201" y="46"/>
                </a:lnTo>
                <a:lnTo>
                  <a:pt x="3212" y="51"/>
                </a:lnTo>
                <a:lnTo>
                  <a:pt x="3223" y="51"/>
                </a:lnTo>
                <a:lnTo>
                  <a:pt x="3234" y="46"/>
                </a:lnTo>
                <a:lnTo>
                  <a:pt x="3243" y="40"/>
                </a:lnTo>
                <a:lnTo>
                  <a:pt x="3249" y="37"/>
                </a:lnTo>
                <a:lnTo>
                  <a:pt x="3254" y="35"/>
                </a:lnTo>
                <a:lnTo>
                  <a:pt x="3256" y="35"/>
                </a:lnTo>
                <a:lnTo>
                  <a:pt x="3258" y="35"/>
                </a:lnTo>
                <a:lnTo>
                  <a:pt x="3261" y="35"/>
                </a:lnTo>
                <a:lnTo>
                  <a:pt x="3265" y="37"/>
                </a:lnTo>
                <a:lnTo>
                  <a:pt x="3269" y="40"/>
                </a:lnTo>
                <a:lnTo>
                  <a:pt x="3278" y="46"/>
                </a:lnTo>
                <a:lnTo>
                  <a:pt x="3283" y="51"/>
                </a:lnTo>
                <a:lnTo>
                  <a:pt x="3289" y="57"/>
                </a:lnTo>
                <a:lnTo>
                  <a:pt x="3294" y="64"/>
                </a:lnTo>
                <a:lnTo>
                  <a:pt x="3300" y="62"/>
                </a:lnTo>
                <a:lnTo>
                  <a:pt x="3301" y="60"/>
                </a:lnTo>
                <a:lnTo>
                  <a:pt x="3303" y="57"/>
                </a:lnTo>
                <a:lnTo>
                  <a:pt x="3305" y="53"/>
                </a:lnTo>
                <a:lnTo>
                  <a:pt x="3307" y="51"/>
                </a:lnTo>
                <a:lnTo>
                  <a:pt x="3311" y="49"/>
                </a:lnTo>
                <a:lnTo>
                  <a:pt x="3316" y="47"/>
                </a:lnTo>
                <a:lnTo>
                  <a:pt x="3320" y="47"/>
                </a:lnTo>
                <a:lnTo>
                  <a:pt x="3325" y="47"/>
                </a:lnTo>
                <a:lnTo>
                  <a:pt x="3329" y="49"/>
                </a:lnTo>
                <a:lnTo>
                  <a:pt x="3336" y="51"/>
                </a:lnTo>
                <a:lnTo>
                  <a:pt x="3358" y="60"/>
                </a:lnTo>
                <a:lnTo>
                  <a:pt x="3380" y="69"/>
                </a:lnTo>
                <a:lnTo>
                  <a:pt x="3403" y="75"/>
                </a:lnTo>
                <a:lnTo>
                  <a:pt x="3420" y="77"/>
                </a:lnTo>
                <a:lnTo>
                  <a:pt x="3442" y="75"/>
                </a:lnTo>
                <a:lnTo>
                  <a:pt x="3462" y="71"/>
                </a:lnTo>
                <a:lnTo>
                  <a:pt x="3478" y="66"/>
                </a:lnTo>
                <a:lnTo>
                  <a:pt x="3485" y="62"/>
                </a:lnTo>
                <a:lnTo>
                  <a:pt x="3491" y="57"/>
                </a:lnTo>
                <a:lnTo>
                  <a:pt x="3498" y="51"/>
                </a:lnTo>
                <a:lnTo>
                  <a:pt x="3507" y="47"/>
                </a:lnTo>
                <a:lnTo>
                  <a:pt x="3513" y="47"/>
                </a:lnTo>
                <a:lnTo>
                  <a:pt x="3516" y="49"/>
                </a:lnTo>
                <a:lnTo>
                  <a:pt x="3520" y="51"/>
                </a:lnTo>
                <a:lnTo>
                  <a:pt x="3525" y="51"/>
                </a:lnTo>
                <a:lnTo>
                  <a:pt x="3531" y="51"/>
                </a:lnTo>
                <a:lnTo>
                  <a:pt x="3536" y="51"/>
                </a:lnTo>
                <a:lnTo>
                  <a:pt x="3542" y="51"/>
                </a:lnTo>
                <a:lnTo>
                  <a:pt x="3549" y="51"/>
                </a:lnTo>
                <a:lnTo>
                  <a:pt x="3553" y="53"/>
                </a:lnTo>
                <a:lnTo>
                  <a:pt x="3556" y="53"/>
                </a:lnTo>
                <a:lnTo>
                  <a:pt x="3560" y="55"/>
                </a:lnTo>
                <a:lnTo>
                  <a:pt x="3565" y="57"/>
                </a:lnTo>
                <a:lnTo>
                  <a:pt x="3573" y="58"/>
                </a:lnTo>
                <a:lnTo>
                  <a:pt x="3580" y="60"/>
                </a:lnTo>
                <a:lnTo>
                  <a:pt x="3587" y="60"/>
                </a:lnTo>
                <a:lnTo>
                  <a:pt x="3598" y="57"/>
                </a:lnTo>
                <a:lnTo>
                  <a:pt x="3607" y="51"/>
                </a:lnTo>
                <a:lnTo>
                  <a:pt x="3618" y="47"/>
                </a:lnTo>
                <a:lnTo>
                  <a:pt x="3631" y="49"/>
                </a:lnTo>
                <a:lnTo>
                  <a:pt x="3642" y="53"/>
                </a:lnTo>
                <a:lnTo>
                  <a:pt x="3653" y="57"/>
                </a:lnTo>
                <a:lnTo>
                  <a:pt x="3675" y="58"/>
                </a:lnTo>
                <a:lnTo>
                  <a:pt x="3695" y="57"/>
                </a:lnTo>
                <a:lnTo>
                  <a:pt x="3715" y="57"/>
                </a:lnTo>
                <a:lnTo>
                  <a:pt x="3733" y="64"/>
                </a:lnTo>
                <a:lnTo>
                  <a:pt x="3746" y="69"/>
                </a:lnTo>
                <a:lnTo>
                  <a:pt x="3755" y="71"/>
                </a:lnTo>
                <a:lnTo>
                  <a:pt x="3769" y="71"/>
                </a:lnTo>
                <a:lnTo>
                  <a:pt x="3809" y="71"/>
                </a:lnTo>
                <a:lnTo>
                  <a:pt x="3833" y="69"/>
                </a:lnTo>
                <a:lnTo>
                  <a:pt x="3855" y="66"/>
                </a:lnTo>
                <a:lnTo>
                  <a:pt x="3877" y="66"/>
                </a:lnTo>
                <a:lnTo>
                  <a:pt x="3897" y="71"/>
                </a:lnTo>
                <a:lnTo>
                  <a:pt x="3908" y="75"/>
                </a:lnTo>
                <a:lnTo>
                  <a:pt x="3917" y="73"/>
                </a:lnTo>
                <a:lnTo>
                  <a:pt x="3924" y="69"/>
                </a:lnTo>
                <a:lnTo>
                  <a:pt x="3933" y="66"/>
                </a:lnTo>
                <a:lnTo>
                  <a:pt x="3948" y="60"/>
                </a:lnTo>
                <a:lnTo>
                  <a:pt x="3964" y="58"/>
                </a:lnTo>
                <a:lnTo>
                  <a:pt x="3980" y="58"/>
                </a:lnTo>
                <a:lnTo>
                  <a:pt x="4000" y="60"/>
                </a:lnTo>
                <a:lnTo>
                  <a:pt x="4019" y="62"/>
                </a:lnTo>
                <a:lnTo>
                  <a:pt x="4039" y="60"/>
                </a:lnTo>
                <a:lnTo>
                  <a:pt x="4064" y="51"/>
                </a:lnTo>
                <a:lnTo>
                  <a:pt x="4091" y="44"/>
                </a:lnTo>
                <a:lnTo>
                  <a:pt x="4113" y="40"/>
                </a:lnTo>
                <a:lnTo>
                  <a:pt x="4135" y="35"/>
                </a:lnTo>
                <a:lnTo>
                  <a:pt x="4151" y="31"/>
                </a:lnTo>
                <a:lnTo>
                  <a:pt x="4170" y="26"/>
                </a:lnTo>
                <a:lnTo>
                  <a:pt x="4184" y="18"/>
                </a:lnTo>
                <a:lnTo>
                  <a:pt x="4193" y="7"/>
                </a:lnTo>
                <a:lnTo>
                  <a:pt x="4197" y="7"/>
                </a:lnTo>
                <a:lnTo>
                  <a:pt x="4201" y="9"/>
                </a:lnTo>
                <a:lnTo>
                  <a:pt x="4204" y="13"/>
                </a:lnTo>
                <a:lnTo>
                  <a:pt x="4208" y="15"/>
                </a:lnTo>
                <a:lnTo>
                  <a:pt x="4210" y="18"/>
                </a:lnTo>
                <a:lnTo>
                  <a:pt x="4213" y="20"/>
                </a:lnTo>
                <a:lnTo>
                  <a:pt x="4226" y="20"/>
                </a:lnTo>
                <a:lnTo>
                  <a:pt x="4237" y="18"/>
                </a:lnTo>
                <a:lnTo>
                  <a:pt x="4244" y="13"/>
                </a:lnTo>
                <a:lnTo>
                  <a:pt x="4253" y="6"/>
                </a:lnTo>
                <a:lnTo>
                  <a:pt x="4261" y="0"/>
                </a:lnTo>
                <a:lnTo>
                  <a:pt x="4264" y="2"/>
                </a:lnTo>
                <a:lnTo>
                  <a:pt x="4268" y="6"/>
                </a:lnTo>
                <a:lnTo>
                  <a:pt x="4272" y="7"/>
                </a:lnTo>
                <a:lnTo>
                  <a:pt x="4273" y="9"/>
                </a:lnTo>
                <a:lnTo>
                  <a:pt x="4277" y="11"/>
                </a:lnTo>
                <a:lnTo>
                  <a:pt x="4295" y="15"/>
                </a:lnTo>
                <a:lnTo>
                  <a:pt x="4312" y="17"/>
                </a:lnTo>
                <a:lnTo>
                  <a:pt x="4321" y="22"/>
                </a:lnTo>
                <a:lnTo>
                  <a:pt x="4328" y="29"/>
                </a:lnTo>
                <a:lnTo>
                  <a:pt x="4333" y="37"/>
                </a:lnTo>
                <a:lnTo>
                  <a:pt x="4343" y="42"/>
                </a:lnTo>
                <a:lnTo>
                  <a:pt x="4348" y="44"/>
                </a:lnTo>
                <a:lnTo>
                  <a:pt x="4353" y="44"/>
                </a:lnTo>
                <a:lnTo>
                  <a:pt x="4363" y="44"/>
                </a:lnTo>
                <a:lnTo>
                  <a:pt x="4370" y="47"/>
                </a:lnTo>
                <a:lnTo>
                  <a:pt x="4375" y="51"/>
                </a:lnTo>
                <a:lnTo>
                  <a:pt x="4384" y="55"/>
                </a:lnTo>
                <a:lnTo>
                  <a:pt x="4393" y="55"/>
                </a:lnTo>
                <a:lnTo>
                  <a:pt x="4406" y="55"/>
                </a:lnTo>
                <a:lnTo>
                  <a:pt x="4424" y="57"/>
                </a:lnTo>
                <a:lnTo>
                  <a:pt x="4444" y="58"/>
                </a:lnTo>
                <a:lnTo>
                  <a:pt x="4457" y="64"/>
                </a:lnTo>
                <a:lnTo>
                  <a:pt x="4472" y="67"/>
                </a:lnTo>
                <a:lnTo>
                  <a:pt x="4484" y="66"/>
                </a:lnTo>
                <a:lnTo>
                  <a:pt x="4506" y="58"/>
                </a:lnTo>
                <a:lnTo>
                  <a:pt x="4526" y="51"/>
                </a:lnTo>
                <a:lnTo>
                  <a:pt x="4555" y="47"/>
                </a:lnTo>
                <a:lnTo>
                  <a:pt x="4583" y="42"/>
                </a:lnTo>
                <a:lnTo>
                  <a:pt x="4597" y="37"/>
                </a:lnTo>
                <a:lnTo>
                  <a:pt x="4612" y="27"/>
                </a:lnTo>
                <a:lnTo>
                  <a:pt x="4628" y="24"/>
                </a:lnTo>
                <a:lnTo>
                  <a:pt x="4656" y="26"/>
                </a:lnTo>
                <a:lnTo>
                  <a:pt x="4683" y="27"/>
                </a:lnTo>
                <a:lnTo>
                  <a:pt x="4716" y="31"/>
                </a:lnTo>
                <a:lnTo>
                  <a:pt x="4747" y="35"/>
                </a:lnTo>
                <a:lnTo>
                  <a:pt x="4776" y="37"/>
                </a:lnTo>
                <a:lnTo>
                  <a:pt x="4805" y="33"/>
                </a:lnTo>
                <a:lnTo>
                  <a:pt x="4834" y="31"/>
                </a:lnTo>
                <a:lnTo>
                  <a:pt x="4845" y="31"/>
                </a:lnTo>
                <a:lnTo>
                  <a:pt x="4858" y="31"/>
                </a:lnTo>
                <a:lnTo>
                  <a:pt x="4869" y="31"/>
                </a:lnTo>
                <a:lnTo>
                  <a:pt x="4876" y="33"/>
                </a:lnTo>
                <a:lnTo>
                  <a:pt x="4879" y="37"/>
                </a:lnTo>
                <a:lnTo>
                  <a:pt x="4885" y="38"/>
                </a:lnTo>
                <a:lnTo>
                  <a:pt x="4889" y="42"/>
                </a:lnTo>
                <a:lnTo>
                  <a:pt x="4892" y="46"/>
                </a:lnTo>
                <a:lnTo>
                  <a:pt x="4898" y="47"/>
                </a:lnTo>
                <a:lnTo>
                  <a:pt x="4910" y="47"/>
                </a:lnTo>
                <a:lnTo>
                  <a:pt x="4923" y="44"/>
                </a:lnTo>
                <a:lnTo>
                  <a:pt x="4938" y="40"/>
                </a:lnTo>
                <a:lnTo>
                  <a:pt x="4947" y="37"/>
                </a:lnTo>
                <a:lnTo>
                  <a:pt x="4963" y="29"/>
                </a:lnTo>
                <a:lnTo>
                  <a:pt x="4978" y="24"/>
                </a:lnTo>
                <a:lnTo>
                  <a:pt x="4994" y="22"/>
                </a:lnTo>
                <a:lnTo>
                  <a:pt x="5009" y="22"/>
                </a:lnTo>
                <a:lnTo>
                  <a:pt x="5021" y="20"/>
                </a:lnTo>
                <a:lnTo>
                  <a:pt x="5036" y="17"/>
                </a:lnTo>
                <a:lnTo>
                  <a:pt x="5049" y="15"/>
                </a:lnTo>
                <a:lnTo>
                  <a:pt x="5054" y="17"/>
                </a:lnTo>
                <a:lnTo>
                  <a:pt x="5056" y="18"/>
                </a:lnTo>
                <a:lnTo>
                  <a:pt x="5058" y="20"/>
                </a:lnTo>
                <a:lnTo>
                  <a:pt x="5060" y="22"/>
                </a:lnTo>
                <a:lnTo>
                  <a:pt x="5061" y="26"/>
                </a:lnTo>
                <a:lnTo>
                  <a:pt x="5061" y="27"/>
                </a:lnTo>
                <a:lnTo>
                  <a:pt x="5065" y="29"/>
                </a:lnTo>
                <a:lnTo>
                  <a:pt x="5076" y="33"/>
                </a:lnTo>
                <a:lnTo>
                  <a:pt x="5089" y="31"/>
                </a:lnTo>
                <a:lnTo>
                  <a:pt x="5101" y="27"/>
                </a:lnTo>
                <a:lnTo>
                  <a:pt x="5129" y="24"/>
                </a:lnTo>
                <a:lnTo>
                  <a:pt x="5156" y="27"/>
                </a:lnTo>
                <a:lnTo>
                  <a:pt x="5183" y="37"/>
                </a:lnTo>
                <a:lnTo>
                  <a:pt x="5209" y="44"/>
                </a:lnTo>
                <a:lnTo>
                  <a:pt x="5229" y="53"/>
                </a:lnTo>
                <a:lnTo>
                  <a:pt x="5251" y="60"/>
                </a:lnTo>
                <a:lnTo>
                  <a:pt x="5274" y="67"/>
                </a:lnTo>
                <a:lnTo>
                  <a:pt x="5296" y="75"/>
                </a:lnTo>
                <a:lnTo>
                  <a:pt x="5313" y="78"/>
                </a:lnTo>
                <a:lnTo>
                  <a:pt x="5329" y="80"/>
                </a:lnTo>
                <a:lnTo>
                  <a:pt x="5344" y="84"/>
                </a:lnTo>
                <a:lnTo>
                  <a:pt x="5347" y="86"/>
                </a:lnTo>
                <a:lnTo>
                  <a:pt x="5351" y="88"/>
                </a:lnTo>
                <a:lnTo>
                  <a:pt x="5353" y="89"/>
                </a:lnTo>
                <a:lnTo>
                  <a:pt x="5356" y="89"/>
                </a:lnTo>
                <a:lnTo>
                  <a:pt x="5360" y="91"/>
                </a:lnTo>
                <a:lnTo>
                  <a:pt x="5364" y="93"/>
                </a:lnTo>
                <a:lnTo>
                  <a:pt x="5367" y="93"/>
                </a:lnTo>
                <a:lnTo>
                  <a:pt x="5367" y="95"/>
                </a:lnTo>
                <a:lnTo>
                  <a:pt x="5369" y="97"/>
                </a:lnTo>
                <a:lnTo>
                  <a:pt x="5373" y="97"/>
                </a:lnTo>
                <a:lnTo>
                  <a:pt x="5374" y="100"/>
                </a:lnTo>
                <a:lnTo>
                  <a:pt x="5391" y="102"/>
                </a:lnTo>
                <a:lnTo>
                  <a:pt x="5407" y="98"/>
                </a:lnTo>
                <a:lnTo>
                  <a:pt x="5420" y="91"/>
                </a:lnTo>
                <a:lnTo>
                  <a:pt x="5427" y="95"/>
                </a:lnTo>
                <a:lnTo>
                  <a:pt x="5436" y="97"/>
                </a:lnTo>
                <a:lnTo>
                  <a:pt x="5442" y="98"/>
                </a:lnTo>
                <a:lnTo>
                  <a:pt x="5449" y="100"/>
                </a:lnTo>
                <a:lnTo>
                  <a:pt x="5455" y="100"/>
                </a:lnTo>
                <a:lnTo>
                  <a:pt x="5460" y="98"/>
                </a:lnTo>
                <a:lnTo>
                  <a:pt x="5464" y="97"/>
                </a:lnTo>
                <a:lnTo>
                  <a:pt x="5467" y="95"/>
                </a:lnTo>
                <a:lnTo>
                  <a:pt x="5469" y="93"/>
                </a:lnTo>
                <a:lnTo>
                  <a:pt x="5473" y="91"/>
                </a:lnTo>
                <a:lnTo>
                  <a:pt x="5478" y="89"/>
                </a:lnTo>
                <a:lnTo>
                  <a:pt x="5484" y="88"/>
                </a:lnTo>
                <a:lnTo>
                  <a:pt x="5487" y="88"/>
                </a:lnTo>
                <a:lnTo>
                  <a:pt x="5491" y="88"/>
                </a:lnTo>
                <a:lnTo>
                  <a:pt x="5496" y="89"/>
                </a:lnTo>
                <a:lnTo>
                  <a:pt x="5500" y="91"/>
                </a:lnTo>
                <a:lnTo>
                  <a:pt x="5506" y="91"/>
                </a:lnTo>
                <a:lnTo>
                  <a:pt x="5529" y="91"/>
                </a:lnTo>
                <a:lnTo>
                  <a:pt x="5553" y="88"/>
                </a:lnTo>
                <a:lnTo>
                  <a:pt x="5575" y="82"/>
                </a:lnTo>
                <a:lnTo>
                  <a:pt x="5595" y="75"/>
                </a:lnTo>
                <a:lnTo>
                  <a:pt x="5604" y="69"/>
                </a:lnTo>
                <a:lnTo>
                  <a:pt x="5613" y="64"/>
                </a:lnTo>
                <a:lnTo>
                  <a:pt x="5622" y="58"/>
                </a:lnTo>
                <a:lnTo>
                  <a:pt x="5649" y="44"/>
                </a:lnTo>
                <a:lnTo>
                  <a:pt x="5680" y="33"/>
                </a:lnTo>
                <a:lnTo>
                  <a:pt x="5693" y="29"/>
                </a:lnTo>
                <a:lnTo>
                  <a:pt x="5708" y="29"/>
                </a:lnTo>
                <a:lnTo>
                  <a:pt x="5720" y="27"/>
                </a:lnTo>
                <a:lnTo>
                  <a:pt x="5740" y="27"/>
                </a:lnTo>
                <a:lnTo>
                  <a:pt x="5760" y="27"/>
                </a:lnTo>
                <a:lnTo>
                  <a:pt x="5768" y="27"/>
                </a:lnTo>
                <a:lnTo>
                  <a:pt x="5777" y="27"/>
                </a:lnTo>
                <a:lnTo>
                  <a:pt x="5782" y="26"/>
                </a:lnTo>
                <a:lnTo>
                  <a:pt x="5788" y="24"/>
                </a:lnTo>
                <a:lnTo>
                  <a:pt x="5795" y="20"/>
                </a:lnTo>
                <a:lnTo>
                  <a:pt x="5800" y="20"/>
                </a:lnTo>
                <a:lnTo>
                  <a:pt x="5811" y="22"/>
                </a:lnTo>
                <a:lnTo>
                  <a:pt x="5819" y="27"/>
                </a:lnTo>
                <a:lnTo>
                  <a:pt x="5828" y="33"/>
                </a:lnTo>
                <a:lnTo>
                  <a:pt x="5837" y="38"/>
                </a:lnTo>
                <a:lnTo>
                  <a:pt x="5859" y="47"/>
                </a:lnTo>
                <a:lnTo>
                  <a:pt x="5882" y="55"/>
                </a:lnTo>
                <a:lnTo>
                  <a:pt x="5893" y="62"/>
                </a:lnTo>
                <a:lnTo>
                  <a:pt x="5904" y="67"/>
                </a:lnTo>
                <a:lnTo>
                  <a:pt x="5917" y="71"/>
                </a:lnTo>
                <a:lnTo>
                  <a:pt x="5942" y="73"/>
                </a:lnTo>
                <a:lnTo>
                  <a:pt x="5970" y="73"/>
                </a:lnTo>
                <a:lnTo>
                  <a:pt x="5999" y="73"/>
                </a:lnTo>
                <a:lnTo>
                  <a:pt x="5999" y="1613"/>
                </a:lnTo>
                <a:lnTo>
                  <a:pt x="0" y="1613"/>
                </a:lnTo>
                <a:lnTo>
                  <a:pt x="0" y="120"/>
                </a:lnTo>
                <a:lnTo>
                  <a:pt x="0" y="111"/>
                </a:lnTo>
                <a:lnTo>
                  <a:pt x="0" y="104"/>
                </a:lnTo>
                <a:lnTo>
                  <a:pt x="0" y="97"/>
                </a:lnTo>
                <a:lnTo>
                  <a:pt x="2" y="91"/>
                </a:lnTo>
                <a:lnTo>
                  <a:pt x="5" y="88"/>
                </a:lnTo>
                <a:lnTo>
                  <a:pt x="11" y="84"/>
                </a:lnTo>
                <a:lnTo>
                  <a:pt x="16" y="82"/>
                </a:lnTo>
                <a:lnTo>
                  <a:pt x="22" y="80"/>
                </a:lnTo>
                <a:lnTo>
                  <a:pt x="29" y="80"/>
                </a:lnTo>
                <a:lnTo>
                  <a:pt x="47" y="77"/>
                </a:lnTo>
                <a:lnTo>
                  <a:pt x="62" y="73"/>
                </a:lnTo>
                <a:lnTo>
                  <a:pt x="75" y="64"/>
                </a:lnTo>
                <a:lnTo>
                  <a:pt x="86" y="55"/>
                </a:lnTo>
                <a:lnTo>
                  <a:pt x="95" y="46"/>
                </a:lnTo>
                <a:lnTo>
                  <a:pt x="104" y="37"/>
                </a:lnTo>
                <a:lnTo>
                  <a:pt x="113" y="31"/>
                </a:lnTo>
                <a:lnTo>
                  <a:pt x="126" y="26"/>
                </a:lnTo>
                <a:lnTo>
                  <a:pt x="137" y="20"/>
                </a:lnTo>
                <a:lnTo>
                  <a:pt x="146" y="15"/>
                </a:lnTo>
                <a:lnTo>
                  <a:pt x="153" y="9"/>
                </a:lnTo>
                <a:lnTo>
                  <a:pt x="164" y="7"/>
                </a:lnTo>
                <a:lnTo>
                  <a:pt x="177" y="7"/>
                </a:lnTo>
                <a:lnTo>
                  <a:pt x="182" y="9"/>
                </a:lnTo>
                <a:lnTo>
                  <a:pt x="189" y="11"/>
                </a:lnTo>
                <a:lnTo>
                  <a:pt x="195" y="13"/>
                </a:lnTo>
                <a:lnTo>
                  <a:pt x="198" y="11"/>
                </a:lnTo>
                <a:lnTo>
                  <a:pt x="202" y="11"/>
                </a:lnTo>
                <a:lnTo>
                  <a:pt x="206" y="9"/>
                </a:lnTo>
                <a:lnTo>
                  <a:pt x="207" y="6"/>
                </a:lnTo>
                <a:lnTo>
                  <a:pt x="209" y="4"/>
                </a:lnTo>
                <a:lnTo>
                  <a:pt x="211" y="2"/>
                </a:lnTo>
                <a:lnTo>
                  <a:pt x="213" y="0"/>
                </a:lnTo>
                <a:lnTo>
                  <a:pt x="218" y="0"/>
                </a:lnTo>
                <a:close/>
              </a:path>
            </a:pathLst>
          </a:custGeom>
          <a:solidFill>
            <a:srgbClr val="FF0000">
              <a:alpha val="70000"/>
            </a:srgb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grpSp>
        <p:nvGrpSpPr>
          <p:cNvPr id="1025" name="Group 1024"/>
          <p:cNvGrpSpPr>
            <a:grpSpLocks noChangeAspect="1"/>
          </p:cNvGrpSpPr>
          <p:nvPr/>
        </p:nvGrpSpPr>
        <p:grpSpPr>
          <a:xfrm>
            <a:off x="2933701" y="209550"/>
            <a:ext cx="3276600" cy="817096"/>
            <a:chOff x="9448800" y="29246"/>
            <a:chExt cx="5181601" cy="5243973"/>
          </a:xfrm>
          <a:solidFill>
            <a:schemeClr val="bg1"/>
          </a:solidFill>
        </p:grpSpPr>
        <p:sp>
          <p:nvSpPr>
            <p:cNvPr id="903" name="Freeform 71"/>
            <p:cNvSpPr>
              <a:spLocks/>
            </p:cNvSpPr>
            <p:nvPr/>
          </p:nvSpPr>
          <p:spPr bwMode="auto">
            <a:xfrm rot="16200000">
              <a:off x="9104449" y="373597"/>
              <a:ext cx="5218349" cy="4529647"/>
            </a:xfrm>
            <a:custGeom>
              <a:avLst/>
              <a:gdLst>
                <a:gd name="T0" fmla="*/ 275 w 5999"/>
                <a:gd name="T1" fmla="*/ 9 h 1613"/>
                <a:gd name="T2" fmla="*/ 455 w 5999"/>
                <a:gd name="T3" fmla="*/ 31 h 1613"/>
                <a:gd name="T4" fmla="*/ 606 w 5999"/>
                <a:gd name="T5" fmla="*/ 60 h 1613"/>
                <a:gd name="T6" fmla="*/ 741 w 5999"/>
                <a:gd name="T7" fmla="*/ 100 h 1613"/>
                <a:gd name="T8" fmla="*/ 803 w 5999"/>
                <a:gd name="T9" fmla="*/ 86 h 1613"/>
                <a:gd name="T10" fmla="*/ 899 w 5999"/>
                <a:gd name="T11" fmla="*/ 88 h 1613"/>
                <a:gd name="T12" fmla="*/ 994 w 5999"/>
                <a:gd name="T13" fmla="*/ 97 h 1613"/>
                <a:gd name="T14" fmla="*/ 1127 w 5999"/>
                <a:gd name="T15" fmla="*/ 102 h 1613"/>
                <a:gd name="T16" fmla="*/ 1198 w 5999"/>
                <a:gd name="T17" fmla="*/ 97 h 1613"/>
                <a:gd name="T18" fmla="*/ 1309 w 5999"/>
                <a:gd name="T19" fmla="*/ 78 h 1613"/>
                <a:gd name="T20" fmla="*/ 1376 w 5999"/>
                <a:gd name="T21" fmla="*/ 55 h 1613"/>
                <a:gd name="T22" fmla="*/ 1481 w 5999"/>
                <a:gd name="T23" fmla="*/ 13 h 1613"/>
                <a:gd name="T24" fmla="*/ 1572 w 5999"/>
                <a:gd name="T25" fmla="*/ 27 h 1613"/>
                <a:gd name="T26" fmla="*/ 1647 w 5999"/>
                <a:gd name="T27" fmla="*/ 37 h 1613"/>
                <a:gd name="T28" fmla="*/ 1684 w 5999"/>
                <a:gd name="T29" fmla="*/ 60 h 1613"/>
                <a:gd name="T30" fmla="*/ 1769 w 5999"/>
                <a:gd name="T31" fmla="*/ 49 h 1613"/>
                <a:gd name="T32" fmla="*/ 1887 w 5999"/>
                <a:gd name="T33" fmla="*/ 35 h 1613"/>
                <a:gd name="T34" fmla="*/ 1986 w 5999"/>
                <a:gd name="T35" fmla="*/ 60 h 1613"/>
                <a:gd name="T36" fmla="*/ 2053 w 5999"/>
                <a:gd name="T37" fmla="*/ 62 h 1613"/>
                <a:gd name="T38" fmla="*/ 2100 w 5999"/>
                <a:gd name="T39" fmla="*/ 69 h 1613"/>
                <a:gd name="T40" fmla="*/ 2153 w 5999"/>
                <a:gd name="T41" fmla="*/ 66 h 1613"/>
                <a:gd name="T42" fmla="*/ 2353 w 5999"/>
                <a:gd name="T43" fmla="*/ 13 h 1613"/>
                <a:gd name="T44" fmla="*/ 2399 w 5999"/>
                <a:gd name="T45" fmla="*/ 11 h 1613"/>
                <a:gd name="T46" fmla="*/ 2439 w 5999"/>
                <a:gd name="T47" fmla="*/ 38 h 1613"/>
                <a:gd name="T48" fmla="*/ 2490 w 5999"/>
                <a:gd name="T49" fmla="*/ 62 h 1613"/>
                <a:gd name="T50" fmla="*/ 2541 w 5999"/>
                <a:gd name="T51" fmla="*/ 84 h 1613"/>
                <a:gd name="T52" fmla="*/ 2663 w 5999"/>
                <a:gd name="T53" fmla="*/ 88 h 1613"/>
                <a:gd name="T54" fmla="*/ 2714 w 5999"/>
                <a:gd name="T55" fmla="*/ 97 h 1613"/>
                <a:gd name="T56" fmla="*/ 2806 w 5999"/>
                <a:gd name="T57" fmla="*/ 80 h 1613"/>
                <a:gd name="T58" fmla="*/ 2892 w 5999"/>
                <a:gd name="T59" fmla="*/ 93 h 1613"/>
                <a:gd name="T60" fmla="*/ 2919 w 5999"/>
                <a:gd name="T61" fmla="*/ 124 h 1613"/>
                <a:gd name="T62" fmla="*/ 2974 w 5999"/>
                <a:gd name="T63" fmla="*/ 133 h 1613"/>
                <a:gd name="T64" fmla="*/ 3039 w 5999"/>
                <a:gd name="T65" fmla="*/ 126 h 1613"/>
                <a:gd name="T66" fmla="*/ 3069 w 5999"/>
                <a:gd name="T67" fmla="*/ 108 h 1613"/>
                <a:gd name="T68" fmla="*/ 3138 w 5999"/>
                <a:gd name="T69" fmla="*/ 62 h 1613"/>
                <a:gd name="T70" fmla="*/ 3174 w 5999"/>
                <a:gd name="T71" fmla="*/ 66 h 1613"/>
                <a:gd name="T72" fmla="*/ 3254 w 5999"/>
                <a:gd name="T73" fmla="*/ 35 h 1613"/>
                <a:gd name="T74" fmla="*/ 3301 w 5999"/>
                <a:gd name="T75" fmla="*/ 60 h 1613"/>
                <a:gd name="T76" fmla="*/ 3380 w 5999"/>
                <a:gd name="T77" fmla="*/ 69 h 1613"/>
                <a:gd name="T78" fmla="*/ 3516 w 5999"/>
                <a:gd name="T79" fmla="*/ 49 h 1613"/>
                <a:gd name="T80" fmla="*/ 3573 w 5999"/>
                <a:gd name="T81" fmla="*/ 58 h 1613"/>
                <a:gd name="T82" fmla="*/ 3715 w 5999"/>
                <a:gd name="T83" fmla="*/ 57 h 1613"/>
                <a:gd name="T84" fmla="*/ 3917 w 5999"/>
                <a:gd name="T85" fmla="*/ 73 h 1613"/>
                <a:gd name="T86" fmla="*/ 4113 w 5999"/>
                <a:gd name="T87" fmla="*/ 40 h 1613"/>
                <a:gd name="T88" fmla="*/ 4213 w 5999"/>
                <a:gd name="T89" fmla="*/ 20 h 1613"/>
                <a:gd name="T90" fmla="*/ 4295 w 5999"/>
                <a:gd name="T91" fmla="*/ 15 h 1613"/>
                <a:gd name="T92" fmla="*/ 4384 w 5999"/>
                <a:gd name="T93" fmla="*/ 55 h 1613"/>
                <a:gd name="T94" fmla="*/ 4583 w 5999"/>
                <a:gd name="T95" fmla="*/ 42 h 1613"/>
                <a:gd name="T96" fmla="*/ 4845 w 5999"/>
                <a:gd name="T97" fmla="*/ 31 h 1613"/>
                <a:gd name="T98" fmla="*/ 4938 w 5999"/>
                <a:gd name="T99" fmla="*/ 40 h 1613"/>
                <a:gd name="T100" fmla="*/ 5058 w 5999"/>
                <a:gd name="T101" fmla="*/ 20 h 1613"/>
                <a:gd name="T102" fmla="*/ 5209 w 5999"/>
                <a:gd name="T103" fmla="*/ 44 h 1613"/>
                <a:gd name="T104" fmla="*/ 5356 w 5999"/>
                <a:gd name="T105" fmla="*/ 89 h 1613"/>
                <a:gd name="T106" fmla="*/ 5427 w 5999"/>
                <a:gd name="T107" fmla="*/ 95 h 1613"/>
                <a:gd name="T108" fmla="*/ 5484 w 5999"/>
                <a:gd name="T109" fmla="*/ 88 h 1613"/>
                <a:gd name="T110" fmla="*/ 5613 w 5999"/>
                <a:gd name="T111" fmla="*/ 64 h 1613"/>
                <a:gd name="T112" fmla="*/ 5782 w 5999"/>
                <a:gd name="T113" fmla="*/ 26 h 1613"/>
                <a:gd name="T114" fmla="*/ 5904 w 5999"/>
                <a:gd name="T115" fmla="*/ 67 h 1613"/>
                <a:gd name="T116" fmla="*/ 2 w 5999"/>
                <a:gd name="T117" fmla="*/ 91 h 1613"/>
                <a:gd name="T118" fmla="*/ 104 w 5999"/>
                <a:gd name="T119" fmla="*/ 37 h 1613"/>
                <a:gd name="T120" fmla="*/ 198 w 5999"/>
                <a:gd name="T121" fmla="*/ 11 h 16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999" h="1613">
                  <a:moveTo>
                    <a:pt x="218" y="0"/>
                  </a:moveTo>
                  <a:lnTo>
                    <a:pt x="224" y="0"/>
                  </a:lnTo>
                  <a:lnTo>
                    <a:pt x="229" y="4"/>
                  </a:lnTo>
                  <a:lnTo>
                    <a:pt x="235" y="6"/>
                  </a:lnTo>
                  <a:lnTo>
                    <a:pt x="240" y="7"/>
                  </a:lnTo>
                  <a:lnTo>
                    <a:pt x="246" y="9"/>
                  </a:lnTo>
                  <a:lnTo>
                    <a:pt x="249" y="11"/>
                  </a:lnTo>
                  <a:lnTo>
                    <a:pt x="253" y="11"/>
                  </a:lnTo>
                  <a:lnTo>
                    <a:pt x="258" y="11"/>
                  </a:lnTo>
                  <a:lnTo>
                    <a:pt x="264" y="11"/>
                  </a:lnTo>
                  <a:lnTo>
                    <a:pt x="275" y="9"/>
                  </a:lnTo>
                  <a:lnTo>
                    <a:pt x="280" y="9"/>
                  </a:lnTo>
                  <a:lnTo>
                    <a:pt x="286" y="11"/>
                  </a:lnTo>
                  <a:lnTo>
                    <a:pt x="295" y="15"/>
                  </a:lnTo>
                  <a:lnTo>
                    <a:pt x="308" y="18"/>
                  </a:lnTo>
                  <a:lnTo>
                    <a:pt x="326" y="22"/>
                  </a:lnTo>
                  <a:lnTo>
                    <a:pt x="342" y="24"/>
                  </a:lnTo>
                  <a:lnTo>
                    <a:pt x="357" y="24"/>
                  </a:lnTo>
                  <a:lnTo>
                    <a:pt x="400" y="24"/>
                  </a:lnTo>
                  <a:lnTo>
                    <a:pt x="420" y="26"/>
                  </a:lnTo>
                  <a:lnTo>
                    <a:pt x="437" y="29"/>
                  </a:lnTo>
                  <a:lnTo>
                    <a:pt x="455" y="31"/>
                  </a:lnTo>
                  <a:lnTo>
                    <a:pt x="491" y="31"/>
                  </a:lnTo>
                  <a:lnTo>
                    <a:pt x="497" y="31"/>
                  </a:lnTo>
                  <a:lnTo>
                    <a:pt x="502" y="33"/>
                  </a:lnTo>
                  <a:lnTo>
                    <a:pt x="504" y="33"/>
                  </a:lnTo>
                  <a:lnTo>
                    <a:pt x="508" y="35"/>
                  </a:lnTo>
                  <a:lnTo>
                    <a:pt x="510" y="37"/>
                  </a:lnTo>
                  <a:lnTo>
                    <a:pt x="515" y="38"/>
                  </a:lnTo>
                  <a:lnTo>
                    <a:pt x="539" y="49"/>
                  </a:lnTo>
                  <a:lnTo>
                    <a:pt x="566" y="57"/>
                  </a:lnTo>
                  <a:lnTo>
                    <a:pt x="586" y="58"/>
                  </a:lnTo>
                  <a:lnTo>
                    <a:pt x="606" y="60"/>
                  </a:lnTo>
                  <a:lnTo>
                    <a:pt x="621" y="60"/>
                  </a:lnTo>
                  <a:lnTo>
                    <a:pt x="633" y="66"/>
                  </a:lnTo>
                  <a:lnTo>
                    <a:pt x="646" y="71"/>
                  </a:lnTo>
                  <a:lnTo>
                    <a:pt x="664" y="80"/>
                  </a:lnTo>
                  <a:lnTo>
                    <a:pt x="683" y="86"/>
                  </a:lnTo>
                  <a:lnTo>
                    <a:pt x="692" y="88"/>
                  </a:lnTo>
                  <a:lnTo>
                    <a:pt x="701" y="88"/>
                  </a:lnTo>
                  <a:lnTo>
                    <a:pt x="710" y="88"/>
                  </a:lnTo>
                  <a:lnTo>
                    <a:pt x="721" y="91"/>
                  </a:lnTo>
                  <a:lnTo>
                    <a:pt x="730" y="97"/>
                  </a:lnTo>
                  <a:lnTo>
                    <a:pt x="741" y="100"/>
                  </a:lnTo>
                  <a:lnTo>
                    <a:pt x="744" y="100"/>
                  </a:lnTo>
                  <a:lnTo>
                    <a:pt x="748" y="100"/>
                  </a:lnTo>
                  <a:lnTo>
                    <a:pt x="748" y="100"/>
                  </a:lnTo>
                  <a:lnTo>
                    <a:pt x="748" y="100"/>
                  </a:lnTo>
                  <a:lnTo>
                    <a:pt x="748" y="98"/>
                  </a:lnTo>
                  <a:lnTo>
                    <a:pt x="750" y="97"/>
                  </a:lnTo>
                  <a:lnTo>
                    <a:pt x="752" y="97"/>
                  </a:lnTo>
                  <a:lnTo>
                    <a:pt x="759" y="95"/>
                  </a:lnTo>
                  <a:lnTo>
                    <a:pt x="768" y="93"/>
                  </a:lnTo>
                  <a:lnTo>
                    <a:pt x="777" y="91"/>
                  </a:lnTo>
                  <a:lnTo>
                    <a:pt x="803" y="86"/>
                  </a:lnTo>
                  <a:lnTo>
                    <a:pt x="826" y="73"/>
                  </a:lnTo>
                  <a:lnTo>
                    <a:pt x="839" y="67"/>
                  </a:lnTo>
                  <a:lnTo>
                    <a:pt x="855" y="66"/>
                  </a:lnTo>
                  <a:lnTo>
                    <a:pt x="872" y="67"/>
                  </a:lnTo>
                  <a:lnTo>
                    <a:pt x="877" y="71"/>
                  </a:lnTo>
                  <a:lnTo>
                    <a:pt x="881" y="73"/>
                  </a:lnTo>
                  <a:lnTo>
                    <a:pt x="885" y="77"/>
                  </a:lnTo>
                  <a:lnTo>
                    <a:pt x="888" y="80"/>
                  </a:lnTo>
                  <a:lnTo>
                    <a:pt x="892" y="84"/>
                  </a:lnTo>
                  <a:lnTo>
                    <a:pt x="895" y="86"/>
                  </a:lnTo>
                  <a:lnTo>
                    <a:pt x="899" y="88"/>
                  </a:lnTo>
                  <a:lnTo>
                    <a:pt x="906" y="89"/>
                  </a:lnTo>
                  <a:lnTo>
                    <a:pt x="912" y="91"/>
                  </a:lnTo>
                  <a:lnTo>
                    <a:pt x="919" y="91"/>
                  </a:lnTo>
                  <a:lnTo>
                    <a:pt x="925" y="91"/>
                  </a:lnTo>
                  <a:lnTo>
                    <a:pt x="937" y="89"/>
                  </a:lnTo>
                  <a:lnTo>
                    <a:pt x="950" y="88"/>
                  </a:lnTo>
                  <a:lnTo>
                    <a:pt x="965" y="88"/>
                  </a:lnTo>
                  <a:lnTo>
                    <a:pt x="972" y="89"/>
                  </a:lnTo>
                  <a:lnTo>
                    <a:pt x="979" y="93"/>
                  </a:lnTo>
                  <a:lnTo>
                    <a:pt x="986" y="95"/>
                  </a:lnTo>
                  <a:lnTo>
                    <a:pt x="994" y="97"/>
                  </a:lnTo>
                  <a:lnTo>
                    <a:pt x="999" y="97"/>
                  </a:lnTo>
                  <a:lnTo>
                    <a:pt x="1005" y="95"/>
                  </a:lnTo>
                  <a:lnTo>
                    <a:pt x="1010" y="93"/>
                  </a:lnTo>
                  <a:lnTo>
                    <a:pt x="1017" y="93"/>
                  </a:lnTo>
                  <a:lnTo>
                    <a:pt x="1037" y="97"/>
                  </a:lnTo>
                  <a:lnTo>
                    <a:pt x="1057" y="106"/>
                  </a:lnTo>
                  <a:lnTo>
                    <a:pt x="1076" y="113"/>
                  </a:lnTo>
                  <a:lnTo>
                    <a:pt x="1090" y="113"/>
                  </a:lnTo>
                  <a:lnTo>
                    <a:pt x="1101" y="109"/>
                  </a:lnTo>
                  <a:lnTo>
                    <a:pt x="1114" y="106"/>
                  </a:lnTo>
                  <a:lnTo>
                    <a:pt x="1127" y="102"/>
                  </a:lnTo>
                  <a:lnTo>
                    <a:pt x="1134" y="102"/>
                  </a:lnTo>
                  <a:lnTo>
                    <a:pt x="1143" y="102"/>
                  </a:lnTo>
                  <a:lnTo>
                    <a:pt x="1150" y="102"/>
                  </a:lnTo>
                  <a:lnTo>
                    <a:pt x="1159" y="104"/>
                  </a:lnTo>
                  <a:lnTo>
                    <a:pt x="1170" y="108"/>
                  </a:lnTo>
                  <a:lnTo>
                    <a:pt x="1179" y="108"/>
                  </a:lnTo>
                  <a:lnTo>
                    <a:pt x="1185" y="108"/>
                  </a:lnTo>
                  <a:lnTo>
                    <a:pt x="1188" y="104"/>
                  </a:lnTo>
                  <a:lnTo>
                    <a:pt x="1192" y="102"/>
                  </a:lnTo>
                  <a:lnTo>
                    <a:pt x="1194" y="100"/>
                  </a:lnTo>
                  <a:lnTo>
                    <a:pt x="1198" y="97"/>
                  </a:lnTo>
                  <a:lnTo>
                    <a:pt x="1201" y="95"/>
                  </a:lnTo>
                  <a:lnTo>
                    <a:pt x="1207" y="93"/>
                  </a:lnTo>
                  <a:lnTo>
                    <a:pt x="1210" y="91"/>
                  </a:lnTo>
                  <a:lnTo>
                    <a:pt x="1214" y="91"/>
                  </a:lnTo>
                  <a:lnTo>
                    <a:pt x="1219" y="91"/>
                  </a:lnTo>
                  <a:lnTo>
                    <a:pt x="1261" y="84"/>
                  </a:lnTo>
                  <a:lnTo>
                    <a:pt x="1278" y="84"/>
                  </a:lnTo>
                  <a:lnTo>
                    <a:pt x="1296" y="84"/>
                  </a:lnTo>
                  <a:lnTo>
                    <a:pt x="1301" y="82"/>
                  </a:lnTo>
                  <a:lnTo>
                    <a:pt x="1305" y="80"/>
                  </a:lnTo>
                  <a:lnTo>
                    <a:pt x="1309" y="78"/>
                  </a:lnTo>
                  <a:lnTo>
                    <a:pt x="1312" y="75"/>
                  </a:lnTo>
                  <a:lnTo>
                    <a:pt x="1318" y="71"/>
                  </a:lnTo>
                  <a:lnTo>
                    <a:pt x="1321" y="69"/>
                  </a:lnTo>
                  <a:lnTo>
                    <a:pt x="1323" y="69"/>
                  </a:lnTo>
                  <a:lnTo>
                    <a:pt x="1327" y="67"/>
                  </a:lnTo>
                  <a:lnTo>
                    <a:pt x="1329" y="67"/>
                  </a:lnTo>
                  <a:lnTo>
                    <a:pt x="1330" y="67"/>
                  </a:lnTo>
                  <a:lnTo>
                    <a:pt x="1336" y="67"/>
                  </a:lnTo>
                  <a:lnTo>
                    <a:pt x="1352" y="66"/>
                  </a:lnTo>
                  <a:lnTo>
                    <a:pt x="1363" y="62"/>
                  </a:lnTo>
                  <a:lnTo>
                    <a:pt x="1376" y="55"/>
                  </a:lnTo>
                  <a:lnTo>
                    <a:pt x="1389" y="46"/>
                  </a:lnTo>
                  <a:lnTo>
                    <a:pt x="1403" y="38"/>
                  </a:lnTo>
                  <a:lnTo>
                    <a:pt x="1421" y="35"/>
                  </a:lnTo>
                  <a:lnTo>
                    <a:pt x="1436" y="35"/>
                  </a:lnTo>
                  <a:lnTo>
                    <a:pt x="1449" y="35"/>
                  </a:lnTo>
                  <a:lnTo>
                    <a:pt x="1460" y="33"/>
                  </a:lnTo>
                  <a:lnTo>
                    <a:pt x="1469" y="24"/>
                  </a:lnTo>
                  <a:lnTo>
                    <a:pt x="1471" y="20"/>
                  </a:lnTo>
                  <a:lnTo>
                    <a:pt x="1474" y="17"/>
                  </a:lnTo>
                  <a:lnTo>
                    <a:pt x="1476" y="15"/>
                  </a:lnTo>
                  <a:lnTo>
                    <a:pt x="1481" y="13"/>
                  </a:lnTo>
                  <a:lnTo>
                    <a:pt x="1487" y="11"/>
                  </a:lnTo>
                  <a:lnTo>
                    <a:pt x="1491" y="11"/>
                  </a:lnTo>
                  <a:lnTo>
                    <a:pt x="1494" y="13"/>
                  </a:lnTo>
                  <a:lnTo>
                    <a:pt x="1498" y="15"/>
                  </a:lnTo>
                  <a:lnTo>
                    <a:pt x="1502" y="17"/>
                  </a:lnTo>
                  <a:lnTo>
                    <a:pt x="1505" y="18"/>
                  </a:lnTo>
                  <a:lnTo>
                    <a:pt x="1525" y="20"/>
                  </a:lnTo>
                  <a:lnTo>
                    <a:pt x="1543" y="17"/>
                  </a:lnTo>
                  <a:lnTo>
                    <a:pt x="1551" y="22"/>
                  </a:lnTo>
                  <a:lnTo>
                    <a:pt x="1563" y="26"/>
                  </a:lnTo>
                  <a:lnTo>
                    <a:pt x="1572" y="27"/>
                  </a:lnTo>
                  <a:lnTo>
                    <a:pt x="1578" y="27"/>
                  </a:lnTo>
                  <a:lnTo>
                    <a:pt x="1582" y="26"/>
                  </a:lnTo>
                  <a:lnTo>
                    <a:pt x="1585" y="24"/>
                  </a:lnTo>
                  <a:lnTo>
                    <a:pt x="1591" y="24"/>
                  </a:lnTo>
                  <a:lnTo>
                    <a:pt x="1596" y="24"/>
                  </a:lnTo>
                  <a:lnTo>
                    <a:pt x="1602" y="27"/>
                  </a:lnTo>
                  <a:lnTo>
                    <a:pt x="1609" y="31"/>
                  </a:lnTo>
                  <a:lnTo>
                    <a:pt x="1614" y="33"/>
                  </a:lnTo>
                  <a:lnTo>
                    <a:pt x="1625" y="35"/>
                  </a:lnTo>
                  <a:lnTo>
                    <a:pt x="1636" y="35"/>
                  </a:lnTo>
                  <a:lnTo>
                    <a:pt x="1647" y="37"/>
                  </a:lnTo>
                  <a:lnTo>
                    <a:pt x="1653" y="40"/>
                  </a:lnTo>
                  <a:lnTo>
                    <a:pt x="1654" y="44"/>
                  </a:lnTo>
                  <a:lnTo>
                    <a:pt x="1658" y="49"/>
                  </a:lnTo>
                  <a:lnTo>
                    <a:pt x="1658" y="53"/>
                  </a:lnTo>
                  <a:lnTo>
                    <a:pt x="1660" y="58"/>
                  </a:lnTo>
                  <a:lnTo>
                    <a:pt x="1662" y="64"/>
                  </a:lnTo>
                  <a:lnTo>
                    <a:pt x="1667" y="62"/>
                  </a:lnTo>
                  <a:lnTo>
                    <a:pt x="1671" y="60"/>
                  </a:lnTo>
                  <a:lnTo>
                    <a:pt x="1676" y="60"/>
                  </a:lnTo>
                  <a:lnTo>
                    <a:pt x="1682" y="60"/>
                  </a:lnTo>
                  <a:lnTo>
                    <a:pt x="1684" y="60"/>
                  </a:lnTo>
                  <a:lnTo>
                    <a:pt x="1685" y="62"/>
                  </a:lnTo>
                  <a:lnTo>
                    <a:pt x="1689" y="64"/>
                  </a:lnTo>
                  <a:lnTo>
                    <a:pt x="1691" y="64"/>
                  </a:lnTo>
                  <a:lnTo>
                    <a:pt x="1696" y="64"/>
                  </a:lnTo>
                  <a:lnTo>
                    <a:pt x="1702" y="64"/>
                  </a:lnTo>
                  <a:lnTo>
                    <a:pt x="1705" y="64"/>
                  </a:lnTo>
                  <a:lnTo>
                    <a:pt x="1724" y="66"/>
                  </a:lnTo>
                  <a:lnTo>
                    <a:pt x="1742" y="66"/>
                  </a:lnTo>
                  <a:lnTo>
                    <a:pt x="1753" y="62"/>
                  </a:lnTo>
                  <a:lnTo>
                    <a:pt x="1762" y="57"/>
                  </a:lnTo>
                  <a:lnTo>
                    <a:pt x="1769" y="49"/>
                  </a:lnTo>
                  <a:lnTo>
                    <a:pt x="1776" y="42"/>
                  </a:lnTo>
                  <a:lnTo>
                    <a:pt x="1787" y="38"/>
                  </a:lnTo>
                  <a:lnTo>
                    <a:pt x="1805" y="38"/>
                  </a:lnTo>
                  <a:lnTo>
                    <a:pt x="1825" y="42"/>
                  </a:lnTo>
                  <a:lnTo>
                    <a:pt x="1840" y="51"/>
                  </a:lnTo>
                  <a:lnTo>
                    <a:pt x="1847" y="46"/>
                  </a:lnTo>
                  <a:lnTo>
                    <a:pt x="1858" y="38"/>
                  </a:lnTo>
                  <a:lnTo>
                    <a:pt x="1871" y="31"/>
                  </a:lnTo>
                  <a:lnTo>
                    <a:pt x="1880" y="31"/>
                  </a:lnTo>
                  <a:lnTo>
                    <a:pt x="1886" y="33"/>
                  </a:lnTo>
                  <a:lnTo>
                    <a:pt x="1887" y="35"/>
                  </a:lnTo>
                  <a:lnTo>
                    <a:pt x="1889" y="37"/>
                  </a:lnTo>
                  <a:lnTo>
                    <a:pt x="1889" y="38"/>
                  </a:lnTo>
                  <a:lnTo>
                    <a:pt x="1891" y="42"/>
                  </a:lnTo>
                  <a:lnTo>
                    <a:pt x="1891" y="44"/>
                  </a:lnTo>
                  <a:lnTo>
                    <a:pt x="1893" y="47"/>
                  </a:lnTo>
                  <a:lnTo>
                    <a:pt x="1902" y="51"/>
                  </a:lnTo>
                  <a:lnTo>
                    <a:pt x="1915" y="53"/>
                  </a:lnTo>
                  <a:lnTo>
                    <a:pt x="1929" y="53"/>
                  </a:lnTo>
                  <a:lnTo>
                    <a:pt x="1940" y="53"/>
                  </a:lnTo>
                  <a:lnTo>
                    <a:pt x="1962" y="57"/>
                  </a:lnTo>
                  <a:lnTo>
                    <a:pt x="1986" y="60"/>
                  </a:lnTo>
                  <a:lnTo>
                    <a:pt x="2007" y="60"/>
                  </a:lnTo>
                  <a:lnTo>
                    <a:pt x="2013" y="58"/>
                  </a:lnTo>
                  <a:lnTo>
                    <a:pt x="2017" y="58"/>
                  </a:lnTo>
                  <a:lnTo>
                    <a:pt x="2018" y="57"/>
                  </a:lnTo>
                  <a:lnTo>
                    <a:pt x="2022" y="57"/>
                  </a:lnTo>
                  <a:lnTo>
                    <a:pt x="2026" y="57"/>
                  </a:lnTo>
                  <a:lnTo>
                    <a:pt x="2031" y="58"/>
                  </a:lnTo>
                  <a:lnTo>
                    <a:pt x="2037" y="60"/>
                  </a:lnTo>
                  <a:lnTo>
                    <a:pt x="2044" y="62"/>
                  </a:lnTo>
                  <a:lnTo>
                    <a:pt x="2049" y="62"/>
                  </a:lnTo>
                  <a:lnTo>
                    <a:pt x="2053" y="62"/>
                  </a:lnTo>
                  <a:lnTo>
                    <a:pt x="2057" y="60"/>
                  </a:lnTo>
                  <a:lnTo>
                    <a:pt x="2060" y="60"/>
                  </a:lnTo>
                  <a:lnTo>
                    <a:pt x="2066" y="58"/>
                  </a:lnTo>
                  <a:lnTo>
                    <a:pt x="2071" y="60"/>
                  </a:lnTo>
                  <a:lnTo>
                    <a:pt x="2075" y="60"/>
                  </a:lnTo>
                  <a:lnTo>
                    <a:pt x="2077" y="62"/>
                  </a:lnTo>
                  <a:lnTo>
                    <a:pt x="2077" y="64"/>
                  </a:lnTo>
                  <a:lnTo>
                    <a:pt x="2078" y="66"/>
                  </a:lnTo>
                  <a:lnTo>
                    <a:pt x="2082" y="67"/>
                  </a:lnTo>
                  <a:lnTo>
                    <a:pt x="2091" y="71"/>
                  </a:lnTo>
                  <a:lnTo>
                    <a:pt x="2100" y="69"/>
                  </a:lnTo>
                  <a:lnTo>
                    <a:pt x="2108" y="66"/>
                  </a:lnTo>
                  <a:lnTo>
                    <a:pt x="2117" y="60"/>
                  </a:lnTo>
                  <a:lnTo>
                    <a:pt x="2122" y="58"/>
                  </a:lnTo>
                  <a:lnTo>
                    <a:pt x="2126" y="55"/>
                  </a:lnTo>
                  <a:lnTo>
                    <a:pt x="2131" y="53"/>
                  </a:lnTo>
                  <a:lnTo>
                    <a:pt x="2137" y="53"/>
                  </a:lnTo>
                  <a:lnTo>
                    <a:pt x="2142" y="55"/>
                  </a:lnTo>
                  <a:lnTo>
                    <a:pt x="2146" y="57"/>
                  </a:lnTo>
                  <a:lnTo>
                    <a:pt x="2148" y="60"/>
                  </a:lnTo>
                  <a:lnTo>
                    <a:pt x="2151" y="64"/>
                  </a:lnTo>
                  <a:lnTo>
                    <a:pt x="2153" y="66"/>
                  </a:lnTo>
                  <a:lnTo>
                    <a:pt x="2157" y="67"/>
                  </a:lnTo>
                  <a:lnTo>
                    <a:pt x="2179" y="69"/>
                  </a:lnTo>
                  <a:lnTo>
                    <a:pt x="2199" y="66"/>
                  </a:lnTo>
                  <a:lnTo>
                    <a:pt x="2217" y="58"/>
                  </a:lnTo>
                  <a:lnTo>
                    <a:pt x="2237" y="53"/>
                  </a:lnTo>
                  <a:lnTo>
                    <a:pt x="2255" y="49"/>
                  </a:lnTo>
                  <a:lnTo>
                    <a:pt x="2273" y="44"/>
                  </a:lnTo>
                  <a:lnTo>
                    <a:pt x="2311" y="31"/>
                  </a:lnTo>
                  <a:lnTo>
                    <a:pt x="2331" y="22"/>
                  </a:lnTo>
                  <a:lnTo>
                    <a:pt x="2350" y="15"/>
                  </a:lnTo>
                  <a:lnTo>
                    <a:pt x="2353" y="13"/>
                  </a:lnTo>
                  <a:lnTo>
                    <a:pt x="2359" y="11"/>
                  </a:lnTo>
                  <a:lnTo>
                    <a:pt x="2366" y="13"/>
                  </a:lnTo>
                  <a:lnTo>
                    <a:pt x="2370" y="13"/>
                  </a:lnTo>
                  <a:lnTo>
                    <a:pt x="2373" y="15"/>
                  </a:lnTo>
                  <a:lnTo>
                    <a:pt x="2377" y="15"/>
                  </a:lnTo>
                  <a:lnTo>
                    <a:pt x="2381" y="17"/>
                  </a:lnTo>
                  <a:lnTo>
                    <a:pt x="2384" y="17"/>
                  </a:lnTo>
                  <a:lnTo>
                    <a:pt x="2388" y="15"/>
                  </a:lnTo>
                  <a:lnTo>
                    <a:pt x="2391" y="13"/>
                  </a:lnTo>
                  <a:lnTo>
                    <a:pt x="2395" y="13"/>
                  </a:lnTo>
                  <a:lnTo>
                    <a:pt x="2399" y="11"/>
                  </a:lnTo>
                  <a:lnTo>
                    <a:pt x="2402" y="11"/>
                  </a:lnTo>
                  <a:lnTo>
                    <a:pt x="2408" y="13"/>
                  </a:lnTo>
                  <a:lnTo>
                    <a:pt x="2412" y="15"/>
                  </a:lnTo>
                  <a:lnTo>
                    <a:pt x="2415" y="18"/>
                  </a:lnTo>
                  <a:lnTo>
                    <a:pt x="2419" y="20"/>
                  </a:lnTo>
                  <a:lnTo>
                    <a:pt x="2424" y="20"/>
                  </a:lnTo>
                  <a:lnTo>
                    <a:pt x="2430" y="20"/>
                  </a:lnTo>
                  <a:lnTo>
                    <a:pt x="2441" y="22"/>
                  </a:lnTo>
                  <a:lnTo>
                    <a:pt x="2442" y="26"/>
                  </a:lnTo>
                  <a:lnTo>
                    <a:pt x="2442" y="33"/>
                  </a:lnTo>
                  <a:lnTo>
                    <a:pt x="2439" y="38"/>
                  </a:lnTo>
                  <a:lnTo>
                    <a:pt x="2433" y="46"/>
                  </a:lnTo>
                  <a:lnTo>
                    <a:pt x="2432" y="51"/>
                  </a:lnTo>
                  <a:lnTo>
                    <a:pt x="2433" y="57"/>
                  </a:lnTo>
                  <a:lnTo>
                    <a:pt x="2441" y="60"/>
                  </a:lnTo>
                  <a:lnTo>
                    <a:pt x="2455" y="58"/>
                  </a:lnTo>
                  <a:lnTo>
                    <a:pt x="2466" y="55"/>
                  </a:lnTo>
                  <a:lnTo>
                    <a:pt x="2479" y="55"/>
                  </a:lnTo>
                  <a:lnTo>
                    <a:pt x="2482" y="55"/>
                  </a:lnTo>
                  <a:lnTo>
                    <a:pt x="2486" y="58"/>
                  </a:lnTo>
                  <a:lnTo>
                    <a:pt x="2488" y="60"/>
                  </a:lnTo>
                  <a:lnTo>
                    <a:pt x="2490" y="62"/>
                  </a:lnTo>
                  <a:lnTo>
                    <a:pt x="2490" y="66"/>
                  </a:lnTo>
                  <a:lnTo>
                    <a:pt x="2492" y="69"/>
                  </a:lnTo>
                  <a:lnTo>
                    <a:pt x="2493" y="71"/>
                  </a:lnTo>
                  <a:lnTo>
                    <a:pt x="2495" y="73"/>
                  </a:lnTo>
                  <a:lnTo>
                    <a:pt x="2501" y="75"/>
                  </a:lnTo>
                  <a:lnTo>
                    <a:pt x="2506" y="75"/>
                  </a:lnTo>
                  <a:lnTo>
                    <a:pt x="2517" y="75"/>
                  </a:lnTo>
                  <a:lnTo>
                    <a:pt x="2526" y="77"/>
                  </a:lnTo>
                  <a:lnTo>
                    <a:pt x="2535" y="78"/>
                  </a:lnTo>
                  <a:lnTo>
                    <a:pt x="2539" y="82"/>
                  </a:lnTo>
                  <a:lnTo>
                    <a:pt x="2541" y="84"/>
                  </a:lnTo>
                  <a:lnTo>
                    <a:pt x="2544" y="88"/>
                  </a:lnTo>
                  <a:lnTo>
                    <a:pt x="2546" y="89"/>
                  </a:lnTo>
                  <a:lnTo>
                    <a:pt x="2552" y="91"/>
                  </a:lnTo>
                  <a:lnTo>
                    <a:pt x="2570" y="93"/>
                  </a:lnTo>
                  <a:lnTo>
                    <a:pt x="2588" y="93"/>
                  </a:lnTo>
                  <a:lnTo>
                    <a:pt x="2608" y="97"/>
                  </a:lnTo>
                  <a:lnTo>
                    <a:pt x="2624" y="98"/>
                  </a:lnTo>
                  <a:lnTo>
                    <a:pt x="2641" y="95"/>
                  </a:lnTo>
                  <a:lnTo>
                    <a:pt x="2648" y="93"/>
                  </a:lnTo>
                  <a:lnTo>
                    <a:pt x="2655" y="89"/>
                  </a:lnTo>
                  <a:lnTo>
                    <a:pt x="2663" y="88"/>
                  </a:lnTo>
                  <a:lnTo>
                    <a:pt x="2668" y="88"/>
                  </a:lnTo>
                  <a:lnTo>
                    <a:pt x="2674" y="88"/>
                  </a:lnTo>
                  <a:lnTo>
                    <a:pt x="2677" y="89"/>
                  </a:lnTo>
                  <a:lnTo>
                    <a:pt x="2683" y="91"/>
                  </a:lnTo>
                  <a:lnTo>
                    <a:pt x="2686" y="93"/>
                  </a:lnTo>
                  <a:lnTo>
                    <a:pt x="2692" y="95"/>
                  </a:lnTo>
                  <a:lnTo>
                    <a:pt x="2697" y="98"/>
                  </a:lnTo>
                  <a:lnTo>
                    <a:pt x="2701" y="98"/>
                  </a:lnTo>
                  <a:lnTo>
                    <a:pt x="2705" y="98"/>
                  </a:lnTo>
                  <a:lnTo>
                    <a:pt x="2710" y="98"/>
                  </a:lnTo>
                  <a:lnTo>
                    <a:pt x="2714" y="97"/>
                  </a:lnTo>
                  <a:lnTo>
                    <a:pt x="2719" y="97"/>
                  </a:lnTo>
                  <a:lnTo>
                    <a:pt x="2737" y="93"/>
                  </a:lnTo>
                  <a:lnTo>
                    <a:pt x="2755" y="91"/>
                  </a:lnTo>
                  <a:lnTo>
                    <a:pt x="2761" y="91"/>
                  </a:lnTo>
                  <a:lnTo>
                    <a:pt x="2766" y="91"/>
                  </a:lnTo>
                  <a:lnTo>
                    <a:pt x="2770" y="91"/>
                  </a:lnTo>
                  <a:lnTo>
                    <a:pt x="2777" y="86"/>
                  </a:lnTo>
                  <a:lnTo>
                    <a:pt x="2783" y="82"/>
                  </a:lnTo>
                  <a:lnTo>
                    <a:pt x="2790" y="80"/>
                  </a:lnTo>
                  <a:lnTo>
                    <a:pt x="2801" y="80"/>
                  </a:lnTo>
                  <a:lnTo>
                    <a:pt x="2806" y="80"/>
                  </a:lnTo>
                  <a:lnTo>
                    <a:pt x="2812" y="82"/>
                  </a:lnTo>
                  <a:lnTo>
                    <a:pt x="2817" y="84"/>
                  </a:lnTo>
                  <a:lnTo>
                    <a:pt x="2826" y="86"/>
                  </a:lnTo>
                  <a:lnTo>
                    <a:pt x="2834" y="84"/>
                  </a:lnTo>
                  <a:lnTo>
                    <a:pt x="2841" y="84"/>
                  </a:lnTo>
                  <a:lnTo>
                    <a:pt x="2859" y="86"/>
                  </a:lnTo>
                  <a:lnTo>
                    <a:pt x="2876" y="89"/>
                  </a:lnTo>
                  <a:lnTo>
                    <a:pt x="2879" y="91"/>
                  </a:lnTo>
                  <a:lnTo>
                    <a:pt x="2885" y="91"/>
                  </a:lnTo>
                  <a:lnTo>
                    <a:pt x="2888" y="91"/>
                  </a:lnTo>
                  <a:lnTo>
                    <a:pt x="2892" y="93"/>
                  </a:lnTo>
                  <a:lnTo>
                    <a:pt x="2896" y="95"/>
                  </a:lnTo>
                  <a:lnTo>
                    <a:pt x="2897" y="97"/>
                  </a:lnTo>
                  <a:lnTo>
                    <a:pt x="2897" y="98"/>
                  </a:lnTo>
                  <a:lnTo>
                    <a:pt x="2899" y="100"/>
                  </a:lnTo>
                  <a:lnTo>
                    <a:pt x="2901" y="104"/>
                  </a:lnTo>
                  <a:lnTo>
                    <a:pt x="2905" y="108"/>
                  </a:lnTo>
                  <a:lnTo>
                    <a:pt x="2908" y="111"/>
                  </a:lnTo>
                  <a:lnTo>
                    <a:pt x="2914" y="115"/>
                  </a:lnTo>
                  <a:lnTo>
                    <a:pt x="2917" y="118"/>
                  </a:lnTo>
                  <a:lnTo>
                    <a:pt x="2917" y="122"/>
                  </a:lnTo>
                  <a:lnTo>
                    <a:pt x="2919" y="124"/>
                  </a:lnTo>
                  <a:lnTo>
                    <a:pt x="2921" y="128"/>
                  </a:lnTo>
                  <a:lnTo>
                    <a:pt x="2923" y="131"/>
                  </a:lnTo>
                  <a:lnTo>
                    <a:pt x="2925" y="135"/>
                  </a:lnTo>
                  <a:lnTo>
                    <a:pt x="2928" y="137"/>
                  </a:lnTo>
                  <a:lnTo>
                    <a:pt x="2932" y="135"/>
                  </a:lnTo>
                  <a:lnTo>
                    <a:pt x="2937" y="133"/>
                  </a:lnTo>
                  <a:lnTo>
                    <a:pt x="2943" y="131"/>
                  </a:lnTo>
                  <a:lnTo>
                    <a:pt x="2947" y="128"/>
                  </a:lnTo>
                  <a:lnTo>
                    <a:pt x="2952" y="126"/>
                  </a:lnTo>
                  <a:lnTo>
                    <a:pt x="2963" y="128"/>
                  </a:lnTo>
                  <a:lnTo>
                    <a:pt x="2974" y="133"/>
                  </a:lnTo>
                  <a:lnTo>
                    <a:pt x="2983" y="138"/>
                  </a:lnTo>
                  <a:lnTo>
                    <a:pt x="2994" y="142"/>
                  </a:lnTo>
                  <a:lnTo>
                    <a:pt x="3001" y="142"/>
                  </a:lnTo>
                  <a:lnTo>
                    <a:pt x="3007" y="142"/>
                  </a:lnTo>
                  <a:lnTo>
                    <a:pt x="3010" y="140"/>
                  </a:lnTo>
                  <a:lnTo>
                    <a:pt x="3016" y="137"/>
                  </a:lnTo>
                  <a:lnTo>
                    <a:pt x="3023" y="128"/>
                  </a:lnTo>
                  <a:lnTo>
                    <a:pt x="3027" y="128"/>
                  </a:lnTo>
                  <a:lnTo>
                    <a:pt x="3032" y="128"/>
                  </a:lnTo>
                  <a:lnTo>
                    <a:pt x="3036" y="126"/>
                  </a:lnTo>
                  <a:lnTo>
                    <a:pt x="3039" y="126"/>
                  </a:lnTo>
                  <a:lnTo>
                    <a:pt x="3041" y="126"/>
                  </a:lnTo>
                  <a:lnTo>
                    <a:pt x="3041" y="126"/>
                  </a:lnTo>
                  <a:lnTo>
                    <a:pt x="3043" y="126"/>
                  </a:lnTo>
                  <a:lnTo>
                    <a:pt x="3045" y="126"/>
                  </a:lnTo>
                  <a:lnTo>
                    <a:pt x="3047" y="124"/>
                  </a:lnTo>
                  <a:lnTo>
                    <a:pt x="3052" y="122"/>
                  </a:lnTo>
                  <a:lnTo>
                    <a:pt x="3056" y="118"/>
                  </a:lnTo>
                  <a:lnTo>
                    <a:pt x="3058" y="115"/>
                  </a:lnTo>
                  <a:lnTo>
                    <a:pt x="3061" y="113"/>
                  </a:lnTo>
                  <a:lnTo>
                    <a:pt x="3065" y="109"/>
                  </a:lnTo>
                  <a:lnTo>
                    <a:pt x="3069" y="108"/>
                  </a:lnTo>
                  <a:lnTo>
                    <a:pt x="3074" y="108"/>
                  </a:lnTo>
                  <a:lnTo>
                    <a:pt x="3085" y="106"/>
                  </a:lnTo>
                  <a:lnTo>
                    <a:pt x="3096" y="106"/>
                  </a:lnTo>
                  <a:lnTo>
                    <a:pt x="3105" y="104"/>
                  </a:lnTo>
                  <a:lnTo>
                    <a:pt x="3114" y="98"/>
                  </a:lnTo>
                  <a:lnTo>
                    <a:pt x="3121" y="89"/>
                  </a:lnTo>
                  <a:lnTo>
                    <a:pt x="3127" y="80"/>
                  </a:lnTo>
                  <a:lnTo>
                    <a:pt x="3132" y="71"/>
                  </a:lnTo>
                  <a:lnTo>
                    <a:pt x="3134" y="69"/>
                  </a:lnTo>
                  <a:lnTo>
                    <a:pt x="3136" y="66"/>
                  </a:lnTo>
                  <a:lnTo>
                    <a:pt x="3138" y="62"/>
                  </a:lnTo>
                  <a:lnTo>
                    <a:pt x="3140" y="60"/>
                  </a:lnTo>
                  <a:lnTo>
                    <a:pt x="3143" y="58"/>
                  </a:lnTo>
                  <a:lnTo>
                    <a:pt x="3147" y="58"/>
                  </a:lnTo>
                  <a:lnTo>
                    <a:pt x="3152" y="60"/>
                  </a:lnTo>
                  <a:lnTo>
                    <a:pt x="3158" y="62"/>
                  </a:lnTo>
                  <a:lnTo>
                    <a:pt x="3160" y="62"/>
                  </a:lnTo>
                  <a:lnTo>
                    <a:pt x="3161" y="64"/>
                  </a:lnTo>
                  <a:lnTo>
                    <a:pt x="3163" y="66"/>
                  </a:lnTo>
                  <a:lnTo>
                    <a:pt x="3165" y="67"/>
                  </a:lnTo>
                  <a:lnTo>
                    <a:pt x="3169" y="67"/>
                  </a:lnTo>
                  <a:lnTo>
                    <a:pt x="3174" y="66"/>
                  </a:lnTo>
                  <a:lnTo>
                    <a:pt x="3181" y="64"/>
                  </a:lnTo>
                  <a:lnTo>
                    <a:pt x="3187" y="60"/>
                  </a:lnTo>
                  <a:lnTo>
                    <a:pt x="3194" y="55"/>
                  </a:lnTo>
                  <a:lnTo>
                    <a:pt x="3198" y="49"/>
                  </a:lnTo>
                  <a:lnTo>
                    <a:pt x="3201" y="46"/>
                  </a:lnTo>
                  <a:lnTo>
                    <a:pt x="3212" y="51"/>
                  </a:lnTo>
                  <a:lnTo>
                    <a:pt x="3223" y="51"/>
                  </a:lnTo>
                  <a:lnTo>
                    <a:pt x="3234" y="46"/>
                  </a:lnTo>
                  <a:lnTo>
                    <a:pt x="3243" y="40"/>
                  </a:lnTo>
                  <a:lnTo>
                    <a:pt x="3249" y="37"/>
                  </a:lnTo>
                  <a:lnTo>
                    <a:pt x="3254" y="35"/>
                  </a:lnTo>
                  <a:lnTo>
                    <a:pt x="3256" y="35"/>
                  </a:lnTo>
                  <a:lnTo>
                    <a:pt x="3258" y="35"/>
                  </a:lnTo>
                  <a:lnTo>
                    <a:pt x="3261" y="35"/>
                  </a:lnTo>
                  <a:lnTo>
                    <a:pt x="3265" y="37"/>
                  </a:lnTo>
                  <a:lnTo>
                    <a:pt x="3269" y="40"/>
                  </a:lnTo>
                  <a:lnTo>
                    <a:pt x="3278" y="46"/>
                  </a:lnTo>
                  <a:lnTo>
                    <a:pt x="3283" y="51"/>
                  </a:lnTo>
                  <a:lnTo>
                    <a:pt x="3289" y="57"/>
                  </a:lnTo>
                  <a:lnTo>
                    <a:pt x="3294" y="64"/>
                  </a:lnTo>
                  <a:lnTo>
                    <a:pt x="3300" y="62"/>
                  </a:lnTo>
                  <a:lnTo>
                    <a:pt x="3301" y="60"/>
                  </a:lnTo>
                  <a:lnTo>
                    <a:pt x="3303" y="57"/>
                  </a:lnTo>
                  <a:lnTo>
                    <a:pt x="3305" y="53"/>
                  </a:lnTo>
                  <a:lnTo>
                    <a:pt x="3307" y="51"/>
                  </a:lnTo>
                  <a:lnTo>
                    <a:pt x="3311" y="49"/>
                  </a:lnTo>
                  <a:lnTo>
                    <a:pt x="3316" y="47"/>
                  </a:lnTo>
                  <a:lnTo>
                    <a:pt x="3320" y="47"/>
                  </a:lnTo>
                  <a:lnTo>
                    <a:pt x="3325" y="47"/>
                  </a:lnTo>
                  <a:lnTo>
                    <a:pt x="3329" y="49"/>
                  </a:lnTo>
                  <a:lnTo>
                    <a:pt x="3336" y="51"/>
                  </a:lnTo>
                  <a:lnTo>
                    <a:pt x="3358" y="60"/>
                  </a:lnTo>
                  <a:lnTo>
                    <a:pt x="3380" y="69"/>
                  </a:lnTo>
                  <a:lnTo>
                    <a:pt x="3403" y="75"/>
                  </a:lnTo>
                  <a:lnTo>
                    <a:pt x="3420" y="77"/>
                  </a:lnTo>
                  <a:lnTo>
                    <a:pt x="3442" y="75"/>
                  </a:lnTo>
                  <a:lnTo>
                    <a:pt x="3462" y="71"/>
                  </a:lnTo>
                  <a:lnTo>
                    <a:pt x="3478" y="66"/>
                  </a:lnTo>
                  <a:lnTo>
                    <a:pt x="3485" y="62"/>
                  </a:lnTo>
                  <a:lnTo>
                    <a:pt x="3491" y="57"/>
                  </a:lnTo>
                  <a:lnTo>
                    <a:pt x="3498" y="51"/>
                  </a:lnTo>
                  <a:lnTo>
                    <a:pt x="3507" y="47"/>
                  </a:lnTo>
                  <a:lnTo>
                    <a:pt x="3513" y="47"/>
                  </a:lnTo>
                  <a:lnTo>
                    <a:pt x="3516" y="49"/>
                  </a:lnTo>
                  <a:lnTo>
                    <a:pt x="3520" y="51"/>
                  </a:lnTo>
                  <a:lnTo>
                    <a:pt x="3525" y="51"/>
                  </a:lnTo>
                  <a:lnTo>
                    <a:pt x="3531" y="51"/>
                  </a:lnTo>
                  <a:lnTo>
                    <a:pt x="3536" y="51"/>
                  </a:lnTo>
                  <a:lnTo>
                    <a:pt x="3542" y="51"/>
                  </a:lnTo>
                  <a:lnTo>
                    <a:pt x="3549" y="51"/>
                  </a:lnTo>
                  <a:lnTo>
                    <a:pt x="3553" y="53"/>
                  </a:lnTo>
                  <a:lnTo>
                    <a:pt x="3556" y="53"/>
                  </a:lnTo>
                  <a:lnTo>
                    <a:pt x="3560" y="55"/>
                  </a:lnTo>
                  <a:lnTo>
                    <a:pt x="3565" y="57"/>
                  </a:lnTo>
                  <a:lnTo>
                    <a:pt x="3573" y="58"/>
                  </a:lnTo>
                  <a:lnTo>
                    <a:pt x="3580" y="60"/>
                  </a:lnTo>
                  <a:lnTo>
                    <a:pt x="3587" y="60"/>
                  </a:lnTo>
                  <a:lnTo>
                    <a:pt x="3598" y="57"/>
                  </a:lnTo>
                  <a:lnTo>
                    <a:pt x="3607" y="51"/>
                  </a:lnTo>
                  <a:lnTo>
                    <a:pt x="3618" y="47"/>
                  </a:lnTo>
                  <a:lnTo>
                    <a:pt x="3631" y="49"/>
                  </a:lnTo>
                  <a:lnTo>
                    <a:pt x="3642" y="53"/>
                  </a:lnTo>
                  <a:lnTo>
                    <a:pt x="3653" y="57"/>
                  </a:lnTo>
                  <a:lnTo>
                    <a:pt x="3675" y="58"/>
                  </a:lnTo>
                  <a:lnTo>
                    <a:pt x="3695" y="57"/>
                  </a:lnTo>
                  <a:lnTo>
                    <a:pt x="3715" y="57"/>
                  </a:lnTo>
                  <a:lnTo>
                    <a:pt x="3733" y="64"/>
                  </a:lnTo>
                  <a:lnTo>
                    <a:pt x="3746" y="69"/>
                  </a:lnTo>
                  <a:lnTo>
                    <a:pt x="3755" y="71"/>
                  </a:lnTo>
                  <a:lnTo>
                    <a:pt x="3769" y="71"/>
                  </a:lnTo>
                  <a:lnTo>
                    <a:pt x="3809" y="71"/>
                  </a:lnTo>
                  <a:lnTo>
                    <a:pt x="3833" y="69"/>
                  </a:lnTo>
                  <a:lnTo>
                    <a:pt x="3855" y="66"/>
                  </a:lnTo>
                  <a:lnTo>
                    <a:pt x="3877" y="66"/>
                  </a:lnTo>
                  <a:lnTo>
                    <a:pt x="3897" y="71"/>
                  </a:lnTo>
                  <a:lnTo>
                    <a:pt x="3908" y="75"/>
                  </a:lnTo>
                  <a:lnTo>
                    <a:pt x="3917" y="73"/>
                  </a:lnTo>
                  <a:lnTo>
                    <a:pt x="3924" y="69"/>
                  </a:lnTo>
                  <a:lnTo>
                    <a:pt x="3933" y="66"/>
                  </a:lnTo>
                  <a:lnTo>
                    <a:pt x="3948" y="60"/>
                  </a:lnTo>
                  <a:lnTo>
                    <a:pt x="3964" y="58"/>
                  </a:lnTo>
                  <a:lnTo>
                    <a:pt x="3980" y="58"/>
                  </a:lnTo>
                  <a:lnTo>
                    <a:pt x="4000" y="60"/>
                  </a:lnTo>
                  <a:lnTo>
                    <a:pt x="4019" y="62"/>
                  </a:lnTo>
                  <a:lnTo>
                    <a:pt x="4039" y="60"/>
                  </a:lnTo>
                  <a:lnTo>
                    <a:pt x="4064" y="51"/>
                  </a:lnTo>
                  <a:lnTo>
                    <a:pt x="4091" y="44"/>
                  </a:lnTo>
                  <a:lnTo>
                    <a:pt x="4113" y="40"/>
                  </a:lnTo>
                  <a:lnTo>
                    <a:pt x="4135" y="35"/>
                  </a:lnTo>
                  <a:lnTo>
                    <a:pt x="4151" y="31"/>
                  </a:lnTo>
                  <a:lnTo>
                    <a:pt x="4170" y="26"/>
                  </a:lnTo>
                  <a:lnTo>
                    <a:pt x="4184" y="18"/>
                  </a:lnTo>
                  <a:lnTo>
                    <a:pt x="4193" y="7"/>
                  </a:lnTo>
                  <a:lnTo>
                    <a:pt x="4197" y="7"/>
                  </a:lnTo>
                  <a:lnTo>
                    <a:pt x="4201" y="9"/>
                  </a:lnTo>
                  <a:lnTo>
                    <a:pt x="4204" y="13"/>
                  </a:lnTo>
                  <a:lnTo>
                    <a:pt x="4208" y="15"/>
                  </a:lnTo>
                  <a:lnTo>
                    <a:pt x="4210" y="18"/>
                  </a:lnTo>
                  <a:lnTo>
                    <a:pt x="4213" y="20"/>
                  </a:lnTo>
                  <a:lnTo>
                    <a:pt x="4226" y="20"/>
                  </a:lnTo>
                  <a:lnTo>
                    <a:pt x="4237" y="18"/>
                  </a:lnTo>
                  <a:lnTo>
                    <a:pt x="4244" y="13"/>
                  </a:lnTo>
                  <a:lnTo>
                    <a:pt x="4253" y="6"/>
                  </a:lnTo>
                  <a:lnTo>
                    <a:pt x="4261" y="0"/>
                  </a:lnTo>
                  <a:lnTo>
                    <a:pt x="4264" y="2"/>
                  </a:lnTo>
                  <a:lnTo>
                    <a:pt x="4268" y="6"/>
                  </a:lnTo>
                  <a:lnTo>
                    <a:pt x="4272" y="7"/>
                  </a:lnTo>
                  <a:lnTo>
                    <a:pt x="4273" y="9"/>
                  </a:lnTo>
                  <a:lnTo>
                    <a:pt x="4277" y="11"/>
                  </a:lnTo>
                  <a:lnTo>
                    <a:pt x="4295" y="15"/>
                  </a:lnTo>
                  <a:lnTo>
                    <a:pt x="4312" y="17"/>
                  </a:lnTo>
                  <a:lnTo>
                    <a:pt x="4321" y="22"/>
                  </a:lnTo>
                  <a:lnTo>
                    <a:pt x="4328" y="29"/>
                  </a:lnTo>
                  <a:lnTo>
                    <a:pt x="4333" y="37"/>
                  </a:lnTo>
                  <a:lnTo>
                    <a:pt x="4343" y="42"/>
                  </a:lnTo>
                  <a:lnTo>
                    <a:pt x="4348" y="44"/>
                  </a:lnTo>
                  <a:lnTo>
                    <a:pt x="4353" y="44"/>
                  </a:lnTo>
                  <a:lnTo>
                    <a:pt x="4363" y="44"/>
                  </a:lnTo>
                  <a:lnTo>
                    <a:pt x="4370" y="47"/>
                  </a:lnTo>
                  <a:lnTo>
                    <a:pt x="4375" y="51"/>
                  </a:lnTo>
                  <a:lnTo>
                    <a:pt x="4384" y="55"/>
                  </a:lnTo>
                  <a:lnTo>
                    <a:pt x="4393" y="55"/>
                  </a:lnTo>
                  <a:lnTo>
                    <a:pt x="4406" y="55"/>
                  </a:lnTo>
                  <a:lnTo>
                    <a:pt x="4424" y="57"/>
                  </a:lnTo>
                  <a:lnTo>
                    <a:pt x="4444" y="58"/>
                  </a:lnTo>
                  <a:lnTo>
                    <a:pt x="4457" y="64"/>
                  </a:lnTo>
                  <a:lnTo>
                    <a:pt x="4472" y="67"/>
                  </a:lnTo>
                  <a:lnTo>
                    <a:pt x="4484" y="66"/>
                  </a:lnTo>
                  <a:lnTo>
                    <a:pt x="4506" y="58"/>
                  </a:lnTo>
                  <a:lnTo>
                    <a:pt x="4526" y="51"/>
                  </a:lnTo>
                  <a:lnTo>
                    <a:pt x="4555" y="47"/>
                  </a:lnTo>
                  <a:lnTo>
                    <a:pt x="4583" y="42"/>
                  </a:lnTo>
                  <a:lnTo>
                    <a:pt x="4597" y="37"/>
                  </a:lnTo>
                  <a:lnTo>
                    <a:pt x="4612" y="27"/>
                  </a:lnTo>
                  <a:lnTo>
                    <a:pt x="4628" y="24"/>
                  </a:lnTo>
                  <a:lnTo>
                    <a:pt x="4656" y="26"/>
                  </a:lnTo>
                  <a:lnTo>
                    <a:pt x="4683" y="27"/>
                  </a:lnTo>
                  <a:lnTo>
                    <a:pt x="4716" y="31"/>
                  </a:lnTo>
                  <a:lnTo>
                    <a:pt x="4747" y="35"/>
                  </a:lnTo>
                  <a:lnTo>
                    <a:pt x="4776" y="37"/>
                  </a:lnTo>
                  <a:lnTo>
                    <a:pt x="4805" y="33"/>
                  </a:lnTo>
                  <a:lnTo>
                    <a:pt x="4834" y="31"/>
                  </a:lnTo>
                  <a:lnTo>
                    <a:pt x="4845" y="31"/>
                  </a:lnTo>
                  <a:lnTo>
                    <a:pt x="4858" y="31"/>
                  </a:lnTo>
                  <a:lnTo>
                    <a:pt x="4869" y="31"/>
                  </a:lnTo>
                  <a:lnTo>
                    <a:pt x="4876" y="33"/>
                  </a:lnTo>
                  <a:lnTo>
                    <a:pt x="4879" y="37"/>
                  </a:lnTo>
                  <a:lnTo>
                    <a:pt x="4885" y="38"/>
                  </a:lnTo>
                  <a:lnTo>
                    <a:pt x="4889" y="42"/>
                  </a:lnTo>
                  <a:lnTo>
                    <a:pt x="4892" y="46"/>
                  </a:lnTo>
                  <a:lnTo>
                    <a:pt x="4898" y="47"/>
                  </a:lnTo>
                  <a:lnTo>
                    <a:pt x="4910" y="47"/>
                  </a:lnTo>
                  <a:lnTo>
                    <a:pt x="4923" y="44"/>
                  </a:lnTo>
                  <a:lnTo>
                    <a:pt x="4938" y="40"/>
                  </a:lnTo>
                  <a:lnTo>
                    <a:pt x="4947" y="37"/>
                  </a:lnTo>
                  <a:lnTo>
                    <a:pt x="4963" y="29"/>
                  </a:lnTo>
                  <a:lnTo>
                    <a:pt x="4978" y="24"/>
                  </a:lnTo>
                  <a:lnTo>
                    <a:pt x="4994" y="22"/>
                  </a:lnTo>
                  <a:lnTo>
                    <a:pt x="5009" y="22"/>
                  </a:lnTo>
                  <a:lnTo>
                    <a:pt x="5021" y="20"/>
                  </a:lnTo>
                  <a:lnTo>
                    <a:pt x="5036" y="17"/>
                  </a:lnTo>
                  <a:lnTo>
                    <a:pt x="5049" y="15"/>
                  </a:lnTo>
                  <a:lnTo>
                    <a:pt x="5054" y="17"/>
                  </a:lnTo>
                  <a:lnTo>
                    <a:pt x="5056" y="18"/>
                  </a:lnTo>
                  <a:lnTo>
                    <a:pt x="5058" y="20"/>
                  </a:lnTo>
                  <a:lnTo>
                    <a:pt x="5060" y="22"/>
                  </a:lnTo>
                  <a:lnTo>
                    <a:pt x="5061" y="26"/>
                  </a:lnTo>
                  <a:lnTo>
                    <a:pt x="5061" y="27"/>
                  </a:lnTo>
                  <a:lnTo>
                    <a:pt x="5065" y="29"/>
                  </a:lnTo>
                  <a:lnTo>
                    <a:pt x="5076" y="33"/>
                  </a:lnTo>
                  <a:lnTo>
                    <a:pt x="5089" y="31"/>
                  </a:lnTo>
                  <a:lnTo>
                    <a:pt x="5101" y="27"/>
                  </a:lnTo>
                  <a:lnTo>
                    <a:pt x="5129" y="24"/>
                  </a:lnTo>
                  <a:lnTo>
                    <a:pt x="5156" y="27"/>
                  </a:lnTo>
                  <a:lnTo>
                    <a:pt x="5183" y="37"/>
                  </a:lnTo>
                  <a:lnTo>
                    <a:pt x="5209" y="44"/>
                  </a:lnTo>
                  <a:lnTo>
                    <a:pt x="5229" y="53"/>
                  </a:lnTo>
                  <a:lnTo>
                    <a:pt x="5251" y="60"/>
                  </a:lnTo>
                  <a:lnTo>
                    <a:pt x="5274" y="67"/>
                  </a:lnTo>
                  <a:lnTo>
                    <a:pt x="5296" y="75"/>
                  </a:lnTo>
                  <a:lnTo>
                    <a:pt x="5313" y="78"/>
                  </a:lnTo>
                  <a:lnTo>
                    <a:pt x="5329" y="80"/>
                  </a:lnTo>
                  <a:lnTo>
                    <a:pt x="5344" y="84"/>
                  </a:lnTo>
                  <a:lnTo>
                    <a:pt x="5347" y="86"/>
                  </a:lnTo>
                  <a:lnTo>
                    <a:pt x="5351" y="88"/>
                  </a:lnTo>
                  <a:lnTo>
                    <a:pt x="5353" y="89"/>
                  </a:lnTo>
                  <a:lnTo>
                    <a:pt x="5356" y="89"/>
                  </a:lnTo>
                  <a:lnTo>
                    <a:pt x="5360" y="91"/>
                  </a:lnTo>
                  <a:lnTo>
                    <a:pt x="5364" y="93"/>
                  </a:lnTo>
                  <a:lnTo>
                    <a:pt x="5367" y="93"/>
                  </a:lnTo>
                  <a:lnTo>
                    <a:pt x="5367" y="95"/>
                  </a:lnTo>
                  <a:lnTo>
                    <a:pt x="5369" y="97"/>
                  </a:lnTo>
                  <a:lnTo>
                    <a:pt x="5373" y="97"/>
                  </a:lnTo>
                  <a:lnTo>
                    <a:pt x="5374" y="100"/>
                  </a:lnTo>
                  <a:lnTo>
                    <a:pt x="5391" y="102"/>
                  </a:lnTo>
                  <a:lnTo>
                    <a:pt x="5407" y="98"/>
                  </a:lnTo>
                  <a:lnTo>
                    <a:pt x="5420" y="91"/>
                  </a:lnTo>
                  <a:lnTo>
                    <a:pt x="5427" y="95"/>
                  </a:lnTo>
                  <a:lnTo>
                    <a:pt x="5436" y="97"/>
                  </a:lnTo>
                  <a:lnTo>
                    <a:pt x="5442" y="98"/>
                  </a:lnTo>
                  <a:lnTo>
                    <a:pt x="5449" y="100"/>
                  </a:lnTo>
                  <a:lnTo>
                    <a:pt x="5455" y="100"/>
                  </a:lnTo>
                  <a:lnTo>
                    <a:pt x="5460" y="98"/>
                  </a:lnTo>
                  <a:lnTo>
                    <a:pt x="5464" y="97"/>
                  </a:lnTo>
                  <a:lnTo>
                    <a:pt x="5467" y="95"/>
                  </a:lnTo>
                  <a:lnTo>
                    <a:pt x="5469" y="93"/>
                  </a:lnTo>
                  <a:lnTo>
                    <a:pt x="5473" y="91"/>
                  </a:lnTo>
                  <a:lnTo>
                    <a:pt x="5478" y="89"/>
                  </a:lnTo>
                  <a:lnTo>
                    <a:pt x="5484" y="88"/>
                  </a:lnTo>
                  <a:lnTo>
                    <a:pt x="5487" y="88"/>
                  </a:lnTo>
                  <a:lnTo>
                    <a:pt x="5491" y="88"/>
                  </a:lnTo>
                  <a:lnTo>
                    <a:pt x="5496" y="89"/>
                  </a:lnTo>
                  <a:lnTo>
                    <a:pt x="5500" y="91"/>
                  </a:lnTo>
                  <a:lnTo>
                    <a:pt x="5506" y="91"/>
                  </a:lnTo>
                  <a:lnTo>
                    <a:pt x="5529" y="91"/>
                  </a:lnTo>
                  <a:lnTo>
                    <a:pt x="5553" y="88"/>
                  </a:lnTo>
                  <a:lnTo>
                    <a:pt x="5575" y="82"/>
                  </a:lnTo>
                  <a:lnTo>
                    <a:pt x="5595" y="75"/>
                  </a:lnTo>
                  <a:lnTo>
                    <a:pt x="5604" y="69"/>
                  </a:lnTo>
                  <a:lnTo>
                    <a:pt x="5613" y="64"/>
                  </a:lnTo>
                  <a:lnTo>
                    <a:pt x="5622" y="58"/>
                  </a:lnTo>
                  <a:lnTo>
                    <a:pt x="5649" y="44"/>
                  </a:lnTo>
                  <a:lnTo>
                    <a:pt x="5680" y="33"/>
                  </a:lnTo>
                  <a:lnTo>
                    <a:pt x="5693" y="29"/>
                  </a:lnTo>
                  <a:lnTo>
                    <a:pt x="5708" y="29"/>
                  </a:lnTo>
                  <a:lnTo>
                    <a:pt x="5720" y="27"/>
                  </a:lnTo>
                  <a:lnTo>
                    <a:pt x="5740" y="27"/>
                  </a:lnTo>
                  <a:lnTo>
                    <a:pt x="5760" y="27"/>
                  </a:lnTo>
                  <a:lnTo>
                    <a:pt x="5768" y="27"/>
                  </a:lnTo>
                  <a:lnTo>
                    <a:pt x="5777" y="27"/>
                  </a:lnTo>
                  <a:lnTo>
                    <a:pt x="5782" y="26"/>
                  </a:lnTo>
                  <a:lnTo>
                    <a:pt x="5788" y="24"/>
                  </a:lnTo>
                  <a:lnTo>
                    <a:pt x="5795" y="20"/>
                  </a:lnTo>
                  <a:lnTo>
                    <a:pt x="5800" y="20"/>
                  </a:lnTo>
                  <a:lnTo>
                    <a:pt x="5811" y="22"/>
                  </a:lnTo>
                  <a:lnTo>
                    <a:pt x="5819" y="27"/>
                  </a:lnTo>
                  <a:lnTo>
                    <a:pt x="5828" y="33"/>
                  </a:lnTo>
                  <a:lnTo>
                    <a:pt x="5837" y="38"/>
                  </a:lnTo>
                  <a:lnTo>
                    <a:pt x="5859" y="47"/>
                  </a:lnTo>
                  <a:lnTo>
                    <a:pt x="5882" y="55"/>
                  </a:lnTo>
                  <a:lnTo>
                    <a:pt x="5893" y="62"/>
                  </a:lnTo>
                  <a:lnTo>
                    <a:pt x="5904" y="67"/>
                  </a:lnTo>
                  <a:lnTo>
                    <a:pt x="5917" y="71"/>
                  </a:lnTo>
                  <a:lnTo>
                    <a:pt x="5942" y="73"/>
                  </a:lnTo>
                  <a:lnTo>
                    <a:pt x="5970" y="73"/>
                  </a:lnTo>
                  <a:lnTo>
                    <a:pt x="5999" y="73"/>
                  </a:lnTo>
                  <a:lnTo>
                    <a:pt x="5999" y="1613"/>
                  </a:lnTo>
                  <a:lnTo>
                    <a:pt x="0" y="1613"/>
                  </a:lnTo>
                  <a:lnTo>
                    <a:pt x="0" y="120"/>
                  </a:lnTo>
                  <a:lnTo>
                    <a:pt x="0" y="111"/>
                  </a:lnTo>
                  <a:lnTo>
                    <a:pt x="0" y="104"/>
                  </a:lnTo>
                  <a:lnTo>
                    <a:pt x="0" y="97"/>
                  </a:lnTo>
                  <a:lnTo>
                    <a:pt x="2" y="91"/>
                  </a:lnTo>
                  <a:lnTo>
                    <a:pt x="5" y="88"/>
                  </a:lnTo>
                  <a:lnTo>
                    <a:pt x="11" y="84"/>
                  </a:lnTo>
                  <a:lnTo>
                    <a:pt x="16" y="82"/>
                  </a:lnTo>
                  <a:lnTo>
                    <a:pt x="22" y="80"/>
                  </a:lnTo>
                  <a:lnTo>
                    <a:pt x="29" y="80"/>
                  </a:lnTo>
                  <a:lnTo>
                    <a:pt x="47" y="77"/>
                  </a:lnTo>
                  <a:lnTo>
                    <a:pt x="62" y="73"/>
                  </a:lnTo>
                  <a:lnTo>
                    <a:pt x="75" y="64"/>
                  </a:lnTo>
                  <a:lnTo>
                    <a:pt x="86" y="55"/>
                  </a:lnTo>
                  <a:lnTo>
                    <a:pt x="95" y="46"/>
                  </a:lnTo>
                  <a:lnTo>
                    <a:pt x="104" y="37"/>
                  </a:lnTo>
                  <a:lnTo>
                    <a:pt x="113" y="31"/>
                  </a:lnTo>
                  <a:lnTo>
                    <a:pt x="126" y="26"/>
                  </a:lnTo>
                  <a:lnTo>
                    <a:pt x="137" y="20"/>
                  </a:lnTo>
                  <a:lnTo>
                    <a:pt x="146" y="15"/>
                  </a:lnTo>
                  <a:lnTo>
                    <a:pt x="153" y="9"/>
                  </a:lnTo>
                  <a:lnTo>
                    <a:pt x="164" y="7"/>
                  </a:lnTo>
                  <a:lnTo>
                    <a:pt x="177" y="7"/>
                  </a:lnTo>
                  <a:lnTo>
                    <a:pt x="182" y="9"/>
                  </a:lnTo>
                  <a:lnTo>
                    <a:pt x="189" y="11"/>
                  </a:lnTo>
                  <a:lnTo>
                    <a:pt x="195" y="13"/>
                  </a:lnTo>
                  <a:lnTo>
                    <a:pt x="198" y="11"/>
                  </a:lnTo>
                  <a:lnTo>
                    <a:pt x="202" y="11"/>
                  </a:lnTo>
                  <a:lnTo>
                    <a:pt x="206" y="9"/>
                  </a:lnTo>
                  <a:lnTo>
                    <a:pt x="207" y="6"/>
                  </a:lnTo>
                  <a:lnTo>
                    <a:pt x="209" y="4"/>
                  </a:lnTo>
                  <a:lnTo>
                    <a:pt x="211" y="2"/>
                  </a:lnTo>
                  <a:lnTo>
                    <a:pt x="213" y="0"/>
                  </a:lnTo>
                  <a:lnTo>
                    <a:pt x="2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05" name="Freeform 188"/>
            <p:cNvSpPr>
              <a:spLocks/>
            </p:cNvSpPr>
            <p:nvPr/>
          </p:nvSpPr>
          <p:spPr bwMode="auto">
            <a:xfrm rot="16200000">
              <a:off x="9730456" y="373274"/>
              <a:ext cx="5227889" cy="4572001"/>
            </a:xfrm>
            <a:custGeom>
              <a:avLst/>
              <a:gdLst>
                <a:gd name="T0" fmla="*/ 5999 w 6001"/>
                <a:gd name="T1" fmla="*/ 40 h 1740"/>
                <a:gd name="T2" fmla="*/ 5993 w 6001"/>
                <a:gd name="T3" fmla="*/ 1660 h 1740"/>
                <a:gd name="T4" fmla="*/ 5904 w 6001"/>
                <a:gd name="T5" fmla="*/ 1695 h 1740"/>
                <a:gd name="T6" fmla="*/ 5711 w 6001"/>
                <a:gd name="T7" fmla="*/ 1708 h 1740"/>
                <a:gd name="T8" fmla="*/ 5609 w 6001"/>
                <a:gd name="T9" fmla="*/ 1677 h 1740"/>
                <a:gd name="T10" fmla="*/ 5418 w 6001"/>
                <a:gd name="T11" fmla="*/ 1658 h 1740"/>
                <a:gd name="T12" fmla="*/ 5298 w 6001"/>
                <a:gd name="T13" fmla="*/ 1640 h 1740"/>
                <a:gd name="T14" fmla="*/ 5222 w 6001"/>
                <a:gd name="T15" fmla="*/ 1617 h 1740"/>
                <a:gd name="T16" fmla="*/ 5089 w 6001"/>
                <a:gd name="T17" fmla="*/ 1638 h 1740"/>
                <a:gd name="T18" fmla="*/ 4994 w 6001"/>
                <a:gd name="T19" fmla="*/ 1658 h 1740"/>
                <a:gd name="T20" fmla="*/ 4754 w 6001"/>
                <a:gd name="T21" fmla="*/ 1689 h 1740"/>
                <a:gd name="T22" fmla="*/ 4561 w 6001"/>
                <a:gd name="T23" fmla="*/ 1728 h 1740"/>
                <a:gd name="T24" fmla="*/ 4464 w 6001"/>
                <a:gd name="T25" fmla="*/ 1697 h 1740"/>
                <a:gd name="T26" fmla="*/ 4343 w 6001"/>
                <a:gd name="T27" fmla="*/ 1698 h 1740"/>
                <a:gd name="T28" fmla="*/ 4128 w 6001"/>
                <a:gd name="T29" fmla="*/ 1677 h 1740"/>
                <a:gd name="T30" fmla="*/ 3979 w 6001"/>
                <a:gd name="T31" fmla="*/ 1702 h 1740"/>
                <a:gd name="T32" fmla="*/ 3895 w 6001"/>
                <a:gd name="T33" fmla="*/ 1684 h 1740"/>
                <a:gd name="T34" fmla="*/ 3809 w 6001"/>
                <a:gd name="T35" fmla="*/ 1698 h 1740"/>
                <a:gd name="T36" fmla="*/ 3782 w 6001"/>
                <a:gd name="T37" fmla="*/ 1673 h 1740"/>
                <a:gd name="T38" fmla="*/ 3702 w 6001"/>
                <a:gd name="T39" fmla="*/ 1682 h 1740"/>
                <a:gd name="T40" fmla="*/ 3589 w 6001"/>
                <a:gd name="T41" fmla="*/ 1693 h 1740"/>
                <a:gd name="T42" fmla="*/ 3514 w 6001"/>
                <a:gd name="T43" fmla="*/ 1695 h 1740"/>
                <a:gd name="T44" fmla="*/ 3400 w 6001"/>
                <a:gd name="T45" fmla="*/ 1680 h 1740"/>
                <a:gd name="T46" fmla="*/ 3327 w 6001"/>
                <a:gd name="T47" fmla="*/ 1655 h 1740"/>
                <a:gd name="T48" fmla="*/ 3236 w 6001"/>
                <a:gd name="T49" fmla="*/ 1662 h 1740"/>
                <a:gd name="T50" fmla="*/ 3205 w 6001"/>
                <a:gd name="T51" fmla="*/ 1646 h 1740"/>
                <a:gd name="T52" fmla="*/ 3165 w 6001"/>
                <a:gd name="T53" fmla="*/ 1655 h 1740"/>
                <a:gd name="T54" fmla="*/ 3114 w 6001"/>
                <a:gd name="T55" fmla="*/ 1667 h 1740"/>
                <a:gd name="T56" fmla="*/ 3036 w 6001"/>
                <a:gd name="T57" fmla="*/ 1680 h 1740"/>
                <a:gd name="T58" fmla="*/ 2950 w 6001"/>
                <a:gd name="T59" fmla="*/ 1671 h 1740"/>
                <a:gd name="T60" fmla="*/ 2810 w 6001"/>
                <a:gd name="T61" fmla="*/ 1708 h 1740"/>
                <a:gd name="T62" fmla="*/ 2741 w 6001"/>
                <a:gd name="T63" fmla="*/ 1706 h 1740"/>
                <a:gd name="T64" fmla="*/ 2559 w 6001"/>
                <a:gd name="T65" fmla="*/ 1740 h 1740"/>
                <a:gd name="T66" fmla="*/ 2444 w 6001"/>
                <a:gd name="T67" fmla="*/ 1691 h 1740"/>
                <a:gd name="T68" fmla="*/ 2297 w 6001"/>
                <a:gd name="T69" fmla="*/ 1689 h 1740"/>
                <a:gd name="T70" fmla="*/ 2204 w 6001"/>
                <a:gd name="T71" fmla="*/ 1693 h 1740"/>
                <a:gd name="T72" fmla="*/ 2073 w 6001"/>
                <a:gd name="T73" fmla="*/ 1688 h 1740"/>
                <a:gd name="T74" fmla="*/ 1944 w 6001"/>
                <a:gd name="T75" fmla="*/ 1671 h 1740"/>
                <a:gd name="T76" fmla="*/ 1798 w 6001"/>
                <a:gd name="T77" fmla="*/ 1684 h 1740"/>
                <a:gd name="T78" fmla="*/ 1673 w 6001"/>
                <a:gd name="T79" fmla="*/ 1642 h 1740"/>
                <a:gd name="T80" fmla="*/ 1607 w 6001"/>
                <a:gd name="T81" fmla="*/ 1660 h 1740"/>
                <a:gd name="T82" fmla="*/ 1582 w 6001"/>
                <a:gd name="T83" fmla="*/ 1671 h 1740"/>
                <a:gd name="T84" fmla="*/ 1551 w 6001"/>
                <a:gd name="T85" fmla="*/ 1671 h 1740"/>
                <a:gd name="T86" fmla="*/ 1518 w 6001"/>
                <a:gd name="T87" fmla="*/ 1673 h 1740"/>
                <a:gd name="T88" fmla="*/ 1458 w 6001"/>
                <a:gd name="T89" fmla="*/ 1689 h 1740"/>
                <a:gd name="T90" fmla="*/ 1363 w 6001"/>
                <a:gd name="T91" fmla="*/ 1695 h 1740"/>
                <a:gd name="T92" fmla="*/ 1227 w 6001"/>
                <a:gd name="T93" fmla="*/ 1666 h 1740"/>
                <a:gd name="T94" fmla="*/ 1152 w 6001"/>
                <a:gd name="T95" fmla="*/ 1662 h 1740"/>
                <a:gd name="T96" fmla="*/ 1108 w 6001"/>
                <a:gd name="T97" fmla="*/ 1651 h 1740"/>
                <a:gd name="T98" fmla="*/ 1067 w 6001"/>
                <a:gd name="T99" fmla="*/ 1675 h 1740"/>
                <a:gd name="T100" fmla="*/ 932 w 6001"/>
                <a:gd name="T101" fmla="*/ 1684 h 1740"/>
                <a:gd name="T102" fmla="*/ 774 w 6001"/>
                <a:gd name="T103" fmla="*/ 1677 h 1740"/>
                <a:gd name="T104" fmla="*/ 750 w 6001"/>
                <a:gd name="T105" fmla="*/ 1667 h 1740"/>
                <a:gd name="T106" fmla="*/ 635 w 6001"/>
                <a:gd name="T107" fmla="*/ 1667 h 1740"/>
                <a:gd name="T108" fmla="*/ 513 w 6001"/>
                <a:gd name="T109" fmla="*/ 1677 h 1740"/>
                <a:gd name="T110" fmla="*/ 399 w 6001"/>
                <a:gd name="T111" fmla="*/ 1655 h 1740"/>
                <a:gd name="T112" fmla="*/ 355 w 6001"/>
                <a:gd name="T113" fmla="*/ 1637 h 1740"/>
                <a:gd name="T114" fmla="*/ 306 w 6001"/>
                <a:gd name="T115" fmla="*/ 1657 h 1740"/>
                <a:gd name="T116" fmla="*/ 288 w 6001"/>
                <a:gd name="T117" fmla="*/ 1655 h 1740"/>
                <a:gd name="T118" fmla="*/ 206 w 6001"/>
                <a:gd name="T119" fmla="*/ 1653 h 1740"/>
                <a:gd name="T120" fmla="*/ 160 w 6001"/>
                <a:gd name="T121" fmla="*/ 1657 h 1740"/>
                <a:gd name="T122" fmla="*/ 53 w 6001"/>
                <a:gd name="T123" fmla="*/ 1675 h 1740"/>
                <a:gd name="T124" fmla="*/ 0 w 6001"/>
                <a:gd name="T125" fmla="*/ 0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001" h="1740">
                  <a:moveTo>
                    <a:pt x="0" y="0"/>
                  </a:moveTo>
                  <a:lnTo>
                    <a:pt x="5999" y="0"/>
                  </a:lnTo>
                  <a:lnTo>
                    <a:pt x="5999" y="4"/>
                  </a:lnTo>
                  <a:lnTo>
                    <a:pt x="5999" y="15"/>
                  </a:lnTo>
                  <a:lnTo>
                    <a:pt x="5999" y="29"/>
                  </a:lnTo>
                  <a:lnTo>
                    <a:pt x="5999" y="40"/>
                  </a:lnTo>
                  <a:lnTo>
                    <a:pt x="5999" y="46"/>
                  </a:lnTo>
                  <a:lnTo>
                    <a:pt x="5999" y="1611"/>
                  </a:lnTo>
                  <a:lnTo>
                    <a:pt x="5999" y="1626"/>
                  </a:lnTo>
                  <a:lnTo>
                    <a:pt x="6001" y="1642"/>
                  </a:lnTo>
                  <a:lnTo>
                    <a:pt x="5997" y="1657"/>
                  </a:lnTo>
                  <a:lnTo>
                    <a:pt x="5993" y="1660"/>
                  </a:lnTo>
                  <a:lnTo>
                    <a:pt x="5990" y="1664"/>
                  </a:lnTo>
                  <a:lnTo>
                    <a:pt x="5984" y="1666"/>
                  </a:lnTo>
                  <a:lnTo>
                    <a:pt x="5973" y="1671"/>
                  </a:lnTo>
                  <a:lnTo>
                    <a:pt x="5950" y="1678"/>
                  </a:lnTo>
                  <a:lnTo>
                    <a:pt x="5928" y="1688"/>
                  </a:lnTo>
                  <a:lnTo>
                    <a:pt x="5904" y="1695"/>
                  </a:lnTo>
                  <a:lnTo>
                    <a:pt x="5877" y="1698"/>
                  </a:lnTo>
                  <a:lnTo>
                    <a:pt x="5808" y="1698"/>
                  </a:lnTo>
                  <a:lnTo>
                    <a:pt x="5782" y="1700"/>
                  </a:lnTo>
                  <a:lnTo>
                    <a:pt x="5757" y="1704"/>
                  </a:lnTo>
                  <a:lnTo>
                    <a:pt x="5731" y="1706"/>
                  </a:lnTo>
                  <a:lnTo>
                    <a:pt x="5711" y="1708"/>
                  </a:lnTo>
                  <a:lnTo>
                    <a:pt x="5689" y="1708"/>
                  </a:lnTo>
                  <a:lnTo>
                    <a:pt x="5669" y="1706"/>
                  </a:lnTo>
                  <a:lnTo>
                    <a:pt x="5651" y="1700"/>
                  </a:lnTo>
                  <a:lnTo>
                    <a:pt x="5637" y="1693"/>
                  </a:lnTo>
                  <a:lnTo>
                    <a:pt x="5624" y="1682"/>
                  </a:lnTo>
                  <a:lnTo>
                    <a:pt x="5609" y="1677"/>
                  </a:lnTo>
                  <a:lnTo>
                    <a:pt x="5576" y="1671"/>
                  </a:lnTo>
                  <a:lnTo>
                    <a:pt x="5546" y="1669"/>
                  </a:lnTo>
                  <a:lnTo>
                    <a:pt x="5515" y="1667"/>
                  </a:lnTo>
                  <a:lnTo>
                    <a:pt x="5484" y="1667"/>
                  </a:lnTo>
                  <a:lnTo>
                    <a:pt x="5449" y="1666"/>
                  </a:lnTo>
                  <a:lnTo>
                    <a:pt x="5418" y="1658"/>
                  </a:lnTo>
                  <a:lnTo>
                    <a:pt x="5387" y="1649"/>
                  </a:lnTo>
                  <a:lnTo>
                    <a:pt x="5358" y="1637"/>
                  </a:lnTo>
                  <a:lnTo>
                    <a:pt x="5344" y="1633"/>
                  </a:lnTo>
                  <a:lnTo>
                    <a:pt x="5329" y="1635"/>
                  </a:lnTo>
                  <a:lnTo>
                    <a:pt x="5313" y="1637"/>
                  </a:lnTo>
                  <a:lnTo>
                    <a:pt x="5298" y="1640"/>
                  </a:lnTo>
                  <a:lnTo>
                    <a:pt x="5287" y="1640"/>
                  </a:lnTo>
                  <a:lnTo>
                    <a:pt x="5276" y="1637"/>
                  </a:lnTo>
                  <a:lnTo>
                    <a:pt x="5263" y="1629"/>
                  </a:lnTo>
                  <a:lnTo>
                    <a:pt x="5251" y="1620"/>
                  </a:lnTo>
                  <a:lnTo>
                    <a:pt x="5238" y="1617"/>
                  </a:lnTo>
                  <a:lnTo>
                    <a:pt x="5222" y="1617"/>
                  </a:lnTo>
                  <a:lnTo>
                    <a:pt x="5196" y="1620"/>
                  </a:lnTo>
                  <a:lnTo>
                    <a:pt x="5172" y="1627"/>
                  </a:lnTo>
                  <a:lnTo>
                    <a:pt x="5149" y="1637"/>
                  </a:lnTo>
                  <a:lnTo>
                    <a:pt x="5121" y="1642"/>
                  </a:lnTo>
                  <a:lnTo>
                    <a:pt x="5105" y="1640"/>
                  </a:lnTo>
                  <a:lnTo>
                    <a:pt x="5089" y="1638"/>
                  </a:lnTo>
                  <a:lnTo>
                    <a:pt x="5072" y="1638"/>
                  </a:lnTo>
                  <a:lnTo>
                    <a:pt x="5051" y="1642"/>
                  </a:lnTo>
                  <a:lnTo>
                    <a:pt x="5029" y="1651"/>
                  </a:lnTo>
                  <a:lnTo>
                    <a:pt x="5018" y="1655"/>
                  </a:lnTo>
                  <a:lnTo>
                    <a:pt x="5007" y="1658"/>
                  </a:lnTo>
                  <a:lnTo>
                    <a:pt x="4994" y="1658"/>
                  </a:lnTo>
                  <a:lnTo>
                    <a:pt x="4949" y="1658"/>
                  </a:lnTo>
                  <a:lnTo>
                    <a:pt x="4901" y="1660"/>
                  </a:lnTo>
                  <a:lnTo>
                    <a:pt x="4854" y="1666"/>
                  </a:lnTo>
                  <a:lnTo>
                    <a:pt x="4830" y="1667"/>
                  </a:lnTo>
                  <a:lnTo>
                    <a:pt x="4805" y="1671"/>
                  </a:lnTo>
                  <a:lnTo>
                    <a:pt x="4754" y="1689"/>
                  </a:lnTo>
                  <a:lnTo>
                    <a:pt x="4701" y="1708"/>
                  </a:lnTo>
                  <a:lnTo>
                    <a:pt x="4681" y="1709"/>
                  </a:lnTo>
                  <a:lnTo>
                    <a:pt x="4663" y="1711"/>
                  </a:lnTo>
                  <a:lnTo>
                    <a:pt x="4643" y="1711"/>
                  </a:lnTo>
                  <a:lnTo>
                    <a:pt x="4597" y="1720"/>
                  </a:lnTo>
                  <a:lnTo>
                    <a:pt x="4561" y="1728"/>
                  </a:lnTo>
                  <a:lnTo>
                    <a:pt x="4539" y="1729"/>
                  </a:lnTo>
                  <a:lnTo>
                    <a:pt x="4517" y="1726"/>
                  </a:lnTo>
                  <a:lnTo>
                    <a:pt x="4497" y="1718"/>
                  </a:lnTo>
                  <a:lnTo>
                    <a:pt x="4481" y="1709"/>
                  </a:lnTo>
                  <a:lnTo>
                    <a:pt x="4472" y="1702"/>
                  </a:lnTo>
                  <a:lnTo>
                    <a:pt x="4464" y="1697"/>
                  </a:lnTo>
                  <a:lnTo>
                    <a:pt x="4455" y="1695"/>
                  </a:lnTo>
                  <a:lnTo>
                    <a:pt x="4441" y="1693"/>
                  </a:lnTo>
                  <a:lnTo>
                    <a:pt x="4399" y="1697"/>
                  </a:lnTo>
                  <a:lnTo>
                    <a:pt x="4383" y="1700"/>
                  </a:lnTo>
                  <a:lnTo>
                    <a:pt x="4366" y="1702"/>
                  </a:lnTo>
                  <a:lnTo>
                    <a:pt x="4343" y="1698"/>
                  </a:lnTo>
                  <a:lnTo>
                    <a:pt x="4319" y="1693"/>
                  </a:lnTo>
                  <a:lnTo>
                    <a:pt x="4295" y="1688"/>
                  </a:lnTo>
                  <a:lnTo>
                    <a:pt x="4235" y="1680"/>
                  </a:lnTo>
                  <a:lnTo>
                    <a:pt x="4197" y="1677"/>
                  </a:lnTo>
                  <a:lnTo>
                    <a:pt x="4159" y="1675"/>
                  </a:lnTo>
                  <a:lnTo>
                    <a:pt x="4128" y="1677"/>
                  </a:lnTo>
                  <a:lnTo>
                    <a:pt x="4099" y="1675"/>
                  </a:lnTo>
                  <a:lnTo>
                    <a:pt x="4077" y="1673"/>
                  </a:lnTo>
                  <a:lnTo>
                    <a:pt x="4053" y="1675"/>
                  </a:lnTo>
                  <a:lnTo>
                    <a:pt x="4028" y="1684"/>
                  </a:lnTo>
                  <a:lnTo>
                    <a:pt x="4004" y="1695"/>
                  </a:lnTo>
                  <a:lnTo>
                    <a:pt x="3979" y="1702"/>
                  </a:lnTo>
                  <a:lnTo>
                    <a:pt x="3964" y="1702"/>
                  </a:lnTo>
                  <a:lnTo>
                    <a:pt x="3951" y="1700"/>
                  </a:lnTo>
                  <a:lnTo>
                    <a:pt x="3942" y="1695"/>
                  </a:lnTo>
                  <a:lnTo>
                    <a:pt x="3929" y="1689"/>
                  </a:lnTo>
                  <a:lnTo>
                    <a:pt x="3913" y="1686"/>
                  </a:lnTo>
                  <a:lnTo>
                    <a:pt x="3895" y="1684"/>
                  </a:lnTo>
                  <a:lnTo>
                    <a:pt x="3878" y="1686"/>
                  </a:lnTo>
                  <a:lnTo>
                    <a:pt x="3864" y="1691"/>
                  </a:lnTo>
                  <a:lnTo>
                    <a:pt x="3847" y="1697"/>
                  </a:lnTo>
                  <a:lnTo>
                    <a:pt x="3829" y="1702"/>
                  </a:lnTo>
                  <a:lnTo>
                    <a:pt x="3815" y="1702"/>
                  </a:lnTo>
                  <a:lnTo>
                    <a:pt x="3809" y="1698"/>
                  </a:lnTo>
                  <a:lnTo>
                    <a:pt x="3806" y="1695"/>
                  </a:lnTo>
                  <a:lnTo>
                    <a:pt x="3800" y="1689"/>
                  </a:lnTo>
                  <a:lnTo>
                    <a:pt x="3797" y="1686"/>
                  </a:lnTo>
                  <a:lnTo>
                    <a:pt x="3793" y="1682"/>
                  </a:lnTo>
                  <a:lnTo>
                    <a:pt x="3787" y="1677"/>
                  </a:lnTo>
                  <a:lnTo>
                    <a:pt x="3782" y="1673"/>
                  </a:lnTo>
                  <a:lnTo>
                    <a:pt x="3777" y="1669"/>
                  </a:lnTo>
                  <a:lnTo>
                    <a:pt x="3769" y="1667"/>
                  </a:lnTo>
                  <a:lnTo>
                    <a:pt x="3758" y="1677"/>
                  </a:lnTo>
                  <a:lnTo>
                    <a:pt x="3742" y="1682"/>
                  </a:lnTo>
                  <a:lnTo>
                    <a:pt x="3722" y="1682"/>
                  </a:lnTo>
                  <a:lnTo>
                    <a:pt x="3702" y="1682"/>
                  </a:lnTo>
                  <a:lnTo>
                    <a:pt x="3686" y="1682"/>
                  </a:lnTo>
                  <a:lnTo>
                    <a:pt x="3671" y="1680"/>
                  </a:lnTo>
                  <a:lnTo>
                    <a:pt x="3656" y="1678"/>
                  </a:lnTo>
                  <a:lnTo>
                    <a:pt x="3642" y="1678"/>
                  </a:lnTo>
                  <a:lnTo>
                    <a:pt x="3616" y="1688"/>
                  </a:lnTo>
                  <a:lnTo>
                    <a:pt x="3589" y="1693"/>
                  </a:lnTo>
                  <a:lnTo>
                    <a:pt x="3571" y="1697"/>
                  </a:lnTo>
                  <a:lnTo>
                    <a:pt x="3554" y="1700"/>
                  </a:lnTo>
                  <a:lnTo>
                    <a:pt x="3536" y="1702"/>
                  </a:lnTo>
                  <a:lnTo>
                    <a:pt x="3527" y="1700"/>
                  </a:lnTo>
                  <a:lnTo>
                    <a:pt x="3520" y="1698"/>
                  </a:lnTo>
                  <a:lnTo>
                    <a:pt x="3514" y="1695"/>
                  </a:lnTo>
                  <a:lnTo>
                    <a:pt x="3507" y="1689"/>
                  </a:lnTo>
                  <a:lnTo>
                    <a:pt x="3496" y="1684"/>
                  </a:lnTo>
                  <a:lnTo>
                    <a:pt x="3485" y="1680"/>
                  </a:lnTo>
                  <a:lnTo>
                    <a:pt x="3471" y="1680"/>
                  </a:lnTo>
                  <a:lnTo>
                    <a:pt x="3414" y="1680"/>
                  </a:lnTo>
                  <a:lnTo>
                    <a:pt x="3400" y="1680"/>
                  </a:lnTo>
                  <a:lnTo>
                    <a:pt x="3383" y="1682"/>
                  </a:lnTo>
                  <a:lnTo>
                    <a:pt x="3369" y="1680"/>
                  </a:lnTo>
                  <a:lnTo>
                    <a:pt x="3358" y="1675"/>
                  </a:lnTo>
                  <a:lnTo>
                    <a:pt x="3349" y="1666"/>
                  </a:lnTo>
                  <a:lnTo>
                    <a:pt x="3338" y="1658"/>
                  </a:lnTo>
                  <a:lnTo>
                    <a:pt x="3327" y="1655"/>
                  </a:lnTo>
                  <a:lnTo>
                    <a:pt x="3314" y="1658"/>
                  </a:lnTo>
                  <a:lnTo>
                    <a:pt x="3300" y="1664"/>
                  </a:lnTo>
                  <a:lnTo>
                    <a:pt x="3287" y="1667"/>
                  </a:lnTo>
                  <a:lnTo>
                    <a:pt x="3269" y="1671"/>
                  </a:lnTo>
                  <a:lnTo>
                    <a:pt x="3252" y="1669"/>
                  </a:lnTo>
                  <a:lnTo>
                    <a:pt x="3236" y="1662"/>
                  </a:lnTo>
                  <a:lnTo>
                    <a:pt x="3231" y="1658"/>
                  </a:lnTo>
                  <a:lnTo>
                    <a:pt x="3225" y="1653"/>
                  </a:lnTo>
                  <a:lnTo>
                    <a:pt x="3218" y="1649"/>
                  </a:lnTo>
                  <a:lnTo>
                    <a:pt x="3212" y="1647"/>
                  </a:lnTo>
                  <a:lnTo>
                    <a:pt x="3209" y="1646"/>
                  </a:lnTo>
                  <a:lnTo>
                    <a:pt x="3205" y="1646"/>
                  </a:lnTo>
                  <a:lnTo>
                    <a:pt x="3203" y="1646"/>
                  </a:lnTo>
                  <a:lnTo>
                    <a:pt x="3201" y="1647"/>
                  </a:lnTo>
                  <a:lnTo>
                    <a:pt x="3198" y="1649"/>
                  </a:lnTo>
                  <a:lnTo>
                    <a:pt x="3196" y="1651"/>
                  </a:lnTo>
                  <a:lnTo>
                    <a:pt x="3180" y="1653"/>
                  </a:lnTo>
                  <a:lnTo>
                    <a:pt x="3165" y="1655"/>
                  </a:lnTo>
                  <a:lnTo>
                    <a:pt x="3163" y="1655"/>
                  </a:lnTo>
                  <a:lnTo>
                    <a:pt x="3161" y="1657"/>
                  </a:lnTo>
                  <a:lnTo>
                    <a:pt x="3160" y="1658"/>
                  </a:lnTo>
                  <a:lnTo>
                    <a:pt x="3156" y="1660"/>
                  </a:lnTo>
                  <a:lnTo>
                    <a:pt x="3136" y="1666"/>
                  </a:lnTo>
                  <a:lnTo>
                    <a:pt x="3114" y="1667"/>
                  </a:lnTo>
                  <a:lnTo>
                    <a:pt x="3101" y="1667"/>
                  </a:lnTo>
                  <a:lnTo>
                    <a:pt x="3087" y="1667"/>
                  </a:lnTo>
                  <a:lnTo>
                    <a:pt x="3074" y="1667"/>
                  </a:lnTo>
                  <a:lnTo>
                    <a:pt x="3061" y="1673"/>
                  </a:lnTo>
                  <a:lnTo>
                    <a:pt x="3049" y="1678"/>
                  </a:lnTo>
                  <a:lnTo>
                    <a:pt x="3036" y="1680"/>
                  </a:lnTo>
                  <a:lnTo>
                    <a:pt x="3023" y="1680"/>
                  </a:lnTo>
                  <a:lnTo>
                    <a:pt x="3008" y="1673"/>
                  </a:lnTo>
                  <a:lnTo>
                    <a:pt x="2996" y="1666"/>
                  </a:lnTo>
                  <a:lnTo>
                    <a:pt x="2981" y="1662"/>
                  </a:lnTo>
                  <a:lnTo>
                    <a:pt x="2965" y="1666"/>
                  </a:lnTo>
                  <a:lnTo>
                    <a:pt x="2950" y="1671"/>
                  </a:lnTo>
                  <a:lnTo>
                    <a:pt x="2936" y="1677"/>
                  </a:lnTo>
                  <a:lnTo>
                    <a:pt x="2912" y="1682"/>
                  </a:lnTo>
                  <a:lnTo>
                    <a:pt x="2888" y="1686"/>
                  </a:lnTo>
                  <a:lnTo>
                    <a:pt x="2857" y="1695"/>
                  </a:lnTo>
                  <a:lnTo>
                    <a:pt x="2826" y="1702"/>
                  </a:lnTo>
                  <a:lnTo>
                    <a:pt x="2810" y="1708"/>
                  </a:lnTo>
                  <a:lnTo>
                    <a:pt x="2792" y="1711"/>
                  </a:lnTo>
                  <a:lnTo>
                    <a:pt x="2786" y="1709"/>
                  </a:lnTo>
                  <a:lnTo>
                    <a:pt x="2779" y="1709"/>
                  </a:lnTo>
                  <a:lnTo>
                    <a:pt x="2774" y="1708"/>
                  </a:lnTo>
                  <a:lnTo>
                    <a:pt x="2766" y="1706"/>
                  </a:lnTo>
                  <a:lnTo>
                    <a:pt x="2741" y="1706"/>
                  </a:lnTo>
                  <a:lnTo>
                    <a:pt x="2719" y="1713"/>
                  </a:lnTo>
                  <a:lnTo>
                    <a:pt x="2692" y="1724"/>
                  </a:lnTo>
                  <a:lnTo>
                    <a:pt x="2659" y="1729"/>
                  </a:lnTo>
                  <a:lnTo>
                    <a:pt x="2628" y="1733"/>
                  </a:lnTo>
                  <a:lnTo>
                    <a:pt x="2592" y="1735"/>
                  </a:lnTo>
                  <a:lnTo>
                    <a:pt x="2559" y="1740"/>
                  </a:lnTo>
                  <a:lnTo>
                    <a:pt x="2523" y="1740"/>
                  </a:lnTo>
                  <a:lnTo>
                    <a:pt x="2508" y="1735"/>
                  </a:lnTo>
                  <a:lnTo>
                    <a:pt x="2495" y="1726"/>
                  </a:lnTo>
                  <a:lnTo>
                    <a:pt x="2484" y="1717"/>
                  </a:lnTo>
                  <a:lnTo>
                    <a:pt x="2466" y="1704"/>
                  </a:lnTo>
                  <a:lnTo>
                    <a:pt x="2444" y="1691"/>
                  </a:lnTo>
                  <a:lnTo>
                    <a:pt x="2421" y="1686"/>
                  </a:lnTo>
                  <a:lnTo>
                    <a:pt x="2393" y="1682"/>
                  </a:lnTo>
                  <a:lnTo>
                    <a:pt x="2364" y="1684"/>
                  </a:lnTo>
                  <a:lnTo>
                    <a:pt x="2339" y="1686"/>
                  </a:lnTo>
                  <a:lnTo>
                    <a:pt x="2319" y="1689"/>
                  </a:lnTo>
                  <a:lnTo>
                    <a:pt x="2297" y="1689"/>
                  </a:lnTo>
                  <a:lnTo>
                    <a:pt x="2290" y="1688"/>
                  </a:lnTo>
                  <a:lnTo>
                    <a:pt x="2282" y="1686"/>
                  </a:lnTo>
                  <a:lnTo>
                    <a:pt x="2273" y="1684"/>
                  </a:lnTo>
                  <a:lnTo>
                    <a:pt x="2250" y="1686"/>
                  </a:lnTo>
                  <a:lnTo>
                    <a:pt x="2228" y="1691"/>
                  </a:lnTo>
                  <a:lnTo>
                    <a:pt x="2204" y="1693"/>
                  </a:lnTo>
                  <a:lnTo>
                    <a:pt x="2169" y="1693"/>
                  </a:lnTo>
                  <a:lnTo>
                    <a:pt x="2157" y="1691"/>
                  </a:lnTo>
                  <a:lnTo>
                    <a:pt x="2144" y="1689"/>
                  </a:lnTo>
                  <a:lnTo>
                    <a:pt x="2131" y="1686"/>
                  </a:lnTo>
                  <a:lnTo>
                    <a:pt x="2102" y="1684"/>
                  </a:lnTo>
                  <a:lnTo>
                    <a:pt x="2073" y="1688"/>
                  </a:lnTo>
                  <a:lnTo>
                    <a:pt x="2044" y="1689"/>
                  </a:lnTo>
                  <a:lnTo>
                    <a:pt x="2026" y="1689"/>
                  </a:lnTo>
                  <a:lnTo>
                    <a:pt x="2007" y="1689"/>
                  </a:lnTo>
                  <a:lnTo>
                    <a:pt x="1987" y="1684"/>
                  </a:lnTo>
                  <a:lnTo>
                    <a:pt x="1967" y="1675"/>
                  </a:lnTo>
                  <a:lnTo>
                    <a:pt x="1944" y="1671"/>
                  </a:lnTo>
                  <a:lnTo>
                    <a:pt x="1920" y="1671"/>
                  </a:lnTo>
                  <a:lnTo>
                    <a:pt x="1898" y="1675"/>
                  </a:lnTo>
                  <a:lnTo>
                    <a:pt x="1871" y="1680"/>
                  </a:lnTo>
                  <a:lnTo>
                    <a:pt x="1844" y="1680"/>
                  </a:lnTo>
                  <a:lnTo>
                    <a:pt x="1822" y="1682"/>
                  </a:lnTo>
                  <a:lnTo>
                    <a:pt x="1798" y="1684"/>
                  </a:lnTo>
                  <a:lnTo>
                    <a:pt x="1776" y="1684"/>
                  </a:lnTo>
                  <a:lnTo>
                    <a:pt x="1753" y="1675"/>
                  </a:lnTo>
                  <a:lnTo>
                    <a:pt x="1729" y="1662"/>
                  </a:lnTo>
                  <a:lnTo>
                    <a:pt x="1707" y="1649"/>
                  </a:lnTo>
                  <a:lnTo>
                    <a:pt x="1689" y="1642"/>
                  </a:lnTo>
                  <a:lnTo>
                    <a:pt x="1673" y="1642"/>
                  </a:lnTo>
                  <a:lnTo>
                    <a:pt x="1654" y="1646"/>
                  </a:lnTo>
                  <a:lnTo>
                    <a:pt x="1636" y="1653"/>
                  </a:lnTo>
                  <a:lnTo>
                    <a:pt x="1629" y="1655"/>
                  </a:lnTo>
                  <a:lnTo>
                    <a:pt x="1622" y="1658"/>
                  </a:lnTo>
                  <a:lnTo>
                    <a:pt x="1613" y="1660"/>
                  </a:lnTo>
                  <a:lnTo>
                    <a:pt x="1607" y="1660"/>
                  </a:lnTo>
                  <a:lnTo>
                    <a:pt x="1603" y="1660"/>
                  </a:lnTo>
                  <a:lnTo>
                    <a:pt x="1598" y="1660"/>
                  </a:lnTo>
                  <a:lnTo>
                    <a:pt x="1593" y="1660"/>
                  </a:lnTo>
                  <a:lnTo>
                    <a:pt x="1589" y="1664"/>
                  </a:lnTo>
                  <a:lnTo>
                    <a:pt x="1585" y="1667"/>
                  </a:lnTo>
                  <a:lnTo>
                    <a:pt x="1582" y="1671"/>
                  </a:lnTo>
                  <a:lnTo>
                    <a:pt x="1576" y="1673"/>
                  </a:lnTo>
                  <a:lnTo>
                    <a:pt x="1572" y="1677"/>
                  </a:lnTo>
                  <a:lnTo>
                    <a:pt x="1567" y="1677"/>
                  </a:lnTo>
                  <a:lnTo>
                    <a:pt x="1562" y="1677"/>
                  </a:lnTo>
                  <a:lnTo>
                    <a:pt x="1556" y="1673"/>
                  </a:lnTo>
                  <a:lnTo>
                    <a:pt x="1551" y="1671"/>
                  </a:lnTo>
                  <a:lnTo>
                    <a:pt x="1545" y="1671"/>
                  </a:lnTo>
                  <a:lnTo>
                    <a:pt x="1538" y="1671"/>
                  </a:lnTo>
                  <a:lnTo>
                    <a:pt x="1532" y="1671"/>
                  </a:lnTo>
                  <a:lnTo>
                    <a:pt x="1527" y="1671"/>
                  </a:lnTo>
                  <a:lnTo>
                    <a:pt x="1522" y="1673"/>
                  </a:lnTo>
                  <a:lnTo>
                    <a:pt x="1518" y="1673"/>
                  </a:lnTo>
                  <a:lnTo>
                    <a:pt x="1514" y="1675"/>
                  </a:lnTo>
                  <a:lnTo>
                    <a:pt x="1511" y="1678"/>
                  </a:lnTo>
                  <a:lnTo>
                    <a:pt x="1505" y="1680"/>
                  </a:lnTo>
                  <a:lnTo>
                    <a:pt x="1491" y="1688"/>
                  </a:lnTo>
                  <a:lnTo>
                    <a:pt x="1474" y="1689"/>
                  </a:lnTo>
                  <a:lnTo>
                    <a:pt x="1458" y="1689"/>
                  </a:lnTo>
                  <a:lnTo>
                    <a:pt x="1440" y="1691"/>
                  </a:lnTo>
                  <a:lnTo>
                    <a:pt x="1425" y="1695"/>
                  </a:lnTo>
                  <a:lnTo>
                    <a:pt x="1411" y="1698"/>
                  </a:lnTo>
                  <a:lnTo>
                    <a:pt x="1392" y="1702"/>
                  </a:lnTo>
                  <a:lnTo>
                    <a:pt x="1378" y="1700"/>
                  </a:lnTo>
                  <a:lnTo>
                    <a:pt x="1363" y="1695"/>
                  </a:lnTo>
                  <a:lnTo>
                    <a:pt x="1347" y="1689"/>
                  </a:lnTo>
                  <a:lnTo>
                    <a:pt x="1323" y="1678"/>
                  </a:lnTo>
                  <a:lnTo>
                    <a:pt x="1298" y="1671"/>
                  </a:lnTo>
                  <a:lnTo>
                    <a:pt x="1270" y="1667"/>
                  </a:lnTo>
                  <a:lnTo>
                    <a:pt x="1249" y="1667"/>
                  </a:lnTo>
                  <a:lnTo>
                    <a:pt x="1227" y="1666"/>
                  </a:lnTo>
                  <a:lnTo>
                    <a:pt x="1218" y="1664"/>
                  </a:lnTo>
                  <a:lnTo>
                    <a:pt x="1210" y="1660"/>
                  </a:lnTo>
                  <a:lnTo>
                    <a:pt x="1203" y="1658"/>
                  </a:lnTo>
                  <a:lnTo>
                    <a:pt x="1187" y="1657"/>
                  </a:lnTo>
                  <a:lnTo>
                    <a:pt x="1168" y="1660"/>
                  </a:lnTo>
                  <a:lnTo>
                    <a:pt x="1152" y="1662"/>
                  </a:lnTo>
                  <a:lnTo>
                    <a:pt x="1132" y="1658"/>
                  </a:lnTo>
                  <a:lnTo>
                    <a:pt x="1128" y="1657"/>
                  </a:lnTo>
                  <a:lnTo>
                    <a:pt x="1123" y="1655"/>
                  </a:lnTo>
                  <a:lnTo>
                    <a:pt x="1116" y="1651"/>
                  </a:lnTo>
                  <a:lnTo>
                    <a:pt x="1112" y="1651"/>
                  </a:lnTo>
                  <a:lnTo>
                    <a:pt x="1108" y="1651"/>
                  </a:lnTo>
                  <a:lnTo>
                    <a:pt x="1103" y="1655"/>
                  </a:lnTo>
                  <a:lnTo>
                    <a:pt x="1099" y="1658"/>
                  </a:lnTo>
                  <a:lnTo>
                    <a:pt x="1094" y="1662"/>
                  </a:lnTo>
                  <a:lnTo>
                    <a:pt x="1090" y="1666"/>
                  </a:lnTo>
                  <a:lnTo>
                    <a:pt x="1087" y="1667"/>
                  </a:lnTo>
                  <a:lnTo>
                    <a:pt x="1067" y="1675"/>
                  </a:lnTo>
                  <a:lnTo>
                    <a:pt x="1047" y="1678"/>
                  </a:lnTo>
                  <a:lnTo>
                    <a:pt x="1028" y="1684"/>
                  </a:lnTo>
                  <a:lnTo>
                    <a:pt x="1010" y="1689"/>
                  </a:lnTo>
                  <a:lnTo>
                    <a:pt x="983" y="1689"/>
                  </a:lnTo>
                  <a:lnTo>
                    <a:pt x="957" y="1688"/>
                  </a:lnTo>
                  <a:lnTo>
                    <a:pt x="932" y="1684"/>
                  </a:lnTo>
                  <a:lnTo>
                    <a:pt x="903" y="1680"/>
                  </a:lnTo>
                  <a:lnTo>
                    <a:pt x="875" y="1673"/>
                  </a:lnTo>
                  <a:lnTo>
                    <a:pt x="848" y="1669"/>
                  </a:lnTo>
                  <a:lnTo>
                    <a:pt x="821" y="1671"/>
                  </a:lnTo>
                  <a:lnTo>
                    <a:pt x="797" y="1675"/>
                  </a:lnTo>
                  <a:lnTo>
                    <a:pt x="774" y="1677"/>
                  </a:lnTo>
                  <a:lnTo>
                    <a:pt x="768" y="1677"/>
                  </a:lnTo>
                  <a:lnTo>
                    <a:pt x="764" y="1675"/>
                  </a:lnTo>
                  <a:lnTo>
                    <a:pt x="761" y="1673"/>
                  </a:lnTo>
                  <a:lnTo>
                    <a:pt x="759" y="1671"/>
                  </a:lnTo>
                  <a:lnTo>
                    <a:pt x="755" y="1669"/>
                  </a:lnTo>
                  <a:lnTo>
                    <a:pt x="750" y="1667"/>
                  </a:lnTo>
                  <a:lnTo>
                    <a:pt x="743" y="1667"/>
                  </a:lnTo>
                  <a:lnTo>
                    <a:pt x="735" y="1667"/>
                  </a:lnTo>
                  <a:lnTo>
                    <a:pt x="728" y="1667"/>
                  </a:lnTo>
                  <a:lnTo>
                    <a:pt x="657" y="1667"/>
                  </a:lnTo>
                  <a:lnTo>
                    <a:pt x="646" y="1667"/>
                  </a:lnTo>
                  <a:lnTo>
                    <a:pt x="635" y="1667"/>
                  </a:lnTo>
                  <a:lnTo>
                    <a:pt x="617" y="1662"/>
                  </a:lnTo>
                  <a:lnTo>
                    <a:pt x="599" y="1655"/>
                  </a:lnTo>
                  <a:lnTo>
                    <a:pt x="577" y="1655"/>
                  </a:lnTo>
                  <a:lnTo>
                    <a:pt x="555" y="1662"/>
                  </a:lnTo>
                  <a:lnTo>
                    <a:pt x="535" y="1669"/>
                  </a:lnTo>
                  <a:lnTo>
                    <a:pt x="513" y="1677"/>
                  </a:lnTo>
                  <a:lnTo>
                    <a:pt x="491" y="1677"/>
                  </a:lnTo>
                  <a:lnTo>
                    <a:pt x="470" y="1677"/>
                  </a:lnTo>
                  <a:lnTo>
                    <a:pt x="450" y="1673"/>
                  </a:lnTo>
                  <a:lnTo>
                    <a:pt x="426" y="1667"/>
                  </a:lnTo>
                  <a:lnTo>
                    <a:pt x="408" y="1660"/>
                  </a:lnTo>
                  <a:lnTo>
                    <a:pt x="399" y="1655"/>
                  </a:lnTo>
                  <a:lnTo>
                    <a:pt x="388" y="1649"/>
                  </a:lnTo>
                  <a:lnTo>
                    <a:pt x="382" y="1646"/>
                  </a:lnTo>
                  <a:lnTo>
                    <a:pt x="379" y="1644"/>
                  </a:lnTo>
                  <a:lnTo>
                    <a:pt x="373" y="1640"/>
                  </a:lnTo>
                  <a:lnTo>
                    <a:pt x="368" y="1638"/>
                  </a:lnTo>
                  <a:lnTo>
                    <a:pt x="355" y="1637"/>
                  </a:lnTo>
                  <a:lnTo>
                    <a:pt x="340" y="1638"/>
                  </a:lnTo>
                  <a:lnTo>
                    <a:pt x="328" y="1642"/>
                  </a:lnTo>
                  <a:lnTo>
                    <a:pt x="324" y="1646"/>
                  </a:lnTo>
                  <a:lnTo>
                    <a:pt x="319" y="1649"/>
                  </a:lnTo>
                  <a:lnTo>
                    <a:pt x="311" y="1655"/>
                  </a:lnTo>
                  <a:lnTo>
                    <a:pt x="306" y="1657"/>
                  </a:lnTo>
                  <a:lnTo>
                    <a:pt x="300" y="1658"/>
                  </a:lnTo>
                  <a:lnTo>
                    <a:pt x="297" y="1658"/>
                  </a:lnTo>
                  <a:lnTo>
                    <a:pt x="295" y="1658"/>
                  </a:lnTo>
                  <a:lnTo>
                    <a:pt x="293" y="1657"/>
                  </a:lnTo>
                  <a:lnTo>
                    <a:pt x="291" y="1657"/>
                  </a:lnTo>
                  <a:lnTo>
                    <a:pt x="288" y="1655"/>
                  </a:lnTo>
                  <a:lnTo>
                    <a:pt x="273" y="1649"/>
                  </a:lnTo>
                  <a:lnTo>
                    <a:pt x="257" y="1646"/>
                  </a:lnTo>
                  <a:lnTo>
                    <a:pt x="240" y="1646"/>
                  </a:lnTo>
                  <a:lnTo>
                    <a:pt x="226" y="1647"/>
                  </a:lnTo>
                  <a:lnTo>
                    <a:pt x="211" y="1649"/>
                  </a:lnTo>
                  <a:lnTo>
                    <a:pt x="206" y="1653"/>
                  </a:lnTo>
                  <a:lnTo>
                    <a:pt x="202" y="1655"/>
                  </a:lnTo>
                  <a:lnTo>
                    <a:pt x="198" y="1658"/>
                  </a:lnTo>
                  <a:lnTo>
                    <a:pt x="193" y="1660"/>
                  </a:lnTo>
                  <a:lnTo>
                    <a:pt x="189" y="1662"/>
                  </a:lnTo>
                  <a:lnTo>
                    <a:pt x="175" y="1662"/>
                  </a:lnTo>
                  <a:lnTo>
                    <a:pt x="160" y="1657"/>
                  </a:lnTo>
                  <a:lnTo>
                    <a:pt x="146" y="1651"/>
                  </a:lnTo>
                  <a:lnTo>
                    <a:pt x="131" y="1651"/>
                  </a:lnTo>
                  <a:lnTo>
                    <a:pt x="111" y="1658"/>
                  </a:lnTo>
                  <a:lnTo>
                    <a:pt x="91" y="1666"/>
                  </a:lnTo>
                  <a:lnTo>
                    <a:pt x="69" y="1671"/>
                  </a:lnTo>
                  <a:lnTo>
                    <a:pt x="53" y="1675"/>
                  </a:lnTo>
                  <a:lnTo>
                    <a:pt x="36" y="1680"/>
                  </a:lnTo>
                  <a:lnTo>
                    <a:pt x="18" y="1684"/>
                  </a:lnTo>
                  <a:lnTo>
                    <a:pt x="2" y="1688"/>
                  </a:lnTo>
                  <a:lnTo>
                    <a:pt x="0" y="1671"/>
                  </a:lnTo>
                  <a:lnTo>
                    <a:pt x="0" y="165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897" name="TextBox 896"/>
          <p:cNvSpPr txBox="1"/>
          <p:nvPr/>
        </p:nvSpPr>
        <p:spPr>
          <a:xfrm>
            <a:off x="3330472" y="209550"/>
            <a:ext cx="2522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2015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The “perfect storm”?</a:t>
            </a:r>
            <a:endParaRPr lang="en-US" sz="2000" b="1" dirty="0" smtClean="0">
              <a:solidFill>
                <a:srgbClr val="053747"/>
              </a:solidFill>
              <a:cs typeface="Calibri" pitchFamily="34" charset="0"/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1104903" y="1428750"/>
            <a:ext cx="4229098" cy="3394472"/>
          </a:xfrm>
          <a:noFill/>
        </p:spPr>
        <p:txBody>
          <a:bodyPr>
            <a:noAutofit/>
          </a:bodyPr>
          <a:lstStyle/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mandate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 approval ratings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unruly ruling coalition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Petrobras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scandal 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implement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unpopular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austerity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Possible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and energy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crisis</a:t>
            </a:r>
          </a:p>
          <a:p>
            <a:pPr>
              <a:spcBef>
                <a:spcPts val="400"/>
              </a:spcBef>
              <a:spcAft>
                <a:spcPts val="400"/>
              </a:spcAft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of investment-grade status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1508" y="133350"/>
            <a:ext cx="2167987" cy="1447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0839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Gavin commentary on Car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91239" y="2114550"/>
            <a:ext cx="8229601" cy="339447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53747"/>
                </a:solidFill>
                <a:latin typeface="+mn-lt"/>
                <a:cs typeface="Calibri" panose="020F0502020204030204" pitchFamily="34" charset="0"/>
              </a:rPr>
              <a:t>Reach of investigation?</a:t>
            </a:r>
          </a:p>
          <a:p>
            <a:r>
              <a:rPr lang="en-US" sz="2400" dirty="0" smtClean="0">
                <a:solidFill>
                  <a:srgbClr val="053747"/>
                </a:solidFill>
                <a:latin typeface="+mn-lt"/>
                <a:cs typeface="Calibri" panose="020F0502020204030204" pitchFamily="34" charset="0"/>
              </a:rPr>
              <a:t>Reach of litigation: international, class action?</a:t>
            </a:r>
          </a:p>
          <a:p>
            <a:r>
              <a:rPr lang="en-US" sz="2400" dirty="0">
                <a:solidFill>
                  <a:srgbClr val="053747"/>
                </a:solidFill>
                <a:latin typeface="+mn-lt"/>
                <a:cs typeface="Calibri" panose="020F0502020204030204" pitchFamily="34" charset="0"/>
              </a:rPr>
              <a:t>L</a:t>
            </a:r>
            <a:r>
              <a:rPr lang="en-US" sz="2400" dirty="0" smtClean="0">
                <a:solidFill>
                  <a:srgbClr val="053747"/>
                </a:solidFill>
                <a:latin typeface="+mn-lt"/>
                <a:cs typeface="Calibri" panose="020F0502020204030204" pitchFamily="34" charset="0"/>
              </a:rPr>
              <a:t>imits of institutional stress?</a:t>
            </a:r>
          </a:p>
          <a:p>
            <a:r>
              <a:rPr lang="en-US" sz="2400" dirty="0" smtClean="0">
                <a:solidFill>
                  <a:srgbClr val="053747"/>
                </a:solidFill>
                <a:latin typeface="+mn-lt"/>
                <a:cs typeface="Calibri" panose="020F0502020204030204" pitchFamily="34" charset="0"/>
              </a:rPr>
              <a:t>Regional contagion?</a:t>
            </a:r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4011" y="13910"/>
            <a:ext cx="9134267" cy="1033839"/>
          </a:xfrm>
          <a:prstGeom prst="rect">
            <a:avLst/>
          </a:prstGeom>
          <a:solidFill>
            <a:srgbClr val="4298B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537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bg1"/>
                </a:solidFill>
              </a:rPr>
              <a:t>Car Wash investigation:  What next?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1028" name="Picture 4" descr="C:\Users\Gavin.Parrish\AppData\Local\Microsoft\Windows\Temporary Internet Files\Content.IE5\FIZL33HO\shutterstock_571978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504950"/>
            <a:ext cx="2898726" cy="3392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08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Gavin commentary on Car wash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36" y="1200150"/>
            <a:ext cx="9154412" cy="3394472"/>
          </a:xfrm>
        </p:spPr>
        <p:txBody>
          <a:bodyPr>
            <a:normAutofit fontScale="700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en-US" sz="4600" b="1" dirty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Designing a </a:t>
            </a:r>
            <a:r>
              <a:rPr lang="en-US" sz="4600" b="1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New Brazil Playbook</a:t>
            </a:r>
          </a:p>
          <a:p>
            <a:pPr marL="0" lvl="0" indent="0">
              <a:spcBef>
                <a:spcPts val="0"/>
              </a:spcBef>
              <a:buNone/>
            </a:pPr>
            <a:endParaRPr lang="en-US" sz="4600" b="1" dirty="0">
              <a:solidFill>
                <a:srgbClr val="053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>
              <a:spcBef>
                <a:spcPts val="0"/>
              </a:spcBef>
              <a:buNone/>
            </a:pPr>
            <a:endParaRPr lang="en-US" sz="4600" dirty="0">
              <a:solidFill>
                <a:srgbClr val="053747"/>
              </a:solidFill>
              <a:latin typeface="Corbel" panose="020B050302020402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Corruption risk has increased: H x H</a:t>
            </a:r>
            <a:endParaRPr lang="en-US" sz="3600" dirty="0">
              <a:solidFill>
                <a:srgbClr val="053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pt-BR" sz="3600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Risk Assessment: deepen the exercise</a:t>
            </a:r>
          </a:p>
          <a:p>
            <a:pPr>
              <a:spcBef>
                <a:spcPts val="0"/>
              </a:spcBef>
            </a:pPr>
            <a:r>
              <a:rPr lang="pt-BR" sz="3600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Tailor training: behaviours, not laws</a:t>
            </a:r>
            <a:endParaRPr lang="en-US" sz="3600" dirty="0" smtClean="0">
              <a:solidFill>
                <a:srgbClr val="053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Third parties: deepen pre-transaction scrutiny and DD</a:t>
            </a:r>
            <a:endParaRPr lang="en-US" sz="3600" dirty="0">
              <a:solidFill>
                <a:srgbClr val="05374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dirty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Monitoring and audit </a:t>
            </a:r>
            <a:r>
              <a:rPr lang="en-US" sz="3600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rights: use them, and lower the threshold</a:t>
            </a:r>
          </a:p>
          <a:p>
            <a:pPr>
              <a:spcBef>
                <a:spcPts val="0"/>
              </a:spcBef>
            </a:pPr>
            <a:r>
              <a:rPr lang="pt-BR" sz="3600" dirty="0" smtClean="0">
                <a:solidFill>
                  <a:srgbClr val="05374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Whistleblowing  lines: never a better moment</a:t>
            </a:r>
            <a:endParaRPr lang="en-US" sz="3600" dirty="0"/>
          </a:p>
        </p:txBody>
      </p:sp>
      <p:sp>
        <p:nvSpPr>
          <p:cNvPr id="4" name="Title 3"/>
          <p:cNvSpPr txBox="1">
            <a:spLocks/>
          </p:cNvSpPr>
          <p:nvPr/>
        </p:nvSpPr>
        <p:spPr bwMode="auto">
          <a:xfrm>
            <a:off x="13236" y="-25981"/>
            <a:ext cx="9283164" cy="1033839"/>
          </a:xfrm>
          <a:prstGeom prst="rect">
            <a:avLst/>
          </a:prstGeom>
          <a:solidFill>
            <a:srgbClr val="4298B5"/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053747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>
                <a:solidFill>
                  <a:srgbClr val="053747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lang="en-US" sz="3200" kern="0" dirty="0" smtClean="0">
                <a:solidFill>
                  <a:schemeClr val="bg1"/>
                </a:solidFill>
              </a:rPr>
              <a:t>Car </a:t>
            </a:r>
            <a:r>
              <a:rPr lang="en-US" sz="3200" kern="0" dirty="0">
                <a:solidFill>
                  <a:schemeClr val="bg1"/>
                </a:solidFill>
              </a:rPr>
              <a:t>Wash investigation</a:t>
            </a:r>
            <a:r>
              <a:rPr lang="en-US" sz="3200" kern="0" dirty="0" smtClean="0">
                <a:solidFill>
                  <a:schemeClr val="bg1"/>
                </a:solidFill>
              </a:rPr>
              <a:t>: What does this mean for you?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403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102"/>
          <p:cNvSpPr>
            <a:spLocks noEditPoints="1"/>
          </p:cNvSpPr>
          <p:nvPr/>
        </p:nvSpPr>
        <p:spPr bwMode="auto">
          <a:xfrm>
            <a:off x="2891575" y="4099836"/>
            <a:ext cx="948373" cy="524344"/>
          </a:xfrm>
          <a:custGeom>
            <a:avLst/>
            <a:gdLst>
              <a:gd name="T0" fmla="*/ 152 w 442"/>
              <a:gd name="T1" fmla="*/ 208 h 293"/>
              <a:gd name="T2" fmla="*/ 169 w 442"/>
              <a:gd name="T3" fmla="*/ 215 h 293"/>
              <a:gd name="T4" fmla="*/ 157 w 442"/>
              <a:gd name="T5" fmla="*/ 249 h 293"/>
              <a:gd name="T6" fmla="*/ 139 w 442"/>
              <a:gd name="T7" fmla="*/ 257 h 293"/>
              <a:gd name="T8" fmla="*/ 125 w 442"/>
              <a:gd name="T9" fmla="*/ 242 h 293"/>
              <a:gd name="T10" fmla="*/ 395 w 442"/>
              <a:gd name="T11" fmla="*/ 198 h 293"/>
              <a:gd name="T12" fmla="*/ 439 w 442"/>
              <a:gd name="T13" fmla="*/ 175 h 293"/>
              <a:gd name="T14" fmla="*/ 440 w 442"/>
              <a:gd name="T15" fmla="*/ 15 h 293"/>
              <a:gd name="T16" fmla="*/ 409 w 442"/>
              <a:gd name="T17" fmla="*/ 2 h 293"/>
              <a:gd name="T18" fmla="*/ 330 w 442"/>
              <a:gd name="T19" fmla="*/ 37 h 293"/>
              <a:gd name="T20" fmla="*/ 358 w 442"/>
              <a:gd name="T21" fmla="*/ 99 h 293"/>
              <a:gd name="T22" fmla="*/ 60 w 442"/>
              <a:gd name="T23" fmla="*/ 192 h 293"/>
              <a:gd name="T24" fmla="*/ 16 w 442"/>
              <a:gd name="T25" fmla="*/ 184 h 293"/>
              <a:gd name="T26" fmla="*/ 0 w 442"/>
              <a:gd name="T27" fmla="*/ 27 h 293"/>
              <a:gd name="T28" fmla="*/ 20 w 442"/>
              <a:gd name="T29" fmla="*/ 2 h 293"/>
              <a:gd name="T30" fmla="*/ 108 w 442"/>
              <a:gd name="T31" fmla="*/ 30 h 293"/>
              <a:gd name="T32" fmla="*/ 113 w 442"/>
              <a:gd name="T33" fmla="*/ 53 h 293"/>
              <a:gd name="T34" fmla="*/ 351 w 442"/>
              <a:gd name="T35" fmla="*/ 110 h 293"/>
              <a:gd name="T36" fmla="*/ 340 w 442"/>
              <a:gd name="T37" fmla="*/ 191 h 293"/>
              <a:gd name="T38" fmla="*/ 284 w 442"/>
              <a:gd name="T39" fmla="*/ 131 h 293"/>
              <a:gd name="T40" fmla="*/ 243 w 442"/>
              <a:gd name="T41" fmla="*/ 115 h 293"/>
              <a:gd name="T42" fmla="*/ 171 w 442"/>
              <a:gd name="T43" fmla="*/ 127 h 293"/>
              <a:gd name="T44" fmla="*/ 162 w 442"/>
              <a:gd name="T45" fmla="*/ 118 h 293"/>
              <a:gd name="T46" fmla="*/ 191 w 442"/>
              <a:gd name="T47" fmla="*/ 97 h 293"/>
              <a:gd name="T48" fmla="*/ 351 w 442"/>
              <a:gd name="T49" fmla="*/ 110 h 293"/>
              <a:gd name="T50" fmla="*/ 129 w 442"/>
              <a:gd name="T51" fmla="*/ 196 h 293"/>
              <a:gd name="T52" fmla="*/ 162 w 442"/>
              <a:gd name="T53" fmla="*/ 198 h 293"/>
              <a:gd name="T54" fmla="*/ 182 w 442"/>
              <a:gd name="T55" fmla="*/ 217 h 293"/>
              <a:gd name="T56" fmla="*/ 205 w 442"/>
              <a:gd name="T57" fmla="*/ 221 h 293"/>
              <a:gd name="T58" fmla="*/ 217 w 442"/>
              <a:gd name="T59" fmla="*/ 240 h 293"/>
              <a:gd name="T60" fmla="*/ 227 w 442"/>
              <a:gd name="T61" fmla="*/ 242 h 293"/>
              <a:gd name="T62" fmla="*/ 284 w 442"/>
              <a:gd name="T63" fmla="*/ 277 h 293"/>
              <a:gd name="T64" fmla="*/ 301 w 442"/>
              <a:gd name="T65" fmla="*/ 279 h 293"/>
              <a:gd name="T66" fmla="*/ 303 w 442"/>
              <a:gd name="T67" fmla="*/ 263 h 293"/>
              <a:gd name="T68" fmla="*/ 236 w 442"/>
              <a:gd name="T69" fmla="*/ 201 h 293"/>
              <a:gd name="T70" fmla="*/ 317 w 442"/>
              <a:gd name="T71" fmla="*/ 259 h 293"/>
              <a:gd name="T72" fmla="*/ 328 w 442"/>
              <a:gd name="T73" fmla="*/ 250 h 293"/>
              <a:gd name="T74" fmla="*/ 259 w 442"/>
              <a:gd name="T75" fmla="*/ 175 h 293"/>
              <a:gd name="T76" fmla="*/ 266 w 442"/>
              <a:gd name="T77" fmla="*/ 169 h 293"/>
              <a:gd name="T78" fmla="*/ 331 w 442"/>
              <a:gd name="T79" fmla="*/ 226 h 293"/>
              <a:gd name="T80" fmla="*/ 335 w 442"/>
              <a:gd name="T81" fmla="*/ 206 h 293"/>
              <a:gd name="T82" fmla="*/ 271 w 442"/>
              <a:gd name="T83" fmla="*/ 132 h 293"/>
              <a:gd name="T84" fmla="*/ 203 w 442"/>
              <a:gd name="T85" fmla="*/ 134 h 293"/>
              <a:gd name="T86" fmla="*/ 159 w 442"/>
              <a:gd name="T87" fmla="*/ 134 h 293"/>
              <a:gd name="T88" fmla="*/ 159 w 442"/>
              <a:gd name="T89" fmla="*/ 108 h 293"/>
              <a:gd name="T90" fmla="*/ 220 w 442"/>
              <a:gd name="T91" fmla="*/ 73 h 293"/>
              <a:gd name="T92" fmla="*/ 118 w 442"/>
              <a:gd name="T93" fmla="*/ 67 h 293"/>
              <a:gd name="T94" fmla="*/ 80 w 442"/>
              <a:gd name="T95" fmla="*/ 155 h 293"/>
              <a:gd name="T96" fmla="*/ 273 w 442"/>
              <a:gd name="T97" fmla="*/ 282 h 293"/>
              <a:gd name="T98" fmla="*/ 268 w 442"/>
              <a:gd name="T99" fmla="*/ 293 h 293"/>
              <a:gd name="T100" fmla="*/ 227 w 442"/>
              <a:gd name="T101" fmla="*/ 273 h 293"/>
              <a:gd name="T102" fmla="*/ 227 w 442"/>
              <a:gd name="T103" fmla="*/ 250 h 293"/>
              <a:gd name="T104" fmla="*/ 213 w 442"/>
              <a:gd name="T105" fmla="*/ 250 h 293"/>
              <a:gd name="T106" fmla="*/ 219 w 442"/>
              <a:gd name="T107" fmla="*/ 266 h 293"/>
              <a:gd name="T108" fmla="*/ 205 w 442"/>
              <a:gd name="T109" fmla="*/ 289 h 293"/>
              <a:gd name="T110" fmla="*/ 189 w 442"/>
              <a:gd name="T111" fmla="*/ 280 h 293"/>
              <a:gd name="T112" fmla="*/ 194 w 442"/>
              <a:gd name="T113" fmla="*/ 226 h 293"/>
              <a:gd name="T114" fmla="*/ 159 w 442"/>
              <a:gd name="T115" fmla="*/ 263 h 293"/>
              <a:gd name="T116" fmla="*/ 178 w 442"/>
              <a:gd name="T117" fmla="*/ 277 h 293"/>
              <a:gd name="T118" fmla="*/ 203 w 442"/>
              <a:gd name="T119" fmla="*/ 240 h 293"/>
              <a:gd name="T120" fmla="*/ 113 w 442"/>
              <a:gd name="T121" fmla="*/ 238 h 293"/>
              <a:gd name="T122" fmla="*/ 132 w 442"/>
              <a:gd name="T123" fmla="*/ 208 h 293"/>
              <a:gd name="T124" fmla="*/ 108 w 442"/>
              <a:gd name="T125" fmla="*/ 212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442" h="293">
                <a:moveTo>
                  <a:pt x="125" y="242"/>
                </a:moveTo>
                <a:lnTo>
                  <a:pt x="143" y="217"/>
                </a:lnTo>
                <a:lnTo>
                  <a:pt x="145" y="213"/>
                </a:lnTo>
                <a:lnTo>
                  <a:pt x="148" y="210"/>
                </a:lnTo>
                <a:lnTo>
                  <a:pt x="152" y="208"/>
                </a:lnTo>
                <a:lnTo>
                  <a:pt x="157" y="208"/>
                </a:lnTo>
                <a:lnTo>
                  <a:pt x="161" y="208"/>
                </a:lnTo>
                <a:lnTo>
                  <a:pt x="166" y="210"/>
                </a:lnTo>
                <a:lnTo>
                  <a:pt x="168" y="212"/>
                </a:lnTo>
                <a:lnTo>
                  <a:pt x="169" y="215"/>
                </a:lnTo>
                <a:lnTo>
                  <a:pt x="171" y="217"/>
                </a:lnTo>
                <a:lnTo>
                  <a:pt x="173" y="221"/>
                </a:lnTo>
                <a:lnTo>
                  <a:pt x="169" y="228"/>
                </a:lnTo>
                <a:lnTo>
                  <a:pt x="164" y="238"/>
                </a:lnTo>
                <a:lnTo>
                  <a:pt x="157" y="249"/>
                </a:lnTo>
                <a:lnTo>
                  <a:pt x="150" y="257"/>
                </a:lnTo>
                <a:lnTo>
                  <a:pt x="150" y="259"/>
                </a:lnTo>
                <a:lnTo>
                  <a:pt x="148" y="259"/>
                </a:lnTo>
                <a:lnTo>
                  <a:pt x="143" y="259"/>
                </a:lnTo>
                <a:lnTo>
                  <a:pt x="139" y="257"/>
                </a:lnTo>
                <a:lnTo>
                  <a:pt x="134" y="254"/>
                </a:lnTo>
                <a:lnTo>
                  <a:pt x="131" y="250"/>
                </a:lnTo>
                <a:lnTo>
                  <a:pt x="127" y="249"/>
                </a:lnTo>
                <a:lnTo>
                  <a:pt x="125" y="245"/>
                </a:lnTo>
                <a:lnTo>
                  <a:pt x="125" y="242"/>
                </a:lnTo>
                <a:close/>
                <a:moveTo>
                  <a:pt x="379" y="182"/>
                </a:moveTo>
                <a:lnTo>
                  <a:pt x="381" y="189"/>
                </a:lnTo>
                <a:lnTo>
                  <a:pt x="384" y="192"/>
                </a:lnTo>
                <a:lnTo>
                  <a:pt x="389" y="196"/>
                </a:lnTo>
                <a:lnTo>
                  <a:pt x="395" y="198"/>
                </a:lnTo>
                <a:lnTo>
                  <a:pt x="400" y="198"/>
                </a:lnTo>
                <a:lnTo>
                  <a:pt x="405" y="196"/>
                </a:lnTo>
                <a:lnTo>
                  <a:pt x="428" y="184"/>
                </a:lnTo>
                <a:lnTo>
                  <a:pt x="435" y="180"/>
                </a:lnTo>
                <a:lnTo>
                  <a:pt x="439" y="175"/>
                </a:lnTo>
                <a:lnTo>
                  <a:pt x="442" y="168"/>
                </a:lnTo>
                <a:lnTo>
                  <a:pt x="442" y="161"/>
                </a:lnTo>
                <a:lnTo>
                  <a:pt x="442" y="27"/>
                </a:lnTo>
                <a:lnTo>
                  <a:pt x="442" y="20"/>
                </a:lnTo>
                <a:lnTo>
                  <a:pt x="440" y="15"/>
                </a:lnTo>
                <a:lnTo>
                  <a:pt x="437" y="9"/>
                </a:lnTo>
                <a:lnTo>
                  <a:pt x="432" y="6"/>
                </a:lnTo>
                <a:lnTo>
                  <a:pt x="425" y="2"/>
                </a:lnTo>
                <a:lnTo>
                  <a:pt x="418" y="0"/>
                </a:lnTo>
                <a:lnTo>
                  <a:pt x="409" y="2"/>
                </a:lnTo>
                <a:lnTo>
                  <a:pt x="342" y="27"/>
                </a:lnTo>
                <a:lnTo>
                  <a:pt x="338" y="29"/>
                </a:lnTo>
                <a:lnTo>
                  <a:pt x="335" y="30"/>
                </a:lnTo>
                <a:lnTo>
                  <a:pt x="331" y="34"/>
                </a:lnTo>
                <a:lnTo>
                  <a:pt x="330" y="37"/>
                </a:lnTo>
                <a:lnTo>
                  <a:pt x="330" y="43"/>
                </a:lnTo>
                <a:lnTo>
                  <a:pt x="330" y="48"/>
                </a:lnTo>
                <a:lnTo>
                  <a:pt x="331" y="53"/>
                </a:lnTo>
                <a:lnTo>
                  <a:pt x="333" y="57"/>
                </a:lnTo>
                <a:lnTo>
                  <a:pt x="358" y="99"/>
                </a:lnTo>
                <a:lnTo>
                  <a:pt x="372" y="140"/>
                </a:lnTo>
                <a:lnTo>
                  <a:pt x="379" y="182"/>
                </a:lnTo>
                <a:close/>
                <a:moveTo>
                  <a:pt x="64" y="182"/>
                </a:moveTo>
                <a:lnTo>
                  <a:pt x="64" y="189"/>
                </a:lnTo>
                <a:lnTo>
                  <a:pt x="60" y="192"/>
                </a:lnTo>
                <a:lnTo>
                  <a:pt x="55" y="196"/>
                </a:lnTo>
                <a:lnTo>
                  <a:pt x="50" y="198"/>
                </a:lnTo>
                <a:lnTo>
                  <a:pt x="44" y="198"/>
                </a:lnTo>
                <a:lnTo>
                  <a:pt x="39" y="196"/>
                </a:lnTo>
                <a:lnTo>
                  <a:pt x="16" y="184"/>
                </a:lnTo>
                <a:lnTo>
                  <a:pt x="9" y="180"/>
                </a:lnTo>
                <a:lnTo>
                  <a:pt x="6" y="175"/>
                </a:lnTo>
                <a:lnTo>
                  <a:pt x="2" y="168"/>
                </a:lnTo>
                <a:lnTo>
                  <a:pt x="0" y="161"/>
                </a:lnTo>
                <a:lnTo>
                  <a:pt x="0" y="27"/>
                </a:lnTo>
                <a:lnTo>
                  <a:pt x="2" y="20"/>
                </a:lnTo>
                <a:lnTo>
                  <a:pt x="4" y="15"/>
                </a:lnTo>
                <a:lnTo>
                  <a:pt x="7" y="9"/>
                </a:lnTo>
                <a:lnTo>
                  <a:pt x="11" y="6"/>
                </a:lnTo>
                <a:lnTo>
                  <a:pt x="20" y="2"/>
                </a:lnTo>
                <a:lnTo>
                  <a:pt x="27" y="0"/>
                </a:lnTo>
                <a:lnTo>
                  <a:pt x="34" y="2"/>
                </a:lnTo>
                <a:lnTo>
                  <a:pt x="103" y="27"/>
                </a:lnTo>
                <a:lnTo>
                  <a:pt x="106" y="29"/>
                </a:lnTo>
                <a:lnTo>
                  <a:pt x="108" y="30"/>
                </a:lnTo>
                <a:lnTo>
                  <a:pt x="113" y="34"/>
                </a:lnTo>
                <a:lnTo>
                  <a:pt x="115" y="37"/>
                </a:lnTo>
                <a:lnTo>
                  <a:pt x="115" y="43"/>
                </a:lnTo>
                <a:lnTo>
                  <a:pt x="115" y="48"/>
                </a:lnTo>
                <a:lnTo>
                  <a:pt x="113" y="53"/>
                </a:lnTo>
                <a:lnTo>
                  <a:pt x="110" y="57"/>
                </a:lnTo>
                <a:lnTo>
                  <a:pt x="87" y="99"/>
                </a:lnTo>
                <a:lnTo>
                  <a:pt x="73" y="140"/>
                </a:lnTo>
                <a:lnTo>
                  <a:pt x="64" y="182"/>
                </a:lnTo>
                <a:close/>
                <a:moveTo>
                  <a:pt x="351" y="110"/>
                </a:moveTo>
                <a:lnTo>
                  <a:pt x="361" y="141"/>
                </a:lnTo>
                <a:lnTo>
                  <a:pt x="368" y="171"/>
                </a:lnTo>
                <a:lnTo>
                  <a:pt x="368" y="173"/>
                </a:lnTo>
                <a:lnTo>
                  <a:pt x="367" y="175"/>
                </a:lnTo>
                <a:lnTo>
                  <a:pt x="340" y="191"/>
                </a:lnTo>
                <a:lnTo>
                  <a:pt x="338" y="191"/>
                </a:lnTo>
                <a:lnTo>
                  <a:pt x="337" y="189"/>
                </a:lnTo>
                <a:lnTo>
                  <a:pt x="321" y="171"/>
                </a:lnTo>
                <a:lnTo>
                  <a:pt x="303" y="150"/>
                </a:lnTo>
                <a:lnTo>
                  <a:pt x="284" y="131"/>
                </a:lnTo>
                <a:lnTo>
                  <a:pt x="268" y="117"/>
                </a:lnTo>
                <a:lnTo>
                  <a:pt x="263" y="115"/>
                </a:lnTo>
                <a:lnTo>
                  <a:pt x="257" y="115"/>
                </a:lnTo>
                <a:lnTo>
                  <a:pt x="250" y="115"/>
                </a:lnTo>
                <a:lnTo>
                  <a:pt x="243" y="115"/>
                </a:lnTo>
                <a:lnTo>
                  <a:pt x="227" y="118"/>
                </a:lnTo>
                <a:lnTo>
                  <a:pt x="210" y="122"/>
                </a:lnTo>
                <a:lnTo>
                  <a:pt x="194" y="125"/>
                </a:lnTo>
                <a:lnTo>
                  <a:pt x="180" y="127"/>
                </a:lnTo>
                <a:lnTo>
                  <a:pt x="171" y="127"/>
                </a:lnTo>
                <a:lnTo>
                  <a:pt x="166" y="125"/>
                </a:lnTo>
                <a:lnTo>
                  <a:pt x="164" y="124"/>
                </a:lnTo>
                <a:lnTo>
                  <a:pt x="164" y="124"/>
                </a:lnTo>
                <a:lnTo>
                  <a:pt x="162" y="120"/>
                </a:lnTo>
                <a:lnTo>
                  <a:pt x="162" y="118"/>
                </a:lnTo>
                <a:lnTo>
                  <a:pt x="164" y="115"/>
                </a:lnTo>
                <a:lnTo>
                  <a:pt x="168" y="111"/>
                </a:lnTo>
                <a:lnTo>
                  <a:pt x="173" y="108"/>
                </a:lnTo>
                <a:lnTo>
                  <a:pt x="182" y="103"/>
                </a:lnTo>
                <a:lnTo>
                  <a:pt x="191" y="97"/>
                </a:lnTo>
                <a:lnTo>
                  <a:pt x="252" y="71"/>
                </a:lnTo>
                <a:lnTo>
                  <a:pt x="284" y="62"/>
                </a:lnTo>
                <a:lnTo>
                  <a:pt x="317" y="55"/>
                </a:lnTo>
                <a:lnTo>
                  <a:pt x="337" y="81"/>
                </a:lnTo>
                <a:lnTo>
                  <a:pt x="351" y="110"/>
                </a:lnTo>
                <a:close/>
                <a:moveTo>
                  <a:pt x="101" y="203"/>
                </a:moveTo>
                <a:lnTo>
                  <a:pt x="103" y="203"/>
                </a:lnTo>
                <a:lnTo>
                  <a:pt x="104" y="201"/>
                </a:lnTo>
                <a:lnTo>
                  <a:pt x="117" y="196"/>
                </a:lnTo>
                <a:lnTo>
                  <a:pt x="129" y="196"/>
                </a:lnTo>
                <a:lnTo>
                  <a:pt x="141" y="203"/>
                </a:lnTo>
                <a:lnTo>
                  <a:pt x="147" y="201"/>
                </a:lnTo>
                <a:lnTo>
                  <a:pt x="152" y="199"/>
                </a:lnTo>
                <a:lnTo>
                  <a:pt x="157" y="198"/>
                </a:lnTo>
                <a:lnTo>
                  <a:pt x="162" y="198"/>
                </a:lnTo>
                <a:lnTo>
                  <a:pt x="168" y="201"/>
                </a:lnTo>
                <a:lnTo>
                  <a:pt x="173" y="203"/>
                </a:lnTo>
                <a:lnTo>
                  <a:pt x="176" y="206"/>
                </a:lnTo>
                <a:lnTo>
                  <a:pt x="178" y="212"/>
                </a:lnTo>
                <a:lnTo>
                  <a:pt x="182" y="217"/>
                </a:lnTo>
                <a:lnTo>
                  <a:pt x="185" y="215"/>
                </a:lnTo>
                <a:lnTo>
                  <a:pt x="191" y="215"/>
                </a:lnTo>
                <a:lnTo>
                  <a:pt x="196" y="215"/>
                </a:lnTo>
                <a:lnTo>
                  <a:pt x="199" y="217"/>
                </a:lnTo>
                <a:lnTo>
                  <a:pt x="205" y="221"/>
                </a:lnTo>
                <a:lnTo>
                  <a:pt x="210" y="226"/>
                </a:lnTo>
                <a:lnTo>
                  <a:pt x="212" y="231"/>
                </a:lnTo>
                <a:lnTo>
                  <a:pt x="212" y="236"/>
                </a:lnTo>
                <a:lnTo>
                  <a:pt x="212" y="240"/>
                </a:lnTo>
                <a:lnTo>
                  <a:pt x="217" y="240"/>
                </a:lnTo>
                <a:lnTo>
                  <a:pt x="219" y="242"/>
                </a:lnTo>
                <a:lnTo>
                  <a:pt x="220" y="243"/>
                </a:lnTo>
                <a:lnTo>
                  <a:pt x="224" y="245"/>
                </a:lnTo>
                <a:lnTo>
                  <a:pt x="226" y="243"/>
                </a:lnTo>
                <a:lnTo>
                  <a:pt x="227" y="242"/>
                </a:lnTo>
                <a:lnTo>
                  <a:pt x="229" y="242"/>
                </a:lnTo>
                <a:lnTo>
                  <a:pt x="231" y="242"/>
                </a:lnTo>
                <a:lnTo>
                  <a:pt x="233" y="242"/>
                </a:lnTo>
                <a:lnTo>
                  <a:pt x="284" y="277"/>
                </a:lnTo>
                <a:lnTo>
                  <a:pt x="284" y="277"/>
                </a:lnTo>
                <a:lnTo>
                  <a:pt x="284" y="277"/>
                </a:lnTo>
                <a:lnTo>
                  <a:pt x="289" y="280"/>
                </a:lnTo>
                <a:lnTo>
                  <a:pt x="294" y="280"/>
                </a:lnTo>
                <a:lnTo>
                  <a:pt x="298" y="280"/>
                </a:lnTo>
                <a:lnTo>
                  <a:pt x="301" y="279"/>
                </a:lnTo>
                <a:lnTo>
                  <a:pt x="305" y="277"/>
                </a:lnTo>
                <a:lnTo>
                  <a:pt x="305" y="273"/>
                </a:lnTo>
                <a:lnTo>
                  <a:pt x="305" y="270"/>
                </a:lnTo>
                <a:lnTo>
                  <a:pt x="305" y="266"/>
                </a:lnTo>
                <a:lnTo>
                  <a:pt x="303" y="263"/>
                </a:lnTo>
                <a:lnTo>
                  <a:pt x="235" y="208"/>
                </a:lnTo>
                <a:lnTo>
                  <a:pt x="233" y="206"/>
                </a:lnTo>
                <a:lnTo>
                  <a:pt x="233" y="205"/>
                </a:lnTo>
                <a:lnTo>
                  <a:pt x="235" y="203"/>
                </a:lnTo>
                <a:lnTo>
                  <a:pt x="236" y="201"/>
                </a:lnTo>
                <a:lnTo>
                  <a:pt x="238" y="201"/>
                </a:lnTo>
                <a:lnTo>
                  <a:pt x="240" y="201"/>
                </a:lnTo>
                <a:lnTo>
                  <a:pt x="310" y="257"/>
                </a:lnTo>
                <a:lnTo>
                  <a:pt x="314" y="259"/>
                </a:lnTo>
                <a:lnTo>
                  <a:pt x="317" y="259"/>
                </a:lnTo>
                <a:lnTo>
                  <a:pt x="323" y="259"/>
                </a:lnTo>
                <a:lnTo>
                  <a:pt x="324" y="257"/>
                </a:lnTo>
                <a:lnTo>
                  <a:pt x="326" y="256"/>
                </a:lnTo>
                <a:lnTo>
                  <a:pt x="328" y="252"/>
                </a:lnTo>
                <a:lnTo>
                  <a:pt x="328" y="250"/>
                </a:lnTo>
                <a:lnTo>
                  <a:pt x="326" y="243"/>
                </a:lnTo>
                <a:lnTo>
                  <a:pt x="324" y="238"/>
                </a:lnTo>
                <a:lnTo>
                  <a:pt x="321" y="233"/>
                </a:lnTo>
                <a:lnTo>
                  <a:pt x="261" y="178"/>
                </a:lnTo>
                <a:lnTo>
                  <a:pt x="259" y="175"/>
                </a:lnTo>
                <a:lnTo>
                  <a:pt x="259" y="173"/>
                </a:lnTo>
                <a:lnTo>
                  <a:pt x="259" y="171"/>
                </a:lnTo>
                <a:lnTo>
                  <a:pt x="263" y="169"/>
                </a:lnTo>
                <a:lnTo>
                  <a:pt x="264" y="169"/>
                </a:lnTo>
                <a:lnTo>
                  <a:pt x="266" y="169"/>
                </a:lnTo>
                <a:lnTo>
                  <a:pt x="266" y="171"/>
                </a:lnTo>
                <a:lnTo>
                  <a:pt x="324" y="224"/>
                </a:lnTo>
                <a:lnTo>
                  <a:pt x="326" y="226"/>
                </a:lnTo>
                <a:lnTo>
                  <a:pt x="328" y="226"/>
                </a:lnTo>
                <a:lnTo>
                  <a:pt x="331" y="226"/>
                </a:lnTo>
                <a:lnTo>
                  <a:pt x="335" y="224"/>
                </a:lnTo>
                <a:lnTo>
                  <a:pt x="337" y="222"/>
                </a:lnTo>
                <a:lnTo>
                  <a:pt x="338" y="219"/>
                </a:lnTo>
                <a:lnTo>
                  <a:pt x="338" y="215"/>
                </a:lnTo>
                <a:lnTo>
                  <a:pt x="335" y="206"/>
                </a:lnTo>
                <a:lnTo>
                  <a:pt x="326" y="194"/>
                </a:lnTo>
                <a:lnTo>
                  <a:pt x="314" y="178"/>
                </a:lnTo>
                <a:lnTo>
                  <a:pt x="298" y="161"/>
                </a:lnTo>
                <a:lnTo>
                  <a:pt x="284" y="145"/>
                </a:lnTo>
                <a:lnTo>
                  <a:pt x="271" y="132"/>
                </a:lnTo>
                <a:lnTo>
                  <a:pt x="261" y="125"/>
                </a:lnTo>
                <a:lnTo>
                  <a:pt x="252" y="124"/>
                </a:lnTo>
                <a:lnTo>
                  <a:pt x="238" y="125"/>
                </a:lnTo>
                <a:lnTo>
                  <a:pt x="220" y="129"/>
                </a:lnTo>
                <a:lnTo>
                  <a:pt x="203" y="134"/>
                </a:lnTo>
                <a:lnTo>
                  <a:pt x="187" y="138"/>
                </a:lnTo>
                <a:lnTo>
                  <a:pt x="173" y="140"/>
                </a:lnTo>
                <a:lnTo>
                  <a:pt x="168" y="138"/>
                </a:lnTo>
                <a:lnTo>
                  <a:pt x="164" y="136"/>
                </a:lnTo>
                <a:lnTo>
                  <a:pt x="159" y="134"/>
                </a:lnTo>
                <a:lnTo>
                  <a:pt x="157" y="131"/>
                </a:lnTo>
                <a:lnTo>
                  <a:pt x="155" y="125"/>
                </a:lnTo>
                <a:lnTo>
                  <a:pt x="154" y="118"/>
                </a:lnTo>
                <a:lnTo>
                  <a:pt x="155" y="113"/>
                </a:lnTo>
                <a:lnTo>
                  <a:pt x="159" y="108"/>
                </a:lnTo>
                <a:lnTo>
                  <a:pt x="164" y="103"/>
                </a:lnTo>
                <a:lnTo>
                  <a:pt x="171" y="99"/>
                </a:lnTo>
                <a:lnTo>
                  <a:pt x="178" y="94"/>
                </a:lnTo>
                <a:lnTo>
                  <a:pt x="201" y="81"/>
                </a:lnTo>
                <a:lnTo>
                  <a:pt x="220" y="73"/>
                </a:lnTo>
                <a:lnTo>
                  <a:pt x="231" y="67"/>
                </a:lnTo>
                <a:lnTo>
                  <a:pt x="219" y="66"/>
                </a:lnTo>
                <a:lnTo>
                  <a:pt x="185" y="62"/>
                </a:lnTo>
                <a:lnTo>
                  <a:pt x="152" y="62"/>
                </a:lnTo>
                <a:lnTo>
                  <a:pt x="118" y="67"/>
                </a:lnTo>
                <a:lnTo>
                  <a:pt x="117" y="67"/>
                </a:lnTo>
                <a:lnTo>
                  <a:pt x="117" y="69"/>
                </a:lnTo>
                <a:lnTo>
                  <a:pt x="101" y="96"/>
                </a:lnTo>
                <a:lnTo>
                  <a:pt x="88" y="125"/>
                </a:lnTo>
                <a:lnTo>
                  <a:pt x="80" y="155"/>
                </a:lnTo>
                <a:lnTo>
                  <a:pt x="74" y="187"/>
                </a:lnTo>
                <a:lnTo>
                  <a:pt x="101" y="203"/>
                </a:lnTo>
                <a:close/>
                <a:moveTo>
                  <a:pt x="227" y="250"/>
                </a:moveTo>
                <a:lnTo>
                  <a:pt x="235" y="254"/>
                </a:lnTo>
                <a:lnTo>
                  <a:pt x="273" y="282"/>
                </a:lnTo>
                <a:lnTo>
                  <a:pt x="275" y="284"/>
                </a:lnTo>
                <a:lnTo>
                  <a:pt x="273" y="286"/>
                </a:lnTo>
                <a:lnTo>
                  <a:pt x="273" y="289"/>
                </a:lnTo>
                <a:lnTo>
                  <a:pt x="271" y="291"/>
                </a:lnTo>
                <a:lnTo>
                  <a:pt x="268" y="293"/>
                </a:lnTo>
                <a:lnTo>
                  <a:pt x="266" y="293"/>
                </a:lnTo>
                <a:lnTo>
                  <a:pt x="254" y="289"/>
                </a:lnTo>
                <a:lnTo>
                  <a:pt x="242" y="282"/>
                </a:lnTo>
                <a:lnTo>
                  <a:pt x="231" y="275"/>
                </a:lnTo>
                <a:lnTo>
                  <a:pt x="227" y="273"/>
                </a:lnTo>
                <a:lnTo>
                  <a:pt x="229" y="272"/>
                </a:lnTo>
                <a:lnTo>
                  <a:pt x="229" y="266"/>
                </a:lnTo>
                <a:lnTo>
                  <a:pt x="229" y="261"/>
                </a:lnTo>
                <a:lnTo>
                  <a:pt x="229" y="256"/>
                </a:lnTo>
                <a:lnTo>
                  <a:pt x="227" y="250"/>
                </a:lnTo>
                <a:close/>
                <a:moveTo>
                  <a:pt x="189" y="280"/>
                </a:moveTo>
                <a:lnTo>
                  <a:pt x="208" y="252"/>
                </a:lnTo>
                <a:lnTo>
                  <a:pt x="208" y="250"/>
                </a:lnTo>
                <a:lnTo>
                  <a:pt x="210" y="250"/>
                </a:lnTo>
                <a:lnTo>
                  <a:pt x="213" y="250"/>
                </a:lnTo>
                <a:lnTo>
                  <a:pt x="215" y="250"/>
                </a:lnTo>
                <a:lnTo>
                  <a:pt x="217" y="254"/>
                </a:lnTo>
                <a:lnTo>
                  <a:pt x="219" y="257"/>
                </a:lnTo>
                <a:lnTo>
                  <a:pt x="220" y="261"/>
                </a:lnTo>
                <a:lnTo>
                  <a:pt x="219" y="266"/>
                </a:lnTo>
                <a:lnTo>
                  <a:pt x="219" y="273"/>
                </a:lnTo>
                <a:lnTo>
                  <a:pt x="217" y="279"/>
                </a:lnTo>
                <a:lnTo>
                  <a:pt x="213" y="284"/>
                </a:lnTo>
                <a:lnTo>
                  <a:pt x="210" y="287"/>
                </a:lnTo>
                <a:lnTo>
                  <a:pt x="205" y="289"/>
                </a:lnTo>
                <a:lnTo>
                  <a:pt x="199" y="289"/>
                </a:lnTo>
                <a:lnTo>
                  <a:pt x="194" y="287"/>
                </a:lnTo>
                <a:lnTo>
                  <a:pt x="191" y="284"/>
                </a:lnTo>
                <a:lnTo>
                  <a:pt x="189" y="282"/>
                </a:lnTo>
                <a:lnTo>
                  <a:pt x="189" y="280"/>
                </a:lnTo>
                <a:close/>
                <a:moveTo>
                  <a:pt x="203" y="236"/>
                </a:moveTo>
                <a:lnTo>
                  <a:pt x="203" y="236"/>
                </a:lnTo>
                <a:lnTo>
                  <a:pt x="201" y="231"/>
                </a:lnTo>
                <a:lnTo>
                  <a:pt x="199" y="228"/>
                </a:lnTo>
                <a:lnTo>
                  <a:pt x="194" y="226"/>
                </a:lnTo>
                <a:lnTo>
                  <a:pt x="191" y="224"/>
                </a:lnTo>
                <a:lnTo>
                  <a:pt x="185" y="226"/>
                </a:lnTo>
                <a:lnTo>
                  <a:pt x="182" y="228"/>
                </a:lnTo>
                <a:lnTo>
                  <a:pt x="180" y="229"/>
                </a:lnTo>
                <a:lnTo>
                  <a:pt x="159" y="263"/>
                </a:lnTo>
                <a:lnTo>
                  <a:pt x="159" y="265"/>
                </a:lnTo>
                <a:lnTo>
                  <a:pt x="161" y="266"/>
                </a:lnTo>
                <a:lnTo>
                  <a:pt x="166" y="272"/>
                </a:lnTo>
                <a:lnTo>
                  <a:pt x="171" y="273"/>
                </a:lnTo>
                <a:lnTo>
                  <a:pt x="178" y="277"/>
                </a:lnTo>
                <a:lnTo>
                  <a:pt x="180" y="277"/>
                </a:lnTo>
                <a:lnTo>
                  <a:pt x="182" y="275"/>
                </a:lnTo>
                <a:lnTo>
                  <a:pt x="201" y="243"/>
                </a:lnTo>
                <a:lnTo>
                  <a:pt x="201" y="243"/>
                </a:lnTo>
                <a:lnTo>
                  <a:pt x="203" y="240"/>
                </a:lnTo>
                <a:lnTo>
                  <a:pt x="203" y="236"/>
                </a:lnTo>
                <a:close/>
                <a:moveTo>
                  <a:pt x="104" y="231"/>
                </a:moveTo>
                <a:lnTo>
                  <a:pt x="106" y="235"/>
                </a:lnTo>
                <a:lnTo>
                  <a:pt x="110" y="236"/>
                </a:lnTo>
                <a:lnTo>
                  <a:pt x="113" y="238"/>
                </a:lnTo>
                <a:lnTo>
                  <a:pt x="115" y="238"/>
                </a:lnTo>
                <a:lnTo>
                  <a:pt x="117" y="238"/>
                </a:lnTo>
                <a:lnTo>
                  <a:pt x="132" y="213"/>
                </a:lnTo>
                <a:lnTo>
                  <a:pt x="134" y="212"/>
                </a:lnTo>
                <a:lnTo>
                  <a:pt x="132" y="208"/>
                </a:lnTo>
                <a:lnTo>
                  <a:pt x="129" y="206"/>
                </a:lnTo>
                <a:lnTo>
                  <a:pt x="124" y="205"/>
                </a:lnTo>
                <a:lnTo>
                  <a:pt x="118" y="205"/>
                </a:lnTo>
                <a:lnTo>
                  <a:pt x="113" y="208"/>
                </a:lnTo>
                <a:lnTo>
                  <a:pt x="108" y="212"/>
                </a:lnTo>
                <a:lnTo>
                  <a:pt x="104" y="217"/>
                </a:lnTo>
                <a:lnTo>
                  <a:pt x="103" y="224"/>
                </a:lnTo>
                <a:lnTo>
                  <a:pt x="103" y="228"/>
                </a:lnTo>
                <a:lnTo>
                  <a:pt x="104" y="231"/>
                </a:lnTo>
                <a:close/>
              </a:path>
            </a:pathLst>
          </a:custGeom>
          <a:solidFill>
            <a:srgbClr val="5458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04800" y="133350"/>
            <a:ext cx="8458200" cy="647700"/>
          </a:xfrm>
        </p:spPr>
        <p:txBody>
          <a:bodyPr>
            <a:noAutofit/>
          </a:bodyPr>
          <a:lstStyle/>
          <a:p>
            <a:pPr algn="l"/>
            <a:r>
              <a:rPr lang="en-GB" dirty="0" smtClean="0">
                <a:solidFill>
                  <a:srgbClr val="0081A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Impeachment?</a:t>
            </a:r>
            <a:endParaRPr lang="en-GB" dirty="0">
              <a:solidFill>
                <a:srgbClr val="0081A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4294967295"/>
          </p:nvPr>
        </p:nvSpPr>
        <p:spPr>
          <a:xfrm>
            <a:off x="152400" y="742950"/>
            <a:ext cx="8305800" cy="39594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GB" sz="1600" dirty="0" smtClean="0">
              <a:solidFill>
                <a:srgbClr val="0081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749152" y="1428752"/>
            <a:ext cx="7632848" cy="3497229"/>
            <a:chOff x="315686" y="1628800"/>
            <a:chExt cx="8464148" cy="4837571"/>
          </a:xfrm>
        </p:grpSpPr>
        <p:sp>
          <p:nvSpPr>
            <p:cNvPr id="4" name="Freeform 3"/>
            <p:cNvSpPr/>
            <p:nvPr/>
          </p:nvSpPr>
          <p:spPr>
            <a:xfrm>
              <a:off x="3959796" y="1628800"/>
              <a:ext cx="1723026" cy="1793288"/>
            </a:xfrm>
            <a:custGeom>
              <a:avLst/>
              <a:gdLst>
                <a:gd name="connsiteX0" fmla="*/ 0 w 2086587"/>
                <a:gd name="connsiteY0" fmla="*/ 907665 h 1815330"/>
                <a:gd name="connsiteX1" fmla="*/ 453833 w 2086587"/>
                <a:gd name="connsiteY1" fmla="*/ 0 h 1815330"/>
                <a:gd name="connsiteX2" fmla="*/ 1632755 w 2086587"/>
                <a:gd name="connsiteY2" fmla="*/ 0 h 1815330"/>
                <a:gd name="connsiteX3" fmla="*/ 2086587 w 2086587"/>
                <a:gd name="connsiteY3" fmla="*/ 907665 h 1815330"/>
                <a:gd name="connsiteX4" fmla="*/ 1632755 w 2086587"/>
                <a:gd name="connsiteY4" fmla="*/ 1815330 h 1815330"/>
                <a:gd name="connsiteX5" fmla="*/ 453833 w 2086587"/>
                <a:gd name="connsiteY5" fmla="*/ 1815330 h 1815330"/>
                <a:gd name="connsiteX6" fmla="*/ 0 w 2086587"/>
                <a:gd name="connsiteY6" fmla="*/ 907665 h 18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6587" h="1815330">
                  <a:moveTo>
                    <a:pt x="1043293" y="0"/>
                  </a:moveTo>
                  <a:lnTo>
                    <a:pt x="2086586" y="394835"/>
                  </a:lnTo>
                  <a:lnTo>
                    <a:pt x="2086586" y="1420496"/>
                  </a:lnTo>
                  <a:lnTo>
                    <a:pt x="1043294" y="1815330"/>
                  </a:lnTo>
                  <a:lnTo>
                    <a:pt x="1" y="1420496"/>
                  </a:lnTo>
                  <a:lnTo>
                    <a:pt x="1" y="394835"/>
                  </a:lnTo>
                  <a:lnTo>
                    <a:pt x="1043293" y="0"/>
                  </a:lnTo>
                  <a:close/>
                </a:path>
              </a:pathLst>
            </a:custGeom>
            <a:solidFill>
              <a:srgbClr val="0081AD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76200">
              <a:extrusionClr>
                <a:srgbClr val="0081AD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393741" rIns="108000" bIns="39374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  <a:t>Court of Audits</a:t>
              </a:r>
              <a:b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</a:br>
              <a: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  <a:t>(TCU)</a:t>
              </a:r>
              <a:endParaRPr lang="en-GB" sz="1600" b="1" dirty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5735107" y="1987458"/>
              <a:ext cx="3044727" cy="1075972"/>
            </a:xfrm>
            <a:custGeom>
              <a:avLst/>
              <a:gdLst>
                <a:gd name="connsiteX0" fmla="*/ 0 w 2328631"/>
                <a:gd name="connsiteY0" fmla="*/ 0 h 1251952"/>
                <a:gd name="connsiteX1" fmla="*/ 2328631 w 2328631"/>
                <a:gd name="connsiteY1" fmla="*/ 0 h 1251952"/>
                <a:gd name="connsiteX2" fmla="*/ 2328631 w 2328631"/>
                <a:gd name="connsiteY2" fmla="*/ 1251952 h 1251952"/>
                <a:gd name="connsiteX3" fmla="*/ 0 w 2328631"/>
                <a:gd name="connsiteY3" fmla="*/ 1251952 h 1251952"/>
                <a:gd name="connsiteX4" fmla="*/ 0 w 2328631"/>
                <a:gd name="connsiteY4" fmla="*/ 0 h 125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631" h="1251952">
                  <a:moveTo>
                    <a:pt x="0" y="0"/>
                  </a:moveTo>
                  <a:lnTo>
                    <a:pt x="2328631" y="0"/>
                  </a:lnTo>
                  <a:lnTo>
                    <a:pt x="2328631" y="1251952"/>
                  </a:lnTo>
                  <a:lnTo>
                    <a:pt x="0" y="12519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i="1" dirty="0" smtClean="0">
                  <a:solidFill>
                    <a:srgbClr val="54585A"/>
                  </a:solidFill>
                  <a:cs typeface="Calibri" pitchFamily="34" charset="0"/>
                </a:rPr>
                <a:t>The TCU recommends government accounts for 2014 be rejected; the Rousseff administration is being accused of “fiscal maneuvering”  </a:t>
              </a:r>
              <a:endParaRPr lang="en-GB" sz="1400" b="1" i="1" dirty="0">
                <a:solidFill>
                  <a:srgbClr val="54585A"/>
                </a:solidFill>
                <a:cs typeface="Calibri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3025796" y="3150942"/>
              <a:ext cx="1723026" cy="1793288"/>
            </a:xfrm>
            <a:custGeom>
              <a:avLst/>
              <a:gdLst>
                <a:gd name="connsiteX0" fmla="*/ 0 w 2086587"/>
                <a:gd name="connsiteY0" fmla="*/ 907665 h 1815330"/>
                <a:gd name="connsiteX1" fmla="*/ 453833 w 2086587"/>
                <a:gd name="connsiteY1" fmla="*/ 0 h 1815330"/>
                <a:gd name="connsiteX2" fmla="*/ 1632755 w 2086587"/>
                <a:gd name="connsiteY2" fmla="*/ 0 h 1815330"/>
                <a:gd name="connsiteX3" fmla="*/ 2086587 w 2086587"/>
                <a:gd name="connsiteY3" fmla="*/ 907665 h 1815330"/>
                <a:gd name="connsiteX4" fmla="*/ 1632755 w 2086587"/>
                <a:gd name="connsiteY4" fmla="*/ 1815330 h 1815330"/>
                <a:gd name="connsiteX5" fmla="*/ 453833 w 2086587"/>
                <a:gd name="connsiteY5" fmla="*/ 1815330 h 1815330"/>
                <a:gd name="connsiteX6" fmla="*/ 0 w 2086587"/>
                <a:gd name="connsiteY6" fmla="*/ 907665 h 18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6587" h="1815330">
                  <a:moveTo>
                    <a:pt x="1043293" y="0"/>
                  </a:moveTo>
                  <a:lnTo>
                    <a:pt x="2086586" y="394835"/>
                  </a:lnTo>
                  <a:lnTo>
                    <a:pt x="2086586" y="1420496"/>
                  </a:lnTo>
                  <a:lnTo>
                    <a:pt x="1043294" y="1815330"/>
                  </a:lnTo>
                  <a:lnTo>
                    <a:pt x="1" y="1420496"/>
                  </a:lnTo>
                  <a:lnTo>
                    <a:pt x="1" y="394835"/>
                  </a:lnTo>
                  <a:lnTo>
                    <a:pt x="1043293" y="0"/>
                  </a:lnTo>
                  <a:close/>
                </a:path>
              </a:pathLst>
            </a:custGeom>
            <a:solidFill>
              <a:srgbClr val="0081AD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76200">
              <a:extrusionClr>
                <a:srgbClr val="0081AD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393741" rIns="108000" bIns="39374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  <a:t>Supreme Electoral Court</a:t>
              </a:r>
              <a:b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</a:br>
              <a: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  <a:t>(STE)  </a:t>
              </a:r>
              <a:endParaRPr lang="en-GB" sz="1600" b="1" dirty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315686" y="3509600"/>
              <a:ext cx="2638813" cy="1075972"/>
            </a:xfrm>
            <a:custGeom>
              <a:avLst/>
              <a:gdLst>
                <a:gd name="connsiteX0" fmla="*/ 0 w 2253514"/>
                <a:gd name="connsiteY0" fmla="*/ 0 h 1251952"/>
                <a:gd name="connsiteX1" fmla="*/ 2253514 w 2253514"/>
                <a:gd name="connsiteY1" fmla="*/ 0 h 1251952"/>
                <a:gd name="connsiteX2" fmla="*/ 2253514 w 2253514"/>
                <a:gd name="connsiteY2" fmla="*/ 1251952 h 1251952"/>
                <a:gd name="connsiteX3" fmla="*/ 0 w 2253514"/>
                <a:gd name="connsiteY3" fmla="*/ 1251952 h 1251952"/>
                <a:gd name="connsiteX4" fmla="*/ 0 w 2253514"/>
                <a:gd name="connsiteY4" fmla="*/ 0 h 125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53514" h="1251952">
                  <a:moveTo>
                    <a:pt x="0" y="0"/>
                  </a:moveTo>
                  <a:lnTo>
                    <a:pt x="2253514" y="0"/>
                  </a:lnTo>
                  <a:lnTo>
                    <a:pt x="2253514" y="1251952"/>
                  </a:lnTo>
                  <a:lnTo>
                    <a:pt x="0" y="12519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i="1" dirty="0" smtClean="0">
                  <a:solidFill>
                    <a:srgbClr val="54585A"/>
                  </a:solidFill>
                  <a:cs typeface="Calibri" pitchFamily="34" charset="0"/>
                </a:rPr>
                <a:t>Opposition PSDB claims that Rousseff received illegal funds during the 2014 presidential campaign</a:t>
              </a:r>
              <a:endParaRPr lang="en-GB" sz="1400" b="1" i="1" dirty="0">
                <a:solidFill>
                  <a:srgbClr val="54585A"/>
                </a:solidFill>
                <a:cs typeface="Calibri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3959796" y="4673083"/>
              <a:ext cx="1723026" cy="1793288"/>
            </a:xfrm>
            <a:custGeom>
              <a:avLst/>
              <a:gdLst>
                <a:gd name="connsiteX0" fmla="*/ 0 w 2086587"/>
                <a:gd name="connsiteY0" fmla="*/ 907665 h 1815330"/>
                <a:gd name="connsiteX1" fmla="*/ 453833 w 2086587"/>
                <a:gd name="connsiteY1" fmla="*/ 0 h 1815330"/>
                <a:gd name="connsiteX2" fmla="*/ 1632755 w 2086587"/>
                <a:gd name="connsiteY2" fmla="*/ 0 h 1815330"/>
                <a:gd name="connsiteX3" fmla="*/ 2086587 w 2086587"/>
                <a:gd name="connsiteY3" fmla="*/ 907665 h 1815330"/>
                <a:gd name="connsiteX4" fmla="*/ 1632755 w 2086587"/>
                <a:gd name="connsiteY4" fmla="*/ 1815330 h 1815330"/>
                <a:gd name="connsiteX5" fmla="*/ 453833 w 2086587"/>
                <a:gd name="connsiteY5" fmla="*/ 1815330 h 1815330"/>
                <a:gd name="connsiteX6" fmla="*/ 0 w 2086587"/>
                <a:gd name="connsiteY6" fmla="*/ 907665 h 18153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86587" h="1815330">
                  <a:moveTo>
                    <a:pt x="1043293" y="0"/>
                  </a:moveTo>
                  <a:lnTo>
                    <a:pt x="2086586" y="394835"/>
                  </a:lnTo>
                  <a:lnTo>
                    <a:pt x="2086586" y="1420496"/>
                  </a:lnTo>
                  <a:lnTo>
                    <a:pt x="1043294" y="1815330"/>
                  </a:lnTo>
                  <a:lnTo>
                    <a:pt x="1" y="1420496"/>
                  </a:lnTo>
                  <a:lnTo>
                    <a:pt x="1" y="394835"/>
                  </a:lnTo>
                  <a:lnTo>
                    <a:pt x="1043293" y="0"/>
                  </a:lnTo>
                  <a:close/>
                </a:path>
              </a:pathLst>
            </a:custGeom>
            <a:solidFill>
              <a:srgbClr val="0081AD"/>
            </a:solidFill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 extrusionH="76200">
              <a:extrusionClr>
                <a:srgbClr val="0081AD"/>
              </a:extrusionClr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8000" tIns="393741" rIns="108000" bIns="393740" numCol="1" spcCol="127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600" b="1" dirty="0" smtClean="0">
                  <a:solidFill>
                    <a:srgbClr val="FFFFFF"/>
                  </a:solidFill>
                  <a:cs typeface="Calibri" pitchFamily="34" charset="0"/>
                </a:rPr>
                <a:t>Petrobras scandal</a:t>
              </a:r>
              <a:endParaRPr lang="en-GB" sz="1600" b="1" dirty="0">
                <a:solidFill>
                  <a:srgbClr val="FFFFFF"/>
                </a:solidFill>
                <a:cs typeface="Calibri" pitchFamily="34" charset="0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735107" y="5085212"/>
              <a:ext cx="3044727" cy="1075972"/>
            </a:xfrm>
            <a:custGeom>
              <a:avLst/>
              <a:gdLst>
                <a:gd name="connsiteX0" fmla="*/ 0 w 2328631"/>
                <a:gd name="connsiteY0" fmla="*/ 0 h 1251952"/>
                <a:gd name="connsiteX1" fmla="*/ 2328631 w 2328631"/>
                <a:gd name="connsiteY1" fmla="*/ 0 h 1251952"/>
                <a:gd name="connsiteX2" fmla="*/ 2328631 w 2328631"/>
                <a:gd name="connsiteY2" fmla="*/ 1251952 h 1251952"/>
                <a:gd name="connsiteX3" fmla="*/ 0 w 2328631"/>
                <a:gd name="connsiteY3" fmla="*/ 1251952 h 1251952"/>
                <a:gd name="connsiteX4" fmla="*/ 0 w 2328631"/>
                <a:gd name="connsiteY4" fmla="*/ 0 h 1251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28631" h="1251952">
                  <a:moveTo>
                    <a:pt x="0" y="0"/>
                  </a:moveTo>
                  <a:lnTo>
                    <a:pt x="2328631" y="0"/>
                  </a:lnTo>
                  <a:lnTo>
                    <a:pt x="2328631" y="1251952"/>
                  </a:lnTo>
                  <a:lnTo>
                    <a:pt x="0" y="1251952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algn="l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i="1" dirty="0">
                  <a:solidFill>
                    <a:srgbClr val="54585A"/>
                  </a:solidFill>
                  <a:cs typeface="Calibri" pitchFamily="34" charset="0"/>
                </a:rPr>
                <a:t>A</a:t>
              </a:r>
              <a:r>
                <a:rPr lang="en-GB" sz="1400" i="1" dirty="0" smtClean="0">
                  <a:solidFill>
                    <a:srgbClr val="54585A"/>
                  </a:solidFill>
                  <a:cs typeface="Calibri" pitchFamily="34" charset="0"/>
                </a:rPr>
                <a:t>llegations </a:t>
              </a:r>
              <a:r>
                <a:rPr lang="en-GB" sz="1400" i="1" dirty="0" smtClean="0">
                  <a:solidFill>
                    <a:srgbClr val="54585A"/>
                  </a:solidFill>
                  <a:cs typeface="Calibri" pitchFamily="34" charset="0"/>
                </a:rPr>
                <a:t>could emerge, specifically implicating</a:t>
              </a:r>
              <a:r>
                <a:rPr lang="en-GB" sz="1400" i="1" dirty="0">
                  <a:solidFill>
                    <a:srgbClr val="54585A"/>
                  </a:solidFill>
                  <a:cs typeface="Calibri" pitchFamily="34" charset="0"/>
                </a:rPr>
                <a:t> </a:t>
              </a:r>
              <a:r>
                <a:rPr lang="en-GB" sz="1400" i="1" dirty="0" err="1" smtClean="0">
                  <a:solidFill>
                    <a:srgbClr val="54585A"/>
                  </a:solidFill>
                  <a:cs typeface="Calibri" pitchFamily="34" charset="0"/>
                </a:rPr>
                <a:t>Rousseff</a:t>
              </a:r>
              <a:endParaRPr lang="en-GB" sz="1400" i="1" dirty="0" smtClean="0">
                <a:solidFill>
                  <a:srgbClr val="54585A"/>
                </a:solidFill>
                <a:cs typeface="Calibri" pitchFamily="34" charset="0"/>
              </a:endParaRPr>
            </a:p>
            <a:p>
              <a:pPr algn="l" defTabSz="8001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1400" b="1" i="1" dirty="0" smtClean="0">
                  <a:solidFill>
                    <a:srgbClr val="54585A"/>
                  </a:solidFill>
                  <a:cs typeface="Calibri" pitchFamily="34" charset="0"/>
                </a:rPr>
                <a:t>Must relate to offenses made since January 1, 2015</a:t>
              </a:r>
              <a:endParaRPr lang="en-GB" sz="1400" b="1" i="1" dirty="0">
                <a:solidFill>
                  <a:srgbClr val="54585A"/>
                </a:solidFill>
                <a:cs typeface="Calibri" pitchFamily="34" charset="0"/>
              </a:endParaRPr>
            </a:p>
          </p:txBody>
        </p:sp>
      </p:grpSp>
      <p:sp>
        <p:nvSpPr>
          <p:cNvPr id="19" name="Freeform 88"/>
          <p:cNvSpPr>
            <a:spLocks noEditPoints="1"/>
          </p:cNvSpPr>
          <p:nvPr/>
        </p:nvSpPr>
        <p:spPr bwMode="auto">
          <a:xfrm rot="437465">
            <a:off x="2878313" y="1547055"/>
            <a:ext cx="1066851" cy="1059814"/>
          </a:xfrm>
          <a:custGeom>
            <a:avLst/>
            <a:gdLst>
              <a:gd name="T0" fmla="*/ 1085 w 1492"/>
              <a:gd name="T1" fmla="*/ 1299 h 1492"/>
              <a:gd name="T2" fmla="*/ 512 w 1492"/>
              <a:gd name="T3" fmla="*/ 1351 h 1492"/>
              <a:gd name="T4" fmla="*/ 481 w 1492"/>
              <a:gd name="T5" fmla="*/ 1232 h 1492"/>
              <a:gd name="T6" fmla="*/ 585 w 1492"/>
              <a:gd name="T7" fmla="*/ 1216 h 1492"/>
              <a:gd name="T8" fmla="*/ 969 w 1492"/>
              <a:gd name="T9" fmla="*/ 1275 h 1492"/>
              <a:gd name="T10" fmla="*/ 804 w 1492"/>
              <a:gd name="T11" fmla="*/ 1329 h 1492"/>
              <a:gd name="T12" fmla="*/ 688 w 1492"/>
              <a:gd name="T13" fmla="*/ 1329 h 1492"/>
              <a:gd name="T14" fmla="*/ 1092 w 1492"/>
              <a:gd name="T15" fmla="*/ 1206 h 1492"/>
              <a:gd name="T16" fmla="*/ 1217 w 1492"/>
              <a:gd name="T17" fmla="*/ 1065 h 1492"/>
              <a:gd name="T18" fmla="*/ 276 w 1492"/>
              <a:gd name="T19" fmla="*/ 1193 h 1492"/>
              <a:gd name="T20" fmla="*/ 521 w 1492"/>
              <a:gd name="T21" fmla="*/ 989 h 1492"/>
              <a:gd name="T22" fmla="*/ 507 w 1492"/>
              <a:gd name="T23" fmla="*/ 1181 h 1492"/>
              <a:gd name="T24" fmla="*/ 985 w 1492"/>
              <a:gd name="T25" fmla="*/ 1181 h 1492"/>
              <a:gd name="T26" fmla="*/ 971 w 1492"/>
              <a:gd name="T27" fmla="*/ 987 h 1492"/>
              <a:gd name="T28" fmla="*/ 929 w 1492"/>
              <a:gd name="T29" fmla="*/ 982 h 1492"/>
              <a:gd name="T30" fmla="*/ 592 w 1492"/>
              <a:gd name="T31" fmla="*/ 1107 h 1492"/>
              <a:gd name="T32" fmla="*/ 1222 w 1492"/>
              <a:gd name="T33" fmla="*/ 929 h 1492"/>
              <a:gd name="T34" fmla="*/ 1377 w 1492"/>
              <a:gd name="T35" fmla="*/ 893 h 1492"/>
              <a:gd name="T36" fmla="*/ 1040 w 1492"/>
              <a:gd name="T37" fmla="*/ 955 h 1492"/>
              <a:gd name="T38" fmla="*/ 769 w 1492"/>
              <a:gd name="T39" fmla="*/ 769 h 1492"/>
              <a:gd name="T40" fmla="*/ 541 w 1492"/>
              <a:gd name="T41" fmla="*/ 769 h 1492"/>
              <a:gd name="T42" fmla="*/ 294 w 1492"/>
              <a:gd name="T43" fmla="*/ 769 h 1492"/>
              <a:gd name="T44" fmla="*/ 503 w 1492"/>
              <a:gd name="T45" fmla="*/ 857 h 1492"/>
              <a:gd name="T46" fmla="*/ 154 w 1492"/>
              <a:gd name="T47" fmla="*/ 1009 h 1492"/>
              <a:gd name="T48" fmla="*/ 249 w 1492"/>
              <a:gd name="T49" fmla="*/ 769 h 1492"/>
              <a:gd name="T50" fmla="*/ 945 w 1492"/>
              <a:gd name="T51" fmla="*/ 634 h 1492"/>
              <a:gd name="T52" fmla="*/ 638 w 1492"/>
              <a:gd name="T53" fmla="*/ 557 h 1492"/>
              <a:gd name="T54" fmla="*/ 992 w 1492"/>
              <a:gd name="T55" fmla="*/ 723 h 1492"/>
              <a:gd name="T56" fmla="*/ 299 w 1492"/>
              <a:gd name="T57" fmla="*/ 644 h 1492"/>
              <a:gd name="T58" fmla="*/ 337 w 1492"/>
              <a:gd name="T59" fmla="*/ 496 h 1492"/>
              <a:gd name="T60" fmla="*/ 1239 w 1492"/>
              <a:gd name="T61" fmla="*/ 660 h 1492"/>
              <a:gd name="T62" fmla="*/ 1307 w 1492"/>
              <a:gd name="T63" fmla="*/ 423 h 1492"/>
              <a:gd name="T64" fmla="*/ 249 w 1492"/>
              <a:gd name="T65" fmla="*/ 723 h 1492"/>
              <a:gd name="T66" fmla="*/ 185 w 1492"/>
              <a:gd name="T67" fmla="*/ 423 h 1492"/>
              <a:gd name="T68" fmla="*/ 913 w 1492"/>
              <a:gd name="T69" fmla="*/ 439 h 1492"/>
              <a:gd name="T70" fmla="*/ 641 w 1492"/>
              <a:gd name="T71" fmla="*/ 512 h 1492"/>
              <a:gd name="T72" fmla="*/ 921 w 1492"/>
              <a:gd name="T73" fmla="*/ 314 h 1492"/>
              <a:gd name="T74" fmla="*/ 1076 w 1492"/>
              <a:gd name="T75" fmla="*/ 343 h 1492"/>
              <a:gd name="T76" fmla="*/ 464 w 1492"/>
              <a:gd name="T77" fmla="*/ 484 h 1492"/>
              <a:gd name="T78" fmla="*/ 1129 w 1492"/>
              <a:gd name="T79" fmla="*/ 267 h 1492"/>
              <a:gd name="T80" fmla="*/ 1284 w 1492"/>
              <a:gd name="T81" fmla="*/ 384 h 1492"/>
              <a:gd name="T82" fmla="*/ 208 w 1492"/>
              <a:gd name="T83" fmla="*/ 384 h 1492"/>
              <a:gd name="T84" fmla="*/ 363 w 1492"/>
              <a:gd name="T85" fmla="*/ 267 h 1492"/>
              <a:gd name="T86" fmla="*/ 1079 w 1492"/>
              <a:gd name="T87" fmla="*/ 190 h 1492"/>
              <a:gd name="T88" fmla="*/ 413 w 1492"/>
              <a:gd name="T89" fmla="*/ 190 h 1492"/>
              <a:gd name="T90" fmla="*/ 769 w 1492"/>
              <a:gd name="T91" fmla="*/ 115 h 1492"/>
              <a:gd name="T92" fmla="*/ 686 w 1492"/>
              <a:gd name="T93" fmla="*/ 164 h 1492"/>
              <a:gd name="T94" fmla="*/ 603 w 1492"/>
              <a:gd name="T95" fmla="*/ 153 h 1492"/>
              <a:gd name="T96" fmla="*/ 669 w 1492"/>
              <a:gd name="T97" fmla="*/ 112 h 1492"/>
              <a:gd name="T98" fmla="*/ 948 w 1492"/>
              <a:gd name="T99" fmla="*/ 199 h 1492"/>
              <a:gd name="T100" fmla="*/ 1006 w 1492"/>
              <a:gd name="T101" fmla="*/ 46 h 1492"/>
              <a:gd name="T102" fmla="*/ 1321 w 1492"/>
              <a:gd name="T103" fmla="*/ 270 h 1492"/>
              <a:gd name="T104" fmla="*/ 1489 w 1492"/>
              <a:gd name="T105" fmla="*/ 678 h 1492"/>
              <a:gd name="T106" fmla="*/ 1364 w 1492"/>
              <a:gd name="T107" fmla="*/ 1162 h 1492"/>
              <a:gd name="T108" fmla="*/ 1069 w 1492"/>
              <a:gd name="T109" fmla="*/ 1419 h 1492"/>
              <a:gd name="T110" fmla="*/ 609 w 1492"/>
              <a:gd name="T111" fmla="*/ 1479 h 1492"/>
              <a:gd name="T112" fmla="*/ 222 w 1492"/>
              <a:gd name="T113" fmla="*/ 1277 h 1492"/>
              <a:gd name="T114" fmla="*/ 17 w 1492"/>
              <a:gd name="T115" fmla="*/ 905 h 1492"/>
              <a:gd name="T116" fmla="*/ 74 w 1492"/>
              <a:gd name="T117" fmla="*/ 423 h 1492"/>
              <a:gd name="T118" fmla="*/ 315 w 1492"/>
              <a:gd name="T119" fmla="*/ 138 h 1492"/>
              <a:gd name="T120" fmla="*/ 746 w 1492"/>
              <a:gd name="T121" fmla="*/ 0 h 14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1492" h="1492">
                <a:moveTo>
                  <a:pt x="1060" y="1245"/>
                </a:moveTo>
                <a:lnTo>
                  <a:pt x="1019" y="1289"/>
                </a:lnTo>
                <a:lnTo>
                  <a:pt x="973" y="1331"/>
                </a:lnTo>
                <a:lnTo>
                  <a:pt x="925" y="1370"/>
                </a:lnTo>
                <a:lnTo>
                  <a:pt x="980" y="1351"/>
                </a:lnTo>
                <a:lnTo>
                  <a:pt x="1034" y="1326"/>
                </a:lnTo>
                <a:lnTo>
                  <a:pt x="1085" y="1299"/>
                </a:lnTo>
                <a:lnTo>
                  <a:pt x="1133" y="1267"/>
                </a:lnTo>
                <a:lnTo>
                  <a:pt x="1060" y="1245"/>
                </a:lnTo>
                <a:close/>
                <a:moveTo>
                  <a:pt x="432" y="1245"/>
                </a:moveTo>
                <a:lnTo>
                  <a:pt x="359" y="1267"/>
                </a:lnTo>
                <a:lnTo>
                  <a:pt x="407" y="1299"/>
                </a:lnTo>
                <a:lnTo>
                  <a:pt x="458" y="1326"/>
                </a:lnTo>
                <a:lnTo>
                  <a:pt x="512" y="1351"/>
                </a:lnTo>
                <a:lnTo>
                  <a:pt x="567" y="1370"/>
                </a:lnTo>
                <a:lnTo>
                  <a:pt x="519" y="1331"/>
                </a:lnTo>
                <a:lnTo>
                  <a:pt x="473" y="1289"/>
                </a:lnTo>
                <a:lnTo>
                  <a:pt x="432" y="1245"/>
                </a:lnTo>
                <a:close/>
                <a:moveTo>
                  <a:pt x="585" y="1216"/>
                </a:moveTo>
                <a:lnTo>
                  <a:pt x="532" y="1223"/>
                </a:lnTo>
                <a:lnTo>
                  <a:pt x="481" y="1232"/>
                </a:lnTo>
                <a:lnTo>
                  <a:pt x="523" y="1275"/>
                </a:lnTo>
                <a:lnTo>
                  <a:pt x="569" y="1313"/>
                </a:lnTo>
                <a:lnTo>
                  <a:pt x="618" y="1348"/>
                </a:lnTo>
                <a:lnTo>
                  <a:pt x="669" y="1380"/>
                </a:lnTo>
                <a:lnTo>
                  <a:pt x="638" y="1328"/>
                </a:lnTo>
                <a:lnTo>
                  <a:pt x="609" y="1273"/>
                </a:lnTo>
                <a:lnTo>
                  <a:pt x="585" y="1216"/>
                </a:lnTo>
                <a:close/>
                <a:moveTo>
                  <a:pt x="906" y="1214"/>
                </a:moveTo>
                <a:lnTo>
                  <a:pt x="881" y="1273"/>
                </a:lnTo>
                <a:lnTo>
                  <a:pt x="854" y="1328"/>
                </a:lnTo>
                <a:lnTo>
                  <a:pt x="822" y="1380"/>
                </a:lnTo>
                <a:lnTo>
                  <a:pt x="874" y="1350"/>
                </a:lnTo>
                <a:lnTo>
                  <a:pt x="922" y="1315"/>
                </a:lnTo>
                <a:lnTo>
                  <a:pt x="969" y="1275"/>
                </a:lnTo>
                <a:lnTo>
                  <a:pt x="1011" y="1232"/>
                </a:lnTo>
                <a:lnTo>
                  <a:pt x="960" y="1223"/>
                </a:lnTo>
                <a:lnTo>
                  <a:pt x="906" y="1214"/>
                </a:lnTo>
                <a:close/>
                <a:moveTo>
                  <a:pt x="769" y="1206"/>
                </a:moveTo>
                <a:lnTo>
                  <a:pt x="769" y="1382"/>
                </a:lnTo>
                <a:lnTo>
                  <a:pt x="769" y="1382"/>
                </a:lnTo>
                <a:lnTo>
                  <a:pt x="804" y="1329"/>
                </a:lnTo>
                <a:lnTo>
                  <a:pt x="835" y="1273"/>
                </a:lnTo>
                <a:lnTo>
                  <a:pt x="862" y="1210"/>
                </a:lnTo>
                <a:lnTo>
                  <a:pt x="769" y="1206"/>
                </a:lnTo>
                <a:close/>
                <a:moveTo>
                  <a:pt x="723" y="1206"/>
                </a:moveTo>
                <a:lnTo>
                  <a:pt x="628" y="1210"/>
                </a:lnTo>
                <a:lnTo>
                  <a:pt x="656" y="1273"/>
                </a:lnTo>
                <a:lnTo>
                  <a:pt x="688" y="1329"/>
                </a:lnTo>
                <a:lnTo>
                  <a:pt x="721" y="1382"/>
                </a:lnTo>
                <a:lnTo>
                  <a:pt x="723" y="1382"/>
                </a:lnTo>
                <a:lnTo>
                  <a:pt x="723" y="1206"/>
                </a:lnTo>
                <a:close/>
                <a:moveTo>
                  <a:pt x="1182" y="1049"/>
                </a:moveTo>
                <a:lnTo>
                  <a:pt x="1156" y="1104"/>
                </a:lnTo>
                <a:lnTo>
                  <a:pt x="1126" y="1156"/>
                </a:lnTo>
                <a:lnTo>
                  <a:pt x="1092" y="1206"/>
                </a:lnTo>
                <a:lnTo>
                  <a:pt x="1133" y="1219"/>
                </a:lnTo>
                <a:lnTo>
                  <a:pt x="1174" y="1233"/>
                </a:lnTo>
                <a:lnTo>
                  <a:pt x="1216" y="1193"/>
                </a:lnTo>
                <a:lnTo>
                  <a:pt x="1254" y="1149"/>
                </a:lnTo>
                <a:lnTo>
                  <a:pt x="1287" y="1102"/>
                </a:lnTo>
                <a:lnTo>
                  <a:pt x="1251" y="1082"/>
                </a:lnTo>
                <a:lnTo>
                  <a:pt x="1217" y="1065"/>
                </a:lnTo>
                <a:lnTo>
                  <a:pt x="1182" y="1049"/>
                </a:lnTo>
                <a:close/>
                <a:moveTo>
                  <a:pt x="310" y="1049"/>
                </a:moveTo>
                <a:lnTo>
                  <a:pt x="275" y="1065"/>
                </a:lnTo>
                <a:lnTo>
                  <a:pt x="241" y="1082"/>
                </a:lnTo>
                <a:lnTo>
                  <a:pt x="205" y="1102"/>
                </a:lnTo>
                <a:lnTo>
                  <a:pt x="238" y="1149"/>
                </a:lnTo>
                <a:lnTo>
                  <a:pt x="276" y="1193"/>
                </a:lnTo>
                <a:lnTo>
                  <a:pt x="318" y="1233"/>
                </a:lnTo>
                <a:lnTo>
                  <a:pt x="359" y="1219"/>
                </a:lnTo>
                <a:lnTo>
                  <a:pt x="400" y="1206"/>
                </a:lnTo>
                <a:lnTo>
                  <a:pt x="366" y="1156"/>
                </a:lnTo>
                <a:lnTo>
                  <a:pt x="336" y="1104"/>
                </a:lnTo>
                <a:lnTo>
                  <a:pt x="310" y="1049"/>
                </a:lnTo>
                <a:close/>
                <a:moveTo>
                  <a:pt x="521" y="989"/>
                </a:moveTo>
                <a:lnTo>
                  <a:pt x="462" y="1001"/>
                </a:lnTo>
                <a:lnTo>
                  <a:pt x="406" y="1015"/>
                </a:lnTo>
                <a:lnTo>
                  <a:pt x="352" y="1033"/>
                </a:lnTo>
                <a:lnTo>
                  <a:pt x="379" y="1089"/>
                </a:lnTo>
                <a:lnTo>
                  <a:pt x="411" y="1143"/>
                </a:lnTo>
                <a:lnTo>
                  <a:pt x="448" y="1193"/>
                </a:lnTo>
                <a:lnTo>
                  <a:pt x="507" y="1181"/>
                </a:lnTo>
                <a:lnTo>
                  <a:pt x="569" y="1171"/>
                </a:lnTo>
                <a:lnTo>
                  <a:pt x="541" y="1082"/>
                </a:lnTo>
                <a:lnTo>
                  <a:pt x="521" y="989"/>
                </a:lnTo>
                <a:close/>
                <a:moveTo>
                  <a:pt x="971" y="987"/>
                </a:moveTo>
                <a:lnTo>
                  <a:pt x="951" y="1082"/>
                </a:lnTo>
                <a:lnTo>
                  <a:pt x="923" y="1171"/>
                </a:lnTo>
                <a:lnTo>
                  <a:pt x="985" y="1181"/>
                </a:lnTo>
                <a:lnTo>
                  <a:pt x="1044" y="1193"/>
                </a:lnTo>
                <a:lnTo>
                  <a:pt x="1081" y="1143"/>
                </a:lnTo>
                <a:lnTo>
                  <a:pt x="1113" y="1089"/>
                </a:lnTo>
                <a:lnTo>
                  <a:pt x="1140" y="1033"/>
                </a:lnTo>
                <a:lnTo>
                  <a:pt x="1086" y="1015"/>
                </a:lnTo>
                <a:lnTo>
                  <a:pt x="1030" y="1001"/>
                </a:lnTo>
                <a:lnTo>
                  <a:pt x="971" y="987"/>
                </a:lnTo>
                <a:close/>
                <a:moveTo>
                  <a:pt x="769" y="969"/>
                </a:moveTo>
                <a:lnTo>
                  <a:pt x="769" y="1159"/>
                </a:lnTo>
                <a:lnTo>
                  <a:pt x="825" y="1162"/>
                </a:lnTo>
                <a:lnTo>
                  <a:pt x="880" y="1166"/>
                </a:lnTo>
                <a:lnTo>
                  <a:pt x="899" y="1107"/>
                </a:lnTo>
                <a:lnTo>
                  <a:pt x="916" y="1046"/>
                </a:lnTo>
                <a:lnTo>
                  <a:pt x="929" y="982"/>
                </a:lnTo>
                <a:lnTo>
                  <a:pt x="851" y="973"/>
                </a:lnTo>
                <a:lnTo>
                  <a:pt x="769" y="969"/>
                </a:lnTo>
                <a:close/>
                <a:moveTo>
                  <a:pt x="723" y="969"/>
                </a:moveTo>
                <a:lnTo>
                  <a:pt x="641" y="973"/>
                </a:lnTo>
                <a:lnTo>
                  <a:pt x="561" y="982"/>
                </a:lnTo>
                <a:lnTo>
                  <a:pt x="576" y="1046"/>
                </a:lnTo>
                <a:lnTo>
                  <a:pt x="592" y="1107"/>
                </a:lnTo>
                <a:lnTo>
                  <a:pt x="611" y="1166"/>
                </a:lnTo>
                <a:lnTo>
                  <a:pt x="666" y="1162"/>
                </a:lnTo>
                <a:lnTo>
                  <a:pt x="723" y="1159"/>
                </a:lnTo>
                <a:lnTo>
                  <a:pt x="723" y="969"/>
                </a:lnTo>
                <a:close/>
                <a:moveTo>
                  <a:pt x="1243" y="769"/>
                </a:moveTo>
                <a:lnTo>
                  <a:pt x="1238" y="851"/>
                </a:lnTo>
                <a:lnTo>
                  <a:pt x="1222" y="929"/>
                </a:lnTo>
                <a:lnTo>
                  <a:pt x="1198" y="1006"/>
                </a:lnTo>
                <a:lnTo>
                  <a:pt x="1238" y="1024"/>
                </a:lnTo>
                <a:lnTo>
                  <a:pt x="1273" y="1041"/>
                </a:lnTo>
                <a:lnTo>
                  <a:pt x="1312" y="1065"/>
                </a:lnTo>
                <a:lnTo>
                  <a:pt x="1338" y="1009"/>
                </a:lnTo>
                <a:lnTo>
                  <a:pt x="1361" y="953"/>
                </a:lnTo>
                <a:lnTo>
                  <a:pt x="1377" y="893"/>
                </a:lnTo>
                <a:lnTo>
                  <a:pt x="1389" y="832"/>
                </a:lnTo>
                <a:lnTo>
                  <a:pt x="1395" y="769"/>
                </a:lnTo>
                <a:lnTo>
                  <a:pt x="1243" y="769"/>
                </a:lnTo>
                <a:close/>
                <a:moveTo>
                  <a:pt x="992" y="769"/>
                </a:moveTo>
                <a:lnTo>
                  <a:pt x="989" y="857"/>
                </a:lnTo>
                <a:lnTo>
                  <a:pt x="979" y="942"/>
                </a:lnTo>
                <a:lnTo>
                  <a:pt x="1040" y="955"/>
                </a:lnTo>
                <a:lnTo>
                  <a:pt x="1099" y="971"/>
                </a:lnTo>
                <a:lnTo>
                  <a:pt x="1156" y="990"/>
                </a:lnTo>
                <a:lnTo>
                  <a:pt x="1178" y="919"/>
                </a:lnTo>
                <a:lnTo>
                  <a:pt x="1193" y="845"/>
                </a:lnTo>
                <a:lnTo>
                  <a:pt x="1198" y="769"/>
                </a:lnTo>
                <a:lnTo>
                  <a:pt x="992" y="769"/>
                </a:lnTo>
                <a:close/>
                <a:moveTo>
                  <a:pt x="769" y="769"/>
                </a:moveTo>
                <a:lnTo>
                  <a:pt x="769" y="923"/>
                </a:lnTo>
                <a:lnTo>
                  <a:pt x="854" y="928"/>
                </a:lnTo>
                <a:lnTo>
                  <a:pt x="937" y="937"/>
                </a:lnTo>
                <a:lnTo>
                  <a:pt x="945" y="854"/>
                </a:lnTo>
                <a:lnTo>
                  <a:pt x="950" y="769"/>
                </a:lnTo>
                <a:lnTo>
                  <a:pt x="769" y="769"/>
                </a:lnTo>
                <a:close/>
                <a:moveTo>
                  <a:pt x="541" y="769"/>
                </a:moveTo>
                <a:lnTo>
                  <a:pt x="545" y="854"/>
                </a:lnTo>
                <a:lnTo>
                  <a:pt x="554" y="937"/>
                </a:lnTo>
                <a:lnTo>
                  <a:pt x="637" y="928"/>
                </a:lnTo>
                <a:lnTo>
                  <a:pt x="723" y="923"/>
                </a:lnTo>
                <a:lnTo>
                  <a:pt x="723" y="769"/>
                </a:lnTo>
                <a:lnTo>
                  <a:pt x="541" y="769"/>
                </a:lnTo>
                <a:close/>
                <a:moveTo>
                  <a:pt x="294" y="769"/>
                </a:moveTo>
                <a:lnTo>
                  <a:pt x="299" y="845"/>
                </a:lnTo>
                <a:lnTo>
                  <a:pt x="314" y="919"/>
                </a:lnTo>
                <a:lnTo>
                  <a:pt x="336" y="990"/>
                </a:lnTo>
                <a:lnTo>
                  <a:pt x="393" y="971"/>
                </a:lnTo>
                <a:lnTo>
                  <a:pt x="451" y="955"/>
                </a:lnTo>
                <a:lnTo>
                  <a:pt x="512" y="944"/>
                </a:lnTo>
                <a:lnTo>
                  <a:pt x="503" y="857"/>
                </a:lnTo>
                <a:lnTo>
                  <a:pt x="499" y="769"/>
                </a:lnTo>
                <a:lnTo>
                  <a:pt x="294" y="769"/>
                </a:lnTo>
                <a:close/>
                <a:moveTo>
                  <a:pt x="97" y="769"/>
                </a:moveTo>
                <a:lnTo>
                  <a:pt x="103" y="832"/>
                </a:lnTo>
                <a:lnTo>
                  <a:pt x="115" y="893"/>
                </a:lnTo>
                <a:lnTo>
                  <a:pt x="131" y="953"/>
                </a:lnTo>
                <a:lnTo>
                  <a:pt x="154" y="1009"/>
                </a:lnTo>
                <a:lnTo>
                  <a:pt x="182" y="1065"/>
                </a:lnTo>
                <a:lnTo>
                  <a:pt x="219" y="1041"/>
                </a:lnTo>
                <a:lnTo>
                  <a:pt x="254" y="1024"/>
                </a:lnTo>
                <a:lnTo>
                  <a:pt x="294" y="1006"/>
                </a:lnTo>
                <a:lnTo>
                  <a:pt x="270" y="929"/>
                </a:lnTo>
                <a:lnTo>
                  <a:pt x="254" y="851"/>
                </a:lnTo>
                <a:lnTo>
                  <a:pt x="249" y="769"/>
                </a:lnTo>
                <a:lnTo>
                  <a:pt x="97" y="769"/>
                </a:lnTo>
                <a:close/>
                <a:moveTo>
                  <a:pt x="935" y="548"/>
                </a:moveTo>
                <a:lnTo>
                  <a:pt x="854" y="557"/>
                </a:lnTo>
                <a:lnTo>
                  <a:pt x="769" y="561"/>
                </a:lnTo>
                <a:lnTo>
                  <a:pt x="769" y="723"/>
                </a:lnTo>
                <a:lnTo>
                  <a:pt x="950" y="723"/>
                </a:lnTo>
                <a:lnTo>
                  <a:pt x="945" y="634"/>
                </a:lnTo>
                <a:lnTo>
                  <a:pt x="935" y="548"/>
                </a:lnTo>
                <a:close/>
                <a:moveTo>
                  <a:pt x="555" y="548"/>
                </a:moveTo>
                <a:lnTo>
                  <a:pt x="545" y="634"/>
                </a:lnTo>
                <a:lnTo>
                  <a:pt x="541" y="723"/>
                </a:lnTo>
                <a:lnTo>
                  <a:pt x="723" y="723"/>
                </a:lnTo>
                <a:lnTo>
                  <a:pt x="723" y="561"/>
                </a:lnTo>
                <a:lnTo>
                  <a:pt x="638" y="557"/>
                </a:lnTo>
                <a:lnTo>
                  <a:pt x="555" y="548"/>
                </a:lnTo>
                <a:close/>
                <a:moveTo>
                  <a:pt x="1155" y="496"/>
                </a:moveTo>
                <a:lnTo>
                  <a:pt x="1098" y="513"/>
                </a:lnTo>
                <a:lnTo>
                  <a:pt x="1038" y="529"/>
                </a:lnTo>
                <a:lnTo>
                  <a:pt x="977" y="541"/>
                </a:lnTo>
                <a:lnTo>
                  <a:pt x="987" y="631"/>
                </a:lnTo>
                <a:lnTo>
                  <a:pt x="992" y="723"/>
                </a:lnTo>
                <a:lnTo>
                  <a:pt x="1198" y="723"/>
                </a:lnTo>
                <a:lnTo>
                  <a:pt x="1193" y="644"/>
                </a:lnTo>
                <a:lnTo>
                  <a:pt x="1177" y="569"/>
                </a:lnTo>
                <a:lnTo>
                  <a:pt x="1155" y="496"/>
                </a:lnTo>
                <a:close/>
                <a:moveTo>
                  <a:pt x="337" y="496"/>
                </a:moveTo>
                <a:lnTo>
                  <a:pt x="315" y="569"/>
                </a:lnTo>
                <a:lnTo>
                  <a:pt x="299" y="644"/>
                </a:lnTo>
                <a:lnTo>
                  <a:pt x="294" y="723"/>
                </a:lnTo>
                <a:lnTo>
                  <a:pt x="499" y="723"/>
                </a:lnTo>
                <a:lnTo>
                  <a:pt x="503" y="631"/>
                </a:lnTo>
                <a:lnTo>
                  <a:pt x="513" y="541"/>
                </a:lnTo>
                <a:lnTo>
                  <a:pt x="452" y="529"/>
                </a:lnTo>
                <a:lnTo>
                  <a:pt x="394" y="513"/>
                </a:lnTo>
                <a:lnTo>
                  <a:pt x="337" y="496"/>
                </a:lnTo>
                <a:close/>
                <a:moveTo>
                  <a:pt x="1307" y="423"/>
                </a:moveTo>
                <a:lnTo>
                  <a:pt x="1273" y="442"/>
                </a:lnTo>
                <a:lnTo>
                  <a:pt x="1236" y="461"/>
                </a:lnTo>
                <a:lnTo>
                  <a:pt x="1197" y="478"/>
                </a:lnTo>
                <a:lnTo>
                  <a:pt x="1216" y="538"/>
                </a:lnTo>
                <a:lnTo>
                  <a:pt x="1230" y="598"/>
                </a:lnTo>
                <a:lnTo>
                  <a:pt x="1239" y="660"/>
                </a:lnTo>
                <a:lnTo>
                  <a:pt x="1243" y="723"/>
                </a:lnTo>
                <a:lnTo>
                  <a:pt x="1395" y="723"/>
                </a:lnTo>
                <a:lnTo>
                  <a:pt x="1389" y="659"/>
                </a:lnTo>
                <a:lnTo>
                  <a:pt x="1377" y="596"/>
                </a:lnTo>
                <a:lnTo>
                  <a:pt x="1360" y="535"/>
                </a:lnTo>
                <a:lnTo>
                  <a:pt x="1337" y="477"/>
                </a:lnTo>
                <a:lnTo>
                  <a:pt x="1307" y="423"/>
                </a:lnTo>
                <a:close/>
                <a:moveTo>
                  <a:pt x="185" y="423"/>
                </a:moveTo>
                <a:lnTo>
                  <a:pt x="155" y="477"/>
                </a:lnTo>
                <a:lnTo>
                  <a:pt x="132" y="535"/>
                </a:lnTo>
                <a:lnTo>
                  <a:pt x="115" y="596"/>
                </a:lnTo>
                <a:lnTo>
                  <a:pt x="103" y="659"/>
                </a:lnTo>
                <a:lnTo>
                  <a:pt x="97" y="723"/>
                </a:lnTo>
                <a:lnTo>
                  <a:pt x="249" y="723"/>
                </a:lnTo>
                <a:lnTo>
                  <a:pt x="253" y="660"/>
                </a:lnTo>
                <a:lnTo>
                  <a:pt x="262" y="598"/>
                </a:lnTo>
                <a:lnTo>
                  <a:pt x="276" y="538"/>
                </a:lnTo>
                <a:lnTo>
                  <a:pt x="295" y="478"/>
                </a:lnTo>
                <a:lnTo>
                  <a:pt x="256" y="461"/>
                </a:lnTo>
                <a:lnTo>
                  <a:pt x="219" y="442"/>
                </a:lnTo>
                <a:lnTo>
                  <a:pt x="185" y="423"/>
                </a:lnTo>
                <a:close/>
                <a:moveTo>
                  <a:pt x="877" y="318"/>
                </a:moveTo>
                <a:lnTo>
                  <a:pt x="823" y="323"/>
                </a:lnTo>
                <a:lnTo>
                  <a:pt x="769" y="324"/>
                </a:lnTo>
                <a:lnTo>
                  <a:pt x="769" y="516"/>
                </a:lnTo>
                <a:lnTo>
                  <a:pt x="849" y="512"/>
                </a:lnTo>
                <a:lnTo>
                  <a:pt x="928" y="503"/>
                </a:lnTo>
                <a:lnTo>
                  <a:pt x="913" y="439"/>
                </a:lnTo>
                <a:lnTo>
                  <a:pt x="897" y="378"/>
                </a:lnTo>
                <a:lnTo>
                  <a:pt x="877" y="318"/>
                </a:lnTo>
                <a:close/>
                <a:moveTo>
                  <a:pt x="614" y="318"/>
                </a:moveTo>
                <a:lnTo>
                  <a:pt x="595" y="378"/>
                </a:lnTo>
                <a:lnTo>
                  <a:pt x="577" y="439"/>
                </a:lnTo>
                <a:lnTo>
                  <a:pt x="563" y="503"/>
                </a:lnTo>
                <a:lnTo>
                  <a:pt x="641" y="512"/>
                </a:lnTo>
                <a:lnTo>
                  <a:pt x="723" y="516"/>
                </a:lnTo>
                <a:lnTo>
                  <a:pt x="723" y="324"/>
                </a:lnTo>
                <a:lnTo>
                  <a:pt x="667" y="323"/>
                </a:lnTo>
                <a:lnTo>
                  <a:pt x="614" y="318"/>
                </a:lnTo>
                <a:close/>
                <a:moveTo>
                  <a:pt x="1038" y="292"/>
                </a:moveTo>
                <a:lnTo>
                  <a:pt x="980" y="304"/>
                </a:lnTo>
                <a:lnTo>
                  <a:pt x="921" y="314"/>
                </a:lnTo>
                <a:lnTo>
                  <a:pt x="948" y="403"/>
                </a:lnTo>
                <a:lnTo>
                  <a:pt x="970" y="496"/>
                </a:lnTo>
                <a:lnTo>
                  <a:pt x="1028" y="484"/>
                </a:lnTo>
                <a:lnTo>
                  <a:pt x="1083" y="470"/>
                </a:lnTo>
                <a:lnTo>
                  <a:pt x="1137" y="454"/>
                </a:lnTo>
                <a:lnTo>
                  <a:pt x="1108" y="397"/>
                </a:lnTo>
                <a:lnTo>
                  <a:pt x="1076" y="343"/>
                </a:lnTo>
                <a:lnTo>
                  <a:pt x="1038" y="292"/>
                </a:lnTo>
                <a:close/>
                <a:moveTo>
                  <a:pt x="454" y="292"/>
                </a:moveTo>
                <a:lnTo>
                  <a:pt x="416" y="343"/>
                </a:lnTo>
                <a:lnTo>
                  <a:pt x="384" y="397"/>
                </a:lnTo>
                <a:lnTo>
                  <a:pt x="355" y="454"/>
                </a:lnTo>
                <a:lnTo>
                  <a:pt x="409" y="470"/>
                </a:lnTo>
                <a:lnTo>
                  <a:pt x="464" y="484"/>
                </a:lnTo>
                <a:lnTo>
                  <a:pt x="521" y="496"/>
                </a:lnTo>
                <a:lnTo>
                  <a:pt x="542" y="403"/>
                </a:lnTo>
                <a:lnTo>
                  <a:pt x="570" y="314"/>
                </a:lnTo>
                <a:lnTo>
                  <a:pt x="512" y="304"/>
                </a:lnTo>
                <a:lnTo>
                  <a:pt x="454" y="292"/>
                </a:lnTo>
                <a:close/>
                <a:moveTo>
                  <a:pt x="1168" y="254"/>
                </a:moveTo>
                <a:lnTo>
                  <a:pt x="1129" y="267"/>
                </a:lnTo>
                <a:lnTo>
                  <a:pt x="1086" y="281"/>
                </a:lnTo>
                <a:lnTo>
                  <a:pt x="1121" y="330"/>
                </a:lnTo>
                <a:lnTo>
                  <a:pt x="1153" y="382"/>
                </a:lnTo>
                <a:lnTo>
                  <a:pt x="1179" y="436"/>
                </a:lnTo>
                <a:lnTo>
                  <a:pt x="1216" y="420"/>
                </a:lnTo>
                <a:lnTo>
                  <a:pt x="1251" y="403"/>
                </a:lnTo>
                <a:lnTo>
                  <a:pt x="1284" y="384"/>
                </a:lnTo>
                <a:lnTo>
                  <a:pt x="1249" y="337"/>
                </a:lnTo>
                <a:lnTo>
                  <a:pt x="1210" y="294"/>
                </a:lnTo>
                <a:lnTo>
                  <a:pt x="1168" y="254"/>
                </a:lnTo>
                <a:close/>
                <a:moveTo>
                  <a:pt x="324" y="254"/>
                </a:moveTo>
                <a:lnTo>
                  <a:pt x="282" y="294"/>
                </a:lnTo>
                <a:lnTo>
                  <a:pt x="243" y="337"/>
                </a:lnTo>
                <a:lnTo>
                  <a:pt x="208" y="384"/>
                </a:lnTo>
                <a:lnTo>
                  <a:pt x="241" y="403"/>
                </a:lnTo>
                <a:lnTo>
                  <a:pt x="276" y="420"/>
                </a:lnTo>
                <a:lnTo>
                  <a:pt x="313" y="436"/>
                </a:lnTo>
                <a:lnTo>
                  <a:pt x="339" y="382"/>
                </a:lnTo>
                <a:lnTo>
                  <a:pt x="371" y="330"/>
                </a:lnTo>
                <a:lnTo>
                  <a:pt x="406" y="281"/>
                </a:lnTo>
                <a:lnTo>
                  <a:pt x="363" y="267"/>
                </a:lnTo>
                <a:lnTo>
                  <a:pt x="324" y="254"/>
                </a:lnTo>
                <a:close/>
                <a:moveTo>
                  <a:pt x="925" y="122"/>
                </a:moveTo>
                <a:lnTo>
                  <a:pt x="973" y="161"/>
                </a:lnTo>
                <a:lnTo>
                  <a:pt x="1019" y="203"/>
                </a:lnTo>
                <a:lnTo>
                  <a:pt x="1054" y="241"/>
                </a:lnTo>
                <a:lnTo>
                  <a:pt x="1126" y="221"/>
                </a:lnTo>
                <a:lnTo>
                  <a:pt x="1079" y="190"/>
                </a:lnTo>
                <a:lnTo>
                  <a:pt x="1030" y="163"/>
                </a:lnTo>
                <a:lnTo>
                  <a:pt x="979" y="141"/>
                </a:lnTo>
                <a:lnTo>
                  <a:pt x="925" y="122"/>
                </a:lnTo>
                <a:close/>
                <a:moveTo>
                  <a:pt x="567" y="122"/>
                </a:moveTo>
                <a:lnTo>
                  <a:pt x="513" y="141"/>
                </a:lnTo>
                <a:lnTo>
                  <a:pt x="462" y="163"/>
                </a:lnTo>
                <a:lnTo>
                  <a:pt x="413" y="190"/>
                </a:lnTo>
                <a:lnTo>
                  <a:pt x="366" y="221"/>
                </a:lnTo>
                <a:lnTo>
                  <a:pt x="438" y="241"/>
                </a:lnTo>
                <a:lnTo>
                  <a:pt x="473" y="203"/>
                </a:lnTo>
                <a:lnTo>
                  <a:pt x="519" y="161"/>
                </a:lnTo>
                <a:lnTo>
                  <a:pt x="567" y="122"/>
                </a:lnTo>
                <a:close/>
                <a:moveTo>
                  <a:pt x="772" y="115"/>
                </a:moveTo>
                <a:lnTo>
                  <a:pt x="769" y="115"/>
                </a:lnTo>
                <a:lnTo>
                  <a:pt x="769" y="279"/>
                </a:lnTo>
                <a:lnTo>
                  <a:pt x="859" y="275"/>
                </a:lnTo>
                <a:lnTo>
                  <a:pt x="833" y="217"/>
                </a:lnTo>
                <a:lnTo>
                  <a:pt x="804" y="164"/>
                </a:lnTo>
                <a:lnTo>
                  <a:pt x="772" y="115"/>
                </a:lnTo>
                <a:close/>
                <a:moveTo>
                  <a:pt x="718" y="115"/>
                </a:moveTo>
                <a:lnTo>
                  <a:pt x="686" y="164"/>
                </a:lnTo>
                <a:lnTo>
                  <a:pt x="657" y="217"/>
                </a:lnTo>
                <a:lnTo>
                  <a:pt x="631" y="275"/>
                </a:lnTo>
                <a:lnTo>
                  <a:pt x="723" y="279"/>
                </a:lnTo>
                <a:lnTo>
                  <a:pt x="723" y="115"/>
                </a:lnTo>
                <a:lnTo>
                  <a:pt x="718" y="115"/>
                </a:lnTo>
                <a:close/>
                <a:moveTo>
                  <a:pt x="669" y="112"/>
                </a:moveTo>
                <a:lnTo>
                  <a:pt x="603" y="153"/>
                </a:lnTo>
                <a:lnTo>
                  <a:pt x="542" y="201"/>
                </a:lnTo>
                <a:lnTo>
                  <a:pt x="487" y="253"/>
                </a:lnTo>
                <a:lnTo>
                  <a:pt x="537" y="263"/>
                </a:lnTo>
                <a:lnTo>
                  <a:pt x="587" y="269"/>
                </a:lnTo>
                <a:lnTo>
                  <a:pt x="612" y="215"/>
                </a:lnTo>
                <a:lnTo>
                  <a:pt x="638" y="163"/>
                </a:lnTo>
                <a:lnTo>
                  <a:pt x="669" y="112"/>
                </a:lnTo>
                <a:close/>
                <a:moveTo>
                  <a:pt x="822" y="112"/>
                </a:moveTo>
                <a:lnTo>
                  <a:pt x="852" y="161"/>
                </a:lnTo>
                <a:lnTo>
                  <a:pt x="880" y="214"/>
                </a:lnTo>
                <a:lnTo>
                  <a:pt x="903" y="270"/>
                </a:lnTo>
                <a:lnTo>
                  <a:pt x="954" y="263"/>
                </a:lnTo>
                <a:lnTo>
                  <a:pt x="1005" y="253"/>
                </a:lnTo>
                <a:lnTo>
                  <a:pt x="948" y="199"/>
                </a:lnTo>
                <a:lnTo>
                  <a:pt x="887" y="153"/>
                </a:lnTo>
                <a:lnTo>
                  <a:pt x="822" y="112"/>
                </a:lnTo>
                <a:close/>
                <a:moveTo>
                  <a:pt x="746" y="0"/>
                </a:moveTo>
                <a:lnTo>
                  <a:pt x="819" y="4"/>
                </a:lnTo>
                <a:lnTo>
                  <a:pt x="883" y="13"/>
                </a:lnTo>
                <a:lnTo>
                  <a:pt x="945" y="27"/>
                </a:lnTo>
                <a:lnTo>
                  <a:pt x="1006" y="46"/>
                </a:lnTo>
                <a:lnTo>
                  <a:pt x="1066" y="73"/>
                </a:lnTo>
                <a:lnTo>
                  <a:pt x="1123" y="102"/>
                </a:lnTo>
                <a:lnTo>
                  <a:pt x="1177" y="138"/>
                </a:lnTo>
                <a:lnTo>
                  <a:pt x="1229" y="177"/>
                </a:lnTo>
                <a:lnTo>
                  <a:pt x="1265" y="211"/>
                </a:lnTo>
                <a:lnTo>
                  <a:pt x="1274" y="218"/>
                </a:lnTo>
                <a:lnTo>
                  <a:pt x="1321" y="270"/>
                </a:lnTo>
                <a:lnTo>
                  <a:pt x="1361" y="324"/>
                </a:lnTo>
                <a:lnTo>
                  <a:pt x="1387" y="363"/>
                </a:lnTo>
                <a:lnTo>
                  <a:pt x="1418" y="423"/>
                </a:lnTo>
                <a:lnTo>
                  <a:pt x="1444" y="483"/>
                </a:lnTo>
                <a:lnTo>
                  <a:pt x="1465" y="547"/>
                </a:lnTo>
                <a:lnTo>
                  <a:pt x="1479" y="612"/>
                </a:lnTo>
                <a:lnTo>
                  <a:pt x="1489" y="678"/>
                </a:lnTo>
                <a:lnTo>
                  <a:pt x="1492" y="746"/>
                </a:lnTo>
                <a:lnTo>
                  <a:pt x="1488" y="826"/>
                </a:lnTo>
                <a:lnTo>
                  <a:pt x="1475" y="905"/>
                </a:lnTo>
                <a:lnTo>
                  <a:pt x="1454" y="980"/>
                </a:lnTo>
                <a:lnTo>
                  <a:pt x="1425" y="1053"/>
                </a:lnTo>
                <a:lnTo>
                  <a:pt x="1390" y="1123"/>
                </a:lnTo>
                <a:lnTo>
                  <a:pt x="1364" y="1162"/>
                </a:lnTo>
                <a:lnTo>
                  <a:pt x="1322" y="1220"/>
                </a:lnTo>
                <a:lnTo>
                  <a:pt x="1274" y="1274"/>
                </a:lnTo>
                <a:lnTo>
                  <a:pt x="1270" y="1277"/>
                </a:lnTo>
                <a:lnTo>
                  <a:pt x="1235" y="1310"/>
                </a:lnTo>
                <a:lnTo>
                  <a:pt x="1182" y="1351"/>
                </a:lnTo>
                <a:lnTo>
                  <a:pt x="1127" y="1387"/>
                </a:lnTo>
                <a:lnTo>
                  <a:pt x="1069" y="1419"/>
                </a:lnTo>
                <a:lnTo>
                  <a:pt x="1008" y="1444"/>
                </a:lnTo>
                <a:lnTo>
                  <a:pt x="945" y="1465"/>
                </a:lnTo>
                <a:lnTo>
                  <a:pt x="883" y="1479"/>
                </a:lnTo>
                <a:lnTo>
                  <a:pt x="819" y="1488"/>
                </a:lnTo>
                <a:lnTo>
                  <a:pt x="746" y="1492"/>
                </a:lnTo>
                <a:lnTo>
                  <a:pt x="673" y="1488"/>
                </a:lnTo>
                <a:lnTo>
                  <a:pt x="609" y="1479"/>
                </a:lnTo>
                <a:lnTo>
                  <a:pt x="547" y="1465"/>
                </a:lnTo>
                <a:lnTo>
                  <a:pt x="484" y="1444"/>
                </a:lnTo>
                <a:lnTo>
                  <a:pt x="423" y="1419"/>
                </a:lnTo>
                <a:lnTo>
                  <a:pt x="365" y="1387"/>
                </a:lnTo>
                <a:lnTo>
                  <a:pt x="310" y="1351"/>
                </a:lnTo>
                <a:lnTo>
                  <a:pt x="257" y="1310"/>
                </a:lnTo>
                <a:lnTo>
                  <a:pt x="222" y="1277"/>
                </a:lnTo>
                <a:lnTo>
                  <a:pt x="218" y="1274"/>
                </a:lnTo>
                <a:lnTo>
                  <a:pt x="170" y="1220"/>
                </a:lnTo>
                <a:lnTo>
                  <a:pt x="128" y="1162"/>
                </a:lnTo>
                <a:lnTo>
                  <a:pt x="102" y="1123"/>
                </a:lnTo>
                <a:lnTo>
                  <a:pt x="67" y="1053"/>
                </a:lnTo>
                <a:lnTo>
                  <a:pt x="38" y="980"/>
                </a:lnTo>
                <a:lnTo>
                  <a:pt x="17" y="905"/>
                </a:lnTo>
                <a:lnTo>
                  <a:pt x="4" y="826"/>
                </a:lnTo>
                <a:lnTo>
                  <a:pt x="0" y="746"/>
                </a:lnTo>
                <a:lnTo>
                  <a:pt x="3" y="678"/>
                </a:lnTo>
                <a:lnTo>
                  <a:pt x="13" y="612"/>
                </a:lnTo>
                <a:lnTo>
                  <a:pt x="27" y="547"/>
                </a:lnTo>
                <a:lnTo>
                  <a:pt x="48" y="483"/>
                </a:lnTo>
                <a:lnTo>
                  <a:pt x="74" y="423"/>
                </a:lnTo>
                <a:lnTo>
                  <a:pt x="105" y="363"/>
                </a:lnTo>
                <a:lnTo>
                  <a:pt x="131" y="324"/>
                </a:lnTo>
                <a:lnTo>
                  <a:pt x="171" y="270"/>
                </a:lnTo>
                <a:lnTo>
                  <a:pt x="218" y="218"/>
                </a:lnTo>
                <a:lnTo>
                  <a:pt x="227" y="211"/>
                </a:lnTo>
                <a:lnTo>
                  <a:pt x="263" y="177"/>
                </a:lnTo>
                <a:lnTo>
                  <a:pt x="315" y="138"/>
                </a:lnTo>
                <a:lnTo>
                  <a:pt x="369" y="102"/>
                </a:lnTo>
                <a:lnTo>
                  <a:pt x="426" y="73"/>
                </a:lnTo>
                <a:lnTo>
                  <a:pt x="486" y="46"/>
                </a:lnTo>
                <a:lnTo>
                  <a:pt x="547" y="27"/>
                </a:lnTo>
                <a:lnTo>
                  <a:pt x="609" y="13"/>
                </a:lnTo>
                <a:lnTo>
                  <a:pt x="673" y="4"/>
                </a:lnTo>
                <a:lnTo>
                  <a:pt x="746" y="0"/>
                </a:lnTo>
                <a:close/>
              </a:path>
            </a:pathLst>
          </a:custGeom>
          <a:solidFill>
            <a:srgbClr val="5458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srgbClr val="053747"/>
              </a:solidFill>
            </a:endParaRPr>
          </a:p>
        </p:txBody>
      </p:sp>
      <p:sp>
        <p:nvSpPr>
          <p:cNvPr id="20" name="Freeform 100"/>
          <p:cNvSpPr>
            <a:spLocks noEditPoints="1"/>
          </p:cNvSpPr>
          <p:nvPr/>
        </p:nvSpPr>
        <p:spPr bwMode="auto">
          <a:xfrm>
            <a:off x="4953000" y="2676081"/>
            <a:ext cx="1002820" cy="1027156"/>
          </a:xfrm>
          <a:custGeom>
            <a:avLst/>
            <a:gdLst>
              <a:gd name="T0" fmla="*/ 39 w 186"/>
              <a:gd name="T1" fmla="*/ 19 h 187"/>
              <a:gd name="T2" fmla="*/ 0 w 186"/>
              <a:gd name="T3" fmla="*/ 93 h 187"/>
              <a:gd name="T4" fmla="*/ 39 w 186"/>
              <a:gd name="T5" fmla="*/ 169 h 187"/>
              <a:gd name="T6" fmla="*/ 121 w 186"/>
              <a:gd name="T7" fmla="*/ 181 h 187"/>
              <a:gd name="T8" fmla="*/ 181 w 186"/>
              <a:gd name="T9" fmla="*/ 123 h 187"/>
              <a:gd name="T10" fmla="*/ 167 w 186"/>
              <a:gd name="T11" fmla="*/ 39 h 187"/>
              <a:gd name="T12" fmla="*/ 93 w 186"/>
              <a:gd name="T13" fmla="*/ 0 h 187"/>
              <a:gd name="T14" fmla="*/ 167 w 186"/>
              <a:gd name="T15" fmla="*/ 97 h 187"/>
              <a:gd name="T16" fmla="*/ 162 w 186"/>
              <a:gd name="T17" fmla="*/ 122 h 187"/>
              <a:gd name="T18" fmla="*/ 146 w 186"/>
              <a:gd name="T19" fmla="*/ 146 h 187"/>
              <a:gd name="T20" fmla="*/ 121 w 186"/>
              <a:gd name="T21" fmla="*/ 164 h 187"/>
              <a:gd name="T22" fmla="*/ 77 w 186"/>
              <a:gd name="T23" fmla="*/ 167 h 187"/>
              <a:gd name="T24" fmla="*/ 44 w 186"/>
              <a:gd name="T25" fmla="*/ 150 h 187"/>
              <a:gd name="T26" fmla="*/ 93 w 186"/>
              <a:gd name="T27" fmla="*/ 97 h 187"/>
              <a:gd name="T28" fmla="*/ 97 w 186"/>
              <a:gd name="T29" fmla="*/ 104 h 187"/>
              <a:gd name="T30" fmla="*/ 155 w 186"/>
              <a:gd name="T31" fmla="*/ 120 h 187"/>
              <a:gd name="T32" fmla="*/ 141 w 186"/>
              <a:gd name="T33" fmla="*/ 141 h 187"/>
              <a:gd name="T34" fmla="*/ 118 w 186"/>
              <a:gd name="T35" fmla="*/ 155 h 187"/>
              <a:gd name="T36" fmla="*/ 79 w 186"/>
              <a:gd name="T37" fmla="*/ 159 h 187"/>
              <a:gd name="T38" fmla="*/ 54 w 186"/>
              <a:gd name="T39" fmla="*/ 148 h 187"/>
              <a:gd name="T40" fmla="*/ 90 w 186"/>
              <a:gd name="T41" fmla="*/ 21 h 187"/>
              <a:gd name="T42" fmla="*/ 39 w 186"/>
              <a:gd name="T43" fmla="*/ 143 h 187"/>
              <a:gd name="T44" fmla="*/ 28 w 186"/>
              <a:gd name="T45" fmla="*/ 134 h 187"/>
              <a:gd name="T46" fmla="*/ 17 w 186"/>
              <a:gd name="T47" fmla="*/ 85 h 187"/>
              <a:gd name="T48" fmla="*/ 33 w 186"/>
              <a:gd name="T49" fmla="*/ 48 h 187"/>
              <a:gd name="T50" fmla="*/ 70 w 186"/>
              <a:gd name="T51" fmla="*/ 21 h 187"/>
              <a:gd name="T52" fmla="*/ 98 w 186"/>
              <a:gd name="T53" fmla="*/ 92 h 187"/>
              <a:gd name="T54" fmla="*/ 95 w 186"/>
              <a:gd name="T55" fmla="*/ 81 h 187"/>
              <a:gd name="T56" fmla="*/ 112 w 186"/>
              <a:gd name="T57" fmla="*/ 92 h 187"/>
              <a:gd name="T58" fmla="*/ 128 w 186"/>
              <a:gd name="T59" fmla="*/ 92 h 187"/>
              <a:gd name="T60" fmla="*/ 95 w 186"/>
              <a:gd name="T61" fmla="*/ 49 h 187"/>
              <a:gd name="T62" fmla="*/ 167 w 186"/>
              <a:gd name="T63" fmla="*/ 83 h 187"/>
              <a:gd name="T64" fmla="*/ 165 w 186"/>
              <a:gd name="T65" fmla="*/ 92 h 187"/>
              <a:gd name="T66" fmla="*/ 95 w 186"/>
              <a:gd name="T67" fmla="*/ 21 h 187"/>
              <a:gd name="T68" fmla="*/ 104 w 186"/>
              <a:gd name="T69" fmla="*/ 19 h 187"/>
              <a:gd name="T70" fmla="*/ 121 w 186"/>
              <a:gd name="T71" fmla="*/ 25 h 187"/>
              <a:gd name="T72" fmla="*/ 146 w 186"/>
              <a:gd name="T73" fmla="*/ 41 h 187"/>
              <a:gd name="T74" fmla="*/ 162 w 186"/>
              <a:gd name="T75" fmla="*/ 65 h 187"/>
              <a:gd name="T76" fmla="*/ 93 w 186"/>
              <a:gd name="T77" fmla="*/ 12 h 187"/>
              <a:gd name="T78" fmla="*/ 158 w 186"/>
              <a:gd name="T79" fmla="*/ 46 h 187"/>
              <a:gd name="T80" fmla="*/ 169 w 186"/>
              <a:gd name="T81" fmla="*/ 120 h 187"/>
              <a:gd name="T82" fmla="*/ 118 w 186"/>
              <a:gd name="T83" fmla="*/ 171 h 187"/>
              <a:gd name="T84" fmla="*/ 46 w 186"/>
              <a:gd name="T85" fmla="*/ 159 h 187"/>
              <a:gd name="T86" fmla="*/ 12 w 186"/>
              <a:gd name="T87" fmla="*/ 93 h 187"/>
              <a:gd name="T88" fmla="*/ 46 w 186"/>
              <a:gd name="T89" fmla="*/ 28 h 1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6" h="187">
                <a:moveTo>
                  <a:pt x="93" y="0"/>
                </a:moveTo>
                <a:lnTo>
                  <a:pt x="63" y="5"/>
                </a:lnTo>
                <a:lnTo>
                  <a:pt x="39" y="19"/>
                </a:lnTo>
                <a:lnTo>
                  <a:pt x="17" y="39"/>
                </a:lnTo>
                <a:lnTo>
                  <a:pt x="5" y="63"/>
                </a:lnTo>
                <a:lnTo>
                  <a:pt x="0" y="93"/>
                </a:lnTo>
                <a:lnTo>
                  <a:pt x="5" y="123"/>
                </a:lnTo>
                <a:lnTo>
                  <a:pt x="17" y="148"/>
                </a:lnTo>
                <a:lnTo>
                  <a:pt x="39" y="169"/>
                </a:lnTo>
                <a:lnTo>
                  <a:pt x="63" y="181"/>
                </a:lnTo>
                <a:lnTo>
                  <a:pt x="93" y="187"/>
                </a:lnTo>
                <a:lnTo>
                  <a:pt x="121" y="181"/>
                </a:lnTo>
                <a:lnTo>
                  <a:pt x="148" y="169"/>
                </a:lnTo>
                <a:lnTo>
                  <a:pt x="167" y="148"/>
                </a:lnTo>
                <a:lnTo>
                  <a:pt x="181" y="123"/>
                </a:lnTo>
                <a:lnTo>
                  <a:pt x="186" y="93"/>
                </a:lnTo>
                <a:lnTo>
                  <a:pt x="181" y="63"/>
                </a:lnTo>
                <a:lnTo>
                  <a:pt x="167" y="39"/>
                </a:lnTo>
                <a:lnTo>
                  <a:pt x="148" y="19"/>
                </a:lnTo>
                <a:lnTo>
                  <a:pt x="121" y="5"/>
                </a:lnTo>
                <a:lnTo>
                  <a:pt x="93" y="0"/>
                </a:lnTo>
                <a:close/>
                <a:moveTo>
                  <a:pt x="95" y="97"/>
                </a:moveTo>
                <a:lnTo>
                  <a:pt x="165" y="97"/>
                </a:lnTo>
                <a:lnTo>
                  <a:pt x="167" y="97"/>
                </a:lnTo>
                <a:lnTo>
                  <a:pt x="167" y="99"/>
                </a:lnTo>
                <a:lnTo>
                  <a:pt x="165" y="111"/>
                </a:lnTo>
                <a:lnTo>
                  <a:pt x="162" y="122"/>
                </a:lnTo>
                <a:lnTo>
                  <a:pt x="158" y="130"/>
                </a:lnTo>
                <a:lnTo>
                  <a:pt x="153" y="139"/>
                </a:lnTo>
                <a:lnTo>
                  <a:pt x="146" y="146"/>
                </a:lnTo>
                <a:lnTo>
                  <a:pt x="139" y="153"/>
                </a:lnTo>
                <a:lnTo>
                  <a:pt x="130" y="159"/>
                </a:lnTo>
                <a:lnTo>
                  <a:pt x="121" y="164"/>
                </a:lnTo>
                <a:lnTo>
                  <a:pt x="107" y="167"/>
                </a:lnTo>
                <a:lnTo>
                  <a:pt x="93" y="169"/>
                </a:lnTo>
                <a:lnTo>
                  <a:pt x="77" y="167"/>
                </a:lnTo>
                <a:lnTo>
                  <a:pt x="63" y="164"/>
                </a:lnTo>
                <a:lnTo>
                  <a:pt x="53" y="157"/>
                </a:lnTo>
                <a:lnTo>
                  <a:pt x="44" y="150"/>
                </a:lnTo>
                <a:lnTo>
                  <a:pt x="42" y="148"/>
                </a:lnTo>
                <a:lnTo>
                  <a:pt x="44" y="148"/>
                </a:lnTo>
                <a:lnTo>
                  <a:pt x="93" y="97"/>
                </a:lnTo>
                <a:lnTo>
                  <a:pt x="95" y="97"/>
                </a:lnTo>
                <a:close/>
                <a:moveTo>
                  <a:pt x="54" y="148"/>
                </a:moveTo>
                <a:lnTo>
                  <a:pt x="97" y="104"/>
                </a:lnTo>
                <a:lnTo>
                  <a:pt x="158" y="104"/>
                </a:lnTo>
                <a:lnTo>
                  <a:pt x="156" y="113"/>
                </a:lnTo>
                <a:lnTo>
                  <a:pt x="155" y="120"/>
                </a:lnTo>
                <a:lnTo>
                  <a:pt x="151" y="127"/>
                </a:lnTo>
                <a:lnTo>
                  <a:pt x="146" y="134"/>
                </a:lnTo>
                <a:lnTo>
                  <a:pt x="141" y="141"/>
                </a:lnTo>
                <a:lnTo>
                  <a:pt x="134" y="146"/>
                </a:lnTo>
                <a:lnTo>
                  <a:pt x="127" y="152"/>
                </a:lnTo>
                <a:lnTo>
                  <a:pt x="118" y="155"/>
                </a:lnTo>
                <a:lnTo>
                  <a:pt x="105" y="159"/>
                </a:lnTo>
                <a:lnTo>
                  <a:pt x="93" y="160"/>
                </a:lnTo>
                <a:lnTo>
                  <a:pt x="79" y="159"/>
                </a:lnTo>
                <a:lnTo>
                  <a:pt x="67" y="155"/>
                </a:lnTo>
                <a:lnTo>
                  <a:pt x="60" y="152"/>
                </a:lnTo>
                <a:lnTo>
                  <a:pt x="54" y="148"/>
                </a:lnTo>
                <a:close/>
                <a:moveTo>
                  <a:pt x="88" y="18"/>
                </a:moveTo>
                <a:lnTo>
                  <a:pt x="90" y="19"/>
                </a:lnTo>
                <a:lnTo>
                  <a:pt x="90" y="21"/>
                </a:lnTo>
                <a:lnTo>
                  <a:pt x="90" y="92"/>
                </a:lnTo>
                <a:lnTo>
                  <a:pt x="90" y="93"/>
                </a:lnTo>
                <a:lnTo>
                  <a:pt x="39" y="143"/>
                </a:lnTo>
                <a:lnTo>
                  <a:pt x="37" y="144"/>
                </a:lnTo>
                <a:lnTo>
                  <a:pt x="37" y="143"/>
                </a:lnTo>
                <a:lnTo>
                  <a:pt x="28" y="134"/>
                </a:lnTo>
                <a:lnTo>
                  <a:pt x="23" y="122"/>
                </a:lnTo>
                <a:lnTo>
                  <a:pt x="17" y="104"/>
                </a:lnTo>
                <a:lnTo>
                  <a:pt x="17" y="85"/>
                </a:lnTo>
                <a:lnTo>
                  <a:pt x="23" y="65"/>
                </a:lnTo>
                <a:lnTo>
                  <a:pt x="28" y="56"/>
                </a:lnTo>
                <a:lnTo>
                  <a:pt x="33" y="48"/>
                </a:lnTo>
                <a:lnTo>
                  <a:pt x="39" y="41"/>
                </a:lnTo>
                <a:lnTo>
                  <a:pt x="54" y="28"/>
                </a:lnTo>
                <a:lnTo>
                  <a:pt x="70" y="21"/>
                </a:lnTo>
                <a:lnTo>
                  <a:pt x="88" y="18"/>
                </a:lnTo>
                <a:close/>
                <a:moveTo>
                  <a:pt x="105" y="92"/>
                </a:moveTo>
                <a:lnTo>
                  <a:pt x="98" y="92"/>
                </a:lnTo>
                <a:lnTo>
                  <a:pt x="97" y="90"/>
                </a:lnTo>
                <a:lnTo>
                  <a:pt x="95" y="88"/>
                </a:lnTo>
                <a:lnTo>
                  <a:pt x="95" y="81"/>
                </a:lnTo>
                <a:lnTo>
                  <a:pt x="105" y="92"/>
                </a:lnTo>
                <a:close/>
                <a:moveTo>
                  <a:pt x="128" y="92"/>
                </a:moveTo>
                <a:lnTo>
                  <a:pt x="112" y="92"/>
                </a:lnTo>
                <a:lnTo>
                  <a:pt x="95" y="74"/>
                </a:lnTo>
                <a:lnTo>
                  <a:pt x="95" y="58"/>
                </a:lnTo>
                <a:lnTo>
                  <a:pt x="128" y="92"/>
                </a:lnTo>
                <a:close/>
                <a:moveTo>
                  <a:pt x="151" y="92"/>
                </a:moveTo>
                <a:lnTo>
                  <a:pt x="135" y="92"/>
                </a:lnTo>
                <a:lnTo>
                  <a:pt x="95" y="49"/>
                </a:lnTo>
                <a:lnTo>
                  <a:pt x="95" y="34"/>
                </a:lnTo>
                <a:lnTo>
                  <a:pt x="151" y="92"/>
                </a:lnTo>
                <a:close/>
                <a:moveTo>
                  <a:pt x="167" y="83"/>
                </a:moveTo>
                <a:lnTo>
                  <a:pt x="167" y="88"/>
                </a:lnTo>
                <a:lnTo>
                  <a:pt x="167" y="90"/>
                </a:lnTo>
                <a:lnTo>
                  <a:pt x="165" y="92"/>
                </a:lnTo>
                <a:lnTo>
                  <a:pt x="160" y="92"/>
                </a:lnTo>
                <a:lnTo>
                  <a:pt x="95" y="27"/>
                </a:lnTo>
                <a:lnTo>
                  <a:pt x="95" y="21"/>
                </a:lnTo>
                <a:lnTo>
                  <a:pt x="97" y="19"/>
                </a:lnTo>
                <a:lnTo>
                  <a:pt x="98" y="18"/>
                </a:lnTo>
                <a:lnTo>
                  <a:pt x="104" y="19"/>
                </a:lnTo>
                <a:lnTo>
                  <a:pt x="167" y="83"/>
                </a:lnTo>
                <a:close/>
                <a:moveTo>
                  <a:pt x="114" y="21"/>
                </a:moveTo>
                <a:lnTo>
                  <a:pt x="121" y="25"/>
                </a:lnTo>
                <a:lnTo>
                  <a:pt x="130" y="28"/>
                </a:lnTo>
                <a:lnTo>
                  <a:pt x="139" y="34"/>
                </a:lnTo>
                <a:lnTo>
                  <a:pt x="146" y="41"/>
                </a:lnTo>
                <a:lnTo>
                  <a:pt x="153" y="48"/>
                </a:lnTo>
                <a:lnTo>
                  <a:pt x="158" y="56"/>
                </a:lnTo>
                <a:lnTo>
                  <a:pt x="162" y="65"/>
                </a:lnTo>
                <a:lnTo>
                  <a:pt x="165" y="72"/>
                </a:lnTo>
                <a:lnTo>
                  <a:pt x="114" y="21"/>
                </a:lnTo>
                <a:close/>
                <a:moveTo>
                  <a:pt x="93" y="12"/>
                </a:moveTo>
                <a:lnTo>
                  <a:pt x="118" y="18"/>
                </a:lnTo>
                <a:lnTo>
                  <a:pt x="141" y="28"/>
                </a:lnTo>
                <a:lnTo>
                  <a:pt x="158" y="46"/>
                </a:lnTo>
                <a:lnTo>
                  <a:pt x="169" y="69"/>
                </a:lnTo>
                <a:lnTo>
                  <a:pt x="174" y="93"/>
                </a:lnTo>
                <a:lnTo>
                  <a:pt x="169" y="120"/>
                </a:lnTo>
                <a:lnTo>
                  <a:pt x="158" y="141"/>
                </a:lnTo>
                <a:lnTo>
                  <a:pt x="141" y="159"/>
                </a:lnTo>
                <a:lnTo>
                  <a:pt x="118" y="171"/>
                </a:lnTo>
                <a:lnTo>
                  <a:pt x="93" y="174"/>
                </a:lnTo>
                <a:lnTo>
                  <a:pt x="67" y="171"/>
                </a:lnTo>
                <a:lnTo>
                  <a:pt x="46" y="159"/>
                </a:lnTo>
                <a:lnTo>
                  <a:pt x="28" y="141"/>
                </a:lnTo>
                <a:lnTo>
                  <a:pt x="16" y="120"/>
                </a:lnTo>
                <a:lnTo>
                  <a:pt x="12" y="93"/>
                </a:lnTo>
                <a:lnTo>
                  <a:pt x="16" y="69"/>
                </a:lnTo>
                <a:lnTo>
                  <a:pt x="28" y="46"/>
                </a:lnTo>
                <a:lnTo>
                  <a:pt x="46" y="28"/>
                </a:lnTo>
                <a:lnTo>
                  <a:pt x="67" y="18"/>
                </a:lnTo>
                <a:lnTo>
                  <a:pt x="93" y="12"/>
                </a:lnTo>
                <a:close/>
              </a:path>
            </a:pathLst>
          </a:custGeom>
          <a:solidFill>
            <a:srgbClr val="54585A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891565" y="3825576"/>
            <a:ext cx="948374" cy="923394"/>
          </a:xfrm>
          <a:prstGeom prst="ellipse">
            <a:avLst/>
          </a:prstGeom>
          <a:noFill/>
          <a:ln w="57150">
            <a:solidFill>
              <a:srgbClr val="5458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247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2013-12-17-oil-and-gas-01">
  <a:themeElements>
    <a:clrScheme name="Control Risks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3747"/>
      </a:accent1>
      <a:accent2>
        <a:srgbClr val="0081AD"/>
      </a:accent2>
      <a:accent3>
        <a:srgbClr val="95C23D"/>
      </a:accent3>
      <a:accent4>
        <a:srgbClr val="E74011"/>
      </a:accent4>
      <a:accent5>
        <a:srgbClr val="4FA8DA"/>
      </a:accent5>
      <a:accent6>
        <a:srgbClr val="B69D3A"/>
      </a:accent6>
      <a:hlink>
        <a:srgbClr val="0081AD"/>
      </a:hlink>
      <a:folHlink>
        <a:srgbClr val="0081AD"/>
      </a:folHlink>
    </a:clrScheme>
    <a:fontScheme name="Control Risk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013-12-17-oil-and-gas-01">
  <a:themeElements>
    <a:clrScheme name="Control Risks colours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53747"/>
      </a:accent1>
      <a:accent2>
        <a:srgbClr val="0081AD"/>
      </a:accent2>
      <a:accent3>
        <a:srgbClr val="95C23D"/>
      </a:accent3>
      <a:accent4>
        <a:srgbClr val="E74011"/>
      </a:accent4>
      <a:accent5>
        <a:srgbClr val="4FA8DA"/>
      </a:accent5>
      <a:accent6>
        <a:srgbClr val="B69D3A"/>
      </a:accent6>
      <a:hlink>
        <a:srgbClr val="0081AD"/>
      </a:hlink>
      <a:folHlink>
        <a:srgbClr val="0081AD"/>
      </a:folHlink>
    </a:clrScheme>
    <a:fontScheme name="Control Risks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Arial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+mj-lt"/>
          </a:defRPr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13558</TotalTime>
  <Words>1292</Words>
  <Application>Microsoft Office PowerPoint</Application>
  <PresentationFormat>On-screen Show (16:9)</PresentationFormat>
  <Paragraphs>245</Paragraphs>
  <Slides>43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43</vt:i4>
      </vt:variant>
    </vt:vector>
  </HeadingPairs>
  <TitlesOfParts>
    <vt:vector size="54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2013-12-17-oil-and-gas-01</vt:lpstr>
      <vt:lpstr>1_2013-12-17-oil-and-gas-01</vt:lpstr>
      <vt:lpstr>8_Office Theme</vt:lpstr>
      <vt:lpstr>PowerPoint Presentation</vt:lpstr>
      <vt:lpstr>Geert Aalbers Senior Managing Director &amp;  Head of Brazil São Paulo </vt:lpstr>
      <vt:lpstr>PowerPoint Presentation</vt:lpstr>
      <vt:lpstr>PowerPoint Presentation</vt:lpstr>
      <vt:lpstr>PowerPoint Presentation</vt:lpstr>
      <vt:lpstr>PowerPoint Presentation</vt:lpstr>
      <vt:lpstr>Gavin commentary on Car wash</vt:lpstr>
      <vt:lpstr>Gavin commentary on Car wash</vt:lpstr>
      <vt:lpstr>Impeachment?</vt:lpstr>
      <vt:lpstr>PowerPoint Presentation</vt:lpstr>
      <vt:lpstr>The “new normal” in Brazil</vt:lpstr>
      <vt:lpstr>Where are the opportunities?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Control Risks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CORRUPTION</dc:title>
  <dc:creator>Paul Dudzinski</dc:creator>
  <cp:lastModifiedBy>Geert Aalbers</cp:lastModifiedBy>
  <cp:revision>648</cp:revision>
  <cp:lastPrinted>2015-09-29T22:44:56Z</cp:lastPrinted>
  <dcterms:created xsi:type="dcterms:W3CDTF">2014-10-15T16:51:00Z</dcterms:created>
  <dcterms:modified xsi:type="dcterms:W3CDTF">2015-10-22T09:17:47Z</dcterms:modified>
</cp:coreProperties>
</file>