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3"/>
  </p:notesMasterIdLst>
  <p:handoutMasterIdLst>
    <p:handoutMasterId r:id="rId14"/>
  </p:handoutMasterIdLst>
  <p:sldIdLst>
    <p:sldId id="936" r:id="rId2"/>
    <p:sldId id="847" r:id="rId3"/>
    <p:sldId id="927" r:id="rId4"/>
    <p:sldId id="937" r:id="rId5"/>
    <p:sldId id="930" r:id="rId6"/>
    <p:sldId id="909" r:id="rId7"/>
    <p:sldId id="940" r:id="rId8"/>
    <p:sldId id="922" r:id="rId9"/>
    <p:sldId id="933" r:id="rId10"/>
    <p:sldId id="934" r:id="rId11"/>
    <p:sldId id="939" r:id="rId12"/>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16F94D-21C9-4213-93D8-97F08ED8B52B}">
          <p14:sldIdLst>
            <p14:sldId id="936"/>
            <p14:sldId id="847"/>
            <p14:sldId id="927"/>
            <p14:sldId id="937"/>
            <p14:sldId id="930"/>
            <p14:sldId id="909"/>
            <p14:sldId id="940"/>
            <p14:sldId id="922"/>
            <p14:sldId id="933"/>
            <p14:sldId id="934"/>
            <p14:sldId id="939"/>
          </p14:sldIdLst>
        </p14:section>
        <p14:section name="Untitled Section" id="{10369F3B-5C56-485E-A547-4DE88DBEC50B}">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Drevermann" initials="SD"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9C452"/>
    <a:srgbClr val="3E5D78"/>
    <a:srgbClr val="99CBA1"/>
    <a:srgbClr val="E37D0D"/>
    <a:srgbClr val="95D343"/>
    <a:srgbClr val="93C551"/>
    <a:srgbClr val="98AE68"/>
    <a:srgbClr val="9BC3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1" autoAdjust="0"/>
    <p:restoredTop sz="94294" autoAdjust="0"/>
  </p:normalViewPr>
  <p:slideViewPr>
    <p:cSldViewPr snapToObjects="1">
      <p:cViewPr>
        <p:scale>
          <a:sx n="100" d="100"/>
          <a:sy n="100" d="100"/>
        </p:scale>
        <p:origin x="-520" y="-8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0"/>
    </mc:Choice>
    <mc:Fallback>
      <c:style val="20"/>
    </mc:Fallback>
  </mc:AlternateContent>
  <c:chart>
    <c:title>
      <c:tx>
        <c:rich>
          <a:bodyPr/>
          <a:lstStyle/>
          <a:p>
            <a:pPr>
              <a:defRPr sz="1600"/>
            </a:pPr>
            <a:r>
              <a:rPr lang="en-US" sz="1200" dirty="0"/>
              <a:t>Brazil’s economy-wide</a:t>
            </a:r>
            <a:r>
              <a:rPr lang="en-US" sz="1200" baseline="0" dirty="0"/>
              <a:t> </a:t>
            </a:r>
            <a:r>
              <a:rPr lang="en-US" sz="1200" dirty="0"/>
              <a:t>NDC commitments</a:t>
            </a:r>
          </a:p>
        </c:rich>
      </c:tx>
      <c:layout/>
      <c:overlay val="0"/>
    </c:title>
    <c:autoTitleDeleted val="0"/>
    <c:plotArea>
      <c:layout/>
      <c:barChart>
        <c:barDir val="col"/>
        <c:grouping val="clustered"/>
        <c:varyColors val="0"/>
        <c:ser>
          <c:idx val="0"/>
          <c:order val="0"/>
          <c:tx>
            <c:strRef>
              <c:f>Sheet1!$B$1</c:f>
              <c:strCache>
                <c:ptCount val="1"/>
                <c:pt idx="0">
                  <c:v>2005</c:v>
                </c:pt>
              </c:strCache>
            </c:strRef>
          </c:tx>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c:f>
              <c:strCache>
                <c:ptCount val="1"/>
                <c:pt idx="0">
                  <c:v>CO2e Emissions including land-use change and forestry (Mt)</c:v>
                </c:pt>
              </c:strCache>
            </c:strRef>
          </c:cat>
          <c:val>
            <c:numRef>
              <c:f>Sheet1!$B$2</c:f>
              <c:numCache>
                <c:formatCode>#,##0</c:formatCode>
                <c:ptCount val="1"/>
                <c:pt idx="0">
                  <c:v>2191.0</c:v>
                </c:pt>
              </c:numCache>
            </c:numRef>
          </c:val>
          <c:extLst xmlns:c16r2="http://schemas.microsoft.com/office/drawing/2015/06/chart">
            <c:ext xmlns:c16="http://schemas.microsoft.com/office/drawing/2014/chart" uri="{C3380CC4-5D6E-409C-BE32-E72D297353CC}">
              <c16:uniqueId val="{00000000-FC09-A34D-BAE2-FE26B69CCE64}"/>
            </c:ext>
          </c:extLst>
        </c:ser>
        <c:ser>
          <c:idx val="1"/>
          <c:order val="1"/>
          <c:tx>
            <c:strRef>
              <c:f>Sheet1!$C$1</c:f>
              <c:strCache>
                <c:ptCount val="1"/>
                <c:pt idx="0">
                  <c:v>2025</c:v>
                </c:pt>
              </c:strCache>
            </c:strRef>
          </c:tx>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c:f>
              <c:strCache>
                <c:ptCount val="1"/>
                <c:pt idx="0">
                  <c:v>CO2e Emissions including land-use change and forestry (Mt)</c:v>
                </c:pt>
              </c:strCache>
            </c:strRef>
          </c:cat>
          <c:val>
            <c:numRef>
              <c:f>Sheet1!$C$2</c:f>
              <c:numCache>
                <c:formatCode>_(* #,##0_);_(* \(#,##0\);_(* "-"??_);_(@_)</c:formatCode>
                <c:ptCount val="1"/>
                <c:pt idx="0">
                  <c:v>1380.33</c:v>
                </c:pt>
              </c:numCache>
            </c:numRef>
          </c:val>
          <c:extLst xmlns:c16r2="http://schemas.microsoft.com/office/drawing/2015/06/chart">
            <c:ext xmlns:c16="http://schemas.microsoft.com/office/drawing/2014/chart" uri="{C3380CC4-5D6E-409C-BE32-E72D297353CC}">
              <c16:uniqueId val="{00000001-FC09-A34D-BAE2-FE26B69CCE64}"/>
            </c:ext>
          </c:extLst>
        </c:ser>
        <c:ser>
          <c:idx val="2"/>
          <c:order val="2"/>
          <c:tx>
            <c:strRef>
              <c:f>Sheet1!$D$1</c:f>
              <c:strCache>
                <c:ptCount val="1"/>
                <c:pt idx="0">
                  <c:v>2030</c:v>
                </c:pt>
              </c:strCache>
            </c:strRef>
          </c:tx>
          <c:invertIfNegative val="0"/>
          <c:dLbls>
            <c:dLbl>
              <c:idx val="0"/>
              <c:spPr/>
              <c:txPr>
                <a:bodyPr/>
                <a:lstStyle/>
                <a:p>
                  <a:pPr>
                    <a:defRPr sz="1200"/>
                  </a:pPr>
                  <a:endParaRPr lang="en-US"/>
                </a:p>
              </c:txPr>
              <c:showLegendKey val="0"/>
              <c:showVal val="1"/>
              <c:showCatName val="0"/>
              <c:showSerName val="0"/>
              <c:showPercent val="0"/>
              <c:showBubbleSize val="0"/>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c:f>
              <c:strCache>
                <c:ptCount val="1"/>
                <c:pt idx="0">
                  <c:v>CO2e Emissions including land-use change and forestry (Mt)</c:v>
                </c:pt>
              </c:strCache>
            </c:strRef>
          </c:cat>
          <c:val>
            <c:numRef>
              <c:f>Sheet1!$D$2</c:f>
              <c:numCache>
                <c:formatCode>_(* #,##0_);_(* \(#,##0\);_(* "-"??_);_(@_)</c:formatCode>
                <c:ptCount val="1"/>
                <c:pt idx="0">
                  <c:v>1248.87</c:v>
                </c:pt>
              </c:numCache>
            </c:numRef>
          </c:val>
          <c:extLst xmlns:c16r2="http://schemas.microsoft.com/office/drawing/2015/06/chart">
            <c:ext xmlns:c16="http://schemas.microsoft.com/office/drawing/2014/chart" uri="{C3380CC4-5D6E-409C-BE32-E72D297353CC}">
              <c16:uniqueId val="{00000003-FC09-A34D-BAE2-FE26B69CCE64}"/>
            </c:ext>
          </c:extLst>
        </c:ser>
        <c:dLbls>
          <c:showLegendKey val="0"/>
          <c:showVal val="1"/>
          <c:showCatName val="0"/>
          <c:showSerName val="0"/>
          <c:showPercent val="0"/>
          <c:showBubbleSize val="0"/>
        </c:dLbls>
        <c:gapWidth val="150"/>
        <c:overlap val="-25"/>
        <c:axId val="2096811976"/>
        <c:axId val="2126209704"/>
      </c:barChart>
      <c:catAx>
        <c:axId val="2096811976"/>
        <c:scaling>
          <c:orientation val="minMax"/>
        </c:scaling>
        <c:delete val="0"/>
        <c:axPos val="b"/>
        <c:numFmt formatCode="General" sourceLinked="0"/>
        <c:majorTickMark val="none"/>
        <c:minorTickMark val="none"/>
        <c:tickLblPos val="nextTo"/>
        <c:txPr>
          <a:bodyPr/>
          <a:lstStyle/>
          <a:p>
            <a:pPr>
              <a:defRPr sz="1200"/>
            </a:pPr>
            <a:endParaRPr lang="en-US"/>
          </a:p>
        </c:txPr>
        <c:crossAx val="2126209704"/>
        <c:crosses val="autoZero"/>
        <c:auto val="1"/>
        <c:lblAlgn val="ctr"/>
        <c:lblOffset val="100"/>
        <c:noMultiLvlLbl val="0"/>
      </c:catAx>
      <c:valAx>
        <c:axId val="2126209704"/>
        <c:scaling>
          <c:orientation val="minMax"/>
        </c:scaling>
        <c:delete val="1"/>
        <c:axPos val="l"/>
        <c:numFmt formatCode="#,##0" sourceLinked="1"/>
        <c:majorTickMark val="none"/>
        <c:minorTickMark val="none"/>
        <c:tickLblPos val="nextTo"/>
        <c:crossAx val="2096811976"/>
        <c:crosses val="autoZero"/>
        <c:crossBetween val="between"/>
      </c:valAx>
    </c:plotArea>
    <c:legend>
      <c:legendPos val="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748866-F657-2044-96D6-4ED1AEBD5BA8}" type="doc">
      <dgm:prSet loTypeId="urn:microsoft.com/office/officeart/2005/8/layout/vList5" loCatId="" qsTypeId="urn:microsoft.com/office/officeart/2005/8/quickstyle/simple2" qsCatId="simple" csTypeId="urn:microsoft.com/office/officeart/2005/8/colors/accent5_2" csCatId="accent5" phldr="1"/>
      <dgm:spPr/>
      <dgm:t>
        <a:bodyPr/>
        <a:lstStyle/>
        <a:p>
          <a:endParaRPr lang="en-US"/>
        </a:p>
      </dgm:t>
    </dgm:pt>
    <dgm:pt modelId="{FE709E4C-5848-A446-B652-F6D1FC73950C}">
      <dgm:prSet phldrT="[Text]" custT="1"/>
      <dgm:spPr/>
      <dgm:t>
        <a:bodyPr/>
        <a:lstStyle/>
        <a:p>
          <a:pPr algn="l"/>
          <a:r>
            <a:rPr lang="en-US" sz="1800" dirty="0"/>
            <a:t>COP21 Paris, 2015 &amp; CMP11, Paris, 2015</a:t>
          </a:r>
        </a:p>
      </dgm:t>
    </dgm:pt>
    <dgm:pt modelId="{614F9226-F635-724F-8F50-8C9E71045C52}" type="parTrans" cxnId="{0B1D7AA6-D418-0E45-97A3-30A2E53371DC}">
      <dgm:prSet/>
      <dgm:spPr/>
      <dgm:t>
        <a:bodyPr/>
        <a:lstStyle/>
        <a:p>
          <a:endParaRPr lang="en-US"/>
        </a:p>
      </dgm:t>
    </dgm:pt>
    <dgm:pt modelId="{3F07793A-3CB6-0245-B260-EC03B4355AF5}" type="sibTrans" cxnId="{0B1D7AA6-D418-0E45-97A3-30A2E53371DC}">
      <dgm:prSet/>
      <dgm:spPr/>
      <dgm:t>
        <a:bodyPr/>
        <a:lstStyle/>
        <a:p>
          <a:endParaRPr lang="en-US"/>
        </a:p>
      </dgm:t>
    </dgm:pt>
    <dgm:pt modelId="{6D212838-5DD0-204C-9844-1E95F7B86845}">
      <dgm:prSet phldrT="[Text]"/>
      <dgm:spPr/>
      <dgm:t>
        <a:bodyPr/>
        <a:lstStyle/>
        <a:p>
          <a:r>
            <a:rPr lang="en-GB" b="0" i="0" dirty="0"/>
            <a:t>Decision 6/CMP 11 – “</a:t>
          </a:r>
          <a:r>
            <a:rPr lang="en-GB" b="0" i="1" dirty="0"/>
            <a:t>Encourage the Executive Board to continue exploring options for using the clean development mechanism as a tool for other uses and report back to the Conference of the Parties serving as the meeting of the Parties to the Kyoto Protocol at its twelfth session</a:t>
          </a:r>
          <a:r>
            <a:rPr lang="en-GB" i="1" dirty="0"/>
            <a:t>.</a:t>
          </a:r>
          <a:r>
            <a:rPr lang="en-GB" dirty="0"/>
            <a:t>’</a:t>
          </a:r>
          <a:endParaRPr lang="en-US" dirty="0"/>
        </a:p>
      </dgm:t>
    </dgm:pt>
    <dgm:pt modelId="{1942BDA8-C46A-604B-842F-96957EA44232}" type="parTrans" cxnId="{72D116C0-FE8A-E349-9BFD-A0AEE7A14C53}">
      <dgm:prSet/>
      <dgm:spPr/>
      <dgm:t>
        <a:bodyPr/>
        <a:lstStyle/>
        <a:p>
          <a:endParaRPr lang="en-US"/>
        </a:p>
      </dgm:t>
    </dgm:pt>
    <dgm:pt modelId="{2A9174C8-1951-5545-ADDC-75C1F1150036}" type="sibTrans" cxnId="{72D116C0-FE8A-E349-9BFD-A0AEE7A14C53}">
      <dgm:prSet/>
      <dgm:spPr/>
      <dgm:t>
        <a:bodyPr/>
        <a:lstStyle/>
        <a:p>
          <a:endParaRPr lang="en-US"/>
        </a:p>
      </dgm:t>
    </dgm:pt>
    <dgm:pt modelId="{171F24B1-C78A-3E4F-A8BA-1FFDB2DCFFF1}">
      <dgm:prSet phldrT="[Text]" custT="1"/>
      <dgm:spPr/>
      <dgm:t>
        <a:bodyPr/>
        <a:lstStyle/>
        <a:p>
          <a:pPr algn="l"/>
          <a:r>
            <a:rPr lang="en-US" sz="1800" dirty="0"/>
            <a:t>SB44 Bonn, 2016 &amp; EB-91 Bonn, 2016</a:t>
          </a:r>
        </a:p>
      </dgm:t>
    </dgm:pt>
    <dgm:pt modelId="{109C2EB3-8626-0A49-970D-0F867B339060}" type="parTrans" cxnId="{F8508012-2B99-644F-820A-EF39B3DDACB1}">
      <dgm:prSet/>
      <dgm:spPr/>
      <dgm:t>
        <a:bodyPr/>
        <a:lstStyle/>
        <a:p>
          <a:endParaRPr lang="en-US"/>
        </a:p>
      </dgm:t>
    </dgm:pt>
    <dgm:pt modelId="{BA948E6A-EE02-3F49-AE1E-E6F36700EBA8}" type="sibTrans" cxnId="{F8508012-2B99-644F-820A-EF39B3DDACB1}">
      <dgm:prSet/>
      <dgm:spPr/>
      <dgm:t>
        <a:bodyPr/>
        <a:lstStyle/>
        <a:p>
          <a:endParaRPr lang="en-US"/>
        </a:p>
      </dgm:t>
    </dgm:pt>
    <dgm:pt modelId="{F1A843ED-5661-DA4A-B2CF-CA4AEF53F928}">
      <dgm:prSet phldrT="[Text]"/>
      <dgm:spPr/>
      <dgm:t>
        <a:bodyPr/>
        <a:lstStyle/>
        <a:p>
          <a:r>
            <a:rPr lang="en-GB" dirty="0"/>
            <a:t>Workshop held at SB-44 in Bonn at which Paris Climate Bond concept, developed by Climate Mundial and Baker &amp; McKenzie, was presented to delegates. PCB included in the concept note presented to EB-91 for formal support and included in report back to CMP12.</a:t>
          </a:r>
          <a:endParaRPr lang="en-US" dirty="0"/>
        </a:p>
      </dgm:t>
    </dgm:pt>
    <dgm:pt modelId="{760870D0-9EB1-4044-BB63-2F58977D6DF5}" type="parTrans" cxnId="{324786D3-6F1D-D34D-A80D-909EF659DC05}">
      <dgm:prSet/>
      <dgm:spPr/>
      <dgm:t>
        <a:bodyPr/>
        <a:lstStyle/>
        <a:p>
          <a:endParaRPr lang="en-US"/>
        </a:p>
      </dgm:t>
    </dgm:pt>
    <dgm:pt modelId="{849E74B1-C856-8D44-9B2C-E10C961AEB23}" type="sibTrans" cxnId="{324786D3-6F1D-D34D-A80D-909EF659DC05}">
      <dgm:prSet/>
      <dgm:spPr/>
      <dgm:t>
        <a:bodyPr/>
        <a:lstStyle/>
        <a:p>
          <a:endParaRPr lang="en-US"/>
        </a:p>
      </dgm:t>
    </dgm:pt>
    <dgm:pt modelId="{085C2378-5F0B-3844-8024-CD8402D8A831}">
      <dgm:prSet phldrT="[Text]" custT="1"/>
      <dgm:spPr/>
      <dgm:t>
        <a:bodyPr/>
        <a:lstStyle/>
        <a:p>
          <a:pPr algn="l"/>
          <a:r>
            <a:rPr lang="en-US" sz="1800" dirty="0"/>
            <a:t>COP22 Marrakech, 2016 &amp; CMP12, Marrakech, 2016</a:t>
          </a:r>
        </a:p>
      </dgm:t>
    </dgm:pt>
    <dgm:pt modelId="{2EFC02D0-626C-7647-B385-F2457AE5766F}" type="parTrans" cxnId="{D485C1B5-F721-2948-85E6-8C1AAE5C99A7}">
      <dgm:prSet/>
      <dgm:spPr/>
      <dgm:t>
        <a:bodyPr/>
        <a:lstStyle/>
        <a:p>
          <a:endParaRPr lang="en-US"/>
        </a:p>
      </dgm:t>
    </dgm:pt>
    <dgm:pt modelId="{47737518-0D80-534D-B5F0-EFAE1C87138A}" type="sibTrans" cxnId="{D485C1B5-F721-2948-85E6-8C1AAE5C99A7}">
      <dgm:prSet/>
      <dgm:spPr/>
      <dgm:t>
        <a:bodyPr/>
        <a:lstStyle/>
        <a:p>
          <a:endParaRPr lang="en-US"/>
        </a:p>
      </dgm:t>
    </dgm:pt>
    <dgm:pt modelId="{FEFD8153-4968-E54E-9183-0CD2F327E64A}">
      <dgm:prSet phldrT="[Text]"/>
      <dgm:spPr/>
      <dgm:t>
        <a:bodyPr/>
        <a:lstStyle/>
        <a:p>
          <a:r>
            <a:rPr lang="en-GB" b="0" i="0" dirty="0"/>
            <a:t>Decision 4/CMP 12 – Based on the outcomes of SB-44 and EB-91, CMP12 agreed to ask the Executive Board “</a:t>
          </a:r>
          <a:r>
            <a:rPr lang="en-GB" b="0" i="1" dirty="0"/>
            <a:t>to continue its activities in response to decision 6/CMP.11, paragraphs 7 and 8</a:t>
          </a:r>
          <a:r>
            <a:rPr lang="en-GB" b="0" i="0" dirty="0"/>
            <a:t>”.</a:t>
          </a:r>
          <a:endParaRPr lang="en-US" dirty="0"/>
        </a:p>
      </dgm:t>
    </dgm:pt>
    <dgm:pt modelId="{65409346-BE53-B144-86EA-0872BD216644}" type="parTrans" cxnId="{5894F8D1-BEE3-414B-B8B0-A2447A6DD172}">
      <dgm:prSet/>
      <dgm:spPr/>
      <dgm:t>
        <a:bodyPr/>
        <a:lstStyle/>
        <a:p>
          <a:endParaRPr lang="en-US"/>
        </a:p>
      </dgm:t>
    </dgm:pt>
    <dgm:pt modelId="{D9EC0035-BA60-CD44-9FA3-E70921244789}" type="sibTrans" cxnId="{5894F8D1-BEE3-414B-B8B0-A2447A6DD172}">
      <dgm:prSet/>
      <dgm:spPr/>
      <dgm:t>
        <a:bodyPr/>
        <a:lstStyle/>
        <a:p>
          <a:endParaRPr lang="en-US"/>
        </a:p>
      </dgm:t>
    </dgm:pt>
    <dgm:pt modelId="{E0F2A689-C644-C643-BB4C-76DB8D301F0C}" type="pres">
      <dgm:prSet presAssocID="{B9748866-F657-2044-96D6-4ED1AEBD5BA8}" presName="Name0" presStyleCnt="0">
        <dgm:presLayoutVars>
          <dgm:dir/>
          <dgm:animLvl val="lvl"/>
          <dgm:resizeHandles val="exact"/>
        </dgm:presLayoutVars>
      </dgm:prSet>
      <dgm:spPr/>
      <dgm:t>
        <a:bodyPr/>
        <a:lstStyle/>
        <a:p>
          <a:endParaRPr lang="en-US"/>
        </a:p>
      </dgm:t>
    </dgm:pt>
    <dgm:pt modelId="{CEFF4540-5F06-F549-9BC8-24C3C3D814AF}" type="pres">
      <dgm:prSet presAssocID="{FE709E4C-5848-A446-B652-F6D1FC73950C}" presName="linNode" presStyleCnt="0"/>
      <dgm:spPr/>
    </dgm:pt>
    <dgm:pt modelId="{0F906BEF-AB5C-4242-A751-A0E3571D67E1}" type="pres">
      <dgm:prSet presAssocID="{FE709E4C-5848-A446-B652-F6D1FC73950C}" presName="parentText" presStyleLbl="node1" presStyleIdx="0" presStyleCnt="3">
        <dgm:presLayoutVars>
          <dgm:chMax val="1"/>
          <dgm:bulletEnabled val="1"/>
        </dgm:presLayoutVars>
      </dgm:prSet>
      <dgm:spPr/>
      <dgm:t>
        <a:bodyPr/>
        <a:lstStyle/>
        <a:p>
          <a:endParaRPr lang="en-US"/>
        </a:p>
      </dgm:t>
    </dgm:pt>
    <dgm:pt modelId="{51D3AAA0-5D50-F146-A9E4-F8A397F7E191}" type="pres">
      <dgm:prSet presAssocID="{FE709E4C-5848-A446-B652-F6D1FC73950C}" presName="descendantText" presStyleLbl="alignAccFollowNode1" presStyleIdx="0" presStyleCnt="3">
        <dgm:presLayoutVars>
          <dgm:bulletEnabled val="1"/>
        </dgm:presLayoutVars>
      </dgm:prSet>
      <dgm:spPr/>
      <dgm:t>
        <a:bodyPr/>
        <a:lstStyle/>
        <a:p>
          <a:endParaRPr lang="en-US"/>
        </a:p>
      </dgm:t>
    </dgm:pt>
    <dgm:pt modelId="{5CA490DE-4452-4241-A48E-5BF016F30DBD}" type="pres">
      <dgm:prSet presAssocID="{3F07793A-3CB6-0245-B260-EC03B4355AF5}" presName="sp" presStyleCnt="0"/>
      <dgm:spPr/>
    </dgm:pt>
    <dgm:pt modelId="{8B44FEA9-627F-4F42-A3D1-FD96B56EF6A9}" type="pres">
      <dgm:prSet presAssocID="{171F24B1-C78A-3E4F-A8BA-1FFDB2DCFFF1}" presName="linNode" presStyleCnt="0"/>
      <dgm:spPr/>
    </dgm:pt>
    <dgm:pt modelId="{5C2FA566-E35A-054F-A4FD-CB64230D5D28}" type="pres">
      <dgm:prSet presAssocID="{171F24B1-C78A-3E4F-A8BA-1FFDB2DCFFF1}" presName="parentText" presStyleLbl="node1" presStyleIdx="1" presStyleCnt="3">
        <dgm:presLayoutVars>
          <dgm:chMax val="1"/>
          <dgm:bulletEnabled val="1"/>
        </dgm:presLayoutVars>
      </dgm:prSet>
      <dgm:spPr/>
      <dgm:t>
        <a:bodyPr/>
        <a:lstStyle/>
        <a:p>
          <a:endParaRPr lang="en-US"/>
        </a:p>
      </dgm:t>
    </dgm:pt>
    <dgm:pt modelId="{07754B4F-2F3D-6548-9078-6A763C88D594}" type="pres">
      <dgm:prSet presAssocID="{171F24B1-C78A-3E4F-A8BA-1FFDB2DCFFF1}" presName="descendantText" presStyleLbl="alignAccFollowNode1" presStyleIdx="1" presStyleCnt="3">
        <dgm:presLayoutVars>
          <dgm:bulletEnabled val="1"/>
        </dgm:presLayoutVars>
      </dgm:prSet>
      <dgm:spPr/>
      <dgm:t>
        <a:bodyPr/>
        <a:lstStyle/>
        <a:p>
          <a:endParaRPr lang="en-US"/>
        </a:p>
      </dgm:t>
    </dgm:pt>
    <dgm:pt modelId="{D9F33E21-2081-9740-A290-CCF0A90002AA}" type="pres">
      <dgm:prSet presAssocID="{BA948E6A-EE02-3F49-AE1E-E6F36700EBA8}" presName="sp" presStyleCnt="0"/>
      <dgm:spPr/>
    </dgm:pt>
    <dgm:pt modelId="{F1DC604C-1EDD-D143-AF2C-7F273EA8E643}" type="pres">
      <dgm:prSet presAssocID="{085C2378-5F0B-3844-8024-CD8402D8A831}" presName="linNode" presStyleCnt="0"/>
      <dgm:spPr/>
    </dgm:pt>
    <dgm:pt modelId="{A693C482-02F1-CC44-9ED9-C1B2B422A535}" type="pres">
      <dgm:prSet presAssocID="{085C2378-5F0B-3844-8024-CD8402D8A831}" presName="parentText" presStyleLbl="node1" presStyleIdx="2" presStyleCnt="3">
        <dgm:presLayoutVars>
          <dgm:chMax val="1"/>
          <dgm:bulletEnabled val="1"/>
        </dgm:presLayoutVars>
      </dgm:prSet>
      <dgm:spPr/>
      <dgm:t>
        <a:bodyPr/>
        <a:lstStyle/>
        <a:p>
          <a:endParaRPr lang="en-US"/>
        </a:p>
      </dgm:t>
    </dgm:pt>
    <dgm:pt modelId="{D3F899A5-4B35-1B46-BBAA-022776A0DA81}" type="pres">
      <dgm:prSet presAssocID="{085C2378-5F0B-3844-8024-CD8402D8A831}" presName="descendantText" presStyleLbl="alignAccFollowNode1" presStyleIdx="2" presStyleCnt="3">
        <dgm:presLayoutVars>
          <dgm:bulletEnabled val="1"/>
        </dgm:presLayoutVars>
      </dgm:prSet>
      <dgm:spPr/>
      <dgm:t>
        <a:bodyPr/>
        <a:lstStyle/>
        <a:p>
          <a:endParaRPr lang="en-US"/>
        </a:p>
      </dgm:t>
    </dgm:pt>
  </dgm:ptLst>
  <dgm:cxnLst>
    <dgm:cxn modelId="{9F2B1095-CDD1-3F45-8E05-7905D67AB88F}" type="presOf" srcId="{FE709E4C-5848-A446-B652-F6D1FC73950C}" destId="{0F906BEF-AB5C-4242-A751-A0E3571D67E1}" srcOrd="0" destOrd="0" presId="urn:microsoft.com/office/officeart/2005/8/layout/vList5"/>
    <dgm:cxn modelId="{D485C1B5-F721-2948-85E6-8C1AAE5C99A7}" srcId="{B9748866-F657-2044-96D6-4ED1AEBD5BA8}" destId="{085C2378-5F0B-3844-8024-CD8402D8A831}" srcOrd="2" destOrd="0" parTransId="{2EFC02D0-626C-7647-B385-F2457AE5766F}" sibTransId="{47737518-0D80-534D-B5F0-EFAE1C87138A}"/>
    <dgm:cxn modelId="{BD6A3C16-44AA-BC42-988A-5602E2A569C9}" type="presOf" srcId="{B9748866-F657-2044-96D6-4ED1AEBD5BA8}" destId="{E0F2A689-C644-C643-BB4C-76DB8D301F0C}" srcOrd="0" destOrd="0" presId="urn:microsoft.com/office/officeart/2005/8/layout/vList5"/>
    <dgm:cxn modelId="{65DE19A4-E8CB-094C-93FB-40E2188FDAC7}" type="presOf" srcId="{085C2378-5F0B-3844-8024-CD8402D8A831}" destId="{A693C482-02F1-CC44-9ED9-C1B2B422A535}" srcOrd="0" destOrd="0" presId="urn:microsoft.com/office/officeart/2005/8/layout/vList5"/>
    <dgm:cxn modelId="{7DACDBD6-127A-0D4F-A4E3-487BA491E165}" type="presOf" srcId="{F1A843ED-5661-DA4A-B2CF-CA4AEF53F928}" destId="{07754B4F-2F3D-6548-9078-6A763C88D594}" srcOrd="0" destOrd="0" presId="urn:microsoft.com/office/officeart/2005/8/layout/vList5"/>
    <dgm:cxn modelId="{CF0AC7ED-3F18-2742-94D0-E4C0EB144039}" type="presOf" srcId="{FEFD8153-4968-E54E-9183-0CD2F327E64A}" destId="{D3F899A5-4B35-1B46-BBAA-022776A0DA81}" srcOrd="0" destOrd="0" presId="urn:microsoft.com/office/officeart/2005/8/layout/vList5"/>
    <dgm:cxn modelId="{72D116C0-FE8A-E349-9BFD-A0AEE7A14C53}" srcId="{FE709E4C-5848-A446-B652-F6D1FC73950C}" destId="{6D212838-5DD0-204C-9844-1E95F7B86845}" srcOrd="0" destOrd="0" parTransId="{1942BDA8-C46A-604B-842F-96957EA44232}" sibTransId="{2A9174C8-1951-5545-ADDC-75C1F1150036}"/>
    <dgm:cxn modelId="{5894F8D1-BEE3-414B-B8B0-A2447A6DD172}" srcId="{085C2378-5F0B-3844-8024-CD8402D8A831}" destId="{FEFD8153-4968-E54E-9183-0CD2F327E64A}" srcOrd="0" destOrd="0" parTransId="{65409346-BE53-B144-86EA-0872BD216644}" sibTransId="{D9EC0035-BA60-CD44-9FA3-E70921244789}"/>
    <dgm:cxn modelId="{F8508012-2B99-644F-820A-EF39B3DDACB1}" srcId="{B9748866-F657-2044-96D6-4ED1AEBD5BA8}" destId="{171F24B1-C78A-3E4F-A8BA-1FFDB2DCFFF1}" srcOrd="1" destOrd="0" parTransId="{109C2EB3-8626-0A49-970D-0F867B339060}" sibTransId="{BA948E6A-EE02-3F49-AE1E-E6F36700EBA8}"/>
    <dgm:cxn modelId="{0B1D7AA6-D418-0E45-97A3-30A2E53371DC}" srcId="{B9748866-F657-2044-96D6-4ED1AEBD5BA8}" destId="{FE709E4C-5848-A446-B652-F6D1FC73950C}" srcOrd="0" destOrd="0" parTransId="{614F9226-F635-724F-8F50-8C9E71045C52}" sibTransId="{3F07793A-3CB6-0245-B260-EC03B4355AF5}"/>
    <dgm:cxn modelId="{E4892461-E654-EA4E-8FE8-9727644B9742}" type="presOf" srcId="{6D212838-5DD0-204C-9844-1E95F7B86845}" destId="{51D3AAA0-5D50-F146-A9E4-F8A397F7E191}" srcOrd="0" destOrd="0" presId="urn:microsoft.com/office/officeart/2005/8/layout/vList5"/>
    <dgm:cxn modelId="{B271C31C-91B4-B049-8FE3-DE6D9CA4A90F}" type="presOf" srcId="{171F24B1-C78A-3E4F-A8BA-1FFDB2DCFFF1}" destId="{5C2FA566-E35A-054F-A4FD-CB64230D5D28}" srcOrd="0" destOrd="0" presId="urn:microsoft.com/office/officeart/2005/8/layout/vList5"/>
    <dgm:cxn modelId="{324786D3-6F1D-D34D-A80D-909EF659DC05}" srcId="{171F24B1-C78A-3E4F-A8BA-1FFDB2DCFFF1}" destId="{F1A843ED-5661-DA4A-B2CF-CA4AEF53F928}" srcOrd="0" destOrd="0" parTransId="{760870D0-9EB1-4044-BB63-2F58977D6DF5}" sibTransId="{849E74B1-C856-8D44-9B2C-E10C961AEB23}"/>
    <dgm:cxn modelId="{90621B68-E39A-064E-8A50-275E7AD70D3F}" type="presParOf" srcId="{E0F2A689-C644-C643-BB4C-76DB8D301F0C}" destId="{CEFF4540-5F06-F549-9BC8-24C3C3D814AF}" srcOrd="0" destOrd="0" presId="urn:microsoft.com/office/officeart/2005/8/layout/vList5"/>
    <dgm:cxn modelId="{ADA7642B-A512-B044-B87B-377D13011021}" type="presParOf" srcId="{CEFF4540-5F06-F549-9BC8-24C3C3D814AF}" destId="{0F906BEF-AB5C-4242-A751-A0E3571D67E1}" srcOrd="0" destOrd="0" presId="urn:microsoft.com/office/officeart/2005/8/layout/vList5"/>
    <dgm:cxn modelId="{AF50A314-AEE9-754D-A989-735F02865777}" type="presParOf" srcId="{CEFF4540-5F06-F549-9BC8-24C3C3D814AF}" destId="{51D3AAA0-5D50-F146-A9E4-F8A397F7E191}" srcOrd="1" destOrd="0" presId="urn:microsoft.com/office/officeart/2005/8/layout/vList5"/>
    <dgm:cxn modelId="{21E9CF2E-E76A-B340-A9DF-1557B309F264}" type="presParOf" srcId="{E0F2A689-C644-C643-BB4C-76DB8D301F0C}" destId="{5CA490DE-4452-4241-A48E-5BF016F30DBD}" srcOrd="1" destOrd="0" presId="urn:microsoft.com/office/officeart/2005/8/layout/vList5"/>
    <dgm:cxn modelId="{375896A7-F1F9-DD43-9625-2553AE6B0AF4}" type="presParOf" srcId="{E0F2A689-C644-C643-BB4C-76DB8D301F0C}" destId="{8B44FEA9-627F-4F42-A3D1-FD96B56EF6A9}" srcOrd="2" destOrd="0" presId="urn:microsoft.com/office/officeart/2005/8/layout/vList5"/>
    <dgm:cxn modelId="{BF38A5A2-8DD5-B14D-B38C-7FE5156C81B5}" type="presParOf" srcId="{8B44FEA9-627F-4F42-A3D1-FD96B56EF6A9}" destId="{5C2FA566-E35A-054F-A4FD-CB64230D5D28}" srcOrd="0" destOrd="0" presId="urn:microsoft.com/office/officeart/2005/8/layout/vList5"/>
    <dgm:cxn modelId="{EB86DFA5-4316-8742-AAD4-92F42FB3E2E0}" type="presParOf" srcId="{8B44FEA9-627F-4F42-A3D1-FD96B56EF6A9}" destId="{07754B4F-2F3D-6548-9078-6A763C88D594}" srcOrd="1" destOrd="0" presId="urn:microsoft.com/office/officeart/2005/8/layout/vList5"/>
    <dgm:cxn modelId="{920182CC-A14B-9049-8E2E-FD3E2D399A43}" type="presParOf" srcId="{E0F2A689-C644-C643-BB4C-76DB8D301F0C}" destId="{D9F33E21-2081-9740-A290-CCF0A90002AA}" srcOrd="3" destOrd="0" presId="urn:microsoft.com/office/officeart/2005/8/layout/vList5"/>
    <dgm:cxn modelId="{35A54B47-5A89-9E4F-BD64-4C3041295286}" type="presParOf" srcId="{E0F2A689-C644-C643-BB4C-76DB8D301F0C}" destId="{F1DC604C-1EDD-D143-AF2C-7F273EA8E643}" srcOrd="4" destOrd="0" presId="urn:microsoft.com/office/officeart/2005/8/layout/vList5"/>
    <dgm:cxn modelId="{AECBCFF1-CA4F-A442-A442-D5249DFF6127}" type="presParOf" srcId="{F1DC604C-1EDD-D143-AF2C-7F273EA8E643}" destId="{A693C482-02F1-CC44-9ED9-C1B2B422A535}" srcOrd="0" destOrd="0" presId="urn:microsoft.com/office/officeart/2005/8/layout/vList5"/>
    <dgm:cxn modelId="{05B75CAC-3A9C-104B-9422-220E740C2596}" type="presParOf" srcId="{F1DC604C-1EDD-D143-AF2C-7F273EA8E643}" destId="{D3F899A5-4B35-1B46-BBAA-022776A0DA8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748866-F657-2044-96D6-4ED1AEBD5BA8}" type="doc">
      <dgm:prSet loTypeId="urn:microsoft.com/office/officeart/2005/8/layout/vList5" loCatId="" qsTypeId="urn:microsoft.com/office/officeart/2005/8/quickstyle/simple2" qsCatId="simple" csTypeId="urn:microsoft.com/office/officeart/2005/8/colors/accent2_2" csCatId="accent2" phldr="1"/>
      <dgm:spPr/>
      <dgm:t>
        <a:bodyPr/>
        <a:lstStyle/>
        <a:p>
          <a:endParaRPr lang="en-US"/>
        </a:p>
      </dgm:t>
    </dgm:pt>
    <dgm:pt modelId="{FE709E4C-5848-A446-B652-F6D1FC73950C}">
      <dgm:prSet phldrT="[Text]" custT="1"/>
      <dgm:spPr/>
      <dgm:t>
        <a:bodyPr/>
        <a:lstStyle/>
        <a:p>
          <a:pPr algn="l"/>
          <a:r>
            <a:rPr lang="en-US" sz="1800" dirty="0"/>
            <a:t>Area 1 – Investment Portfolio Development Linked to National NDCs</a:t>
          </a:r>
        </a:p>
      </dgm:t>
    </dgm:pt>
    <dgm:pt modelId="{614F9226-F635-724F-8F50-8C9E71045C52}" type="parTrans" cxnId="{0B1D7AA6-D418-0E45-97A3-30A2E53371DC}">
      <dgm:prSet/>
      <dgm:spPr/>
      <dgm:t>
        <a:bodyPr/>
        <a:lstStyle/>
        <a:p>
          <a:endParaRPr lang="en-US"/>
        </a:p>
      </dgm:t>
    </dgm:pt>
    <dgm:pt modelId="{3F07793A-3CB6-0245-B260-EC03B4355AF5}" type="sibTrans" cxnId="{0B1D7AA6-D418-0E45-97A3-30A2E53371DC}">
      <dgm:prSet/>
      <dgm:spPr/>
      <dgm:t>
        <a:bodyPr/>
        <a:lstStyle/>
        <a:p>
          <a:endParaRPr lang="en-US"/>
        </a:p>
      </dgm:t>
    </dgm:pt>
    <dgm:pt modelId="{6D212838-5DD0-204C-9844-1E95F7B86845}">
      <dgm:prSet phldrT="[Text]"/>
      <dgm:spPr/>
      <dgm:t>
        <a:bodyPr/>
        <a:lstStyle/>
        <a:p>
          <a:r>
            <a:rPr lang="en-US" dirty="0"/>
            <a:t>Development and maintenance of a portfolio and pipeline of investment opportunities that originate from the policies and programs nominated under the NDCs of developing countries.</a:t>
          </a:r>
        </a:p>
      </dgm:t>
    </dgm:pt>
    <dgm:pt modelId="{1942BDA8-C46A-604B-842F-96957EA44232}" type="parTrans" cxnId="{72D116C0-FE8A-E349-9BFD-A0AEE7A14C53}">
      <dgm:prSet/>
      <dgm:spPr/>
      <dgm:t>
        <a:bodyPr/>
        <a:lstStyle/>
        <a:p>
          <a:endParaRPr lang="en-US"/>
        </a:p>
      </dgm:t>
    </dgm:pt>
    <dgm:pt modelId="{2A9174C8-1951-5545-ADDC-75C1F1150036}" type="sibTrans" cxnId="{72D116C0-FE8A-E349-9BFD-A0AEE7A14C53}">
      <dgm:prSet/>
      <dgm:spPr/>
      <dgm:t>
        <a:bodyPr/>
        <a:lstStyle/>
        <a:p>
          <a:endParaRPr lang="en-US"/>
        </a:p>
      </dgm:t>
    </dgm:pt>
    <dgm:pt modelId="{171F24B1-C78A-3E4F-A8BA-1FFDB2DCFFF1}">
      <dgm:prSet phldrT="[Text]" custT="1"/>
      <dgm:spPr/>
      <dgm:t>
        <a:bodyPr/>
        <a:lstStyle/>
        <a:p>
          <a:pPr algn="l"/>
          <a:r>
            <a:rPr lang="en-US" sz="1800" dirty="0"/>
            <a:t>Area II – Cooperative Approaches, Arrangement of Finance and De-risking</a:t>
          </a:r>
        </a:p>
      </dgm:t>
    </dgm:pt>
    <dgm:pt modelId="{109C2EB3-8626-0A49-970D-0F867B339060}" type="parTrans" cxnId="{F8508012-2B99-644F-820A-EF39B3DDACB1}">
      <dgm:prSet/>
      <dgm:spPr/>
      <dgm:t>
        <a:bodyPr/>
        <a:lstStyle/>
        <a:p>
          <a:endParaRPr lang="en-US"/>
        </a:p>
      </dgm:t>
    </dgm:pt>
    <dgm:pt modelId="{BA948E6A-EE02-3F49-AE1E-E6F36700EBA8}" type="sibTrans" cxnId="{F8508012-2B99-644F-820A-EF39B3DDACB1}">
      <dgm:prSet/>
      <dgm:spPr/>
      <dgm:t>
        <a:bodyPr/>
        <a:lstStyle/>
        <a:p>
          <a:endParaRPr lang="en-US"/>
        </a:p>
      </dgm:t>
    </dgm:pt>
    <dgm:pt modelId="{F1A843ED-5661-DA4A-B2CF-CA4AEF53F928}">
      <dgm:prSet phldrT="[Text]"/>
      <dgm:spPr/>
      <dgm:t>
        <a:bodyPr/>
        <a:lstStyle/>
        <a:p>
          <a:r>
            <a:rPr lang="en-GB" dirty="0"/>
            <a:t>Working with developing countries to ensure the arrangement of finance to implement the portfolio and pipeline of investment opportunities mentioned in (</a:t>
          </a:r>
          <a:r>
            <a:rPr lang="en-GB" dirty="0" err="1"/>
            <a:t>i</a:t>
          </a:r>
          <a:r>
            <a:rPr lang="en-GB" dirty="0"/>
            <a:t>) above, which may include the commercialisation of internationally transferrable mitigation outcomes issued pursuant to Article 6 of the Paris Agreement.</a:t>
          </a:r>
          <a:endParaRPr lang="en-US" dirty="0"/>
        </a:p>
      </dgm:t>
    </dgm:pt>
    <dgm:pt modelId="{760870D0-9EB1-4044-BB63-2F58977D6DF5}" type="parTrans" cxnId="{324786D3-6F1D-D34D-A80D-909EF659DC05}">
      <dgm:prSet/>
      <dgm:spPr/>
      <dgm:t>
        <a:bodyPr/>
        <a:lstStyle/>
        <a:p>
          <a:endParaRPr lang="en-US"/>
        </a:p>
      </dgm:t>
    </dgm:pt>
    <dgm:pt modelId="{849E74B1-C856-8D44-9B2C-E10C961AEB23}" type="sibTrans" cxnId="{324786D3-6F1D-D34D-A80D-909EF659DC05}">
      <dgm:prSet/>
      <dgm:spPr/>
      <dgm:t>
        <a:bodyPr/>
        <a:lstStyle/>
        <a:p>
          <a:endParaRPr lang="en-US"/>
        </a:p>
      </dgm:t>
    </dgm:pt>
    <dgm:pt modelId="{085C2378-5F0B-3844-8024-CD8402D8A831}">
      <dgm:prSet phldrT="[Text]" custT="1"/>
      <dgm:spPr/>
      <dgm:t>
        <a:bodyPr/>
        <a:lstStyle/>
        <a:p>
          <a:pPr algn="l"/>
          <a:r>
            <a:rPr lang="en-US" sz="1800" dirty="0"/>
            <a:t>Area III – Capacity Building and Training </a:t>
          </a:r>
        </a:p>
      </dgm:t>
    </dgm:pt>
    <dgm:pt modelId="{2EFC02D0-626C-7647-B385-F2457AE5766F}" type="parTrans" cxnId="{D485C1B5-F721-2948-85E6-8C1AAE5C99A7}">
      <dgm:prSet/>
      <dgm:spPr/>
      <dgm:t>
        <a:bodyPr/>
        <a:lstStyle/>
        <a:p>
          <a:endParaRPr lang="en-US"/>
        </a:p>
      </dgm:t>
    </dgm:pt>
    <dgm:pt modelId="{47737518-0D80-534D-B5F0-EFAE1C87138A}" type="sibTrans" cxnId="{D485C1B5-F721-2948-85E6-8C1AAE5C99A7}">
      <dgm:prSet/>
      <dgm:spPr/>
      <dgm:t>
        <a:bodyPr/>
        <a:lstStyle/>
        <a:p>
          <a:endParaRPr lang="en-US"/>
        </a:p>
      </dgm:t>
    </dgm:pt>
    <dgm:pt modelId="{FEFD8153-4968-E54E-9183-0CD2F327E64A}">
      <dgm:prSet phldrT="[Text]"/>
      <dgm:spPr/>
      <dgm:t>
        <a:bodyPr/>
        <a:lstStyle/>
        <a:p>
          <a:r>
            <a:rPr lang="en-GB" dirty="0"/>
            <a:t>Capacity building and training in the areas of business, investment and finance relating to sustainable development</a:t>
          </a:r>
          <a:r>
            <a:rPr lang="en-GB" b="0" i="0" dirty="0"/>
            <a:t>.</a:t>
          </a:r>
          <a:endParaRPr lang="en-US" dirty="0"/>
        </a:p>
      </dgm:t>
    </dgm:pt>
    <dgm:pt modelId="{65409346-BE53-B144-86EA-0872BD216644}" type="parTrans" cxnId="{5894F8D1-BEE3-414B-B8B0-A2447A6DD172}">
      <dgm:prSet/>
      <dgm:spPr/>
      <dgm:t>
        <a:bodyPr/>
        <a:lstStyle/>
        <a:p>
          <a:endParaRPr lang="en-US"/>
        </a:p>
      </dgm:t>
    </dgm:pt>
    <dgm:pt modelId="{D9EC0035-BA60-CD44-9FA3-E70921244789}" type="sibTrans" cxnId="{5894F8D1-BEE3-414B-B8B0-A2447A6DD172}">
      <dgm:prSet/>
      <dgm:spPr/>
      <dgm:t>
        <a:bodyPr/>
        <a:lstStyle/>
        <a:p>
          <a:endParaRPr lang="en-US"/>
        </a:p>
      </dgm:t>
    </dgm:pt>
    <dgm:pt modelId="{E0F2A689-C644-C643-BB4C-76DB8D301F0C}" type="pres">
      <dgm:prSet presAssocID="{B9748866-F657-2044-96D6-4ED1AEBD5BA8}" presName="Name0" presStyleCnt="0">
        <dgm:presLayoutVars>
          <dgm:dir/>
          <dgm:animLvl val="lvl"/>
          <dgm:resizeHandles val="exact"/>
        </dgm:presLayoutVars>
      </dgm:prSet>
      <dgm:spPr/>
      <dgm:t>
        <a:bodyPr/>
        <a:lstStyle/>
        <a:p>
          <a:endParaRPr lang="en-US"/>
        </a:p>
      </dgm:t>
    </dgm:pt>
    <dgm:pt modelId="{CEFF4540-5F06-F549-9BC8-24C3C3D814AF}" type="pres">
      <dgm:prSet presAssocID="{FE709E4C-5848-A446-B652-F6D1FC73950C}" presName="linNode" presStyleCnt="0"/>
      <dgm:spPr/>
    </dgm:pt>
    <dgm:pt modelId="{0F906BEF-AB5C-4242-A751-A0E3571D67E1}" type="pres">
      <dgm:prSet presAssocID="{FE709E4C-5848-A446-B652-F6D1FC73950C}" presName="parentText" presStyleLbl="node1" presStyleIdx="0" presStyleCnt="3">
        <dgm:presLayoutVars>
          <dgm:chMax val="1"/>
          <dgm:bulletEnabled val="1"/>
        </dgm:presLayoutVars>
      </dgm:prSet>
      <dgm:spPr/>
      <dgm:t>
        <a:bodyPr/>
        <a:lstStyle/>
        <a:p>
          <a:endParaRPr lang="en-US"/>
        </a:p>
      </dgm:t>
    </dgm:pt>
    <dgm:pt modelId="{51D3AAA0-5D50-F146-A9E4-F8A397F7E191}" type="pres">
      <dgm:prSet presAssocID="{FE709E4C-5848-A446-B652-F6D1FC73950C}" presName="descendantText" presStyleLbl="alignAccFollowNode1" presStyleIdx="0" presStyleCnt="3">
        <dgm:presLayoutVars>
          <dgm:bulletEnabled val="1"/>
        </dgm:presLayoutVars>
      </dgm:prSet>
      <dgm:spPr/>
      <dgm:t>
        <a:bodyPr/>
        <a:lstStyle/>
        <a:p>
          <a:endParaRPr lang="en-US"/>
        </a:p>
      </dgm:t>
    </dgm:pt>
    <dgm:pt modelId="{5CA490DE-4452-4241-A48E-5BF016F30DBD}" type="pres">
      <dgm:prSet presAssocID="{3F07793A-3CB6-0245-B260-EC03B4355AF5}" presName="sp" presStyleCnt="0"/>
      <dgm:spPr/>
    </dgm:pt>
    <dgm:pt modelId="{8B44FEA9-627F-4F42-A3D1-FD96B56EF6A9}" type="pres">
      <dgm:prSet presAssocID="{171F24B1-C78A-3E4F-A8BA-1FFDB2DCFFF1}" presName="linNode" presStyleCnt="0"/>
      <dgm:spPr/>
    </dgm:pt>
    <dgm:pt modelId="{5C2FA566-E35A-054F-A4FD-CB64230D5D28}" type="pres">
      <dgm:prSet presAssocID="{171F24B1-C78A-3E4F-A8BA-1FFDB2DCFFF1}" presName="parentText" presStyleLbl="node1" presStyleIdx="1" presStyleCnt="3">
        <dgm:presLayoutVars>
          <dgm:chMax val="1"/>
          <dgm:bulletEnabled val="1"/>
        </dgm:presLayoutVars>
      </dgm:prSet>
      <dgm:spPr/>
      <dgm:t>
        <a:bodyPr/>
        <a:lstStyle/>
        <a:p>
          <a:endParaRPr lang="en-US"/>
        </a:p>
      </dgm:t>
    </dgm:pt>
    <dgm:pt modelId="{07754B4F-2F3D-6548-9078-6A763C88D594}" type="pres">
      <dgm:prSet presAssocID="{171F24B1-C78A-3E4F-A8BA-1FFDB2DCFFF1}" presName="descendantText" presStyleLbl="alignAccFollowNode1" presStyleIdx="1" presStyleCnt="3">
        <dgm:presLayoutVars>
          <dgm:bulletEnabled val="1"/>
        </dgm:presLayoutVars>
      </dgm:prSet>
      <dgm:spPr/>
      <dgm:t>
        <a:bodyPr/>
        <a:lstStyle/>
        <a:p>
          <a:endParaRPr lang="en-US"/>
        </a:p>
      </dgm:t>
    </dgm:pt>
    <dgm:pt modelId="{D9F33E21-2081-9740-A290-CCF0A90002AA}" type="pres">
      <dgm:prSet presAssocID="{BA948E6A-EE02-3F49-AE1E-E6F36700EBA8}" presName="sp" presStyleCnt="0"/>
      <dgm:spPr/>
    </dgm:pt>
    <dgm:pt modelId="{F1DC604C-1EDD-D143-AF2C-7F273EA8E643}" type="pres">
      <dgm:prSet presAssocID="{085C2378-5F0B-3844-8024-CD8402D8A831}" presName="linNode" presStyleCnt="0"/>
      <dgm:spPr/>
    </dgm:pt>
    <dgm:pt modelId="{A693C482-02F1-CC44-9ED9-C1B2B422A535}" type="pres">
      <dgm:prSet presAssocID="{085C2378-5F0B-3844-8024-CD8402D8A831}" presName="parentText" presStyleLbl="node1" presStyleIdx="2" presStyleCnt="3">
        <dgm:presLayoutVars>
          <dgm:chMax val="1"/>
          <dgm:bulletEnabled val="1"/>
        </dgm:presLayoutVars>
      </dgm:prSet>
      <dgm:spPr/>
      <dgm:t>
        <a:bodyPr/>
        <a:lstStyle/>
        <a:p>
          <a:endParaRPr lang="en-US"/>
        </a:p>
      </dgm:t>
    </dgm:pt>
    <dgm:pt modelId="{D3F899A5-4B35-1B46-BBAA-022776A0DA81}" type="pres">
      <dgm:prSet presAssocID="{085C2378-5F0B-3844-8024-CD8402D8A831}" presName="descendantText" presStyleLbl="alignAccFollowNode1" presStyleIdx="2" presStyleCnt="3">
        <dgm:presLayoutVars>
          <dgm:bulletEnabled val="1"/>
        </dgm:presLayoutVars>
      </dgm:prSet>
      <dgm:spPr/>
      <dgm:t>
        <a:bodyPr/>
        <a:lstStyle/>
        <a:p>
          <a:endParaRPr lang="en-US"/>
        </a:p>
      </dgm:t>
    </dgm:pt>
  </dgm:ptLst>
  <dgm:cxnLst>
    <dgm:cxn modelId="{9F2B1095-CDD1-3F45-8E05-7905D67AB88F}" type="presOf" srcId="{FE709E4C-5848-A446-B652-F6D1FC73950C}" destId="{0F906BEF-AB5C-4242-A751-A0E3571D67E1}" srcOrd="0" destOrd="0" presId="urn:microsoft.com/office/officeart/2005/8/layout/vList5"/>
    <dgm:cxn modelId="{D485C1B5-F721-2948-85E6-8C1AAE5C99A7}" srcId="{B9748866-F657-2044-96D6-4ED1AEBD5BA8}" destId="{085C2378-5F0B-3844-8024-CD8402D8A831}" srcOrd="2" destOrd="0" parTransId="{2EFC02D0-626C-7647-B385-F2457AE5766F}" sibTransId="{47737518-0D80-534D-B5F0-EFAE1C87138A}"/>
    <dgm:cxn modelId="{BD6A3C16-44AA-BC42-988A-5602E2A569C9}" type="presOf" srcId="{B9748866-F657-2044-96D6-4ED1AEBD5BA8}" destId="{E0F2A689-C644-C643-BB4C-76DB8D301F0C}" srcOrd="0" destOrd="0" presId="urn:microsoft.com/office/officeart/2005/8/layout/vList5"/>
    <dgm:cxn modelId="{65DE19A4-E8CB-094C-93FB-40E2188FDAC7}" type="presOf" srcId="{085C2378-5F0B-3844-8024-CD8402D8A831}" destId="{A693C482-02F1-CC44-9ED9-C1B2B422A535}" srcOrd="0" destOrd="0" presId="urn:microsoft.com/office/officeart/2005/8/layout/vList5"/>
    <dgm:cxn modelId="{7DACDBD6-127A-0D4F-A4E3-487BA491E165}" type="presOf" srcId="{F1A843ED-5661-DA4A-B2CF-CA4AEF53F928}" destId="{07754B4F-2F3D-6548-9078-6A763C88D594}" srcOrd="0" destOrd="0" presId="urn:microsoft.com/office/officeart/2005/8/layout/vList5"/>
    <dgm:cxn modelId="{CF0AC7ED-3F18-2742-94D0-E4C0EB144039}" type="presOf" srcId="{FEFD8153-4968-E54E-9183-0CD2F327E64A}" destId="{D3F899A5-4B35-1B46-BBAA-022776A0DA81}" srcOrd="0" destOrd="0" presId="urn:microsoft.com/office/officeart/2005/8/layout/vList5"/>
    <dgm:cxn modelId="{72D116C0-FE8A-E349-9BFD-A0AEE7A14C53}" srcId="{FE709E4C-5848-A446-B652-F6D1FC73950C}" destId="{6D212838-5DD0-204C-9844-1E95F7B86845}" srcOrd="0" destOrd="0" parTransId="{1942BDA8-C46A-604B-842F-96957EA44232}" sibTransId="{2A9174C8-1951-5545-ADDC-75C1F1150036}"/>
    <dgm:cxn modelId="{5894F8D1-BEE3-414B-B8B0-A2447A6DD172}" srcId="{085C2378-5F0B-3844-8024-CD8402D8A831}" destId="{FEFD8153-4968-E54E-9183-0CD2F327E64A}" srcOrd="0" destOrd="0" parTransId="{65409346-BE53-B144-86EA-0872BD216644}" sibTransId="{D9EC0035-BA60-CD44-9FA3-E70921244789}"/>
    <dgm:cxn modelId="{F8508012-2B99-644F-820A-EF39B3DDACB1}" srcId="{B9748866-F657-2044-96D6-4ED1AEBD5BA8}" destId="{171F24B1-C78A-3E4F-A8BA-1FFDB2DCFFF1}" srcOrd="1" destOrd="0" parTransId="{109C2EB3-8626-0A49-970D-0F867B339060}" sibTransId="{BA948E6A-EE02-3F49-AE1E-E6F36700EBA8}"/>
    <dgm:cxn modelId="{0B1D7AA6-D418-0E45-97A3-30A2E53371DC}" srcId="{B9748866-F657-2044-96D6-4ED1AEBD5BA8}" destId="{FE709E4C-5848-A446-B652-F6D1FC73950C}" srcOrd="0" destOrd="0" parTransId="{614F9226-F635-724F-8F50-8C9E71045C52}" sibTransId="{3F07793A-3CB6-0245-B260-EC03B4355AF5}"/>
    <dgm:cxn modelId="{E4892461-E654-EA4E-8FE8-9727644B9742}" type="presOf" srcId="{6D212838-5DD0-204C-9844-1E95F7B86845}" destId="{51D3AAA0-5D50-F146-A9E4-F8A397F7E191}" srcOrd="0" destOrd="0" presId="urn:microsoft.com/office/officeart/2005/8/layout/vList5"/>
    <dgm:cxn modelId="{B271C31C-91B4-B049-8FE3-DE6D9CA4A90F}" type="presOf" srcId="{171F24B1-C78A-3E4F-A8BA-1FFDB2DCFFF1}" destId="{5C2FA566-E35A-054F-A4FD-CB64230D5D28}" srcOrd="0" destOrd="0" presId="urn:microsoft.com/office/officeart/2005/8/layout/vList5"/>
    <dgm:cxn modelId="{324786D3-6F1D-D34D-A80D-909EF659DC05}" srcId="{171F24B1-C78A-3E4F-A8BA-1FFDB2DCFFF1}" destId="{F1A843ED-5661-DA4A-B2CF-CA4AEF53F928}" srcOrd="0" destOrd="0" parTransId="{760870D0-9EB1-4044-BB63-2F58977D6DF5}" sibTransId="{849E74B1-C856-8D44-9B2C-E10C961AEB23}"/>
    <dgm:cxn modelId="{90621B68-E39A-064E-8A50-275E7AD70D3F}" type="presParOf" srcId="{E0F2A689-C644-C643-BB4C-76DB8D301F0C}" destId="{CEFF4540-5F06-F549-9BC8-24C3C3D814AF}" srcOrd="0" destOrd="0" presId="urn:microsoft.com/office/officeart/2005/8/layout/vList5"/>
    <dgm:cxn modelId="{ADA7642B-A512-B044-B87B-377D13011021}" type="presParOf" srcId="{CEFF4540-5F06-F549-9BC8-24C3C3D814AF}" destId="{0F906BEF-AB5C-4242-A751-A0E3571D67E1}" srcOrd="0" destOrd="0" presId="urn:microsoft.com/office/officeart/2005/8/layout/vList5"/>
    <dgm:cxn modelId="{AF50A314-AEE9-754D-A989-735F02865777}" type="presParOf" srcId="{CEFF4540-5F06-F549-9BC8-24C3C3D814AF}" destId="{51D3AAA0-5D50-F146-A9E4-F8A397F7E191}" srcOrd="1" destOrd="0" presId="urn:microsoft.com/office/officeart/2005/8/layout/vList5"/>
    <dgm:cxn modelId="{21E9CF2E-E76A-B340-A9DF-1557B309F264}" type="presParOf" srcId="{E0F2A689-C644-C643-BB4C-76DB8D301F0C}" destId="{5CA490DE-4452-4241-A48E-5BF016F30DBD}" srcOrd="1" destOrd="0" presId="urn:microsoft.com/office/officeart/2005/8/layout/vList5"/>
    <dgm:cxn modelId="{375896A7-F1F9-DD43-9625-2553AE6B0AF4}" type="presParOf" srcId="{E0F2A689-C644-C643-BB4C-76DB8D301F0C}" destId="{8B44FEA9-627F-4F42-A3D1-FD96B56EF6A9}" srcOrd="2" destOrd="0" presId="urn:microsoft.com/office/officeart/2005/8/layout/vList5"/>
    <dgm:cxn modelId="{BF38A5A2-8DD5-B14D-B38C-7FE5156C81B5}" type="presParOf" srcId="{8B44FEA9-627F-4F42-A3D1-FD96B56EF6A9}" destId="{5C2FA566-E35A-054F-A4FD-CB64230D5D28}" srcOrd="0" destOrd="0" presId="urn:microsoft.com/office/officeart/2005/8/layout/vList5"/>
    <dgm:cxn modelId="{EB86DFA5-4316-8742-AAD4-92F42FB3E2E0}" type="presParOf" srcId="{8B44FEA9-627F-4F42-A3D1-FD96B56EF6A9}" destId="{07754B4F-2F3D-6548-9078-6A763C88D594}" srcOrd="1" destOrd="0" presId="urn:microsoft.com/office/officeart/2005/8/layout/vList5"/>
    <dgm:cxn modelId="{920182CC-A14B-9049-8E2E-FD3E2D399A43}" type="presParOf" srcId="{E0F2A689-C644-C643-BB4C-76DB8D301F0C}" destId="{D9F33E21-2081-9740-A290-CCF0A90002AA}" srcOrd="3" destOrd="0" presId="urn:microsoft.com/office/officeart/2005/8/layout/vList5"/>
    <dgm:cxn modelId="{35A54B47-5A89-9E4F-BD64-4C3041295286}" type="presParOf" srcId="{E0F2A689-C644-C643-BB4C-76DB8D301F0C}" destId="{F1DC604C-1EDD-D143-AF2C-7F273EA8E643}" srcOrd="4" destOrd="0" presId="urn:microsoft.com/office/officeart/2005/8/layout/vList5"/>
    <dgm:cxn modelId="{AECBCFF1-CA4F-A442-A442-D5249DFF6127}" type="presParOf" srcId="{F1DC604C-1EDD-D143-AF2C-7F273EA8E643}" destId="{A693C482-02F1-CC44-9ED9-C1B2B422A535}" srcOrd="0" destOrd="0" presId="urn:microsoft.com/office/officeart/2005/8/layout/vList5"/>
    <dgm:cxn modelId="{05B75CAC-3A9C-104B-9422-220E740C2596}" type="presParOf" srcId="{F1DC604C-1EDD-D143-AF2C-7F273EA8E643}" destId="{D3F899A5-4B35-1B46-BBAA-022776A0DA8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748866-F657-2044-96D6-4ED1AEBD5BA8}" type="doc">
      <dgm:prSet loTypeId="urn:microsoft.com/office/officeart/2005/8/layout/vList5" loCatId="" qsTypeId="urn:microsoft.com/office/officeart/2005/8/quickstyle/simple2" qsCatId="simple" csTypeId="urn:microsoft.com/office/officeart/2005/8/colors/accent5_2" csCatId="accent5" phldr="1"/>
      <dgm:spPr/>
      <dgm:t>
        <a:bodyPr/>
        <a:lstStyle/>
        <a:p>
          <a:endParaRPr lang="en-US"/>
        </a:p>
      </dgm:t>
    </dgm:pt>
    <dgm:pt modelId="{FE709E4C-5848-A446-B652-F6D1FC73950C}">
      <dgm:prSet phldrT="[Text]" custT="1"/>
      <dgm:spPr/>
      <dgm:t>
        <a:bodyPr/>
        <a:lstStyle/>
        <a:p>
          <a:pPr algn="l"/>
          <a:r>
            <a:rPr lang="en-US" sz="1800" dirty="0"/>
            <a:t>Broad Applicability with Private Sector Engagement</a:t>
          </a:r>
        </a:p>
      </dgm:t>
    </dgm:pt>
    <dgm:pt modelId="{614F9226-F635-724F-8F50-8C9E71045C52}" type="parTrans" cxnId="{0B1D7AA6-D418-0E45-97A3-30A2E53371DC}">
      <dgm:prSet/>
      <dgm:spPr/>
      <dgm:t>
        <a:bodyPr/>
        <a:lstStyle/>
        <a:p>
          <a:endParaRPr lang="en-US"/>
        </a:p>
      </dgm:t>
    </dgm:pt>
    <dgm:pt modelId="{3F07793A-3CB6-0245-B260-EC03B4355AF5}" type="sibTrans" cxnId="{0B1D7AA6-D418-0E45-97A3-30A2E53371DC}">
      <dgm:prSet/>
      <dgm:spPr/>
      <dgm:t>
        <a:bodyPr/>
        <a:lstStyle/>
        <a:p>
          <a:endParaRPr lang="en-US"/>
        </a:p>
      </dgm:t>
    </dgm:pt>
    <dgm:pt modelId="{6D212838-5DD0-204C-9844-1E95F7B86845}">
      <dgm:prSet phldrT="[Text]"/>
      <dgm:spPr/>
      <dgm:t>
        <a:bodyPr/>
        <a:lstStyle/>
        <a:p>
          <a:r>
            <a:rPr lang="en-GB" b="0" i="0" dirty="0"/>
            <a:t>PCB offers opportunities to both public and private sector projects, across the full spectrum of </a:t>
          </a:r>
          <a:r>
            <a:rPr lang="en-GB" b="0" i="0" dirty="0" err="1"/>
            <a:t>sectoral</a:t>
          </a:r>
          <a:r>
            <a:rPr lang="en-GB" b="0" i="0" dirty="0"/>
            <a:t> scopes and in all countries able to participate in UNFCCC mechanisms, subject to confirmation through robust regulatory due diligence, to raise funding at scale.</a:t>
          </a:r>
          <a:endParaRPr lang="en-US" dirty="0"/>
        </a:p>
      </dgm:t>
    </dgm:pt>
    <dgm:pt modelId="{1942BDA8-C46A-604B-842F-96957EA44232}" type="parTrans" cxnId="{72D116C0-FE8A-E349-9BFD-A0AEE7A14C53}">
      <dgm:prSet/>
      <dgm:spPr/>
      <dgm:t>
        <a:bodyPr/>
        <a:lstStyle/>
        <a:p>
          <a:endParaRPr lang="en-US"/>
        </a:p>
      </dgm:t>
    </dgm:pt>
    <dgm:pt modelId="{2A9174C8-1951-5545-ADDC-75C1F1150036}" type="sibTrans" cxnId="{72D116C0-FE8A-E349-9BFD-A0AEE7A14C53}">
      <dgm:prSet/>
      <dgm:spPr/>
      <dgm:t>
        <a:bodyPr/>
        <a:lstStyle/>
        <a:p>
          <a:endParaRPr lang="en-US"/>
        </a:p>
      </dgm:t>
    </dgm:pt>
    <dgm:pt modelId="{171F24B1-C78A-3E4F-A8BA-1FFDB2DCFFF1}">
      <dgm:prSet phldrT="[Text]" custT="1"/>
      <dgm:spPr/>
      <dgm:t>
        <a:bodyPr/>
        <a:lstStyle/>
        <a:p>
          <a:pPr algn="l"/>
          <a:r>
            <a:rPr lang="en-US" sz="1800" dirty="0"/>
            <a:t>Benefits to Developing Countries</a:t>
          </a:r>
        </a:p>
      </dgm:t>
    </dgm:pt>
    <dgm:pt modelId="{109C2EB3-8626-0A49-970D-0F867B339060}" type="parTrans" cxnId="{F8508012-2B99-644F-820A-EF39B3DDACB1}">
      <dgm:prSet/>
      <dgm:spPr/>
      <dgm:t>
        <a:bodyPr/>
        <a:lstStyle/>
        <a:p>
          <a:endParaRPr lang="en-US"/>
        </a:p>
      </dgm:t>
    </dgm:pt>
    <dgm:pt modelId="{BA948E6A-EE02-3F49-AE1E-E6F36700EBA8}" type="sibTrans" cxnId="{F8508012-2B99-644F-820A-EF39B3DDACB1}">
      <dgm:prSet/>
      <dgm:spPr/>
      <dgm:t>
        <a:bodyPr/>
        <a:lstStyle/>
        <a:p>
          <a:endParaRPr lang="en-US"/>
        </a:p>
      </dgm:t>
    </dgm:pt>
    <dgm:pt modelId="{F1A843ED-5661-DA4A-B2CF-CA4AEF53F928}">
      <dgm:prSet phldrT="[Text]"/>
      <dgm:spPr/>
      <dgm:t>
        <a:bodyPr/>
        <a:lstStyle/>
        <a:p>
          <a:r>
            <a:rPr lang="en-GB" dirty="0"/>
            <a:t>Financial benefits to projects and programs are delivered through a real funding cost advantage, which can be used to capitalise the value of the mitigation benefits to be delivered, with access to international capital markets and additional sources of finance.</a:t>
          </a:r>
          <a:endParaRPr lang="en-US" dirty="0"/>
        </a:p>
      </dgm:t>
    </dgm:pt>
    <dgm:pt modelId="{760870D0-9EB1-4044-BB63-2F58977D6DF5}" type="parTrans" cxnId="{324786D3-6F1D-D34D-A80D-909EF659DC05}">
      <dgm:prSet/>
      <dgm:spPr/>
      <dgm:t>
        <a:bodyPr/>
        <a:lstStyle/>
        <a:p>
          <a:endParaRPr lang="en-US"/>
        </a:p>
      </dgm:t>
    </dgm:pt>
    <dgm:pt modelId="{849E74B1-C856-8D44-9B2C-E10C961AEB23}" type="sibTrans" cxnId="{324786D3-6F1D-D34D-A80D-909EF659DC05}">
      <dgm:prSet/>
      <dgm:spPr/>
      <dgm:t>
        <a:bodyPr/>
        <a:lstStyle/>
        <a:p>
          <a:endParaRPr lang="en-US"/>
        </a:p>
      </dgm:t>
    </dgm:pt>
    <dgm:pt modelId="{085C2378-5F0B-3844-8024-CD8402D8A831}">
      <dgm:prSet phldrT="[Text]" custT="1"/>
      <dgm:spPr/>
      <dgm:t>
        <a:bodyPr/>
        <a:lstStyle/>
        <a:p>
          <a:pPr algn="l"/>
          <a:r>
            <a:rPr lang="en-US" sz="1800" dirty="0"/>
            <a:t>Transparency on Mitigation Outcomes</a:t>
          </a:r>
        </a:p>
      </dgm:t>
    </dgm:pt>
    <dgm:pt modelId="{2EFC02D0-626C-7647-B385-F2457AE5766F}" type="parTrans" cxnId="{D485C1B5-F721-2948-85E6-8C1AAE5C99A7}">
      <dgm:prSet/>
      <dgm:spPr/>
      <dgm:t>
        <a:bodyPr/>
        <a:lstStyle/>
        <a:p>
          <a:endParaRPr lang="en-US"/>
        </a:p>
      </dgm:t>
    </dgm:pt>
    <dgm:pt modelId="{47737518-0D80-534D-B5F0-EFAE1C87138A}" type="sibTrans" cxnId="{D485C1B5-F721-2948-85E6-8C1AAE5C99A7}">
      <dgm:prSet/>
      <dgm:spPr/>
      <dgm:t>
        <a:bodyPr/>
        <a:lstStyle/>
        <a:p>
          <a:endParaRPr lang="en-US"/>
        </a:p>
      </dgm:t>
    </dgm:pt>
    <dgm:pt modelId="{FEFD8153-4968-E54E-9183-0CD2F327E64A}">
      <dgm:prSet phldrT="[Text]"/>
      <dgm:spPr/>
      <dgm:t>
        <a:bodyPr/>
        <a:lstStyle/>
        <a:p>
          <a:r>
            <a:rPr lang="en-GB" b="0" i="0" dirty="0"/>
            <a:t>Public and private investors gain certainty over the quantity and environmental integrity of mitigation outcomes to be delivered, as well as a method to track title (via serial numbers) on transfers of units.  Host countries accelerate implementation of NDC.</a:t>
          </a:r>
          <a:endParaRPr lang="en-US" dirty="0"/>
        </a:p>
      </dgm:t>
    </dgm:pt>
    <dgm:pt modelId="{65409346-BE53-B144-86EA-0872BD216644}" type="parTrans" cxnId="{5894F8D1-BEE3-414B-B8B0-A2447A6DD172}">
      <dgm:prSet/>
      <dgm:spPr/>
      <dgm:t>
        <a:bodyPr/>
        <a:lstStyle/>
        <a:p>
          <a:endParaRPr lang="en-US"/>
        </a:p>
      </dgm:t>
    </dgm:pt>
    <dgm:pt modelId="{D9EC0035-BA60-CD44-9FA3-E70921244789}" type="sibTrans" cxnId="{5894F8D1-BEE3-414B-B8B0-A2447A6DD172}">
      <dgm:prSet/>
      <dgm:spPr/>
      <dgm:t>
        <a:bodyPr/>
        <a:lstStyle/>
        <a:p>
          <a:endParaRPr lang="en-US"/>
        </a:p>
      </dgm:t>
    </dgm:pt>
    <dgm:pt modelId="{E0F2A689-C644-C643-BB4C-76DB8D301F0C}" type="pres">
      <dgm:prSet presAssocID="{B9748866-F657-2044-96D6-4ED1AEBD5BA8}" presName="Name0" presStyleCnt="0">
        <dgm:presLayoutVars>
          <dgm:dir/>
          <dgm:animLvl val="lvl"/>
          <dgm:resizeHandles val="exact"/>
        </dgm:presLayoutVars>
      </dgm:prSet>
      <dgm:spPr/>
      <dgm:t>
        <a:bodyPr/>
        <a:lstStyle/>
        <a:p>
          <a:endParaRPr lang="en-US"/>
        </a:p>
      </dgm:t>
    </dgm:pt>
    <dgm:pt modelId="{CEFF4540-5F06-F549-9BC8-24C3C3D814AF}" type="pres">
      <dgm:prSet presAssocID="{FE709E4C-5848-A446-B652-F6D1FC73950C}" presName="linNode" presStyleCnt="0"/>
      <dgm:spPr/>
    </dgm:pt>
    <dgm:pt modelId="{0F906BEF-AB5C-4242-A751-A0E3571D67E1}" type="pres">
      <dgm:prSet presAssocID="{FE709E4C-5848-A446-B652-F6D1FC73950C}" presName="parentText" presStyleLbl="node1" presStyleIdx="0" presStyleCnt="3">
        <dgm:presLayoutVars>
          <dgm:chMax val="1"/>
          <dgm:bulletEnabled val="1"/>
        </dgm:presLayoutVars>
      </dgm:prSet>
      <dgm:spPr/>
      <dgm:t>
        <a:bodyPr/>
        <a:lstStyle/>
        <a:p>
          <a:endParaRPr lang="en-US"/>
        </a:p>
      </dgm:t>
    </dgm:pt>
    <dgm:pt modelId="{51D3AAA0-5D50-F146-A9E4-F8A397F7E191}" type="pres">
      <dgm:prSet presAssocID="{FE709E4C-5848-A446-B652-F6D1FC73950C}" presName="descendantText" presStyleLbl="alignAccFollowNode1" presStyleIdx="0" presStyleCnt="3">
        <dgm:presLayoutVars>
          <dgm:bulletEnabled val="1"/>
        </dgm:presLayoutVars>
      </dgm:prSet>
      <dgm:spPr/>
      <dgm:t>
        <a:bodyPr/>
        <a:lstStyle/>
        <a:p>
          <a:endParaRPr lang="en-US"/>
        </a:p>
      </dgm:t>
    </dgm:pt>
    <dgm:pt modelId="{5CA490DE-4452-4241-A48E-5BF016F30DBD}" type="pres">
      <dgm:prSet presAssocID="{3F07793A-3CB6-0245-B260-EC03B4355AF5}" presName="sp" presStyleCnt="0"/>
      <dgm:spPr/>
    </dgm:pt>
    <dgm:pt modelId="{8B44FEA9-627F-4F42-A3D1-FD96B56EF6A9}" type="pres">
      <dgm:prSet presAssocID="{171F24B1-C78A-3E4F-A8BA-1FFDB2DCFFF1}" presName="linNode" presStyleCnt="0"/>
      <dgm:spPr/>
    </dgm:pt>
    <dgm:pt modelId="{5C2FA566-E35A-054F-A4FD-CB64230D5D28}" type="pres">
      <dgm:prSet presAssocID="{171F24B1-C78A-3E4F-A8BA-1FFDB2DCFFF1}" presName="parentText" presStyleLbl="node1" presStyleIdx="1" presStyleCnt="3">
        <dgm:presLayoutVars>
          <dgm:chMax val="1"/>
          <dgm:bulletEnabled val="1"/>
        </dgm:presLayoutVars>
      </dgm:prSet>
      <dgm:spPr/>
      <dgm:t>
        <a:bodyPr/>
        <a:lstStyle/>
        <a:p>
          <a:endParaRPr lang="en-US"/>
        </a:p>
      </dgm:t>
    </dgm:pt>
    <dgm:pt modelId="{07754B4F-2F3D-6548-9078-6A763C88D594}" type="pres">
      <dgm:prSet presAssocID="{171F24B1-C78A-3E4F-A8BA-1FFDB2DCFFF1}" presName="descendantText" presStyleLbl="alignAccFollowNode1" presStyleIdx="1" presStyleCnt="3">
        <dgm:presLayoutVars>
          <dgm:bulletEnabled val="1"/>
        </dgm:presLayoutVars>
      </dgm:prSet>
      <dgm:spPr/>
      <dgm:t>
        <a:bodyPr/>
        <a:lstStyle/>
        <a:p>
          <a:endParaRPr lang="en-US"/>
        </a:p>
      </dgm:t>
    </dgm:pt>
    <dgm:pt modelId="{D9F33E21-2081-9740-A290-CCF0A90002AA}" type="pres">
      <dgm:prSet presAssocID="{BA948E6A-EE02-3F49-AE1E-E6F36700EBA8}" presName="sp" presStyleCnt="0"/>
      <dgm:spPr/>
    </dgm:pt>
    <dgm:pt modelId="{F1DC604C-1EDD-D143-AF2C-7F273EA8E643}" type="pres">
      <dgm:prSet presAssocID="{085C2378-5F0B-3844-8024-CD8402D8A831}" presName="linNode" presStyleCnt="0"/>
      <dgm:spPr/>
    </dgm:pt>
    <dgm:pt modelId="{A693C482-02F1-CC44-9ED9-C1B2B422A535}" type="pres">
      <dgm:prSet presAssocID="{085C2378-5F0B-3844-8024-CD8402D8A831}" presName="parentText" presStyleLbl="node1" presStyleIdx="2" presStyleCnt="3">
        <dgm:presLayoutVars>
          <dgm:chMax val="1"/>
          <dgm:bulletEnabled val="1"/>
        </dgm:presLayoutVars>
      </dgm:prSet>
      <dgm:spPr/>
      <dgm:t>
        <a:bodyPr/>
        <a:lstStyle/>
        <a:p>
          <a:endParaRPr lang="en-US"/>
        </a:p>
      </dgm:t>
    </dgm:pt>
    <dgm:pt modelId="{D3F899A5-4B35-1B46-BBAA-022776A0DA81}" type="pres">
      <dgm:prSet presAssocID="{085C2378-5F0B-3844-8024-CD8402D8A831}" presName="descendantText" presStyleLbl="alignAccFollowNode1" presStyleIdx="2" presStyleCnt="3">
        <dgm:presLayoutVars>
          <dgm:bulletEnabled val="1"/>
        </dgm:presLayoutVars>
      </dgm:prSet>
      <dgm:spPr/>
      <dgm:t>
        <a:bodyPr/>
        <a:lstStyle/>
        <a:p>
          <a:endParaRPr lang="en-US"/>
        </a:p>
      </dgm:t>
    </dgm:pt>
  </dgm:ptLst>
  <dgm:cxnLst>
    <dgm:cxn modelId="{D485C1B5-F721-2948-85E6-8C1AAE5C99A7}" srcId="{B9748866-F657-2044-96D6-4ED1AEBD5BA8}" destId="{085C2378-5F0B-3844-8024-CD8402D8A831}" srcOrd="2" destOrd="0" parTransId="{2EFC02D0-626C-7647-B385-F2457AE5766F}" sibTransId="{47737518-0D80-534D-B5F0-EFAE1C87138A}"/>
    <dgm:cxn modelId="{E846A699-CBAC-8F49-A88E-707329C49E7E}" type="presOf" srcId="{F1A843ED-5661-DA4A-B2CF-CA4AEF53F928}" destId="{07754B4F-2F3D-6548-9078-6A763C88D594}" srcOrd="0" destOrd="0" presId="urn:microsoft.com/office/officeart/2005/8/layout/vList5"/>
    <dgm:cxn modelId="{C8FA10FD-7997-C440-A678-ED93446ADB78}" type="presOf" srcId="{FE709E4C-5848-A446-B652-F6D1FC73950C}" destId="{0F906BEF-AB5C-4242-A751-A0E3571D67E1}" srcOrd="0" destOrd="0" presId="urn:microsoft.com/office/officeart/2005/8/layout/vList5"/>
    <dgm:cxn modelId="{F6879970-8BC9-ED40-9534-1D9C08D57E23}" type="presOf" srcId="{B9748866-F657-2044-96D6-4ED1AEBD5BA8}" destId="{E0F2A689-C644-C643-BB4C-76DB8D301F0C}" srcOrd="0" destOrd="0" presId="urn:microsoft.com/office/officeart/2005/8/layout/vList5"/>
    <dgm:cxn modelId="{6DB4D8A8-226A-4941-894A-D16699CA7014}" type="presOf" srcId="{171F24B1-C78A-3E4F-A8BA-1FFDB2DCFFF1}" destId="{5C2FA566-E35A-054F-A4FD-CB64230D5D28}" srcOrd="0" destOrd="0" presId="urn:microsoft.com/office/officeart/2005/8/layout/vList5"/>
    <dgm:cxn modelId="{990911D4-53DE-544E-9313-78869799239E}" type="presOf" srcId="{6D212838-5DD0-204C-9844-1E95F7B86845}" destId="{51D3AAA0-5D50-F146-A9E4-F8A397F7E191}" srcOrd="0" destOrd="0" presId="urn:microsoft.com/office/officeart/2005/8/layout/vList5"/>
    <dgm:cxn modelId="{72D116C0-FE8A-E349-9BFD-A0AEE7A14C53}" srcId="{FE709E4C-5848-A446-B652-F6D1FC73950C}" destId="{6D212838-5DD0-204C-9844-1E95F7B86845}" srcOrd="0" destOrd="0" parTransId="{1942BDA8-C46A-604B-842F-96957EA44232}" sibTransId="{2A9174C8-1951-5545-ADDC-75C1F1150036}"/>
    <dgm:cxn modelId="{B0095AA3-3A49-BB45-A413-ED1E59168E65}" type="presOf" srcId="{FEFD8153-4968-E54E-9183-0CD2F327E64A}" destId="{D3F899A5-4B35-1B46-BBAA-022776A0DA81}" srcOrd="0" destOrd="0" presId="urn:microsoft.com/office/officeart/2005/8/layout/vList5"/>
    <dgm:cxn modelId="{5894F8D1-BEE3-414B-B8B0-A2447A6DD172}" srcId="{085C2378-5F0B-3844-8024-CD8402D8A831}" destId="{FEFD8153-4968-E54E-9183-0CD2F327E64A}" srcOrd="0" destOrd="0" parTransId="{65409346-BE53-B144-86EA-0872BD216644}" sibTransId="{D9EC0035-BA60-CD44-9FA3-E70921244789}"/>
    <dgm:cxn modelId="{F8508012-2B99-644F-820A-EF39B3DDACB1}" srcId="{B9748866-F657-2044-96D6-4ED1AEBD5BA8}" destId="{171F24B1-C78A-3E4F-A8BA-1FFDB2DCFFF1}" srcOrd="1" destOrd="0" parTransId="{109C2EB3-8626-0A49-970D-0F867B339060}" sibTransId="{BA948E6A-EE02-3F49-AE1E-E6F36700EBA8}"/>
    <dgm:cxn modelId="{0B1D7AA6-D418-0E45-97A3-30A2E53371DC}" srcId="{B9748866-F657-2044-96D6-4ED1AEBD5BA8}" destId="{FE709E4C-5848-A446-B652-F6D1FC73950C}" srcOrd="0" destOrd="0" parTransId="{614F9226-F635-724F-8F50-8C9E71045C52}" sibTransId="{3F07793A-3CB6-0245-B260-EC03B4355AF5}"/>
    <dgm:cxn modelId="{6DD7B79D-E314-7345-ADED-EE6C9B603AAE}" type="presOf" srcId="{085C2378-5F0B-3844-8024-CD8402D8A831}" destId="{A693C482-02F1-CC44-9ED9-C1B2B422A535}" srcOrd="0" destOrd="0" presId="urn:microsoft.com/office/officeart/2005/8/layout/vList5"/>
    <dgm:cxn modelId="{324786D3-6F1D-D34D-A80D-909EF659DC05}" srcId="{171F24B1-C78A-3E4F-A8BA-1FFDB2DCFFF1}" destId="{F1A843ED-5661-DA4A-B2CF-CA4AEF53F928}" srcOrd="0" destOrd="0" parTransId="{760870D0-9EB1-4044-BB63-2F58977D6DF5}" sibTransId="{849E74B1-C856-8D44-9B2C-E10C961AEB23}"/>
    <dgm:cxn modelId="{93884E31-5153-0348-A93F-C61BF4A60662}" type="presParOf" srcId="{E0F2A689-C644-C643-BB4C-76DB8D301F0C}" destId="{CEFF4540-5F06-F549-9BC8-24C3C3D814AF}" srcOrd="0" destOrd="0" presId="urn:microsoft.com/office/officeart/2005/8/layout/vList5"/>
    <dgm:cxn modelId="{632AE8E0-945E-DB49-A5B0-C42A93955F71}" type="presParOf" srcId="{CEFF4540-5F06-F549-9BC8-24C3C3D814AF}" destId="{0F906BEF-AB5C-4242-A751-A0E3571D67E1}" srcOrd="0" destOrd="0" presId="urn:microsoft.com/office/officeart/2005/8/layout/vList5"/>
    <dgm:cxn modelId="{EAB606D4-8EF9-114D-92C9-D81BB6F2AD1E}" type="presParOf" srcId="{CEFF4540-5F06-F549-9BC8-24C3C3D814AF}" destId="{51D3AAA0-5D50-F146-A9E4-F8A397F7E191}" srcOrd="1" destOrd="0" presId="urn:microsoft.com/office/officeart/2005/8/layout/vList5"/>
    <dgm:cxn modelId="{080DC432-E341-A643-BBA9-E7A1962C3C62}" type="presParOf" srcId="{E0F2A689-C644-C643-BB4C-76DB8D301F0C}" destId="{5CA490DE-4452-4241-A48E-5BF016F30DBD}" srcOrd="1" destOrd="0" presId="urn:microsoft.com/office/officeart/2005/8/layout/vList5"/>
    <dgm:cxn modelId="{F8E57757-8DD9-DB44-9A5B-E4ED1C3132BF}" type="presParOf" srcId="{E0F2A689-C644-C643-BB4C-76DB8D301F0C}" destId="{8B44FEA9-627F-4F42-A3D1-FD96B56EF6A9}" srcOrd="2" destOrd="0" presId="urn:microsoft.com/office/officeart/2005/8/layout/vList5"/>
    <dgm:cxn modelId="{34E94E7A-E17C-2D47-892E-491C0BEA9500}" type="presParOf" srcId="{8B44FEA9-627F-4F42-A3D1-FD96B56EF6A9}" destId="{5C2FA566-E35A-054F-A4FD-CB64230D5D28}" srcOrd="0" destOrd="0" presId="urn:microsoft.com/office/officeart/2005/8/layout/vList5"/>
    <dgm:cxn modelId="{10C2117B-47B2-A347-B63F-9EA38BBD6BCE}" type="presParOf" srcId="{8B44FEA9-627F-4F42-A3D1-FD96B56EF6A9}" destId="{07754B4F-2F3D-6548-9078-6A763C88D594}" srcOrd="1" destOrd="0" presId="urn:microsoft.com/office/officeart/2005/8/layout/vList5"/>
    <dgm:cxn modelId="{98844032-B5C0-684C-A668-504E59D681D3}" type="presParOf" srcId="{E0F2A689-C644-C643-BB4C-76DB8D301F0C}" destId="{D9F33E21-2081-9740-A290-CCF0A90002AA}" srcOrd="3" destOrd="0" presId="urn:microsoft.com/office/officeart/2005/8/layout/vList5"/>
    <dgm:cxn modelId="{279BA672-C2F5-5441-B3AC-F29E6D768039}" type="presParOf" srcId="{E0F2A689-C644-C643-BB4C-76DB8D301F0C}" destId="{F1DC604C-1EDD-D143-AF2C-7F273EA8E643}" srcOrd="4" destOrd="0" presId="urn:microsoft.com/office/officeart/2005/8/layout/vList5"/>
    <dgm:cxn modelId="{A8A7AD43-A3AF-564E-80E9-96F57E432F8A}" type="presParOf" srcId="{F1DC604C-1EDD-D143-AF2C-7F273EA8E643}" destId="{A693C482-02F1-CC44-9ED9-C1B2B422A535}" srcOrd="0" destOrd="0" presId="urn:microsoft.com/office/officeart/2005/8/layout/vList5"/>
    <dgm:cxn modelId="{CFA523BB-3C54-6F49-8B3E-6EA1B3C42A3F}" type="presParOf" srcId="{F1DC604C-1EDD-D143-AF2C-7F273EA8E643}" destId="{D3F899A5-4B35-1B46-BBAA-022776A0DA8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3AAA0-5D50-F146-A9E4-F8A397F7E191}">
      <dsp:nvSpPr>
        <dsp:cNvPr id="0" name=""/>
        <dsp:cNvSpPr/>
      </dsp:nvSpPr>
      <dsp:spPr>
        <a:xfrm rot="5400000">
          <a:off x="4985396" y="-1902606"/>
          <a:ext cx="1132438" cy="5225049"/>
        </a:xfrm>
        <a:prstGeom prst="round2SameRect">
          <a:avLst/>
        </a:prstGeom>
        <a:solidFill>
          <a:schemeClr val="accent5">
            <a:alpha val="90000"/>
            <a:tint val="40000"/>
            <a:hueOff val="0"/>
            <a:satOff val="0"/>
            <a:lumOff val="0"/>
            <a:alphaOff val="0"/>
          </a:schemeClr>
        </a:solidFill>
        <a:ln w="1905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b="0" i="0" kern="1200" dirty="0"/>
            <a:t>Decision 6/CMP 11 – “</a:t>
          </a:r>
          <a:r>
            <a:rPr lang="en-GB" sz="1400" b="0" i="1" kern="1200" dirty="0"/>
            <a:t>Encourage the Executive Board to continue exploring options for using the clean development mechanism as a tool for other uses and report back to the Conference of the Parties serving as the meeting of the Parties to the Kyoto Protocol at its twelfth session</a:t>
          </a:r>
          <a:r>
            <a:rPr lang="en-GB" sz="1400" i="1" kern="1200" dirty="0"/>
            <a:t>.</a:t>
          </a:r>
          <a:r>
            <a:rPr lang="en-GB" sz="1400" kern="1200" dirty="0"/>
            <a:t>’</a:t>
          </a:r>
          <a:endParaRPr lang="en-US" sz="1400" kern="1200" dirty="0"/>
        </a:p>
      </dsp:txBody>
      <dsp:txXfrm rot="-5400000">
        <a:off x="2939091" y="198980"/>
        <a:ext cx="5169768" cy="1021876"/>
      </dsp:txXfrm>
    </dsp:sp>
    <dsp:sp modelId="{0F906BEF-AB5C-4242-A751-A0E3571D67E1}">
      <dsp:nvSpPr>
        <dsp:cNvPr id="0" name=""/>
        <dsp:cNvSpPr/>
      </dsp:nvSpPr>
      <dsp:spPr>
        <a:xfrm>
          <a:off x="0" y="2144"/>
          <a:ext cx="2939090" cy="141554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COP21 Paris, 2015 &amp; CMP11, Paris, 2015</a:t>
          </a:r>
        </a:p>
      </dsp:txBody>
      <dsp:txXfrm>
        <a:off x="69101" y="71245"/>
        <a:ext cx="2800888" cy="1277345"/>
      </dsp:txXfrm>
    </dsp:sp>
    <dsp:sp modelId="{07754B4F-2F3D-6548-9078-6A763C88D594}">
      <dsp:nvSpPr>
        <dsp:cNvPr id="0" name=""/>
        <dsp:cNvSpPr/>
      </dsp:nvSpPr>
      <dsp:spPr>
        <a:xfrm rot="5400000">
          <a:off x="4985396" y="-416280"/>
          <a:ext cx="1132438" cy="5225049"/>
        </a:xfrm>
        <a:prstGeom prst="round2SameRect">
          <a:avLst/>
        </a:prstGeom>
        <a:solidFill>
          <a:schemeClr val="accent5">
            <a:alpha val="90000"/>
            <a:tint val="40000"/>
            <a:hueOff val="0"/>
            <a:satOff val="0"/>
            <a:lumOff val="0"/>
            <a:alphaOff val="0"/>
          </a:schemeClr>
        </a:solidFill>
        <a:ln w="1905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Workshop held at SB-44 in Bonn at which Paris Climate Bond concept, developed by Climate Mundial and Baker &amp; McKenzie, was presented to delegates. PCB included in the concept note presented to EB-91 for formal support and included in report back to CMP12.</a:t>
          </a:r>
          <a:endParaRPr lang="en-US" sz="1400" kern="1200" dirty="0"/>
        </a:p>
      </dsp:txBody>
      <dsp:txXfrm rot="-5400000">
        <a:off x="2939091" y="1685306"/>
        <a:ext cx="5169768" cy="1021876"/>
      </dsp:txXfrm>
    </dsp:sp>
    <dsp:sp modelId="{5C2FA566-E35A-054F-A4FD-CB64230D5D28}">
      <dsp:nvSpPr>
        <dsp:cNvPr id="0" name=""/>
        <dsp:cNvSpPr/>
      </dsp:nvSpPr>
      <dsp:spPr>
        <a:xfrm>
          <a:off x="0" y="1488470"/>
          <a:ext cx="2939090" cy="141554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SB44 Bonn, 2016 &amp; EB-91 Bonn, 2016</a:t>
          </a:r>
        </a:p>
      </dsp:txBody>
      <dsp:txXfrm>
        <a:off x="69101" y="1557571"/>
        <a:ext cx="2800888" cy="1277345"/>
      </dsp:txXfrm>
    </dsp:sp>
    <dsp:sp modelId="{D3F899A5-4B35-1B46-BBAA-022776A0DA81}">
      <dsp:nvSpPr>
        <dsp:cNvPr id="0" name=""/>
        <dsp:cNvSpPr/>
      </dsp:nvSpPr>
      <dsp:spPr>
        <a:xfrm rot="5400000">
          <a:off x="4985396" y="1070044"/>
          <a:ext cx="1132438" cy="5225049"/>
        </a:xfrm>
        <a:prstGeom prst="round2SameRect">
          <a:avLst/>
        </a:prstGeom>
        <a:solidFill>
          <a:schemeClr val="accent5">
            <a:alpha val="90000"/>
            <a:tint val="40000"/>
            <a:hueOff val="0"/>
            <a:satOff val="0"/>
            <a:lumOff val="0"/>
            <a:alphaOff val="0"/>
          </a:schemeClr>
        </a:solidFill>
        <a:ln w="1905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b="0" i="0" kern="1200" dirty="0"/>
            <a:t>Decision 4/CMP 12 – Based on the outcomes of SB-44 and EB-91, CMP12 agreed to ask the Executive Board “</a:t>
          </a:r>
          <a:r>
            <a:rPr lang="en-GB" sz="1400" b="0" i="1" kern="1200" dirty="0"/>
            <a:t>to continue its activities in response to decision 6/CMP.11, paragraphs 7 and 8</a:t>
          </a:r>
          <a:r>
            <a:rPr lang="en-GB" sz="1400" b="0" i="0" kern="1200" dirty="0"/>
            <a:t>”.</a:t>
          </a:r>
          <a:endParaRPr lang="en-US" sz="1400" kern="1200" dirty="0"/>
        </a:p>
      </dsp:txBody>
      <dsp:txXfrm rot="-5400000">
        <a:off x="2939091" y="3171631"/>
        <a:ext cx="5169768" cy="1021876"/>
      </dsp:txXfrm>
    </dsp:sp>
    <dsp:sp modelId="{A693C482-02F1-CC44-9ED9-C1B2B422A535}">
      <dsp:nvSpPr>
        <dsp:cNvPr id="0" name=""/>
        <dsp:cNvSpPr/>
      </dsp:nvSpPr>
      <dsp:spPr>
        <a:xfrm>
          <a:off x="0" y="2974795"/>
          <a:ext cx="2939090" cy="141554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COP22 Marrakech, 2016 &amp; CMP12, Marrakech, 2016</a:t>
          </a:r>
        </a:p>
      </dsp:txBody>
      <dsp:txXfrm>
        <a:off x="69101" y="3043896"/>
        <a:ext cx="2800888" cy="1277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3AAA0-5D50-F146-A9E4-F8A397F7E191}">
      <dsp:nvSpPr>
        <dsp:cNvPr id="0" name=""/>
        <dsp:cNvSpPr/>
      </dsp:nvSpPr>
      <dsp:spPr>
        <a:xfrm rot="5400000">
          <a:off x="4985396" y="-1902606"/>
          <a:ext cx="1132438" cy="5225049"/>
        </a:xfrm>
        <a:prstGeom prst="round2Same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Development and maintenance of a portfolio and pipeline of investment opportunities that originate from the policies and programs nominated under the NDCs of developing countries.</a:t>
          </a:r>
        </a:p>
      </dsp:txBody>
      <dsp:txXfrm rot="-5400000">
        <a:off x="2939091" y="198980"/>
        <a:ext cx="5169768" cy="1021876"/>
      </dsp:txXfrm>
    </dsp:sp>
    <dsp:sp modelId="{0F906BEF-AB5C-4242-A751-A0E3571D67E1}">
      <dsp:nvSpPr>
        <dsp:cNvPr id="0" name=""/>
        <dsp:cNvSpPr/>
      </dsp:nvSpPr>
      <dsp:spPr>
        <a:xfrm>
          <a:off x="0" y="2144"/>
          <a:ext cx="2939090" cy="141554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Area 1 – Investment Portfolio Development Linked to National NDCs</a:t>
          </a:r>
        </a:p>
      </dsp:txBody>
      <dsp:txXfrm>
        <a:off x="69101" y="71245"/>
        <a:ext cx="2800888" cy="1277345"/>
      </dsp:txXfrm>
    </dsp:sp>
    <dsp:sp modelId="{07754B4F-2F3D-6548-9078-6A763C88D594}">
      <dsp:nvSpPr>
        <dsp:cNvPr id="0" name=""/>
        <dsp:cNvSpPr/>
      </dsp:nvSpPr>
      <dsp:spPr>
        <a:xfrm rot="5400000">
          <a:off x="4985396" y="-416280"/>
          <a:ext cx="1132438" cy="5225049"/>
        </a:xfrm>
        <a:prstGeom prst="round2Same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Working with developing countries to ensure the arrangement of finance to implement the portfolio and pipeline of investment opportunities mentioned in (</a:t>
          </a:r>
          <a:r>
            <a:rPr lang="en-GB" sz="1400" kern="1200" dirty="0" err="1"/>
            <a:t>i</a:t>
          </a:r>
          <a:r>
            <a:rPr lang="en-GB" sz="1400" kern="1200" dirty="0"/>
            <a:t>) above, which may include the commercialisation of internationally transferrable mitigation outcomes issued pursuant to Article 6 of the Paris Agreement.</a:t>
          </a:r>
          <a:endParaRPr lang="en-US" sz="1400" kern="1200" dirty="0"/>
        </a:p>
      </dsp:txBody>
      <dsp:txXfrm rot="-5400000">
        <a:off x="2939091" y="1685306"/>
        <a:ext cx="5169768" cy="1021876"/>
      </dsp:txXfrm>
    </dsp:sp>
    <dsp:sp modelId="{5C2FA566-E35A-054F-A4FD-CB64230D5D28}">
      <dsp:nvSpPr>
        <dsp:cNvPr id="0" name=""/>
        <dsp:cNvSpPr/>
      </dsp:nvSpPr>
      <dsp:spPr>
        <a:xfrm>
          <a:off x="0" y="1488470"/>
          <a:ext cx="2939090" cy="141554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Area II – Cooperative Approaches, Arrangement of Finance and De-risking</a:t>
          </a:r>
        </a:p>
      </dsp:txBody>
      <dsp:txXfrm>
        <a:off x="69101" y="1557571"/>
        <a:ext cx="2800888" cy="1277345"/>
      </dsp:txXfrm>
    </dsp:sp>
    <dsp:sp modelId="{D3F899A5-4B35-1B46-BBAA-022776A0DA81}">
      <dsp:nvSpPr>
        <dsp:cNvPr id="0" name=""/>
        <dsp:cNvSpPr/>
      </dsp:nvSpPr>
      <dsp:spPr>
        <a:xfrm rot="5400000">
          <a:off x="4985396" y="1070044"/>
          <a:ext cx="1132438" cy="5225049"/>
        </a:xfrm>
        <a:prstGeom prst="round2Same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Capacity building and training in the areas of business, investment and finance relating to sustainable development</a:t>
          </a:r>
          <a:r>
            <a:rPr lang="en-GB" sz="1400" b="0" i="0" kern="1200" dirty="0"/>
            <a:t>.</a:t>
          </a:r>
          <a:endParaRPr lang="en-US" sz="1400" kern="1200" dirty="0"/>
        </a:p>
      </dsp:txBody>
      <dsp:txXfrm rot="-5400000">
        <a:off x="2939091" y="3171631"/>
        <a:ext cx="5169768" cy="1021876"/>
      </dsp:txXfrm>
    </dsp:sp>
    <dsp:sp modelId="{A693C482-02F1-CC44-9ED9-C1B2B422A535}">
      <dsp:nvSpPr>
        <dsp:cNvPr id="0" name=""/>
        <dsp:cNvSpPr/>
      </dsp:nvSpPr>
      <dsp:spPr>
        <a:xfrm>
          <a:off x="0" y="2974795"/>
          <a:ext cx="2939090" cy="141554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Area III – Capacity Building and Training </a:t>
          </a:r>
        </a:p>
      </dsp:txBody>
      <dsp:txXfrm>
        <a:off x="69101" y="3043896"/>
        <a:ext cx="2800888" cy="12773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3AAA0-5D50-F146-A9E4-F8A397F7E191}">
      <dsp:nvSpPr>
        <dsp:cNvPr id="0" name=""/>
        <dsp:cNvSpPr/>
      </dsp:nvSpPr>
      <dsp:spPr>
        <a:xfrm rot="5400000">
          <a:off x="4985396" y="-1902606"/>
          <a:ext cx="1132438" cy="5225049"/>
        </a:xfrm>
        <a:prstGeom prst="round2SameRect">
          <a:avLst/>
        </a:prstGeom>
        <a:solidFill>
          <a:schemeClr val="accent5">
            <a:alpha val="90000"/>
            <a:tint val="40000"/>
            <a:hueOff val="0"/>
            <a:satOff val="0"/>
            <a:lumOff val="0"/>
            <a:alphaOff val="0"/>
          </a:schemeClr>
        </a:solidFill>
        <a:ln w="1905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b="0" i="0" kern="1200" dirty="0"/>
            <a:t>PCB offers opportunities to both public and private sector projects, across the full spectrum of </a:t>
          </a:r>
          <a:r>
            <a:rPr lang="en-GB" sz="1400" b="0" i="0" kern="1200" dirty="0" err="1"/>
            <a:t>sectoral</a:t>
          </a:r>
          <a:r>
            <a:rPr lang="en-GB" sz="1400" b="0" i="0" kern="1200" dirty="0"/>
            <a:t> scopes and in all countries able to participate in UNFCCC mechanisms, subject to confirmation through robust regulatory due diligence, to raise funding at scale.</a:t>
          </a:r>
          <a:endParaRPr lang="en-US" sz="1400" kern="1200" dirty="0"/>
        </a:p>
      </dsp:txBody>
      <dsp:txXfrm rot="-5400000">
        <a:off x="2939091" y="198980"/>
        <a:ext cx="5169768" cy="1021876"/>
      </dsp:txXfrm>
    </dsp:sp>
    <dsp:sp modelId="{0F906BEF-AB5C-4242-A751-A0E3571D67E1}">
      <dsp:nvSpPr>
        <dsp:cNvPr id="0" name=""/>
        <dsp:cNvSpPr/>
      </dsp:nvSpPr>
      <dsp:spPr>
        <a:xfrm>
          <a:off x="0" y="2144"/>
          <a:ext cx="2939090" cy="141554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Broad Applicability with Private Sector Engagement</a:t>
          </a:r>
        </a:p>
      </dsp:txBody>
      <dsp:txXfrm>
        <a:off x="69101" y="71245"/>
        <a:ext cx="2800888" cy="1277345"/>
      </dsp:txXfrm>
    </dsp:sp>
    <dsp:sp modelId="{07754B4F-2F3D-6548-9078-6A763C88D594}">
      <dsp:nvSpPr>
        <dsp:cNvPr id="0" name=""/>
        <dsp:cNvSpPr/>
      </dsp:nvSpPr>
      <dsp:spPr>
        <a:xfrm rot="5400000">
          <a:off x="4985396" y="-416280"/>
          <a:ext cx="1132438" cy="5225049"/>
        </a:xfrm>
        <a:prstGeom prst="round2SameRect">
          <a:avLst/>
        </a:prstGeom>
        <a:solidFill>
          <a:schemeClr val="accent5">
            <a:alpha val="90000"/>
            <a:tint val="40000"/>
            <a:hueOff val="0"/>
            <a:satOff val="0"/>
            <a:lumOff val="0"/>
            <a:alphaOff val="0"/>
          </a:schemeClr>
        </a:solidFill>
        <a:ln w="1905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Financial benefits to projects and programs are delivered through a real funding cost advantage, which can be used to capitalise the value of the mitigation benefits to be delivered, with access to international capital markets and additional sources of finance.</a:t>
          </a:r>
          <a:endParaRPr lang="en-US" sz="1400" kern="1200" dirty="0"/>
        </a:p>
      </dsp:txBody>
      <dsp:txXfrm rot="-5400000">
        <a:off x="2939091" y="1685306"/>
        <a:ext cx="5169768" cy="1021876"/>
      </dsp:txXfrm>
    </dsp:sp>
    <dsp:sp modelId="{5C2FA566-E35A-054F-A4FD-CB64230D5D28}">
      <dsp:nvSpPr>
        <dsp:cNvPr id="0" name=""/>
        <dsp:cNvSpPr/>
      </dsp:nvSpPr>
      <dsp:spPr>
        <a:xfrm>
          <a:off x="0" y="1488470"/>
          <a:ext cx="2939090" cy="141554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Benefits to Developing Countries</a:t>
          </a:r>
        </a:p>
      </dsp:txBody>
      <dsp:txXfrm>
        <a:off x="69101" y="1557571"/>
        <a:ext cx="2800888" cy="1277345"/>
      </dsp:txXfrm>
    </dsp:sp>
    <dsp:sp modelId="{D3F899A5-4B35-1B46-BBAA-022776A0DA81}">
      <dsp:nvSpPr>
        <dsp:cNvPr id="0" name=""/>
        <dsp:cNvSpPr/>
      </dsp:nvSpPr>
      <dsp:spPr>
        <a:xfrm rot="5400000">
          <a:off x="4985396" y="1070044"/>
          <a:ext cx="1132438" cy="5225049"/>
        </a:xfrm>
        <a:prstGeom prst="round2SameRect">
          <a:avLst/>
        </a:prstGeom>
        <a:solidFill>
          <a:schemeClr val="accent5">
            <a:alpha val="90000"/>
            <a:tint val="40000"/>
            <a:hueOff val="0"/>
            <a:satOff val="0"/>
            <a:lumOff val="0"/>
            <a:alphaOff val="0"/>
          </a:schemeClr>
        </a:solidFill>
        <a:ln w="1905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b="0" i="0" kern="1200" dirty="0"/>
            <a:t>Public and private investors gain certainty over the quantity and environmental integrity of mitigation outcomes to be delivered, as well as a method to track title (via serial numbers) on transfers of units.  Host countries accelerate implementation of NDC.</a:t>
          </a:r>
          <a:endParaRPr lang="en-US" sz="1400" kern="1200" dirty="0"/>
        </a:p>
      </dsp:txBody>
      <dsp:txXfrm rot="-5400000">
        <a:off x="2939091" y="3171631"/>
        <a:ext cx="5169768" cy="1021876"/>
      </dsp:txXfrm>
    </dsp:sp>
    <dsp:sp modelId="{A693C482-02F1-CC44-9ED9-C1B2B422A535}">
      <dsp:nvSpPr>
        <dsp:cNvPr id="0" name=""/>
        <dsp:cNvSpPr/>
      </dsp:nvSpPr>
      <dsp:spPr>
        <a:xfrm>
          <a:off x="0" y="2974795"/>
          <a:ext cx="2939090" cy="141554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a:t>Transparency on Mitigation Outcomes</a:t>
          </a:r>
        </a:p>
      </dsp:txBody>
      <dsp:txXfrm>
        <a:off x="69101" y="3043896"/>
        <a:ext cx="2800888" cy="127734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FBD96E71-E569-C24F-8E85-13E7937DD56A}" type="datetimeFigureOut">
              <a:rPr lang="nb-NO" smtClean="0"/>
              <a:t>26/09/18</a:t>
            </a:fld>
            <a:endParaRPr lang="nb-NO"/>
          </a:p>
        </p:txBody>
      </p:sp>
      <p:sp>
        <p:nvSpPr>
          <p:cNvPr id="4" name="Plassholder for bunntekst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A45B9440-DD40-DC4E-955A-B90F562D00CC}" type="slidenum">
              <a:rPr lang="nb-NO" smtClean="0"/>
              <a:t>‹#›</a:t>
            </a:fld>
            <a:endParaRPr lang="nb-NO"/>
          </a:p>
        </p:txBody>
      </p:sp>
    </p:spTree>
    <p:extLst>
      <p:ext uri="{BB962C8B-B14F-4D97-AF65-F5344CB8AC3E}">
        <p14:creationId xmlns:p14="http://schemas.microsoft.com/office/powerpoint/2010/main" val="2260022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987D863C-AB60-47B2-92E9-866BCC181360}" type="datetimeFigureOut">
              <a:rPr lang="en-GB" smtClean="0"/>
              <a:pPr/>
              <a:t>26/09/18</a:t>
            </a:fld>
            <a:endParaRPr lang="en-GB"/>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DA849DB6-4C22-4E9E-B7C1-5D66F943F710}" type="slidenum">
              <a:rPr lang="en-GB" smtClean="0"/>
              <a:pPr/>
              <a:t>‹#›</a:t>
            </a:fld>
            <a:endParaRPr lang="en-GB"/>
          </a:p>
        </p:txBody>
      </p:sp>
    </p:spTree>
    <p:extLst>
      <p:ext uri="{BB962C8B-B14F-4D97-AF65-F5344CB8AC3E}">
        <p14:creationId xmlns:p14="http://schemas.microsoft.com/office/powerpoint/2010/main" val="1872953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263C5639-255D-42B6-B5A0-D94A3B062606}" type="datetime1">
              <a:rPr lang="en-GB" smtClean="0"/>
              <a:pPr/>
              <a:t>26/09/18</a:t>
            </a:fld>
            <a:endParaRPr lang="en-GB"/>
          </a:p>
        </p:txBody>
      </p:sp>
      <p:sp>
        <p:nvSpPr>
          <p:cNvPr id="17" name="Footer Placeholder 16"/>
          <p:cNvSpPr>
            <a:spLocks noGrp="1"/>
          </p:cNvSpPr>
          <p:nvPr>
            <p:ph type="ftr" sz="quarter" idx="11"/>
          </p:nvPr>
        </p:nvSpPr>
        <p:spPr>
          <a:xfrm>
            <a:off x="2898648" y="6355080"/>
            <a:ext cx="3474720" cy="365760"/>
          </a:xfrm>
        </p:spPr>
        <p:txBody>
          <a:bodyPr/>
          <a:lstStyle/>
          <a:p>
            <a:r>
              <a:rPr lang="en-GB"/>
              <a:t>Commercial in confidence</a:t>
            </a:r>
          </a:p>
        </p:txBody>
      </p:sp>
      <p:sp>
        <p:nvSpPr>
          <p:cNvPr id="29" name="Slide Number Placeholder 28"/>
          <p:cNvSpPr>
            <a:spLocks noGrp="1"/>
          </p:cNvSpPr>
          <p:nvPr>
            <p:ph type="sldNum" sz="quarter" idx="12"/>
          </p:nvPr>
        </p:nvSpPr>
        <p:spPr>
          <a:xfrm>
            <a:off x="1216152" y="6355080"/>
            <a:ext cx="1219200" cy="365760"/>
          </a:xfrm>
        </p:spPr>
        <p:txBody>
          <a:bodyPr/>
          <a:lstStyle/>
          <a:p>
            <a:fld id="{268B49B2-6C97-4436-8426-91E206CFE953}" type="slidenum">
              <a:rPr lang="en-GB" smtClean="0"/>
              <a:pPr/>
              <a:t>‹#›</a:t>
            </a:fld>
            <a:endParaRPr lang="en-GB"/>
          </a:p>
        </p:txBody>
      </p:sp>
      <p:sp>
        <p:nvSpPr>
          <p:cNvPr id="21" name="Rectangle 20"/>
          <p:cNvSpPr/>
          <p:nvPr/>
        </p:nvSpPr>
        <p:spPr>
          <a:xfrm>
            <a:off x="904875" y="3648075"/>
            <a:ext cx="7315200" cy="1280160"/>
          </a:xfrm>
          <a:prstGeom prst="rect">
            <a:avLst/>
          </a:prstGeom>
          <a:noFill/>
          <a:ln w="6350" cap="rnd" cmpd="sng" algn="ctr">
            <a:solidFill>
              <a:srgbClr val="99C45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1045046"/>
          </a:xfrm>
          <a:prstGeom prst="rect">
            <a:avLst/>
          </a:prstGeom>
          <a:noFill/>
          <a:ln w="6350" cap="rnd" cmpd="sng" algn="ctr">
            <a:solidFill>
              <a:schemeClr val="accent2">
                <a:lumMod val="5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96000"/>
          </a:xfrm>
          <a:prstGeom prst="rect">
            <a:avLst/>
          </a:prstGeom>
          <a:solidFill>
            <a:srgbClr val="99C45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userDrawn="1"/>
        </p:nvSpPr>
        <p:spPr>
          <a:xfrm>
            <a:off x="914400" y="5048250"/>
            <a:ext cx="228600" cy="685800"/>
          </a:xfrm>
          <a:prstGeom prst="rect">
            <a:avLst/>
          </a:prstGeom>
          <a:solidFill>
            <a:schemeClr val="accent2">
              <a:lumMod val="5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8ADD1F-5A28-4323-AE96-997B94DD69A0}" type="datetime1">
              <a:rPr lang="en-GB" smtClean="0"/>
              <a:pPr/>
              <a:t>26/09/18</a:t>
            </a:fld>
            <a:endParaRPr lang="en-GB"/>
          </a:p>
        </p:txBody>
      </p:sp>
      <p:sp>
        <p:nvSpPr>
          <p:cNvPr id="5" name="Footer Placeholder 4"/>
          <p:cNvSpPr>
            <a:spLocks noGrp="1"/>
          </p:cNvSpPr>
          <p:nvPr>
            <p:ph type="ftr" sz="quarter" idx="11"/>
          </p:nvPr>
        </p:nvSpPr>
        <p:spPr/>
        <p:txBody>
          <a:bodyPr/>
          <a:lstStyle/>
          <a:p>
            <a:r>
              <a:rPr lang="en-GB"/>
              <a:t>Commercial in confidence</a:t>
            </a:r>
          </a:p>
        </p:txBody>
      </p:sp>
      <p:sp>
        <p:nvSpPr>
          <p:cNvPr id="6" name="Slide Number Placeholder 5"/>
          <p:cNvSpPr>
            <a:spLocks noGrp="1"/>
          </p:cNvSpPr>
          <p:nvPr>
            <p:ph type="sldNum" sz="quarter" idx="12"/>
          </p:nvPr>
        </p:nvSpPr>
        <p:spPr/>
        <p:txBody>
          <a:bodyPr/>
          <a:lstStyle/>
          <a:p>
            <a:fld id="{268B49B2-6C97-4436-8426-91E206CFE95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34716BA-0CFB-4BF6-9FB1-02460D26C6CC}" type="datetime1">
              <a:rPr lang="en-GB" smtClean="0"/>
              <a:pPr/>
              <a:t>26/09/18</a:t>
            </a:fld>
            <a:endParaRPr lang="en-GB"/>
          </a:p>
        </p:txBody>
      </p:sp>
      <p:sp>
        <p:nvSpPr>
          <p:cNvPr id="5" name="Footer Placeholder 4"/>
          <p:cNvSpPr>
            <a:spLocks noGrp="1"/>
          </p:cNvSpPr>
          <p:nvPr>
            <p:ph type="ftr" sz="quarter" idx="11"/>
          </p:nvPr>
        </p:nvSpPr>
        <p:spPr/>
        <p:txBody>
          <a:bodyPr/>
          <a:lstStyle/>
          <a:p>
            <a:r>
              <a:rPr lang="en-GB"/>
              <a:t>Commercial in confidence</a:t>
            </a:r>
          </a:p>
        </p:txBody>
      </p:sp>
      <p:sp>
        <p:nvSpPr>
          <p:cNvPr id="6" name="Slide Number Placeholder 5"/>
          <p:cNvSpPr>
            <a:spLocks noGrp="1"/>
          </p:cNvSpPr>
          <p:nvPr>
            <p:ph type="sldNum" sz="quarter" idx="12"/>
          </p:nvPr>
        </p:nvSpPr>
        <p:spPr/>
        <p:txBody>
          <a:bodyPr/>
          <a:lstStyle/>
          <a:p>
            <a:fld id="{268B49B2-6C97-4436-8426-91E206CFE953}" type="slidenum">
              <a:rPr lang="en-GB" smtClean="0"/>
              <a:pPr/>
              <a:t>‹#›</a:t>
            </a:fld>
            <a:endParaRPr lang="en-GB"/>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1"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4448E1D-153C-472A-BCCF-9EA13C8C32A5}" type="datetime1">
              <a:rPr lang="en-GB" smtClean="0"/>
              <a:pPr/>
              <a:t>26/09/18</a:t>
            </a:fld>
            <a:endParaRPr lang="en-GB"/>
          </a:p>
        </p:txBody>
      </p:sp>
      <p:sp>
        <p:nvSpPr>
          <p:cNvPr id="5" name="Footer Placeholder 4"/>
          <p:cNvSpPr>
            <a:spLocks noGrp="1"/>
          </p:cNvSpPr>
          <p:nvPr>
            <p:ph type="ftr" sz="quarter" idx="11"/>
          </p:nvPr>
        </p:nvSpPr>
        <p:spPr/>
        <p:txBody>
          <a:bodyPr/>
          <a:lstStyle/>
          <a:p>
            <a:r>
              <a:rPr lang="en-GB"/>
              <a:t>Commercial in confidence</a:t>
            </a:r>
          </a:p>
        </p:txBody>
      </p:sp>
      <p:sp>
        <p:nvSpPr>
          <p:cNvPr id="6" name="Slide Number Placeholder 5"/>
          <p:cNvSpPr>
            <a:spLocks noGrp="1"/>
          </p:cNvSpPr>
          <p:nvPr>
            <p:ph type="sldNum" sz="quarter" idx="12"/>
          </p:nvPr>
        </p:nvSpPr>
        <p:spPr/>
        <p:txBody>
          <a:bodyPr/>
          <a:lstStyle/>
          <a:p>
            <a:fld id="{268B49B2-6C97-4436-8426-91E206CFE953}" type="slidenum">
              <a:rPr lang="en-GB" smtClean="0"/>
              <a:pPr/>
              <a:t>‹#›</a:t>
            </a:fld>
            <a:endParaRPr lang="en-GB"/>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A4C3E60-0881-45A2-A543-DC50DF709B48}" type="datetime1">
              <a:rPr lang="en-GB" smtClean="0"/>
              <a:pPr/>
              <a:t>26/09/18</a:t>
            </a:fld>
            <a:endParaRPr lang="en-GB"/>
          </a:p>
        </p:txBody>
      </p:sp>
      <p:sp>
        <p:nvSpPr>
          <p:cNvPr id="5" name="Footer Placeholder 4"/>
          <p:cNvSpPr>
            <a:spLocks noGrp="1"/>
          </p:cNvSpPr>
          <p:nvPr>
            <p:ph type="ftr" sz="quarter" idx="11"/>
          </p:nvPr>
        </p:nvSpPr>
        <p:spPr>
          <a:xfrm>
            <a:off x="2898648" y="6355080"/>
            <a:ext cx="3474720" cy="365760"/>
          </a:xfrm>
        </p:spPr>
        <p:txBody>
          <a:bodyPr/>
          <a:lstStyle/>
          <a:p>
            <a:r>
              <a:rPr lang="en-GB"/>
              <a:t>Commercial in confidence</a:t>
            </a:r>
          </a:p>
        </p:txBody>
      </p:sp>
      <p:sp>
        <p:nvSpPr>
          <p:cNvPr id="6" name="Slide Number Placeholder 5"/>
          <p:cNvSpPr>
            <a:spLocks noGrp="1"/>
          </p:cNvSpPr>
          <p:nvPr>
            <p:ph type="sldNum" sz="quarter" idx="12"/>
          </p:nvPr>
        </p:nvSpPr>
        <p:spPr>
          <a:xfrm>
            <a:off x="1069848" y="6355080"/>
            <a:ext cx="1520952" cy="365760"/>
          </a:xfrm>
        </p:spPr>
        <p:txBody>
          <a:bodyPr/>
          <a:lstStyle/>
          <a:p>
            <a:fld id="{268B49B2-6C97-4436-8426-91E206CFE953}" type="slidenum">
              <a:rPr lang="en-GB" smtClean="0"/>
              <a:pPr/>
              <a:t>‹#›</a:t>
            </a:fld>
            <a:endParaRPr lang="en-GB"/>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C0AB9134-A268-453E-AB19-A1199752C386}" type="datetime1">
              <a:rPr lang="en-GB" smtClean="0"/>
              <a:pPr/>
              <a:t>26/09/18</a:t>
            </a:fld>
            <a:endParaRPr lang="en-GB"/>
          </a:p>
        </p:txBody>
      </p:sp>
      <p:sp>
        <p:nvSpPr>
          <p:cNvPr id="6" name="Footer Placeholder 5"/>
          <p:cNvSpPr>
            <a:spLocks noGrp="1"/>
          </p:cNvSpPr>
          <p:nvPr>
            <p:ph type="ftr" sz="quarter" idx="11"/>
          </p:nvPr>
        </p:nvSpPr>
        <p:spPr/>
        <p:txBody>
          <a:bodyPr/>
          <a:lstStyle/>
          <a:p>
            <a:r>
              <a:rPr lang="en-GB"/>
              <a:t>Commercial in confidence</a:t>
            </a:r>
          </a:p>
        </p:txBody>
      </p:sp>
      <p:sp>
        <p:nvSpPr>
          <p:cNvPr id="7" name="Slide Number Placeholder 6"/>
          <p:cNvSpPr>
            <a:spLocks noGrp="1"/>
          </p:cNvSpPr>
          <p:nvPr>
            <p:ph type="sldNum" sz="quarter" idx="12"/>
          </p:nvPr>
        </p:nvSpPr>
        <p:spPr/>
        <p:txBody>
          <a:bodyPr/>
          <a:lstStyle/>
          <a:p>
            <a:fld id="{268B49B2-6C97-4436-8426-91E206CFE953}" type="slidenum">
              <a:rPr lang="en-GB" smtClean="0"/>
              <a:pPr/>
              <a:t>‹#›</a:t>
            </a:fld>
            <a:endParaRPr lang="en-GB"/>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7852608-CB5C-4C28-9C08-D61BA08245F6}" type="datetime1">
              <a:rPr lang="en-GB" smtClean="0"/>
              <a:pPr/>
              <a:t>26/09/18</a:t>
            </a:fld>
            <a:endParaRPr lang="en-GB"/>
          </a:p>
        </p:txBody>
      </p:sp>
      <p:sp>
        <p:nvSpPr>
          <p:cNvPr id="8" name="Footer Placeholder 7"/>
          <p:cNvSpPr>
            <a:spLocks noGrp="1"/>
          </p:cNvSpPr>
          <p:nvPr>
            <p:ph type="ftr" sz="quarter" idx="11"/>
          </p:nvPr>
        </p:nvSpPr>
        <p:spPr/>
        <p:txBody>
          <a:bodyPr/>
          <a:lstStyle/>
          <a:p>
            <a:r>
              <a:rPr lang="en-GB"/>
              <a:t>Commercial in confidence</a:t>
            </a:r>
          </a:p>
        </p:txBody>
      </p:sp>
      <p:sp>
        <p:nvSpPr>
          <p:cNvPr id="9" name="Slide Number Placeholder 8"/>
          <p:cNvSpPr>
            <a:spLocks noGrp="1"/>
          </p:cNvSpPr>
          <p:nvPr>
            <p:ph type="sldNum" sz="quarter" idx="12"/>
          </p:nvPr>
        </p:nvSpPr>
        <p:spPr/>
        <p:txBody>
          <a:bodyPr/>
          <a:lstStyle/>
          <a:p>
            <a:fld id="{268B49B2-6C97-4436-8426-91E206CFE953}" type="slidenum">
              <a:rPr lang="en-GB" smtClean="0"/>
              <a:pPr/>
              <a:t>‹#›</a:t>
            </a:fld>
            <a:endParaRPr lang="en-GB"/>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endParaRPr kumimoji="0" lang="en-US" dirty="0"/>
          </a:p>
        </p:txBody>
      </p:sp>
      <p:sp>
        <p:nvSpPr>
          <p:cNvPr id="3" name="Date Placeholder 2"/>
          <p:cNvSpPr>
            <a:spLocks noGrp="1"/>
          </p:cNvSpPr>
          <p:nvPr>
            <p:ph type="dt" sz="half" idx="10"/>
          </p:nvPr>
        </p:nvSpPr>
        <p:spPr/>
        <p:txBody>
          <a:bodyPr/>
          <a:lstStyle/>
          <a:p>
            <a:fld id="{81318B5D-14EA-4293-8631-8F27751E8559}" type="datetime1">
              <a:rPr lang="en-GB" smtClean="0"/>
              <a:pPr/>
              <a:t>26/09/18</a:t>
            </a:fld>
            <a:endParaRPr lang="en-GB"/>
          </a:p>
        </p:txBody>
      </p:sp>
      <p:sp>
        <p:nvSpPr>
          <p:cNvPr id="4" name="Footer Placeholder 3"/>
          <p:cNvSpPr>
            <a:spLocks noGrp="1"/>
          </p:cNvSpPr>
          <p:nvPr>
            <p:ph type="ftr" sz="quarter" idx="11"/>
          </p:nvPr>
        </p:nvSpPr>
        <p:spPr/>
        <p:txBody>
          <a:bodyPr/>
          <a:lstStyle/>
          <a:p>
            <a:r>
              <a:rPr lang="en-GB"/>
              <a:t>Commercial in confidence</a:t>
            </a:r>
          </a:p>
        </p:txBody>
      </p:sp>
      <p:sp>
        <p:nvSpPr>
          <p:cNvPr id="5" name="Slide Number Placeholder 4"/>
          <p:cNvSpPr>
            <a:spLocks noGrp="1"/>
          </p:cNvSpPr>
          <p:nvPr>
            <p:ph type="sldNum" sz="quarter" idx="12"/>
          </p:nvPr>
        </p:nvSpPr>
        <p:spPr/>
        <p:txBody>
          <a:bodyPr/>
          <a:lstStyle/>
          <a:p>
            <a:fld id="{268B49B2-6C97-4436-8426-91E206CFE953}" type="slidenum">
              <a:rPr lang="en-GB" smtClean="0"/>
              <a:pPr/>
              <a:t>‹#›</a:t>
            </a:fld>
            <a:endParaRPr lang="en-GB"/>
          </a:p>
        </p:txBody>
      </p:sp>
      <p:sp>
        <p:nvSpPr>
          <p:cNvPr id="6" name="Isosceles Triangle 5"/>
          <p:cNvSpPr>
            <a:spLocks noChangeAspect="1"/>
          </p:cNvSpPr>
          <p:nvPr/>
        </p:nvSpPr>
        <p:spPr>
          <a:xfrm rot="5400000">
            <a:off x="419101" y="6467475"/>
            <a:ext cx="190849" cy="120314"/>
          </a:xfrm>
          <a:prstGeom prst="triangle">
            <a:avLst>
              <a:gd name="adj" fmla="val 50000"/>
            </a:avLst>
          </a:prstGeom>
          <a:solidFill>
            <a:srgbClr val="99C45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DEFE9-020E-4C0B-AD60-F45AC0496DB9}" type="datetime1">
              <a:rPr lang="en-GB" smtClean="0"/>
              <a:pPr/>
              <a:t>26/09/18</a:t>
            </a:fld>
            <a:endParaRPr lang="en-GB"/>
          </a:p>
        </p:txBody>
      </p:sp>
      <p:sp>
        <p:nvSpPr>
          <p:cNvPr id="3" name="Footer Placeholder 2"/>
          <p:cNvSpPr>
            <a:spLocks noGrp="1"/>
          </p:cNvSpPr>
          <p:nvPr>
            <p:ph type="ftr" sz="quarter" idx="11"/>
          </p:nvPr>
        </p:nvSpPr>
        <p:spPr/>
        <p:txBody>
          <a:bodyPr/>
          <a:lstStyle/>
          <a:p>
            <a:r>
              <a:rPr lang="en-GB"/>
              <a:t>Commercial in confidence</a:t>
            </a:r>
          </a:p>
        </p:txBody>
      </p:sp>
      <p:sp>
        <p:nvSpPr>
          <p:cNvPr id="4" name="Slide Number Placeholder 3"/>
          <p:cNvSpPr>
            <a:spLocks noGrp="1"/>
          </p:cNvSpPr>
          <p:nvPr>
            <p:ph type="sldNum" sz="quarter" idx="12"/>
          </p:nvPr>
        </p:nvSpPr>
        <p:spPr/>
        <p:txBody>
          <a:bodyPr/>
          <a:lstStyle/>
          <a:p>
            <a:fld id="{268B49B2-6C97-4436-8426-91E206CFE953}" type="slidenum">
              <a:rPr lang="en-GB" smtClean="0"/>
              <a:pPr/>
              <a:t>‹#›</a:t>
            </a:fld>
            <a:endParaRPr lang="en-GB"/>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1"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2"/>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71CAD4D-890D-43DC-BBA7-CF22AFF2C8A7}" type="datetime1">
              <a:rPr lang="en-GB" smtClean="0"/>
              <a:pPr/>
              <a:t>26/09/18</a:t>
            </a:fld>
            <a:endParaRPr lang="en-GB"/>
          </a:p>
        </p:txBody>
      </p:sp>
      <p:sp>
        <p:nvSpPr>
          <p:cNvPr id="6" name="Footer Placeholder 5"/>
          <p:cNvSpPr>
            <a:spLocks noGrp="1"/>
          </p:cNvSpPr>
          <p:nvPr>
            <p:ph type="ftr" sz="quarter" idx="11"/>
          </p:nvPr>
        </p:nvSpPr>
        <p:spPr/>
        <p:txBody>
          <a:bodyPr/>
          <a:lstStyle/>
          <a:p>
            <a:r>
              <a:rPr lang="en-GB"/>
              <a:t>Commercial in confidence</a:t>
            </a:r>
          </a:p>
        </p:txBody>
      </p:sp>
      <p:sp>
        <p:nvSpPr>
          <p:cNvPr id="7" name="Slide Number Placeholder 6"/>
          <p:cNvSpPr>
            <a:spLocks noGrp="1"/>
          </p:cNvSpPr>
          <p:nvPr>
            <p:ph type="sldNum" sz="quarter" idx="12"/>
          </p:nvPr>
        </p:nvSpPr>
        <p:spPr/>
        <p:txBody>
          <a:bodyPr/>
          <a:lstStyle/>
          <a:p>
            <a:fld id="{268B49B2-6C97-4436-8426-91E206CFE953}" type="slidenum">
              <a:rPr lang="en-GB" smtClean="0"/>
              <a:pPr/>
              <a:t>‹#›</a:t>
            </a:fld>
            <a:endParaRPr lang="en-GB"/>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1"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8AD8E9D-9B14-42DA-9F40-CC9F0348FEEF}" type="datetime1">
              <a:rPr lang="en-GB" smtClean="0"/>
              <a:pPr/>
              <a:t>26/09/18</a:t>
            </a:fld>
            <a:endParaRPr lang="en-GB"/>
          </a:p>
        </p:txBody>
      </p:sp>
      <p:sp>
        <p:nvSpPr>
          <p:cNvPr id="6" name="Footer Placeholder 5"/>
          <p:cNvSpPr>
            <a:spLocks noGrp="1"/>
          </p:cNvSpPr>
          <p:nvPr>
            <p:ph type="ftr" sz="quarter" idx="11"/>
          </p:nvPr>
        </p:nvSpPr>
        <p:spPr/>
        <p:txBody>
          <a:bodyPr/>
          <a:lstStyle/>
          <a:p>
            <a:r>
              <a:rPr lang="en-GB"/>
              <a:t>Commercial in confidence</a:t>
            </a:r>
          </a:p>
        </p:txBody>
      </p:sp>
      <p:sp>
        <p:nvSpPr>
          <p:cNvPr id="7" name="Slide Number Placeholder 6"/>
          <p:cNvSpPr>
            <a:spLocks noGrp="1"/>
          </p:cNvSpPr>
          <p:nvPr>
            <p:ph type="sldNum" sz="quarter" idx="12"/>
          </p:nvPr>
        </p:nvSpPr>
        <p:spPr/>
        <p:txBody>
          <a:bodyPr/>
          <a:lstStyle/>
          <a:p>
            <a:fld id="{268B49B2-6C97-4436-8426-91E206CFE953}" type="slidenum">
              <a:rPr lang="en-GB" smtClean="0"/>
              <a:pPr/>
              <a:t>‹#›</a:t>
            </a:fld>
            <a:endParaRPr lang="en-GB"/>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1"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2F46872-40FE-4D3C-992B-465C59D67855}" type="datetime1">
              <a:rPr lang="en-GB" smtClean="0"/>
              <a:pPr/>
              <a:t>26/09/18</a:t>
            </a:fld>
            <a:endParaRPr lang="en-GB"/>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GB"/>
              <a:t>Commercial in confidence</a:t>
            </a: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68B49B2-6C97-4436-8426-91E206CFE953}" type="slidenum">
              <a:rPr lang="en-GB" smtClean="0"/>
              <a:pPr/>
              <a:t>‹#›</a:t>
            </a:fld>
            <a:endParaRPr lang="en-GB"/>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1"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niel@climatemundial.com" TargetMode="External"/><Relationship Id="rId4" Type="http://schemas.openxmlformats.org/officeDocument/2006/relationships/image" Target="../media/image3.jpe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hyperlink" Target="mailto:daniel@climatemundial.com" TargetMode="External"/><Relationship Id="rId4" Type="http://schemas.openxmlformats.org/officeDocument/2006/relationships/image" Target="../media/image3.jpe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jpeg"/><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chart" Target="../charts/chart1.xml"/><Relationship Id="rId1" Type="http://schemas.openxmlformats.org/officeDocument/2006/relationships/slideLayout" Target="../slideLayouts/slideLayout6.xml"/><Relationship Id="rId2"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jpeg"/><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jpeg"/><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8.jpg"/><Relationship Id="rId1" Type="http://schemas.openxmlformats.org/officeDocument/2006/relationships/slideLayout" Target="../slideLayouts/slideLayout6.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9.png"/><Relationship Id="rId1" Type="http://schemas.openxmlformats.org/officeDocument/2006/relationships/slideLayout" Target="../slideLayouts/slideLayout6.xml"/><Relationship Id="rId2"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988" y="3645024"/>
            <a:ext cx="7103691" cy="1299600"/>
          </a:xfrm>
          <a:prstGeom prst="rect">
            <a:avLst/>
          </a:prstGeom>
        </p:spPr>
      </p:pic>
      <p:sp>
        <p:nvSpPr>
          <p:cNvPr id="2" name="Title 1"/>
          <p:cNvSpPr>
            <a:spLocks noGrp="1"/>
          </p:cNvSpPr>
          <p:nvPr>
            <p:ph type="ctrTitle"/>
          </p:nvPr>
        </p:nvSpPr>
        <p:spPr>
          <a:xfrm>
            <a:off x="3275856" y="3886200"/>
            <a:ext cx="4801344" cy="838944"/>
          </a:xfrm>
        </p:spPr>
        <p:txBody>
          <a:bodyPr/>
          <a:lstStyle/>
          <a:p>
            <a:r>
              <a:rPr lang="en-GB" b="1" dirty="0">
                <a:solidFill>
                  <a:schemeClr val="accent1"/>
                </a:solidFill>
                <a:latin typeface="Georgia" pitchFamily="18" charset="0"/>
              </a:rPr>
              <a:t>          </a:t>
            </a:r>
          </a:p>
        </p:txBody>
      </p:sp>
      <p:sp>
        <p:nvSpPr>
          <p:cNvPr id="3" name="Subtitle 2"/>
          <p:cNvSpPr>
            <a:spLocks noGrp="1"/>
          </p:cNvSpPr>
          <p:nvPr>
            <p:ph type="subTitle" idx="1"/>
          </p:nvPr>
        </p:nvSpPr>
        <p:spPr>
          <a:xfrm>
            <a:off x="1547664" y="5088658"/>
            <a:ext cx="6566520" cy="720080"/>
          </a:xfrm>
        </p:spPr>
        <p:txBody>
          <a:bodyPr>
            <a:normAutofit fontScale="25000" lnSpcReduction="20000"/>
          </a:bodyPr>
          <a:lstStyle/>
          <a:p>
            <a:r>
              <a:rPr lang="en-GB" sz="4800" dirty="0">
                <a:solidFill>
                  <a:schemeClr val="accent2">
                    <a:lumMod val="50000"/>
                  </a:schemeClr>
                </a:solidFill>
                <a:latin typeface="+mn-lt"/>
              </a:rPr>
              <a:t>Introduction to the Paris Climate Bond concept</a:t>
            </a:r>
          </a:p>
          <a:p>
            <a:r>
              <a:rPr lang="en-GB" sz="4800" dirty="0">
                <a:solidFill>
                  <a:schemeClr val="accent2">
                    <a:lumMod val="50000"/>
                  </a:schemeClr>
                </a:solidFill>
                <a:latin typeface="+mn-lt"/>
              </a:rPr>
              <a:t>Brazil’s Green Bonds Markets: Structures and Perspectives, </a:t>
            </a:r>
            <a:r>
              <a:rPr lang="en-GB" sz="4800" dirty="0" smtClean="0">
                <a:solidFill>
                  <a:schemeClr val="accent2">
                    <a:lumMod val="50000"/>
                  </a:schemeClr>
                </a:solidFill>
                <a:latin typeface="+mn-lt"/>
              </a:rPr>
              <a:t>Thursday </a:t>
            </a:r>
            <a:r>
              <a:rPr lang="en-GB" sz="4800" dirty="0">
                <a:solidFill>
                  <a:schemeClr val="accent2">
                    <a:lumMod val="50000"/>
                  </a:schemeClr>
                </a:solidFill>
                <a:latin typeface="+mn-lt"/>
              </a:rPr>
              <a:t>27 September 2018</a:t>
            </a:r>
          </a:p>
          <a:p>
            <a:r>
              <a:rPr lang="en-GB" sz="4800" dirty="0">
                <a:solidFill>
                  <a:schemeClr val="accent2">
                    <a:lumMod val="50000"/>
                  </a:schemeClr>
                </a:solidFill>
                <a:latin typeface="+mn-lt"/>
              </a:rPr>
              <a:t>Email: </a:t>
            </a:r>
            <a:r>
              <a:rPr lang="en-GB" sz="4800" u="sng" dirty="0">
                <a:solidFill>
                  <a:srgbClr val="E37D0D"/>
                </a:solidFill>
                <a:latin typeface="+mn-lt"/>
                <a:hlinkClick r:id="rId3"/>
              </a:rPr>
              <a:t>daniel.rossetto@climatemundial.com</a:t>
            </a:r>
            <a:endParaRPr lang="en-GB" sz="4800" u="sng" dirty="0">
              <a:solidFill>
                <a:srgbClr val="E37D0D"/>
              </a:solidFill>
              <a:latin typeface="+mn-lt"/>
            </a:endParaRPr>
          </a:p>
          <a:p>
            <a:r>
              <a:rPr lang="en-GB" sz="4800" dirty="0">
                <a:solidFill>
                  <a:schemeClr val="accent2">
                    <a:lumMod val="50000"/>
                  </a:schemeClr>
                </a:solidFill>
                <a:latin typeface="+mn-lt"/>
              </a:rPr>
              <a:t>Website: </a:t>
            </a:r>
            <a:r>
              <a:rPr lang="en-GB" sz="4800" dirty="0">
                <a:solidFill>
                  <a:schemeClr val="accent2">
                    <a:lumMod val="50000"/>
                  </a:schemeClr>
                </a:solidFill>
                <a:latin typeface="+mn-lt"/>
                <a:hlinkClick r:id="rId3"/>
              </a:rPr>
              <a:t>www.climatemundial.com</a:t>
            </a:r>
            <a:endParaRPr lang="en-GB" sz="4800" dirty="0">
              <a:solidFill>
                <a:schemeClr val="accent2">
                  <a:lumMod val="50000"/>
                </a:schemeClr>
              </a:solidFill>
              <a:latin typeface="+mn-lt"/>
            </a:endParaRPr>
          </a:p>
          <a:p>
            <a:r>
              <a:rPr lang="en-GB" sz="4800" dirty="0">
                <a:latin typeface="+mn-lt"/>
              </a:rPr>
              <a:t> </a:t>
            </a:r>
          </a:p>
          <a:p>
            <a:endParaRPr lang="en-GB" dirty="0">
              <a:solidFill>
                <a:schemeClr val="accent2">
                  <a:lumMod val="50000"/>
                </a:schemeClr>
              </a:solidFill>
            </a:endParaRPr>
          </a:p>
          <a:p>
            <a:endParaRPr lang="en-GB" dirty="0">
              <a:solidFill>
                <a:schemeClr val="accent2">
                  <a:lumMod val="50000"/>
                </a:schemeClr>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32040" y="3931475"/>
            <a:ext cx="3182144" cy="753106"/>
          </a:xfrm>
          <a:prstGeom prst="rect">
            <a:avLst/>
          </a:prstGeom>
        </p:spPr>
      </p:pic>
      <p:pic>
        <p:nvPicPr>
          <p:cNvPr id="7" name="Picture 6" descr="Screen shot 2011-06-24 at 3.13.09 PM.png">
            <a:extLst>
              <a:ext uri="{FF2B5EF4-FFF2-40B4-BE49-F238E27FC236}">
                <a16:creationId xmlns="" xmlns:a16="http://schemas.microsoft.com/office/drawing/2014/main" id="{8FCE8F87-DC97-E94D-BFDC-C1FE80F39FA6}"/>
              </a:ext>
            </a:extLst>
          </p:cNvPr>
          <p:cNvPicPr/>
          <p:nvPr/>
        </p:nvPicPr>
        <p:blipFill>
          <a:blip r:embed="rId5"/>
          <a:srcRect/>
          <a:stretch>
            <a:fillRect/>
          </a:stretch>
        </p:blipFill>
        <p:spPr bwMode="auto">
          <a:xfrm>
            <a:off x="7712595" y="548680"/>
            <a:ext cx="523084" cy="936104"/>
          </a:xfrm>
          <a:prstGeom prst="rect">
            <a:avLst/>
          </a:prstGeom>
          <a:noFill/>
          <a:ln w="9525">
            <a:noFill/>
            <a:miter lim="800000"/>
            <a:headEnd/>
            <a:tailEnd/>
          </a:ln>
        </p:spPr>
      </p:pic>
      <p:pic>
        <p:nvPicPr>
          <p:cNvPr id="5" name="Picture 4" descr="LOGO Embassy white PNG.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7052" y="767573"/>
            <a:ext cx="1152961" cy="540415"/>
          </a:xfrm>
          <a:prstGeom prst="rect">
            <a:avLst/>
          </a:prstGeom>
        </p:spPr>
      </p:pic>
      <p:pic>
        <p:nvPicPr>
          <p:cNvPr id="9" name="Picture 8" descr="download.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79912" y="764704"/>
            <a:ext cx="1944216" cy="483894"/>
          </a:xfrm>
          <a:prstGeom prst="rect">
            <a:avLst/>
          </a:prstGeom>
        </p:spPr>
      </p:pic>
    </p:spTree>
    <p:extLst>
      <p:ext uri="{BB962C8B-B14F-4D97-AF65-F5344CB8AC3E}">
        <p14:creationId xmlns:p14="http://schemas.microsoft.com/office/powerpoint/2010/main" val="97362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Summary of Key Points</a:t>
            </a:r>
          </a:p>
        </p:txBody>
      </p:sp>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10</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7" name="TextBox 6"/>
          <p:cNvSpPr txBox="1"/>
          <p:nvPr/>
        </p:nvSpPr>
        <p:spPr>
          <a:xfrm>
            <a:off x="2603500" y="6468533"/>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sp>
        <p:nvSpPr>
          <p:cNvPr id="2" name="TextBox 1"/>
          <p:cNvSpPr txBox="1"/>
          <p:nvPr/>
        </p:nvSpPr>
        <p:spPr>
          <a:xfrm>
            <a:off x="522660" y="1318320"/>
            <a:ext cx="8164140" cy="323165"/>
          </a:xfrm>
          <a:prstGeom prst="rect">
            <a:avLst/>
          </a:prstGeom>
          <a:solidFill>
            <a:schemeClr val="accent2">
              <a:lumMod val="50000"/>
            </a:schemeClr>
          </a:solidFill>
        </p:spPr>
        <p:txBody>
          <a:bodyPr wrap="square" rtlCol="0">
            <a:spAutoFit/>
          </a:bodyPr>
          <a:lstStyle/>
          <a:p>
            <a:r>
              <a:rPr lang="en-US" sz="1500" dirty="0">
                <a:solidFill>
                  <a:schemeClr val="bg1"/>
                </a:solidFill>
              </a:rPr>
              <a:t>Providing long-term financing to support NDC implementation in developing countries</a:t>
            </a:r>
          </a:p>
        </p:txBody>
      </p:sp>
      <p:graphicFrame>
        <p:nvGraphicFramePr>
          <p:cNvPr id="9" name="Diagram 8"/>
          <p:cNvGraphicFramePr/>
          <p:nvPr>
            <p:extLst>
              <p:ext uri="{D42A27DB-BD31-4B8C-83A1-F6EECF244321}">
                <p14:modId xmlns:p14="http://schemas.microsoft.com/office/powerpoint/2010/main" val="528797274"/>
              </p:ext>
            </p:extLst>
          </p:nvPr>
        </p:nvGraphicFramePr>
        <p:xfrm>
          <a:off x="522660" y="1755924"/>
          <a:ext cx="8164140"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9" descr="Screen shot 2011-06-24 at 3.13.09 PM.png">
            <a:extLst>
              <a:ext uri="{FF2B5EF4-FFF2-40B4-BE49-F238E27FC236}">
                <a16:creationId xmlns="" xmlns:a16="http://schemas.microsoft.com/office/drawing/2014/main" id="{DAB36AB8-6BC9-1D4F-B4CE-26D6ED9772F4}"/>
              </a:ext>
            </a:extLst>
          </p:cNvPr>
          <p:cNvPicPr/>
          <p:nvPr/>
        </p:nvPicPr>
        <p:blipFill>
          <a:blip r:embed="rId8"/>
          <a:srcRect/>
          <a:stretch>
            <a:fillRect/>
          </a:stretch>
        </p:blipFill>
        <p:spPr bwMode="auto">
          <a:xfrm>
            <a:off x="7988038" y="117976"/>
            <a:ext cx="523084" cy="936104"/>
          </a:xfrm>
          <a:prstGeom prst="rect">
            <a:avLst/>
          </a:prstGeom>
          <a:noFill/>
          <a:ln w="9525">
            <a:noFill/>
            <a:miter lim="800000"/>
            <a:headEnd/>
            <a:tailEnd/>
          </a:ln>
        </p:spPr>
      </p:pic>
    </p:spTree>
    <p:extLst>
      <p:ext uri="{BB962C8B-B14F-4D97-AF65-F5344CB8AC3E}">
        <p14:creationId xmlns:p14="http://schemas.microsoft.com/office/powerpoint/2010/main" val="4048975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988" y="3645024"/>
            <a:ext cx="7103691" cy="1299600"/>
          </a:xfrm>
          <a:prstGeom prst="rect">
            <a:avLst/>
          </a:prstGeom>
        </p:spPr>
      </p:pic>
      <p:sp>
        <p:nvSpPr>
          <p:cNvPr id="2" name="Title 1"/>
          <p:cNvSpPr>
            <a:spLocks noGrp="1"/>
          </p:cNvSpPr>
          <p:nvPr>
            <p:ph type="ctrTitle"/>
          </p:nvPr>
        </p:nvSpPr>
        <p:spPr>
          <a:xfrm>
            <a:off x="3275856" y="3886200"/>
            <a:ext cx="4801344" cy="838944"/>
          </a:xfrm>
        </p:spPr>
        <p:txBody>
          <a:bodyPr/>
          <a:lstStyle/>
          <a:p>
            <a:r>
              <a:rPr lang="en-GB" b="1" dirty="0">
                <a:solidFill>
                  <a:schemeClr val="accent1"/>
                </a:solidFill>
                <a:latin typeface="Georgia" pitchFamily="18" charset="0"/>
              </a:rPr>
              <a:t>          </a:t>
            </a:r>
          </a:p>
        </p:txBody>
      </p:sp>
      <p:sp>
        <p:nvSpPr>
          <p:cNvPr id="3" name="Subtitle 2"/>
          <p:cNvSpPr>
            <a:spLocks noGrp="1"/>
          </p:cNvSpPr>
          <p:nvPr>
            <p:ph type="subTitle" idx="1"/>
          </p:nvPr>
        </p:nvSpPr>
        <p:spPr>
          <a:xfrm>
            <a:off x="1547664" y="5088658"/>
            <a:ext cx="6566520" cy="720080"/>
          </a:xfrm>
        </p:spPr>
        <p:txBody>
          <a:bodyPr>
            <a:normAutofit fontScale="25000" lnSpcReduction="20000"/>
          </a:bodyPr>
          <a:lstStyle/>
          <a:p>
            <a:r>
              <a:rPr lang="en-GB" sz="4800" dirty="0">
                <a:solidFill>
                  <a:schemeClr val="accent2">
                    <a:lumMod val="50000"/>
                  </a:schemeClr>
                </a:solidFill>
                <a:latin typeface="+mn-lt"/>
              </a:rPr>
              <a:t>Introduction to the Paris Climate Bond concept</a:t>
            </a:r>
          </a:p>
          <a:p>
            <a:r>
              <a:rPr lang="en-GB" sz="4800" dirty="0">
                <a:solidFill>
                  <a:schemeClr val="accent2">
                    <a:lumMod val="50000"/>
                  </a:schemeClr>
                </a:solidFill>
                <a:latin typeface="+mn-lt"/>
              </a:rPr>
              <a:t>Brazil’s Green Bonds Markets: Structures and Perspectives,  Thursday 27 September 2018</a:t>
            </a:r>
          </a:p>
          <a:p>
            <a:r>
              <a:rPr lang="en-GB" sz="4800" dirty="0">
                <a:solidFill>
                  <a:schemeClr val="accent2">
                    <a:lumMod val="50000"/>
                  </a:schemeClr>
                </a:solidFill>
                <a:latin typeface="+mn-lt"/>
              </a:rPr>
              <a:t>Email: </a:t>
            </a:r>
            <a:r>
              <a:rPr lang="en-GB" sz="4800" u="sng" dirty="0">
                <a:solidFill>
                  <a:srgbClr val="E37D0D"/>
                </a:solidFill>
                <a:latin typeface="+mn-lt"/>
                <a:hlinkClick r:id="rId3"/>
              </a:rPr>
              <a:t>daniel.rossetto@climatemundial.com</a:t>
            </a:r>
            <a:endParaRPr lang="en-GB" sz="4800" u="sng" dirty="0">
              <a:solidFill>
                <a:srgbClr val="E37D0D"/>
              </a:solidFill>
              <a:latin typeface="+mn-lt"/>
            </a:endParaRPr>
          </a:p>
          <a:p>
            <a:r>
              <a:rPr lang="en-GB" sz="4800" dirty="0">
                <a:solidFill>
                  <a:schemeClr val="accent2">
                    <a:lumMod val="50000"/>
                  </a:schemeClr>
                </a:solidFill>
                <a:latin typeface="+mn-lt"/>
              </a:rPr>
              <a:t>Website: </a:t>
            </a:r>
            <a:r>
              <a:rPr lang="en-GB" sz="4800" dirty="0">
                <a:solidFill>
                  <a:schemeClr val="accent2">
                    <a:lumMod val="50000"/>
                  </a:schemeClr>
                </a:solidFill>
                <a:latin typeface="+mn-lt"/>
                <a:hlinkClick r:id="rId3"/>
              </a:rPr>
              <a:t>www.climatemundial.com</a:t>
            </a:r>
            <a:endParaRPr lang="en-GB" sz="4800" dirty="0">
              <a:solidFill>
                <a:schemeClr val="accent2">
                  <a:lumMod val="50000"/>
                </a:schemeClr>
              </a:solidFill>
              <a:latin typeface="+mn-lt"/>
            </a:endParaRPr>
          </a:p>
          <a:p>
            <a:r>
              <a:rPr lang="en-GB" sz="4800" dirty="0">
                <a:latin typeface="+mn-lt"/>
              </a:rPr>
              <a:t> </a:t>
            </a:r>
          </a:p>
          <a:p>
            <a:endParaRPr lang="en-GB" dirty="0">
              <a:solidFill>
                <a:schemeClr val="accent2">
                  <a:lumMod val="50000"/>
                </a:schemeClr>
              </a:solidFill>
            </a:endParaRPr>
          </a:p>
          <a:p>
            <a:endParaRPr lang="en-GB" dirty="0">
              <a:solidFill>
                <a:schemeClr val="accent2">
                  <a:lumMod val="50000"/>
                </a:schemeClr>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32040" y="3931475"/>
            <a:ext cx="3182144" cy="753106"/>
          </a:xfrm>
          <a:prstGeom prst="rect">
            <a:avLst/>
          </a:prstGeom>
        </p:spPr>
      </p:pic>
      <p:pic>
        <p:nvPicPr>
          <p:cNvPr id="7" name="Picture 6" descr="Screen shot 2011-06-24 at 3.13.09 PM.png">
            <a:extLst>
              <a:ext uri="{FF2B5EF4-FFF2-40B4-BE49-F238E27FC236}">
                <a16:creationId xmlns="" xmlns:a16="http://schemas.microsoft.com/office/drawing/2014/main" id="{8FCE8F87-DC97-E94D-BFDC-C1FE80F39FA6}"/>
              </a:ext>
            </a:extLst>
          </p:cNvPr>
          <p:cNvPicPr/>
          <p:nvPr/>
        </p:nvPicPr>
        <p:blipFill>
          <a:blip r:embed="rId5"/>
          <a:srcRect/>
          <a:stretch>
            <a:fillRect/>
          </a:stretch>
        </p:blipFill>
        <p:spPr bwMode="auto">
          <a:xfrm>
            <a:off x="7712595" y="548680"/>
            <a:ext cx="523084" cy="936104"/>
          </a:xfrm>
          <a:prstGeom prst="rect">
            <a:avLst/>
          </a:prstGeom>
          <a:noFill/>
          <a:ln w="9525">
            <a:noFill/>
            <a:miter lim="800000"/>
            <a:headEnd/>
            <a:tailEnd/>
          </a:ln>
        </p:spPr>
      </p:pic>
      <p:pic>
        <p:nvPicPr>
          <p:cNvPr id="5" name="Picture 4" descr="LOGO Embassy white PNG.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7052" y="767573"/>
            <a:ext cx="1152961" cy="540415"/>
          </a:xfrm>
          <a:prstGeom prst="rect">
            <a:avLst/>
          </a:prstGeom>
        </p:spPr>
      </p:pic>
      <p:pic>
        <p:nvPicPr>
          <p:cNvPr id="9" name="Picture 8" descr="download.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79912" y="764704"/>
            <a:ext cx="1944216" cy="483894"/>
          </a:xfrm>
          <a:prstGeom prst="rect">
            <a:avLst/>
          </a:prstGeom>
        </p:spPr>
      </p:pic>
    </p:spTree>
    <p:extLst>
      <p:ext uri="{BB962C8B-B14F-4D97-AF65-F5344CB8AC3E}">
        <p14:creationId xmlns:p14="http://schemas.microsoft.com/office/powerpoint/2010/main" val="3441259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2</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7"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Disclaimer</a:t>
            </a:r>
          </a:p>
        </p:txBody>
      </p:sp>
      <p:sp>
        <p:nvSpPr>
          <p:cNvPr id="6" name="TextBox 5"/>
          <p:cNvSpPr txBox="1"/>
          <p:nvPr/>
        </p:nvSpPr>
        <p:spPr>
          <a:xfrm>
            <a:off x="2603500" y="6453336"/>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sp>
        <p:nvSpPr>
          <p:cNvPr id="8" name="TextBox 7"/>
          <p:cNvSpPr txBox="1"/>
          <p:nvPr/>
        </p:nvSpPr>
        <p:spPr>
          <a:xfrm>
            <a:off x="437952" y="1268760"/>
            <a:ext cx="8064896" cy="4339649"/>
          </a:xfrm>
          <a:prstGeom prst="rect">
            <a:avLst/>
          </a:prstGeom>
          <a:noFill/>
        </p:spPr>
        <p:txBody>
          <a:bodyPr wrap="square" rtlCol="0">
            <a:spAutoFit/>
          </a:bodyPr>
          <a:lstStyle/>
          <a:p>
            <a:pPr algn="just"/>
            <a:r>
              <a:rPr lang="en-GB" sz="1200" dirty="0"/>
              <a:t>This presentation has been prepared for discussion purposes only and is not an offer to sell or a solicitation to buy any financial product, nor to provide financial services or financial advice. While this presentation may make reference to various financial products no such reference should be taken to be an endorsement of such products by the Authors. The Authors have attempted to provide accurate and complete information obtained from reliable sources, however, the Authors make no warranties or representations, express or implied, as to whether information provided in this presentation is accurate, complete or up-to-date. The reader should therefore be fully aware of these limitations and, where further accuracy is required the reader should seek its own professional advice. Unless otherwise prohibited by law, the Authors disclaim all liability for any loss or damage suffered by any person using, disclosing, relying or acting on any information supplied to it or inferred from information supplied by the Authors or any of their representatives. The Authors retain all present and future rights (including copyrights, trademarks, patents as well as any other intellectual property right) in relation to its own work within this presentation. </a:t>
            </a:r>
            <a:r>
              <a:rPr lang="en-GB" sz="1200" dirty="0" smtClean="0"/>
              <a:t> You </a:t>
            </a:r>
            <a:r>
              <a:rPr lang="en-GB" sz="1200" dirty="0"/>
              <a:t>may not copy, download, publish, distribute or reproduce any of the information contained in this presentation in any form without the prior written consent of the Authors. The Authors make no representation and gives no advice in respect of any financial, investment, tax, legal or accounting matters in any jurisdiction including the suitability of financial products to investors. The Authors shall not, nor any of its agents or subcontractors, be liable for any direct, indirect, special, incidental, consequential, punitive, or exemplary damages, including lost profits (even if the Authors are advised of the possibility thereof) arising in any way from, including but not limited to: (</a:t>
            </a:r>
            <a:r>
              <a:rPr lang="en-GB" sz="1200" dirty="0" err="1"/>
              <a:t>i</a:t>
            </a:r>
            <a:r>
              <a:rPr lang="en-GB" sz="1200" dirty="0"/>
              <a:t>) the information provided in this presentation; (ii) the modification or misuse of information in this presentation; or (iii) claims of third parties in connection with the use of this presentation. This exclusion of liability is made for the benefit of directors and employees of the Authors. This presentation has been prepared without taking account of the reader’s objectives, financial situation or needs. Consequently, before acting on the information in this presentation, the reader should consider the appropriateness of the information in view of its own objectives, financial situation and needs. </a:t>
            </a:r>
          </a:p>
          <a:p>
            <a:pPr algn="just"/>
            <a:r>
              <a:rPr lang="en-GB" sz="1200" dirty="0"/>
              <a:t>Climate Mundial Ltd is a Private Limited Company registered under the Companies Act 2006 in England &amp; Wales. Company number: 8073353. Climate Mundial is authorised and regulated by the Financial Conduct Authority (UK).</a:t>
            </a:r>
          </a:p>
        </p:txBody>
      </p:sp>
      <p:pic>
        <p:nvPicPr>
          <p:cNvPr id="10" name="Picture 9" descr="Screen shot 2011-06-24 at 3.13.09 PM.png">
            <a:extLst>
              <a:ext uri="{FF2B5EF4-FFF2-40B4-BE49-F238E27FC236}">
                <a16:creationId xmlns="" xmlns:a16="http://schemas.microsoft.com/office/drawing/2014/main" id="{8FCE8F87-DC97-E94D-BFDC-C1FE80F39FA6}"/>
              </a:ext>
            </a:extLst>
          </p:cNvPr>
          <p:cNvPicPr/>
          <p:nvPr/>
        </p:nvPicPr>
        <p:blipFill>
          <a:blip r:embed="rId3"/>
          <a:srcRect/>
          <a:stretch>
            <a:fillRect/>
          </a:stretch>
        </p:blipFill>
        <p:spPr bwMode="auto">
          <a:xfrm>
            <a:off x="7988038" y="117976"/>
            <a:ext cx="523084" cy="936104"/>
          </a:xfrm>
          <a:prstGeom prst="rect">
            <a:avLst/>
          </a:prstGeom>
          <a:noFill/>
          <a:ln w="9525">
            <a:noFill/>
            <a:miter lim="800000"/>
            <a:headEnd/>
            <a:tailEnd/>
          </a:ln>
        </p:spPr>
      </p:pic>
    </p:spTree>
    <p:extLst>
      <p:ext uri="{BB962C8B-B14F-4D97-AF65-F5344CB8AC3E}">
        <p14:creationId xmlns:p14="http://schemas.microsoft.com/office/powerpoint/2010/main" val="1194490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Brazil’s Nationally Determined Contribution (NDC)</a:t>
            </a:r>
          </a:p>
        </p:txBody>
      </p:sp>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3</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6" name="TextBox 5"/>
          <p:cNvSpPr txBox="1"/>
          <p:nvPr/>
        </p:nvSpPr>
        <p:spPr>
          <a:xfrm>
            <a:off x="2603500" y="6468533"/>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pic>
        <p:nvPicPr>
          <p:cNvPr id="8" name="Picture 7" descr="Screen shot 2011-06-24 at 3.13.09 PM.png">
            <a:extLst>
              <a:ext uri="{FF2B5EF4-FFF2-40B4-BE49-F238E27FC236}">
                <a16:creationId xmlns="" xmlns:a16="http://schemas.microsoft.com/office/drawing/2014/main" id="{AE5215C2-2192-C143-A16C-52A79B0990E5}"/>
              </a:ext>
            </a:extLst>
          </p:cNvPr>
          <p:cNvPicPr/>
          <p:nvPr/>
        </p:nvPicPr>
        <p:blipFill>
          <a:blip r:embed="rId3"/>
          <a:srcRect/>
          <a:stretch>
            <a:fillRect/>
          </a:stretch>
        </p:blipFill>
        <p:spPr bwMode="auto">
          <a:xfrm>
            <a:off x="7988038" y="117976"/>
            <a:ext cx="523084" cy="936104"/>
          </a:xfrm>
          <a:prstGeom prst="rect">
            <a:avLst/>
          </a:prstGeom>
          <a:noFill/>
          <a:ln w="9525">
            <a:noFill/>
            <a:miter lim="800000"/>
            <a:headEnd/>
            <a:tailEnd/>
          </a:ln>
        </p:spPr>
      </p:pic>
      <p:graphicFrame>
        <p:nvGraphicFramePr>
          <p:cNvPr id="2" name="Chart 1"/>
          <p:cNvGraphicFramePr/>
          <p:nvPr>
            <p:extLst>
              <p:ext uri="{D42A27DB-BD31-4B8C-83A1-F6EECF244321}">
                <p14:modId xmlns:p14="http://schemas.microsoft.com/office/powerpoint/2010/main" val="694783526"/>
              </p:ext>
            </p:extLst>
          </p:nvPr>
        </p:nvGraphicFramePr>
        <p:xfrm>
          <a:off x="4527932" y="1412776"/>
          <a:ext cx="4186808" cy="4709368"/>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p:nvPr/>
        </p:nvSpPr>
        <p:spPr>
          <a:xfrm>
            <a:off x="457200" y="1412776"/>
            <a:ext cx="3970784" cy="4801314"/>
          </a:xfrm>
          <a:prstGeom prst="rect">
            <a:avLst/>
          </a:prstGeom>
          <a:solidFill>
            <a:schemeClr val="accent2">
              <a:lumMod val="50000"/>
            </a:schemeClr>
          </a:solidFill>
          <a:ln>
            <a:noFill/>
          </a:ln>
        </p:spPr>
        <p:txBody>
          <a:bodyPr wrap="square">
            <a:spAutoFit/>
          </a:bodyPr>
          <a:lstStyle/>
          <a:p>
            <a:pPr marL="285750" indent="-285750">
              <a:buFont typeface="Arial"/>
              <a:buChar char="•"/>
            </a:pPr>
            <a:endParaRPr lang="en-US" sz="800" dirty="0">
              <a:latin typeface="Gill Sans MT"/>
              <a:cs typeface="Gill Sans MT"/>
            </a:endParaRPr>
          </a:p>
          <a:p>
            <a:r>
              <a:rPr lang="en-US" sz="1600" b="1" dirty="0">
                <a:solidFill>
                  <a:schemeClr val="bg1"/>
                </a:solidFill>
                <a:latin typeface="Gill Sans MT"/>
                <a:cs typeface="Gill Sans MT"/>
              </a:rPr>
              <a:t>Key 2030 Targets in the NDC:</a:t>
            </a:r>
          </a:p>
          <a:p>
            <a:endParaRPr lang="en-US" sz="1400" dirty="0">
              <a:solidFill>
                <a:schemeClr val="bg1"/>
              </a:solidFill>
              <a:latin typeface="Gill Sans MT"/>
              <a:cs typeface="Gill Sans MT"/>
            </a:endParaRPr>
          </a:p>
          <a:p>
            <a:pPr marL="285750" indent="-285750">
              <a:buFont typeface="Wingdings" charset="2"/>
              <a:buChar char="§"/>
            </a:pPr>
            <a:r>
              <a:rPr lang="en-US" sz="1600" dirty="0">
                <a:solidFill>
                  <a:schemeClr val="bg1"/>
                </a:solidFill>
                <a:latin typeface="Gill Sans MT"/>
                <a:cs typeface="Gill Sans MT"/>
              </a:rPr>
              <a:t>Increase the share of sustainable biofuels to 18% of national market.</a:t>
            </a:r>
          </a:p>
          <a:p>
            <a:pPr marL="285750" indent="-285750">
              <a:buFont typeface="Wingdings" charset="2"/>
              <a:buChar char="§"/>
            </a:pPr>
            <a:endParaRPr lang="en-US" sz="1600" dirty="0">
              <a:solidFill>
                <a:schemeClr val="bg1"/>
              </a:solidFill>
              <a:latin typeface="Gill Sans MT"/>
              <a:cs typeface="Gill Sans MT"/>
            </a:endParaRPr>
          </a:p>
          <a:p>
            <a:pPr marL="285750" indent="-285750">
              <a:buFont typeface="Wingdings" charset="2"/>
              <a:buChar char="§"/>
            </a:pPr>
            <a:r>
              <a:rPr lang="en-US" sz="1600" dirty="0">
                <a:solidFill>
                  <a:schemeClr val="bg1"/>
                </a:solidFill>
                <a:latin typeface="Gill Sans MT"/>
                <a:cs typeface="Gill Sans MT"/>
              </a:rPr>
              <a:t>Achieve zero illegal deforestation.</a:t>
            </a:r>
          </a:p>
          <a:p>
            <a:pPr marL="285750" indent="-285750">
              <a:buFont typeface="Wingdings" charset="2"/>
              <a:buChar char="§"/>
            </a:pPr>
            <a:endParaRPr lang="en-US" sz="1600" dirty="0">
              <a:solidFill>
                <a:schemeClr val="bg1"/>
              </a:solidFill>
              <a:latin typeface="Gill Sans MT"/>
              <a:cs typeface="Gill Sans MT"/>
            </a:endParaRPr>
          </a:p>
          <a:p>
            <a:pPr marL="285750" indent="-285750">
              <a:buFont typeface="Wingdings" charset="2"/>
              <a:buChar char="§"/>
            </a:pPr>
            <a:r>
              <a:rPr lang="en-US" sz="1600" dirty="0">
                <a:solidFill>
                  <a:schemeClr val="bg1"/>
                </a:solidFill>
                <a:latin typeface="Gill Sans MT"/>
                <a:cs typeface="Gill Sans MT"/>
              </a:rPr>
              <a:t>Restore and reforest 12 million Ha of forests.</a:t>
            </a:r>
          </a:p>
          <a:p>
            <a:pPr marL="285750" indent="-285750">
              <a:buFont typeface="Wingdings" charset="2"/>
              <a:buChar char="§"/>
            </a:pPr>
            <a:endParaRPr lang="en-US" sz="1600" dirty="0">
              <a:solidFill>
                <a:schemeClr val="bg1"/>
              </a:solidFill>
              <a:latin typeface="Gill Sans MT"/>
              <a:cs typeface="Gill Sans MT"/>
            </a:endParaRPr>
          </a:p>
          <a:p>
            <a:pPr marL="285750" indent="-285750">
              <a:buFont typeface="Wingdings" charset="2"/>
              <a:buChar char="§"/>
            </a:pPr>
            <a:r>
              <a:rPr lang="en-US" sz="1600" dirty="0">
                <a:solidFill>
                  <a:schemeClr val="bg1"/>
                </a:solidFill>
                <a:latin typeface="Gill Sans MT"/>
                <a:cs typeface="Gill Sans MT"/>
              </a:rPr>
              <a:t>Achieve 28-33% penetration of non-hydro renewables in </a:t>
            </a:r>
            <a:r>
              <a:rPr lang="en-US" sz="1600" dirty="0" smtClean="0">
                <a:solidFill>
                  <a:schemeClr val="bg1"/>
                </a:solidFill>
                <a:latin typeface="Gill Sans MT"/>
                <a:cs typeface="Gill Sans MT"/>
              </a:rPr>
              <a:t>the total energy mix</a:t>
            </a:r>
            <a:r>
              <a:rPr lang="en-US" sz="1600" dirty="0">
                <a:solidFill>
                  <a:schemeClr val="bg1"/>
                </a:solidFill>
                <a:latin typeface="Gill Sans MT"/>
                <a:cs typeface="Gill Sans MT"/>
              </a:rPr>
              <a:t>.</a:t>
            </a:r>
          </a:p>
          <a:p>
            <a:pPr marL="285750" indent="-285750">
              <a:buFont typeface="Wingdings" charset="2"/>
              <a:buChar char="§"/>
            </a:pPr>
            <a:endParaRPr lang="en-US" sz="1600" dirty="0">
              <a:solidFill>
                <a:schemeClr val="bg1"/>
              </a:solidFill>
              <a:latin typeface="Gill Sans MT"/>
              <a:cs typeface="Gill Sans MT"/>
            </a:endParaRPr>
          </a:p>
          <a:p>
            <a:pPr marL="285750" indent="-285750">
              <a:buFont typeface="Wingdings" charset="2"/>
              <a:buChar char="§"/>
            </a:pPr>
            <a:r>
              <a:rPr lang="en-US" sz="1600" dirty="0">
                <a:solidFill>
                  <a:schemeClr val="bg1"/>
                </a:solidFill>
                <a:latin typeface="Gill Sans MT"/>
                <a:cs typeface="Gill Sans MT"/>
              </a:rPr>
              <a:t>Restoration of 15 million Ha of degraded pasturelands.</a:t>
            </a:r>
          </a:p>
          <a:p>
            <a:pPr marL="285750" indent="-285750">
              <a:buFont typeface="Wingdings" charset="2"/>
              <a:buChar char="§"/>
            </a:pPr>
            <a:endParaRPr lang="en-US" sz="1600" dirty="0">
              <a:solidFill>
                <a:schemeClr val="bg1"/>
              </a:solidFill>
              <a:latin typeface="Gill Sans MT"/>
              <a:cs typeface="Gill Sans MT"/>
            </a:endParaRPr>
          </a:p>
          <a:p>
            <a:pPr marL="285750" indent="-285750">
              <a:buFont typeface="Wingdings" charset="2"/>
              <a:buChar char="§"/>
            </a:pPr>
            <a:r>
              <a:rPr lang="en-US" sz="1600" dirty="0">
                <a:solidFill>
                  <a:schemeClr val="bg1"/>
                </a:solidFill>
                <a:latin typeface="Gill Sans MT"/>
                <a:cs typeface="Gill Sans MT"/>
              </a:rPr>
              <a:t>Restoration of 5 million Ha of integrated cropland-livestock-forest systems.</a:t>
            </a:r>
          </a:p>
          <a:p>
            <a:pPr marL="285750" indent="-285750">
              <a:buFont typeface="Arial" panose="020B0604020202020204" pitchFamily="34" charset="0"/>
              <a:buChar char="•"/>
            </a:pPr>
            <a:endParaRPr lang="en-US" sz="1400" dirty="0">
              <a:solidFill>
                <a:schemeClr val="bg1"/>
              </a:solidFill>
              <a:latin typeface="Gill Sans MT"/>
              <a:cs typeface="Gill Sans MT"/>
            </a:endParaRPr>
          </a:p>
        </p:txBody>
      </p:sp>
    </p:spTree>
    <p:extLst>
      <p:ext uri="{BB962C8B-B14F-4D97-AF65-F5344CB8AC3E}">
        <p14:creationId xmlns:p14="http://schemas.microsoft.com/office/powerpoint/2010/main" val="256529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Paris Climate Bond (PCB) Concept</a:t>
            </a:r>
          </a:p>
        </p:txBody>
      </p:sp>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4</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7" name="Rectangle 6"/>
          <p:cNvSpPr/>
          <p:nvPr/>
        </p:nvSpPr>
        <p:spPr>
          <a:xfrm>
            <a:off x="457200" y="1283705"/>
            <a:ext cx="8085138" cy="4955203"/>
          </a:xfrm>
          <a:prstGeom prst="rect">
            <a:avLst/>
          </a:prstGeom>
          <a:solidFill>
            <a:schemeClr val="accent2">
              <a:lumMod val="75000"/>
            </a:schemeClr>
          </a:solidFill>
        </p:spPr>
        <p:txBody>
          <a:bodyPr wrap="square">
            <a:spAutoFit/>
          </a:bodyPr>
          <a:lstStyle/>
          <a:p>
            <a:pPr marL="285750" indent="-285750">
              <a:buFont typeface="Arial"/>
              <a:buChar char="•"/>
            </a:pPr>
            <a:endParaRPr lang="en-US" sz="800" dirty="0">
              <a:latin typeface="Gill Sans MT"/>
              <a:cs typeface="Gill Sans MT"/>
            </a:endParaRPr>
          </a:p>
          <a:p>
            <a:pPr marL="285750" indent="-285750">
              <a:buFont typeface="Arial" panose="020B0604020202020204" pitchFamily="34" charset="0"/>
              <a:buChar char="•"/>
            </a:pPr>
            <a:r>
              <a:rPr lang="en-US" sz="1400" dirty="0">
                <a:solidFill>
                  <a:schemeClr val="bg1"/>
                </a:solidFill>
                <a:latin typeface="Gill Sans MT"/>
                <a:cs typeface="Gill Sans MT"/>
              </a:rPr>
              <a:t>PCB is a financing concept that provides cost-effective, long-term debt funding for projects and programs in emerging markets that are registered with current and future mechanisms of the UNFCCC. </a:t>
            </a:r>
          </a:p>
          <a:p>
            <a:pPr marL="285750" indent="-285750">
              <a:buFont typeface="Arial" panose="020B0604020202020204" pitchFamily="34" charset="0"/>
              <a:buChar char="•"/>
            </a:pPr>
            <a:endParaRPr lang="en-US" sz="1400" dirty="0">
              <a:solidFill>
                <a:schemeClr val="bg1"/>
              </a:solidFill>
              <a:latin typeface="Gill Sans MT"/>
              <a:cs typeface="Gill Sans MT"/>
            </a:endParaRPr>
          </a:p>
          <a:p>
            <a:pPr marL="285750" indent="-285750">
              <a:buFont typeface="Arial" panose="020B0604020202020204" pitchFamily="34" charset="0"/>
              <a:buChar char="•"/>
            </a:pPr>
            <a:r>
              <a:rPr lang="en-US" sz="1400" dirty="0">
                <a:solidFill>
                  <a:schemeClr val="bg1"/>
                </a:solidFill>
                <a:latin typeface="Gill Sans MT"/>
                <a:cs typeface="Gill Sans MT"/>
              </a:rPr>
              <a:t>PCB raises funding primarily from the private sector. It also deploys climate finance available from public sources and aggregation concepts to optimize the risk and return profile of the finance mobilized.</a:t>
            </a:r>
          </a:p>
          <a:p>
            <a:pPr marL="285750" indent="-285750">
              <a:buFont typeface="Arial" panose="020B0604020202020204" pitchFamily="34" charset="0"/>
              <a:buChar char="•"/>
            </a:pPr>
            <a:endParaRPr lang="en-US" sz="1400" dirty="0">
              <a:solidFill>
                <a:schemeClr val="bg1"/>
              </a:solidFill>
              <a:latin typeface="Gill Sans MT"/>
              <a:cs typeface="Gill Sans MT"/>
            </a:endParaRPr>
          </a:p>
          <a:p>
            <a:pPr marL="285750" indent="-285750">
              <a:buFont typeface="Arial" panose="020B0604020202020204" pitchFamily="34" charset="0"/>
              <a:buChar char="•"/>
            </a:pPr>
            <a:r>
              <a:rPr lang="en-US" sz="1400" dirty="0">
                <a:solidFill>
                  <a:schemeClr val="bg1"/>
                </a:solidFill>
                <a:latin typeface="Gill Sans MT"/>
                <a:cs typeface="Gill Sans MT"/>
              </a:rPr>
              <a:t>PCB is focused on creating and popularizing an asset class that provides international debt capital markets a liquid instrument through which to invest in low carbon infrastructure in emerging markets.</a:t>
            </a:r>
          </a:p>
          <a:p>
            <a:pPr marL="285750" indent="-285750">
              <a:buFont typeface="Arial" panose="020B0604020202020204" pitchFamily="34" charset="0"/>
              <a:buChar char="•"/>
            </a:pPr>
            <a:endParaRPr lang="en-US" sz="1400" dirty="0">
              <a:solidFill>
                <a:schemeClr val="bg1"/>
              </a:solidFill>
              <a:latin typeface="Gill Sans MT"/>
              <a:cs typeface="Gill Sans MT"/>
            </a:endParaRPr>
          </a:p>
          <a:p>
            <a:pPr marL="285750" indent="-285750">
              <a:buFont typeface="Arial" panose="020B0604020202020204" pitchFamily="34" charset="0"/>
              <a:buChar char="•"/>
            </a:pPr>
            <a:r>
              <a:rPr lang="en-US" sz="1400" dirty="0">
                <a:solidFill>
                  <a:schemeClr val="bg1"/>
                </a:solidFill>
                <a:latin typeface="Gill Sans MT"/>
                <a:cs typeface="Gill Sans MT"/>
              </a:rPr>
              <a:t>In order to benefit from PCB financing, a core criterion for participation is that projects and programs be registered with current and future mechanisms of the UNFCCC (such as the CDM). </a:t>
            </a:r>
          </a:p>
          <a:p>
            <a:r>
              <a:rPr lang="en-US" sz="1400" dirty="0">
                <a:solidFill>
                  <a:schemeClr val="bg1"/>
                </a:solidFill>
                <a:latin typeface="Gill Sans MT"/>
                <a:cs typeface="Gill Sans MT"/>
              </a:rPr>
              <a:t> </a:t>
            </a:r>
          </a:p>
          <a:p>
            <a:pPr marL="285750" indent="-285750">
              <a:buFont typeface="Arial" panose="020B0604020202020204" pitchFamily="34" charset="0"/>
              <a:buChar char="•"/>
            </a:pPr>
            <a:r>
              <a:rPr lang="en-US" sz="1400" dirty="0">
                <a:solidFill>
                  <a:schemeClr val="bg1"/>
                </a:solidFill>
                <a:latin typeface="Gill Sans MT"/>
                <a:cs typeface="Gill Sans MT"/>
              </a:rPr>
              <a:t>PCB introduces a contractual mechanism by which the ex-ante volumetric mitigation outcome estimates, including CER delivery, are enforced.</a:t>
            </a:r>
          </a:p>
          <a:p>
            <a:pPr marL="285750" indent="-285750">
              <a:buFont typeface="Arial" panose="020B0604020202020204" pitchFamily="34" charset="0"/>
              <a:buChar char="•"/>
            </a:pPr>
            <a:endParaRPr lang="en-US" sz="1400" dirty="0">
              <a:solidFill>
                <a:schemeClr val="bg1"/>
              </a:solidFill>
              <a:latin typeface="Gill Sans MT"/>
              <a:cs typeface="Gill Sans MT"/>
            </a:endParaRPr>
          </a:p>
          <a:p>
            <a:pPr marL="285750" indent="-285750">
              <a:buFont typeface="Arial" panose="020B0604020202020204" pitchFamily="34" charset="0"/>
              <a:buChar char="•"/>
            </a:pPr>
            <a:r>
              <a:rPr lang="en-US" sz="1400" dirty="0">
                <a:solidFill>
                  <a:schemeClr val="bg1"/>
                </a:solidFill>
                <a:latin typeface="Gill Sans MT"/>
                <a:cs typeface="Gill Sans MT"/>
              </a:rPr>
              <a:t>UNFCCC-registration and contractual enforcement provisions afford certainty to investors that projects are delivering climate and sustainable development benefits that are real, verified and additional to business as usual, determined in accordance with multilateral standards.</a:t>
            </a:r>
          </a:p>
          <a:p>
            <a:pPr marL="285750" indent="-285750">
              <a:buFont typeface="Arial" panose="020B0604020202020204" pitchFamily="34" charset="0"/>
              <a:buChar char="•"/>
            </a:pPr>
            <a:endParaRPr lang="en-US" sz="1400" dirty="0">
              <a:solidFill>
                <a:schemeClr val="bg1"/>
              </a:solidFill>
              <a:latin typeface="Gill Sans MT"/>
              <a:cs typeface="Gill Sans MT"/>
            </a:endParaRPr>
          </a:p>
          <a:p>
            <a:pPr marL="285750" indent="-285750">
              <a:buFont typeface="Arial" panose="020B0604020202020204" pitchFamily="34" charset="0"/>
              <a:buChar char="•"/>
            </a:pPr>
            <a:r>
              <a:rPr lang="en-US" sz="1400" dirty="0">
                <a:solidFill>
                  <a:schemeClr val="bg1"/>
                </a:solidFill>
                <a:latin typeface="Gill Sans MT"/>
                <a:cs typeface="Gill Sans MT"/>
              </a:rPr>
              <a:t>The above features render PCB a much needed innovation in the area of climate-themed bonds and in the allocation of climate finance.</a:t>
            </a:r>
            <a:endParaRPr lang="en-US" sz="800" dirty="0">
              <a:solidFill>
                <a:schemeClr val="bg1"/>
              </a:solidFill>
              <a:latin typeface="Gill Sans MT"/>
              <a:cs typeface="Gill Sans MT"/>
            </a:endParaRPr>
          </a:p>
          <a:p>
            <a:pPr marL="285750" indent="-285750">
              <a:buFont typeface="Arial" panose="020B0604020202020204" pitchFamily="34" charset="0"/>
              <a:buChar char="•"/>
            </a:pPr>
            <a:endParaRPr lang="en-US" sz="800" dirty="0">
              <a:solidFill>
                <a:schemeClr val="bg1"/>
              </a:solidFill>
              <a:latin typeface="Gill Sans MT"/>
              <a:cs typeface="Gill Sans MT"/>
            </a:endParaRPr>
          </a:p>
        </p:txBody>
      </p:sp>
      <p:sp>
        <p:nvSpPr>
          <p:cNvPr id="6" name="TextBox 5"/>
          <p:cNvSpPr txBox="1"/>
          <p:nvPr/>
        </p:nvSpPr>
        <p:spPr>
          <a:xfrm>
            <a:off x="2603500" y="6468533"/>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pic>
        <p:nvPicPr>
          <p:cNvPr id="8" name="Picture 7" descr="Screen shot 2011-06-24 at 3.13.09 PM.png">
            <a:extLst>
              <a:ext uri="{FF2B5EF4-FFF2-40B4-BE49-F238E27FC236}">
                <a16:creationId xmlns="" xmlns:a16="http://schemas.microsoft.com/office/drawing/2014/main" id="{AE5215C2-2192-C143-A16C-52A79B0990E5}"/>
              </a:ext>
            </a:extLst>
          </p:cNvPr>
          <p:cNvPicPr/>
          <p:nvPr/>
        </p:nvPicPr>
        <p:blipFill>
          <a:blip r:embed="rId3"/>
          <a:srcRect/>
          <a:stretch>
            <a:fillRect/>
          </a:stretch>
        </p:blipFill>
        <p:spPr bwMode="auto">
          <a:xfrm>
            <a:off x="7988038" y="117976"/>
            <a:ext cx="523084" cy="936104"/>
          </a:xfrm>
          <a:prstGeom prst="rect">
            <a:avLst/>
          </a:prstGeom>
          <a:noFill/>
          <a:ln w="9525">
            <a:noFill/>
            <a:miter lim="800000"/>
            <a:headEnd/>
            <a:tailEnd/>
          </a:ln>
        </p:spPr>
      </p:pic>
    </p:spTree>
    <p:extLst>
      <p:ext uri="{BB962C8B-B14F-4D97-AF65-F5344CB8AC3E}">
        <p14:creationId xmlns:p14="http://schemas.microsoft.com/office/powerpoint/2010/main" val="600854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PCB and the UNFCCC Process</a:t>
            </a:r>
          </a:p>
        </p:txBody>
      </p:sp>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5</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7" name="TextBox 6"/>
          <p:cNvSpPr txBox="1"/>
          <p:nvPr/>
        </p:nvSpPr>
        <p:spPr>
          <a:xfrm>
            <a:off x="2603500" y="6468533"/>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sp>
        <p:nvSpPr>
          <p:cNvPr id="2" name="TextBox 1"/>
          <p:cNvSpPr txBox="1"/>
          <p:nvPr/>
        </p:nvSpPr>
        <p:spPr>
          <a:xfrm>
            <a:off x="522660" y="1318320"/>
            <a:ext cx="8164140" cy="323165"/>
          </a:xfrm>
          <a:prstGeom prst="rect">
            <a:avLst/>
          </a:prstGeom>
          <a:solidFill>
            <a:schemeClr val="accent2">
              <a:lumMod val="50000"/>
            </a:schemeClr>
          </a:solidFill>
        </p:spPr>
        <p:txBody>
          <a:bodyPr wrap="square" rtlCol="0">
            <a:spAutoFit/>
          </a:bodyPr>
          <a:lstStyle/>
          <a:p>
            <a:r>
              <a:rPr lang="en-US" sz="1500" dirty="0">
                <a:solidFill>
                  <a:schemeClr val="bg1"/>
                </a:solidFill>
              </a:rPr>
              <a:t>Procedural background to the PCB Concept </a:t>
            </a:r>
          </a:p>
        </p:txBody>
      </p:sp>
      <p:graphicFrame>
        <p:nvGraphicFramePr>
          <p:cNvPr id="9" name="Diagram 8"/>
          <p:cNvGraphicFramePr/>
          <p:nvPr>
            <p:extLst>
              <p:ext uri="{D42A27DB-BD31-4B8C-83A1-F6EECF244321}">
                <p14:modId xmlns:p14="http://schemas.microsoft.com/office/powerpoint/2010/main" val="1863250800"/>
              </p:ext>
            </p:extLst>
          </p:nvPr>
        </p:nvGraphicFramePr>
        <p:xfrm>
          <a:off x="522660" y="1755924"/>
          <a:ext cx="8164140"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9" descr="Screen shot 2011-06-24 at 3.13.09 PM.png">
            <a:extLst>
              <a:ext uri="{FF2B5EF4-FFF2-40B4-BE49-F238E27FC236}">
                <a16:creationId xmlns="" xmlns:a16="http://schemas.microsoft.com/office/drawing/2014/main" id="{DAB36AB8-6BC9-1D4F-B4CE-26D6ED9772F4}"/>
              </a:ext>
            </a:extLst>
          </p:cNvPr>
          <p:cNvPicPr/>
          <p:nvPr/>
        </p:nvPicPr>
        <p:blipFill>
          <a:blip r:embed="rId8"/>
          <a:srcRect/>
          <a:stretch>
            <a:fillRect/>
          </a:stretch>
        </p:blipFill>
        <p:spPr bwMode="auto">
          <a:xfrm>
            <a:off x="7988038" y="117976"/>
            <a:ext cx="523084" cy="936104"/>
          </a:xfrm>
          <a:prstGeom prst="rect">
            <a:avLst/>
          </a:prstGeom>
          <a:noFill/>
          <a:ln w="9525">
            <a:noFill/>
            <a:miter lim="800000"/>
            <a:headEnd/>
            <a:tailEnd/>
          </a:ln>
        </p:spPr>
      </p:pic>
    </p:spTree>
    <p:extLst>
      <p:ext uri="{BB962C8B-B14F-4D97-AF65-F5344CB8AC3E}">
        <p14:creationId xmlns:p14="http://schemas.microsoft.com/office/powerpoint/2010/main" val="576252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Paris Climate Bond Project</a:t>
            </a:r>
          </a:p>
        </p:txBody>
      </p:sp>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6</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7" name="Rectangle 6"/>
          <p:cNvSpPr/>
          <p:nvPr/>
        </p:nvSpPr>
        <p:spPr>
          <a:xfrm>
            <a:off x="457200" y="1268760"/>
            <a:ext cx="8085138" cy="4431983"/>
          </a:xfrm>
          <a:prstGeom prst="rect">
            <a:avLst/>
          </a:prstGeom>
          <a:solidFill>
            <a:schemeClr val="accent2">
              <a:lumMod val="50000"/>
            </a:schemeClr>
          </a:solidFill>
        </p:spPr>
        <p:txBody>
          <a:bodyPr wrap="square">
            <a:spAutoFit/>
          </a:bodyPr>
          <a:lstStyle/>
          <a:p>
            <a:pPr marL="285750" indent="-285750">
              <a:buFont typeface="Arial"/>
              <a:buChar char="•"/>
            </a:pPr>
            <a:endParaRPr lang="en-US" sz="1400" dirty="0">
              <a:latin typeface="Gill Sans MT"/>
              <a:cs typeface="Gill Sans MT"/>
            </a:endParaRPr>
          </a:p>
          <a:p>
            <a:pPr marL="285750" indent="-285750">
              <a:buFont typeface="Arial"/>
              <a:buChar char="•"/>
            </a:pPr>
            <a:r>
              <a:rPr lang="en-US" sz="1600" dirty="0">
                <a:solidFill>
                  <a:schemeClr val="bg1"/>
                </a:solidFill>
                <a:latin typeface="Gill Sans MT"/>
                <a:cs typeface="Gill Sans MT"/>
              </a:rPr>
              <a:t>PCB Project is designed as demonstration of the PCB concept including the following two important stages of work:</a:t>
            </a:r>
          </a:p>
          <a:p>
            <a:pPr marL="285750" indent="-285750">
              <a:buFont typeface="Arial"/>
              <a:buChar char="•"/>
            </a:pPr>
            <a:endParaRPr lang="en-US" sz="1600" dirty="0">
              <a:solidFill>
                <a:schemeClr val="bg1"/>
              </a:solidFill>
              <a:latin typeface="Gill Sans MT"/>
              <a:cs typeface="Gill Sans MT"/>
            </a:endParaRPr>
          </a:p>
          <a:p>
            <a:pPr marL="742950" lvl="1" indent="-285750">
              <a:buFont typeface="Wingdings" charset="2"/>
              <a:buChar char="Ø"/>
            </a:pPr>
            <a:r>
              <a:rPr lang="en-US" sz="1600" dirty="0">
                <a:solidFill>
                  <a:schemeClr val="bg1"/>
                </a:solidFill>
                <a:latin typeface="Gill Sans MT"/>
                <a:cs typeface="Gill Sans MT"/>
              </a:rPr>
              <a:t>Project Finance: making loans to eligible projects </a:t>
            </a:r>
            <a:r>
              <a:rPr lang="mr-IN" sz="1600" dirty="0">
                <a:solidFill>
                  <a:schemeClr val="bg1"/>
                </a:solidFill>
                <a:latin typeface="Gill Sans MT"/>
                <a:cs typeface="Gill Sans MT"/>
              </a:rPr>
              <a:t>–</a:t>
            </a:r>
            <a:r>
              <a:rPr lang="en-US" sz="1600" dirty="0">
                <a:solidFill>
                  <a:schemeClr val="bg1"/>
                </a:solidFill>
                <a:latin typeface="Gill Sans MT"/>
                <a:cs typeface="Gill Sans MT"/>
              </a:rPr>
              <a:t> that is, projects and programs registered with current and future mechanisms of the UNFCCC </a:t>
            </a:r>
            <a:r>
              <a:rPr lang="mr-IN" sz="1600" dirty="0">
                <a:solidFill>
                  <a:schemeClr val="bg1"/>
                </a:solidFill>
                <a:latin typeface="Gill Sans MT"/>
                <a:cs typeface="Gill Sans MT"/>
              </a:rPr>
              <a:t>–</a:t>
            </a:r>
            <a:r>
              <a:rPr lang="en-US" sz="1600" dirty="0">
                <a:solidFill>
                  <a:schemeClr val="bg1"/>
                </a:solidFill>
                <a:latin typeface="Gill Sans MT"/>
                <a:cs typeface="Gill Sans MT"/>
              </a:rPr>
              <a:t> in developing countries.</a:t>
            </a:r>
          </a:p>
          <a:p>
            <a:pPr marL="742950" lvl="1" indent="-285750">
              <a:buFont typeface="Wingdings" charset="2"/>
              <a:buChar char="Ø"/>
            </a:pPr>
            <a:endParaRPr lang="en-US" sz="1600" dirty="0">
              <a:solidFill>
                <a:schemeClr val="bg1"/>
              </a:solidFill>
              <a:latin typeface="Gill Sans MT"/>
              <a:cs typeface="Gill Sans MT"/>
            </a:endParaRPr>
          </a:p>
          <a:p>
            <a:pPr marL="742950" lvl="1" indent="-285750">
              <a:buFont typeface="Wingdings" charset="2"/>
              <a:buChar char="Ø"/>
            </a:pPr>
            <a:r>
              <a:rPr lang="en-US" sz="1600" dirty="0">
                <a:solidFill>
                  <a:schemeClr val="bg1"/>
                </a:solidFill>
                <a:latin typeface="Gill Sans MT"/>
                <a:cs typeface="Gill Sans MT"/>
              </a:rPr>
              <a:t>Refinancing:  establishment of a new entity to purchases PCB loans, the funding for which is raised via the issuance of PCB commercial notes.</a:t>
            </a:r>
          </a:p>
          <a:p>
            <a:endParaRPr lang="en-US" sz="1600" dirty="0">
              <a:solidFill>
                <a:schemeClr val="bg1"/>
              </a:solidFill>
              <a:latin typeface="Gill Sans MT"/>
              <a:cs typeface="Gill Sans MT"/>
            </a:endParaRPr>
          </a:p>
          <a:p>
            <a:pPr marL="285750" indent="-285750">
              <a:buFont typeface="Arial"/>
              <a:buChar char="•"/>
            </a:pPr>
            <a:r>
              <a:rPr lang="en-US" sz="1600" dirty="0">
                <a:solidFill>
                  <a:schemeClr val="bg1"/>
                </a:solidFill>
                <a:latin typeface="Gill Sans MT"/>
                <a:cs typeface="Gill Sans MT"/>
              </a:rPr>
              <a:t>Together with our implementation partners we are designing PCB such that it may be possible in future to list both the Investment Vehicle(s) and PCB commercial notes on one or more exchange(s), leading to increased liquidity.</a:t>
            </a:r>
          </a:p>
          <a:p>
            <a:pPr marL="285750" indent="-285750">
              <a:buFont typeface="Arial"/>
              <a:buChar char="•"/>
            </a:pPr>
            <a:endParaRPr lang="en-US" sz="1600" dirty="0">
              <a:solidFill>
                <a:schemeClr val="bg1"/>
              </a:solidFill>
              <a:latin typeface="Gill Sans MT"/>
              <a:cs typeface="Gill Sans MT"/>
            </a:endParaRPr>
          </a:p>
          <a:p>
            <a:pPr marL="285750" indent="-285750">
              <a:buFont typeface="Arial"/>
              <a:buChar char="•"/>
            </a:pPr>
            <a:r>
              <a:rPr lang="en-US" sz="1600" dirty="0">
                <a:solidFill>
                  <a:schemeClr val="bg1"/>
                </a:solidFill>
                <a:latin typeface="Gill Sans MT"/>
                <a:cs typeface="Gill Sans MT"/>
              </a:rPr>
              <a:t>Following first issuance of PCB commercial notes, a Best Practice Guide shall be published to generate additional interest and drive scaling-up.</a:t>
            </a:r>
          </a:p>
          <a:p>
            <a:pPr marL="285750" indent="-285750">
              <a:buFont typeface="Arial"/>
              <a:buChar char="•"/>
            </a:pPr>
            <a:endParaRPr lang="en-US" sz="1200" dirty="0">
              <a:latin typeface="Gill Sans MT"/>
              <a:cs typeface="Gill Sans MT"/>
            </a:endParaRPr>
          </a:p>
        </p:txBody>
      </p:sp>
      <p:sp>
        <p:nvSpPr>
          <p:cNvPr id="6" name="TextBox 5"/>
          <p:cNvSpPr txBox="1"/>
          <p:nvPr/>
        </p:nvSpPr>
        <p:spPr>
          <a:xfrm>
            <a:off x="2603500" y="6468533"/>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pic>
        <p:nvPicPr>
          <p:cNvPr id="8" name="Picture 7" descr="Screen shot 2011-06-24 at 3.13.09 PM.png">
            <a:extLst>
              <a:ext uri="{FF2B5EF4-FFF2-40B4-BE49-F238E27FC236}">
                <a16:creationId xmlns="" xmlns:a16="http://schemas.microsoft.com/office/drawing/2014/main" id="{5827D1CE-B194-6040-A5B5-8265B55DD58A}"/>
              </a:ext>
            </a:extLst>
          </p:cNvPr>
          <p:cNvPicPr/>
          <p:nvPr/>
        </p:nvPicPr>
        <p:blipFill>
          <a:blip r:embed="rId3"/>
          <a:srcRect/>
          <a:stretch>
            <a:fillRect/>
          </a:stretch>
        </p:blipFill>
        <p:spPr bwMode="auto">
          <a:xfrm>
            <a:off x="7988038" y="117976"/>
            <a:ext cx="523084" cy="936104"/>
          </a:xfrm>
          <a:prstGeom prst="rect">
            <a:avLst/>
          </a:prstGeom>
          <a:noFill/>
          <a:ln w="9525">
            <a:noFill/>
            <a:miter lim="800000"/>
            <a:headEnd/>
            <a:tailEnd/>
          </a:ln>
        </p:spPr>
      </p:pic>
    </p:spTree>
    <p:extLst>
      <p:ext uri="{BB962C8B-B14F-4D97-AF65-F5344CB8AC3E}">
        <p14:creationId xmlns:p14="http://schemas.microsoft.com/office/powerpoint/2010/main" val="2243614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UNDP &amp; Climate Mundial</a:t>
            </a:r>
          </a:p>
        </p:txBody>
      </p:sp>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7</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7" name="TextBox 6"/>
          <p:cNvSpPr txBox="1"/>
          <p:nvPr/>
        </p:nvSpPr>
        <p:spPr>
          <a:xfrm>
            <a:off x="2603500" y="6468533"/>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sp>
        <p:nvSpPr>
          <p:cNvPr id="2" name="TextBox 1"/>
          <p:cNvSpPr txBox="1"/>
          <p:nvPr/>
        </p:nvSpPr>
        <p:spPr>
          <a:xfrm>
            <a:off x="522660" y="1318320"/>
            <a:ext cx="8164140" cy="323165"/>
          </a:xfrm>
          <a:prstGeom prst="rect">
            <a:avLst/>
          </a:prstGeom>
          <a:solidFill>
            <a:schemeClr val="accent2">
              <a:lumMod val="50000"/>
            </a:schemeClr>
          </a:solidFill>
        </p:spPr>
        <p:txBody>
          <a:bodyPr wrap="square" rtlCol="0">
            <a:spAutoFit/>
          </a:bodyPr>
          <a:lstStyle/>
          <a:p>
            <a:r>
              <a:rPr lang="en-US" sz="1500" dirty="0">
                <a:solidFill>
                  <a:schemeClr val="bg1"/>
                </a:solidFill>
              </a:rPr>
              <a:t>Framework partnership to support developing countries efforts to raise finance for NDCs </a:t>
            </a:r>
          </a:p>
        </p:txBody>
      </p:sp>
      <p:graphicFrame>
        <p:nvGraphicFramePr>
          <p:cNvPr id="9" name="Diagram 8"/>
          <p:cNvGraphicFramePr/>
          <p:nvPr>
            <p:extLst>
              <p:ext uri="{D42A27DB-BD31-4B8C-83A1-F6EECF244321}">
                <p14:modId xmlns:p14="http://schemas.microsoft.com/office/powerpoint/2010/main" val="3453942939"/>
              </p:ext>
            </p:extLst>
          </p:nvPr>
        </p:nvGraphicFramePr>
        <p:xfrm>
          <a:off x="522660" y="1755924"/>
          <a:ext cx="8164140"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9" descr="Screen shot 2011-06-24 at 3.13.09 PM.png">
            <a:extLst>
              <a:ext uri="{FF2B5EF4-FFF2-40B4-BE49-F238E27FC236}">
                <a16:creationId xmlns="" xmlns:a16="http://schemas.microsoft.com/office/drawing/2014/main" id="{DAB36AB8-6BC9-1D4F-B4CE-26D6ED9772F4}"/>
              </a:ext>
            </a:extLst>
          </p:cNvPr>
          <p:cNvPicPr/>
          <p:nvPr/>
        </p:nvPicPr>
        <p:blipFill>
          <a:blip r:embed="rId8"/>
          <a:srcRect/>
          <a:stretch>
            <a:fillRect/>
          </a:stretch>
        </p:blipFill>
        <p:spPr bwMode="auto">
          <a:xfrm>
            <a:off x="7988038" y="117976"/>
            <a:ext cx="523084" cy="936104"/>
          </a:xfrm>
          <a:prstGeom prst="rect">
            <a:avLst/>
          </a:prstGeom>
          <a:noFill/>
          <a:ln w="9525">
            <a:noFill/>
            <a:miter lim="800000"/>
            <a:headEnd/>
            <a:tailEnd/>
          </a:ln>
        </p:spPr>
      </p:pic>
    </p:spTree>
    <p:extLst>
      <p:ext uri="{BB962C8B-B14F-4D97-AF65-F5344CB8AC3E}">
        <p14:creationId xmlns:p14="http://schemas.microsoft.com/office/powerpoint/2010/main" val="2568949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Examples of Green Field PCB Application</a:t>
            </a:r>
          </a:p>
        </p:txBody>
      </p:sp>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8</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7" name="TextBox 6"/>
          <p:cNvSpPr txBox="1"/>
          <p:nvPr/>
        </p:nvSpPr>
        <p:spPr>
          <a:xfrm>
            <a:off x="2603500" y="6468533"/>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sp>
        <p:nvSpPr>
          <p:cNvPr id="8" name="TextBox 7"/>
          <p:cNvSpPr txBox="1"/>
          <p:nvPr/>
        </p:nvSpPr>
        <p:spPr>
          <a:xfrm>
            <a:off x="457200" y="1318320"/>
            <a:ext cx="8229600" cy="338554"/>
          </a:xfrm>
          <a:prstGeom prst="rect">
            <a:avLst/>
          </a:prstGeom>
          <a:solidFill>
            <a:schemeClr val="accent2">
              <a:lumMod val="50000"/>
            </a:schemeClr>
          </a:solidFill>
        </p:spPr>
        <p:txBody>
          <a:bodyPr wrap="square" rtlCol="0">
            <a:spAutoFit/>
          </a:bodyPr>
          <a:lstStyle/>
          <a:p>
            <a:r>
              <a:rPr lang="en-GB" sz="1600" dirty="0">
                <a:solidFill>
                  <a:schemeClr val="bg1"/>
                </a:solidFill>
              </a:rPr>
              <a:t>Methane reduction in rice cultivation in the Philippines</a:t>
            </a:r>
            <a:endParaRPr lang="en-US" sz="1600" dirty="0">
              <a:solidFill>
                <a:schemeClr val="bg1"/>
              </a:solidFill>
            </a:endParaRPr>
          </a:p>
        </p:txBody>
      </p:sp>
      <p:sp>
        <p:nvSpPr>
          <p:cNvPr id="9" name="Rectangle 8"/>
          <p:cNvSpPr/>
          <p:nvPr/>
        </p:nvSpPr>
        <p:spPr>
          <a:xfrm>
            <a:off x="457200" y="1772816"/>
            <a:ext cx="8229600" cy="4339650"/>
          </a:xfrm>
          <a:prstGeom prst="rect">
            <a:avLst/>
          </a:prstGeom>
          <a:solidFill>
            <a:schemeClr val="accent2">
              <a:lumMod val="75000"/>
            </a:schemeClr>
          </a:solidFill>
        </p:spPr>
        <p:txBody>
          <a:bodyPr wrap="square" numCol="2" spcCol="180000">
            <a:spAutoFit/>
          </a:bodyPr>
          <a:lstStyle/>
          <a:p>
            <a:endParaRPr lang="en-GB" sz="600" dirty="0"/>
          </a:p>
          <a:p>
            <a:pPr marL="285750" indent="-285750">
              <a:buFont typeface="Arial"/>
              <a:buChar char="•"/>
            </a:pPr>
            <a:r>
              <a:rPr lang="en-GB" sz="1500" dirty="0">
                <a:solidFill>
                  <a:srgbClr val="FFFFFF"/>
                </a:solidFill>
              </a:rPr>
              <a:t>Engaged with the Philippines Government (led by the Philippines Rice Research Institute) and UNDP to implement a nationwide sectoral program that provides financial incentives for small-scale farmers and irrigation associations to adopt Alternate Wetting and Drying (AWD) techniques instead of continuous flooding.</a:t>
            </a:r>
          </a:p>
          <a:p>
            <a:pPr marL="285750" indent="-285750">
              <a:buFont typeface="Arial"/>
              <a:buChar char="•"/>
            </a:pPr>
            <a:endParaRPr lang="en-GB" sz="1500" dirty="0">
              <a:solidFill>
                <a:srgbClr val="FFFFFF"/>
              </a:solidFill>
            </a:endParaRPr>
          </a:p>
          <a:p>
            <a:pPr marL="285750" indent="-285750">
              <a:buFont typeface="Arial"/>
              <a:buChar char="•"/>
            </a:pPr>
            <a:r>
              <a:rPr lang="en-GB" sz="1500" dirty="0">
                <a:solidFill>
                  <a:srgbClr val="FFFFFF"/>
                </a:solidFill>
              </a:rPr>
              <a:t>Measurement and verification utilises a CDM standardised baseline. </a:t>
            </a:r>
          </a:p>
          <a:p>
            <a:endParaRPr lang="en-GB" sz="1500" dirty="0">
              <a:solidFill>
                <a:srgbClr val="FFFFFF"/>
              </a:solidFill>
            </a:endParaRPr>
          </a:p>
          <a:p>
            <a:pPr marL="285750" indent="-285750">
              <a:buFont typeface="Arial"/>
              <a:buChar char="•"/>
            </a:pPr>
            <a:r>
              <a:rPr lang="en-GB" sz="1500" dirty="0">
                <a:solidFill>
                  <a:srgbClr val="FFFFFF"/>
                </a:solidFill>
              </a:rPr>
              <a:t>Financial incentives provided to farmers take the form of direct payments for emission reductions (in USD) and the provision of microfinance through local financial institutions.</a:t>
            </a:r>
          </a:p>
          <a:p>
            <a:endParaRPr lang="en-GB" sz="600" dirty="0">
              <a:solidFill>
                <a:srgbClr val="FFFFFF"/>
              </a:solidFill>
            </a:endParaRPr>
          </a:p>
          <a:p>
            <a:endParaRPr lang="en-GB" sz="600" dirty="0">
              <a:solidFill>
                <a:srgbClr val="FFFFFF"/>
              </a:solidFill>
            </a:endParaRPr>
          </a:p>
          <a:p>
            <a:endParaRPr lang="en-GB" sz="600" dirty="0">
              <a:solidFill>
                <a:srgbClr val="FFFFFF"/>
              </a:solidFill>
            </a:endParaRPr>
          </a:p>
          <a:p>
            <a:endParaRPr lang="en-GB" sz="600" dirty="0">
              <a:solidFill>
                <a:srgbClr val="FFFFFF"/>
              </a:solidFill>
            </a:endParaRPr>
          </a:p>
          <a:p>
            <a:endParaRPr lang="en-GB" sz="600" dirty="0">
              <a:solidFill>
                <a:srgbClr val="FFFFFF"/>
              </a:solidFill>
            </a:endParaRPr>
          </a:p>
        </p:txBody>
      </p:sp>
      <p:pic>
        <p:nvPicPr>
          <p:cNvPr id="15" name="Picture 14" descr="Screen shot 2011-06-24 at 3.13.09 PM.png">
            <a:extLst>
              <a:ext uri="{FF2B5EF4-FFF2-40B4-BE49-F238E27FC236}">
                <a16:creationId xmlns="" xmlns:a16="http://schemas.microsoft.com/office/drawing/2014/main" id="{7F556479-41D8-384E-ACAB-51F0F0A92F76}"/>
              </a:ext>
            </a:extLst>
          </p:cNvPr>
          <p:cNvPicPr/>
          <p:nvPr/>
        </p:nvPicPr>
        <p:blipFill>
          <a:blip r:embed="rId3"/>
          <a:srcRect/>
          <a:stretch>
            <a:fillRect/>
          </a:stretch>
        </p:blipFill>
        <p:spPr bwMode="auto">
          <a:xfrm>
            <a:off x="7988038" y="117976"/>
            <a:ext cx="523084" cy="936104"/>
          </a:xfrm>
          <a:prstGeom prst="rect">
            <a:avLst/>
          </a:prstGeom>
          <a:noFill/>
          <a:ln w="9525">
            <a:noFill/>
            <a:miter lim="800000"/>
            <a:headEnd/>
            <a:tailEnd/>
          </a:ln>
        </p:spPr>
      </p:pic>
      <p:pic>
        <p:nvPicPr>
          <p:cNvPr id="17" name="Picture 16"/>
          <p:cNvPicPr/>
          <p:nvPr/>
        </p:nvPicPr>
        <p:blipFill rotWithShape="1">
          <a:blip r:embed="rId4">
            <a:extLst>
              <a:ext uri="{28A0092B-C50C-407E-A947-70E740481C1C}">
                <a14:useLocalDpi xmlns:a14="http://schemas.microsoft.com/office/drawing/2010/main" val="0"/>
              </a:ext>
            </a:extLst>
          </a:blip>
          <a:srcRect t="-325" r="15812" b="1087"/>
          <a:stretch/>
        </p:blipFill>
        <p:spPr bwMode="auto">
          <a:xfrm>
            <a:off x="5022056" y="1972320"/>
            <a:ext cx="2808312" cy="2320776"/>
          </a:xfrm>
          <a:prstGeom prst="rect">
            <a:avLst/>
          </a:prstGeom>
          <a:ln>
            <a:noFill/>
          </a:ln>
          <a:extLst>
            <a:ext uri="{53640926-AAD7-44d8-BBD7-CCE9431645EC}">
              <a14:shadowObscured xmlns:a14="http://schemas.microsoft.com/office/drawing/2010/main"/>
            </a:ext>
          </a:extLst>
        </p:spPr>
      </p:pic>
      <p:sp>
        <p:nvSpPr>
          <p:cNvPr id="3" name="TextBox 2"/>
          <p:cNvSpPr txBox="1"/>
          <p:nvPr/>
        </p:nvSpPr>
        <p:spPr>
          <a:xfrm>
            <a:off x="4635996" y="4437112"/>
            <a:ext cx="3672408" cy="1246495"/>
          </a:xfrm>
          <a:prstGeom prst="rect">
            <a:avLst/>
          </a:prstGeom>
          <a:noFill/>
        </p:spPr>
        <p:txBody>
          <a:bodyPr wrap="square" rtlCol="0">
            <a:spAutoFit/>
          </a:bodyPr>
          <a:lstStyle/>
          <a:p>
            <a:pPr marL="285750" indent="-285750">
              <a:buFont typeface="Arial"/>
              <a:buChar char="•"/>
            </a:pPr>
            <a:r>
              <a:rPr lang="en-GB" sz="1500" dirty="0">
                <a:solidFill>
                  <a:srgbClr val="FFFFFF"/>
                </a:solidFill>
              </a:rPr>
              <a:t>Cost and tenor of finance is supported via application of PCB.  Program is currently in its detailed preparation phase following completion of AWD piloting. </a:t>
            </a:r>
          </a:p>
        </p:txBody>
      </p:sp>
    </p:spTree>
    <p:extLst>
      <p:ext uri="{BB962C8B-B14F-4D97-AF65-F5344CB8AC3E}">
        <p14:creationId xmlns:p14="http://schemas.microsoft.com/office/powerpoint/2010/main" val="2730837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10344"/>
            <a:ext cx="8229600" cy="914400"/>
          </a:xfrm>
        </p:spPr>
        <p:txBody>
          <a:bodyPr>
            <a:normAutofit/>
          </a:bodyPr>
          <a:lstStyle/>
          <a:p>
            <a:r>
              <a:rPr lang="en-GB" sz="2500" dirty="0">
                <a:solidFill>
                  <a:srgbClr val="99C452"/>
                </a:solidFill>
                <a:latin typeface="Georgia" charset="0"/>
                <a:ea typeface="Georgia" charset="0"/>
                <a:cs typeface="Georgia" charset="0"/>
              </a:rPr>
              <a:t>Examples of Green Field PCB Application</a:t>
            </a:r>
          </a:p>
        </p:txBody>
      </p:sp>
      <p:sp>
        <p:nvSpPr>
          <p:cNvPr id="14" name="Slide Number Placeholder 13"/>
          <p:cNvSpPr>
            <a:spLocks noGrp="1"/>
          </p:cNvSpPr>
          <p:nvPr>
            <p:ph type="sldNum" sz="quarter" idx="12"/>
          </p:nvPr>
        </p:nvSpPr>
        <p:spPr>
          <a:xfrm>
            <a:off x="611560" y="6492240"/>
            <a:ext cx="1981200" cy="365760"/>
          </a:xfrm>
        </p:spPr>
        <p:txBody>
          <a:bodyPr/>
          <a:lstStyle/>
          <a:p>
            <a:fld id="{268B49B2-6C97-4436-8426-91E206CFE953}" type="slidenum">
              <a:rPr lang="en-GB" smtClean="0"/>
              <a:pPr/>
              <a:t>9</a:t>
            </a:fld>
            <a:endParaRPr lang="en-GB"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97870"/>
            <a:ext cx="1944216" cy="460131"/>
          </a:xfrm>
          <a:prstGeom prst="rect">
            <a:avLst/>
          </a:prstGeom>
        </p:spPr>
      </p:pic>
      <p:sp>
        <p:nvSpPr>
          <p:cNvPr id="7" name="TextBox 6"/>
          <p:cNvSpPr txBox="1"/>
          <p:nvPr/>
        </p:nvSpPr>
        <p:spPr>
          <a:xfrm>
            <a:off x="2603500" y="6468533"/>
            <a:ext cx="3733800" cy="276999"/>
          </a:xfrm>
          <a:prstGeom prst="rect">
            <a:avLst/>
          </a:prstGeom>
          <a:noFill/>
        </p:spPr>
        <p:txBody>
          <a:bodyPr wrap="square" rtlCol="0">
            <a:spAutoFit/>
          </a:bodyPr>
          <a:lstStyle/>
          <a:p>
            <a:pPr algn="ctr"/>
            <a:r>
              <a:rPr lang="en-US" sz="1200" dirty="0">
                <a:latin typeface="Gill Sans"/>
                <a:cs typeface="Gill Sans"/>
              </a:rPr>
              <a:t>Commercial in Confidence</a:t>
            </a:r>
          </a:p>
        </p:txBody>
      </p:sp>
      <p:sp>
        <p:nvSpPr>
          <p:cNvPr id="8" name="TextBox 7"/>
          <p:cNvSpPr txBox="1"/>
          <p:nvPr/>
        </p:nvSpPr>
        <p:spPr>
          <a:xfrm>
            <a:off x="457200" y="1318320"/>
            <a:ext cx="8229600" cy="338554"/>
          </a:xfrm>
          <a:prstGeom prst="rect">
            <a:avLst/>
          </a:prstGeom>
          <a:solidFill>
            <a:schemeClr val="accent2">
              <a:lumMod val="50000"/>
            </a:schemeClr>
          </a:solidFill>
        </p:spPr>
        <p:txBody>
          <a:bodyPr wrap="square" rtlCol="0">
            <a:spAutoFit/>
          </a:bodyPr>
          <a:lstStyle/>
          <a:p>
            <a:r>
              <a:rPr lang="en-GB" sz="1600" dirty="0">
                <a:solidFill>
                  <a:schemeClr val="bg1"/>
                </a:solidFill>
              </a:rPr>
              <a:t>Grid-connected solar photovoltaic power generation in The Gambia</a:t>
            </a:r>
            <a:endParaRPr lang="en-US" sz="1600" dirty="0">
              <a:solidFill>
                <a:schemeClr val="bg1"/>
              </a:solidFill>
            </a:endParaRPr>
          </a:p>
        </p:txBody>
      </p:sp>
      <p:sp>
        <p:nvSpPr>
          <p:cNvPr id="9" name="Rectangle 8"/>
          <p:cNvSpPr/>
          <p:nvPr/>
        </p:nvSpPr>
        <p:spPr>
          <a:xfrm>
            <a:off x="457200" y="1772816"/>
            <a:ext cx="8229600" cy="4431983"/>
          </a:xfrm>
          <a:prstGeom prst="rect">
            <a:avLst/>
          </a:prstGeom>
          <a:solidFill>
            <a:schemeClr val="accent2">
              <a:lumMod val="75000"/>
            </a:schemeClr>
          </a:solidFill>
        </p:spPr>
        <p:txBody>
          <a:bodyPr wrap="square" numCol="2" spcCol="180000">
            <a:spAutoFit/>
          </a:bodyPr>
          <a:lstStyle/>
          <a:p>
            <a:endParaRPr lang="en-GB" sz="600" dirty="0"/>
          </a:p>
          <a:p>
            <a:pPr marL="285750" indent="-285750">
              <a:buFont typeface="Arial"/>
              <a:buChar char="•"/>
            </a:pPr>
            <a:r>
              <a:rPr lang="en-GB" sz="1500" dirty="0">
                <a:solidFill>
                  <a:srgbClr val="FFFFFF"/>
                </a:solidFill>
              </a:rPr>
              <a:t>Engaged with the Government of The Gambia (led by the Ministry of Environment) and UNDP to implement a </a:t>
            </a:r>
            <a:r>
              <a:rPr lang="en-GB" sz="1500" dirty="0" smtClean="0">
                <a:solidFill>
                  <a:srgbClr val="FFFFFF"/>
                </a:solidFill>
              </a:rPr>
              <a:t>sector </a:t>
            </a:r>
            <a:r>
              <a:rPr lang="en-GB" sz="1500" dirty="0">
                <a:solidFill>
                  <a:srgbClr val="FFFFFF"/>
                </a:solidFill>
              </a:rPr>
              <a:t>program that will deliver up to 15MW of distributed solar photovoltaic power generation connected to national and regional electricity grids over the next five years.  </a:t>
            </a:r>
          </a:p>
          <a:p>
            <a:pPr marL="285750" indent="-285750">
              <a:buFont typeface="Arial"/>
              <a:buChar char="•"/>
            </a:pPr>
            <a:endParaRPr lang="en-GB" sz="1500" dirty="0">
              <a:solidFill>
                <a:srgbClr val="FFFFFF"/>
              </a:solidFill>
            </a:endParaRPr>
          </a:p>
          <a:p>
            <a:pPr marL="285750" indent="-285750">
              <a:buFont typeface="Arial"/>
              <a:buChar char="•"/>
            </a:pPr>
            <a:r>
              <a:rPr lang="en-GB" sz="1500" dirty="0">
                <a:solidFill>
                  <a:srgbClr val="FFFFFF"/>
                </a:solidFill>
              </a:rPr>
              <a:t>All projects participating in the program shall be financed utilising PCB.  </a:t>
            </a:r>
          </a:p>
          <a:p>
            <a:pPr marL="285750" indent="-285750">
              <a:buFont typeface="Arial"/>
              <a:buChar char="•"/>
            </a:pPr>
            <a:endParaRPr lang="en-GB" sz="1500" dirty="0">
              <a:solidFill>
                <a:srgbClr val="FFFFFF"/>
              </a:solidFill>
            </a:endParaRPr>
          </a:p>
          <a:p>
            <a:pPr marL="285750" indent="-285750">
              <a:buFont typeface="Arial"/>
              <a:buChar char="•"/>
            </a:pPr>
            <a:r>
              <a:rPr lang="en-GB" sz="1500" dirty="0">
                <a:solidFill>
                  <a:srgbClr val="FFFFFF"/>
                </a:solidFill>
              </a:rPr>
              <a:t>The program will be registered as a Program of Activities under the CDM and CERs will be cancelled as a contractual requirement using the UNFCCC platform for voluntary cancellation.</a:t>
            </a:r>
          </a:p>
          <a:p>
            <a:endParaRPr lang="en-GB" sz="600" dirty="0">
              <a:solidFill>
                <a:srgbClr val="FFFFFF"/>
              </a:solidFill>
            </a:endParaRPr>
          </a:p>
          <a:p>
            <a:endParaRPr lang="en-GB" sz="600" dirty="0">
              <a:solidFill>
                <a:srgbClr val="FFFFFF"/>
              </a:solidFill>
            </a:endParaRPr>
          </a:p>
          <a:p>
            <a:endParaRPr lang="en-GB" sz="600" dirty="0">
              <a:solidFill>
                <a:srgbClr val="FFFFFF"/>
              </a:solidFill>
            </a:endParaRPr>
          </a:p>
          <a:p>
            <a:endParaRPr lang="en-GB" sz="600" dirty="0">
              <a:solidFill>
                <a:srgbClr val="FFFFFF"/>
              </a:solidFill>
            </a:endParaRPr>
          </a:p>
          <a:p>
            <a:endParaRPr lang="en-GB" sz="600" dirty="0">
              <a:solidFill>
                <a:srgbClr val="FFFFFF"/>
              </a:solidFill>
            </a:endParaRPr>
          </a:p>
          <a:p>
            <a:endParaRPr lang="en-GB" sz="600" dirty="0">
              <a:solidFill>
                <a:srgbClr val="FFFFFF"/>
              </a:solidFill>
            </a:endParaRPr>
          </a:p>
        </p:txBody>
      </p:sp>
      <p:pic>
        <p:nvPicPr>
          <p:cNvPr id="15" name="Picture 14" descr="Screen shot 2011-06-24 at 3.13.09 PM.png">
            <a:extLst>
              <a:ext uri="{FF2B5EF4-FFF2-40B4-BE49-F238E27FC236}">
                <a16:creationId xmlns="" xmlns:a16="http://schemas.microsoft.com/office/drawing/2014/main" id="{7F556479-41D8-384E-ACAB-51F0F0A92F76}"/>
              </a:ext>
            </a:extLst>
          </p:cNvPr>
          <p:cNvPicPr/>
          <p:nvPr/>
        </p:nvPicPr>
        <p:blipFill>
          <a:blip r:embed="rId3"/>
          <a:srcRect/>
          <a:stretch>
            <a:fillRect/>
          </a:stretch>
        </p:blipFill>
        <p:spPr bwMode="auto">
          <a:xfrm>
            <a:off x="7988038" y="117976"/>
            <a:ext cx="523084" cy="936104"/>
          </a:xfrm>
          <a:prstGeom prst="rect">
            <a:avLst/>
          </a:prstGeom>
          <a:noFill/>
          <a:ln w="9525">
            <a:noFill/>
            <a:miter lim="800000"/>
            <a:headEnd/>
            <a:tailEnd/>
          </a:ln>
        </p:spPr>
      </p:pic>
      <p:sp>
        <p:nvSpPr>
          <p:cNvPr id="3" name="TextBox 2"/>
          <p:cNvSpPr txBox="1"/>
          <p:nvPr/>
        </p:nvSpPr>
        <p:spPr>
          <a:xfrm>
            <a:off x="4716016" y="4426148"/>
            <a:ext cx="3672408" cy="1246495"/>
          </a:xfrm>
          <a:prstGeom prst="rect">
            <a:avLst/>
          </a:prstGeom>
          <a:noFill/>
        </p:spPr>
        <p:txBody>
          <a:bodyPr wrap="square" rtlCol="0">
            <a:spAutoFit/>
          </a:bodyPr>
          <a:lstStyle/>
          <a:p>
            <a:pPr marL="285750" indent="-285750">
              <a:buFont typeface="Arial"/>
              <a:buChar char="•"/>
            </a:pPr>
            <a:r>
              <a:rPr lang="en-GB" sz="1500" dirty="0">
                <a:solidFill>
                  <a:srgbClr val="FFFFFF"/>
                </a:solidFill>
              </a:rPr>
              <a:t>The program was included in the UNFCCC secretariat’s report at the 99</a:t>
            </a:r>
            <a:r>
              <a:rPr lang="en-GB" sz="1500" baseline="30000" dirty="0">
                <a:solidFill>
                  <a:srgbClr val="FFFFFF"/>
                </a:solidFill>
              </a:rPr>
              <a:t>th</a:t>
            </a:r>
            <a:r>
              <a:rPr lang="en-GB" sz="1500" dirty="0">
                <a:solidFill>
                  <a:srgbClr val="FFFFFF"/>
                </a:solidFill>
              </a:rPr>
              <a:t> meeting of the CDM Executive Board and is currently in its detailed preparation phase. </a:t>
            </a:r>
          </a:p>
        </p:txBody>
      </p:sp>
      <p:pic>
        <p:nvPicPr>
          <p:cNvPr id="11" name="Picture 10" descr="cm_content_h2_renewableenergy.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6056" y="1988840"/>
            <a:ext cx="2736304" cy="2224948"/>
          </a:xfrm>
          <a:prstGeom prst="rect">
            <a:avLst/>
          </a:prstGeom>
        </p:spPr>
      </p:pic>
    </p:spTree>
    <p:extLst>
      <p:ext uri="{BB962C8B-B14F-4D97-AF65-F5344CB8AC3E}">
        <p14:creationId xmlns:p14="http://schemas.microsoft.com/office/powerpoint/2010/main" val="38763861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4503</TotalTime>
  <Words>1698</Words>
  <Application>Microsoft Macintosh PowerPoint</Application>
  <PresentationFormat>On-screen Show (4:3)</PresentationFormat>
  <Paragraphs>125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          </vt:lpstr>
      <vt:lpstr>Disclaimer</vt:lpstr>
      <vt:lpstr>Brazil’s Nationally Determined Contribution (NDC)</vt:lpstr>
      <vt:lpstr>Paris Climate Bond (PCB) Concept</vt:lpstr>
      <vt:lpstr>PCB and the UNFCCC Process</vt:lpstr>
      <vt:lpstr>Paris Climate Bond Project</vt:lpstr>
      <vt:lpstr>UNDP &amp; Climate Mundial</vt:lpstr>
      <vt:lpstr>Examples of Green Field PCB Application</vt:lpstr>
      <vt:lpstr>Examples of Green Field PCB Application</vt:lpstr>
      <vt:lpstr>Summary of Key Points</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Rossetto</dc:creator>
  <cp:lastModifiedBy>Daniel</cp:lastModifiedBy>
  <cp:revision>1536</cp:revision>
  <cp:lastPrinted>2018-09-26T10:08:10Z</cp:lastPrinted>
  <dcterms:created xsi:type="dcterms:W3CDTF">2012-09-16T16:46:19Z</dcterms:created>
  <dcterms:modified xsi:type="dcterms:W3CDTF">2018-09-26T10:08:12Z</dcterms:modified>
</cp:coreProperties>
</file>