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 id="2147483794" r:id="rId5"/>
  </p:sldMasterIdLst>
  <p:notesMasterIdLst>
    <p:notesMasterId r:id="rId38"/>
  </p:notesMasterIdLst>
  <p:sldIdLst>
    <p:sldId id="572" r:id="rId6"/>
    <p:sldId id="519" r:id="rId7"/>
    <p:sldId id="520" r:id="rId8"/>
    <p:sldId id="4498" r:id="rId9"/>
    <p:sldId id="4543" r:id="rId10"/>
    <p:sldId id="4556" r:id="rId11"/>
    <p:sldId id="4488" r:id="rId12"/>
    <p:sldId id="4502" r:id="rId13"/>
    <p:sldId id="4612" r:id="rId14"/>
    <p:sldId id="4646" r:id="rId15"/>
    <p:sldId id="4651" r:id="rId16"/>
    <p:sldId id="4650" r:id="rId17"/>
    <p:sldId id="4657" r:id="rId18"/>
    <p:sldId id="4648" r:id="rId19"/>
    <p:sldId id="4647" r:id="rId20"/>
    <p:sldId id="4654" r:id="rId21"/>
    <p:sldId id="4655" r:id="rId22"/>
    <p:sldId id="4656" r:id="rId23"/>
    <p:sldId id="4653" r:id="rId24"/>
    <p:sldId id="4658" r:id="rId25"/>
    <p:sldId id="4605" r:id="rId26"/>
    <p:sldId id="4661" r:id="rId27"/>
    <p:sldId id="4659" r:id="rId28"/>
    <p:sldId id="4581" r:id="rId29"/>
    <p:sldId id="4662" r:id="rId30"/>
    <p:sldId id="4667" r:id="rId31"/>
    <p:sldId id="4664" r:id="rId32"/>
    <p:sldId id="4668" r:id="rId33"/>
    <p:sldId id="4669" r:id="rId34"/>
    <p:sldId id="4666" r:id="rId35"/>
    <p:sldId id="4501" r:id="rId36"/>
    <p:sldId id="543" r:id="rId37"/>
  </p:sldIdLst>
  <p:sldSz cx="9906000" cy="6858000" type="A4"/>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DC4678A8-D52E-4D4F-8B64-8925DBFD3E04}">
          <p14:sldIdLst>
            <p14:sldId id="572"/>
            <p14:sldId id="519"/>
            <p14:sldId id="520"/>
            <p14:sldId id="4498"/>
            <p14:sldId id="4543"/>
            <p14:sldId id="4556"/>
            <p14:sldId id="4488"/>
            <p14:sldId id="4502"/>
            <p14:sldId id="4612"/>
            <p14:sldId id="4646"/>
            <p14:sldId id="4651"/>
            <p14:sldId id="4650"/>
            <p14:sldId id="4657"/>
            <p14:sldId id="4648"/>
            <p14:sldId id="4647"/>
            <p14:sldId id="4654"/>
            <p14:sldId id="4655"/>
            <p14:sldId id="4656"/>
            <p14:sldId id="4653"/>
            <p14:sldId id="4658"/>
            <p14:sldId id="4605"/>
            <p14:sldId id="4661"/>
            <p14:sldId id="4659"/>
            <p14:sldId id="4581"/>
            <p14:sldId id="4662"/>
            <p14:sldId id="4667"/>
            <p14:sldId id="4664"/>
            <p14:sldId id="4668"/>
            <p14:sldId id="4669"/>
            <p14:sldId id="4666"/>
            <p14:sldId id="4501"/>
            <p14:sldId id="54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icius Oliveira | Redirection" initials="VO|R" lastIdx="66" clrIdx="0">
    <p:extLst>
      <p:ext uri="{19B8F6BF-5375-455C-9EA6-DF929625EA0E}">
        <p15:presenceInfo xmlns:p15="http://schemas.microsoft.com/office/powerpoint/2012/main" userId="Vinicius Oliveira | Redirection" providerId="None"/>
      </p:ext>
    </p:extLst>
  </p:cmAuthor>
  <p:cmAuthor id="2" name="Nicolas Oliveira | Redirection" initials="NO|R" lastIdx="5" clrIdx="1">
    <p:extLst>
      <p:ext uri="{19B8F6BF-5375-455C-9EA6-DF929625EA0E}">
        <p15:presenceInfo xmlns:p15="http://schemas.microsoft.com/office/powerpoint/2012/main" userId="Nicolas Oliveira | Redirection" providerId="None"/>
      </p:ext>
    </p:extLst>
  </p:cmAuthor>
  <p:cmAuthor id="3" name="Vinicius Oliveira" initials="VO" lastIdx="9" clrIdx="2">
    <p:extLst>
      <p:ext uri="{19B8F6BF-5375-455C-9EA6-DF929625EA0E}">
        <p15:presenceInfo xmlns:p15="http://schemas.microsoft.com/office/powerpoint/2012/main" userId="Vinicius Oliveira" providerId="None"/>
      </p:ext>
    </p:extLst>
  </p:cmAuthor>
  <p:cmAuthor id="4" name="Felipe" initials="F" lastIdx="9" clrIdx="3">
    <p:extLst>
      <p:ext uri="{19B8F6BF-5375-455C-9EA6-DF929625EA0E}">
        <p15:presenceInfo xmlns:p15="http://schemas.microsoft.com/office/powerpoint/2012/main" userId="Felipe" providerId="None"/>
      </p:ext>
    </p:extLst>
  </p:cmAuthor>
  <p:cmAuthor id="5" name="Nicolas" initials="N" lastIdx="1" clrIdx="4">
    <p:extLst>
      <p:ext uri="{19B8F6BF-5375-455C-9EA6-DF929625EA0E}">
        <p15:presenceInfo xmlns:p15="http://schemas.microsoft.com/office/powerpoint/2012/main" userId="Nicol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CD4"/>
    <a:srgbClr val="2EAED8"/>
    <a:srgbClr val="E6E6E6"/>
    <a:srgbClr val="15586E"/>
    <a:srgbClr val="FFFFFF"/>
    <a:srgbClr val="315E9E"/>
    <a:srgbClr val="A2BDE2"/>
    <a:srgbClr val="182F4F"/>
    <a:srgbClr val="0C679D"/>
    <a:srgbClr val="3C44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0"/>
  </p:normalViewPr>
  <p:slideViewPr>
    <p:cSldViewPr snapToGrid="0">
      <p:cViewPr varScale="1">
        <p:scale>
          <a:sx n="83" d="100"/>
          <a:sy n="83" d="100"/>
        </p:scale>
        <p:origin x="10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Pasta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Pasta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edirection.sharepoint.com/docs/Documentos/04%20RED%20INTERNATIONAL/Simon%20Davies/2025%20Qualification%20sports%20betting%20and%20gaming.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2EAED8"/>
            </a:solidFill>
            <a:ln>
              <a:noFill/>
            </a:ln>
            <a:effectLst>
              <a:outerShdw blurRad="50800" dist="38100" dir="2700000" algn="tl" rotWithShape="0">
                <a:prstClr val="black">
                  <a:alpha val="40000"/>
                </a:prstClr>
              </a:outerShdw>
              <a:softEdge rad="12700"/>
            </a:effectLst>
          </c:spPr>
          <c:invertIfNegative val="0"/>
          <c:dPt>
            <c:idx val="0"/>
            <c:invertIfNegative val="0"/>
            <c:bubble3D val="0"/>
            <c:spPr>
              <a:solidFill>
                <a:srgbClr val="0C679D"/>
              </a:solidFill>
              <a:ln>
                <a:noFill/>
              </a:ln>
              <a:effectLst>
                <a:outerShdw blurRad="50800" dist="38100" dir="2700000" algn="tl" rotWithShape="0">
                  <a:prstClr val="black">
                    <a:alpha val="40000"/>
                  </a:prstClr>
                </a:outerShdw>
                <a:softEdge rad="12700"/>
              </a:effectLst>
            </c:spPr>
            <c:extLst>
              <c:ext xmlns:c16="http://schemas.microsoft.com/office/drawing/2014/chart" uri="{C3380CC4-5D6E-409C-BE32-E72D297353CC}">
                <c16:uniqueId val="{00000001-B019-406D-AA19-5ABFF9169624}"/>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Planilha1!$D$21:$K$21</c:f>
              <c:numCache>
                <c:formatCode>General</c:formatCode>
                <c:ptCount val="8"/>
                <c:pt idx="0">
                  <c:v>2023</c:v>
                </c:pt>
                <c:pt idx="1">
                  <c:v>2024</c:v>
                </c:pt>
                <c:pt idx="2">
                  <c:v>2025</c:v>
                </c:pt>
                <c:pt idx="3">
                  <c:v>2026</c:v>
                </c:pt>
                <c:pt idx="4">
                  <c:v>2027</c:v>
                </c:pt>
                <c:pt idx="5">
                  <c:v>2028</c:v>
                </c:pt>
                <c:pt idx="6">
                  <c:v>2029</c:v>
                </c:pt>
                <c:pt idx="7">
                  <c:v>2030</c:v>
                </c:pt>
              </c:numCache>
            </c:numRef>
          </c:cat>
          <c:val>
            <c:numRef>
              <c:f>Planilha1!$D$22:$K$22</c:f>
              <c:numCache>
                <c:formatCode>_-* #,##0.0_-;\-* #,##0.0_-;_-* "-"??_-;_-@_-</c:formatCode>
                <c:ptCount val="8"/>
                <c:pt idx="0" formatCode="General">
                  <c:v>160.69999999999999</c:v>
                </c:pt>
                <c:pt idx="1">
                  <c:v>175.48439999999999</c:v>
                </c:pt>
                <c:pt idx="2">
                  <c:v>191.62896480000001</c:v>
                </c:pt>
                <c:pt idx="3">
                  <c:v>209.25882956160001</c:v>
                </c:pt>
                <c:pt idx="4">
                  <c:v>228.51064188126722</c:v>
                </c:pt>
                <c:pt idx="5">
                  <c:v>249.53362093434382</c:v>
                </c:pt>
                <c:pt idx="6">
                  <c:v>272.49071406030345</c:v>
                </c:pt>
                <c:pt idx="7">
                  <c:v>297.55985975385141</c:v>
                </c:pt>
              </c:numCache>
            </c:numRef>
          </c:val>
          <c:extLst>
            <c:ext xmlns:c16="http://schemas.microsoft.com/office/drawing/2014/chart" uri="{C3380CC4-5D6E-409C-BE32-E72D297353CC}">
              <c16:uniqueId val="{00000000-B019-406D-AA19-5ABFF9169624}"/>
            </c:ext>
          </c:extLst>
        </c:ser>
        <c:dLbls>
          <c:showLegendKey val="0"/>
          <c:showVal val="0"/>
          <c:showCatName val="0"/>
          <c:showSerName val="0"/>
          <c:showPercent val="0"/>
          <c:showBubbleSize val="0"/>
        </c:dLbls>
        <c:gapWidth val="25"/>
        <c:axId val="1508924080"/>
        <c:axId val="1508925040"/>
      </c:barChart>
      <c:catAx>
        <c:axId val="150892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08925040"/>
        <c:crosses val="autoZero"/>
        <c:auto val="1"/>
        <c:lblAlgn val="ctr"/>
        <c:lblOffset val="100"/>
        <c:noMultiLvlLbl val="0"/>
      </c:catAx>
      <c:valAx>
        <c:axId val="1508925040"/>
        <c:scaling>
          <c:orientation val="minMax"/>
        </c:scaling>
        <c:delete val="1"/>
        <c:axPos val="l"/>
        <c:numFmt formatCode="General" sourceLinked="1"/>
        <c:majorTickMark val="none"/>
        <c:minorTickMark val="none"/>
        <c:tickLblPos val="nextTo"/>
        <c:crossAx val="1508924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281190493758305E-2"/>
          <c:y val="3.7819608858072513E-2"/>
          <c:w val="0.96798836307108238"/>
          <c:h val="0.86327602277406423"/>
        </c:manualLayout>
      </c:layout>
      <c:barChart>
        <c:barDir val="col"/>
        <c:grouping val="clustered"/>
        <c:varyColors val="0"/>
        <c:ser>
          <c:idx val="0"/>
          <c:order val="0"/>
          <c:spPr>
            <a:solidFill>
              <a:srgbClr val="2EAED8"/>
            </a:solidFill>
            <a:ln>
              <a:noFill/>
            </a:ln>
            <a:effectLst>
              <a:outerShdw blurRad="50800" dist="38100" dir="18900000" algn="bl" rotWithShape="0">
                <a:prstClr val="black">
                  <a:alpha val="40000"/>
                </a:prstClr>
              </a:outerShdw>
            </a:effectLst>
          </c:spPr>
          <c:invertIfNegative val="0"/>
          <c:dLbls>
            <c:spPr>
              <a:solidFill>
                <a:schemeClr val="lt1"/>
              </a:solidFill>
              <a:ln>
                <a:solidFill>
                  <a:schemeClr val="bg1">
                    <a:lumMod val="50000"/>
                  </a:schemeClr>
                </a:solidFill>
              </a:ln>
              <a:effectLst/>
            </c:spPr>
            <c:txPr>
              <a:bodyPr rot="0" spcFirstLastPara="1" vertOverflow="clip" horzOverflow="clip" vert="horz" wrap="square" lIns="36576" tIns="18288" rIns="36576" bIns="18288"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Planilha1!$E$69:$J$69</c:f>
              <c:numCache>
                <c:formatCode>General</c:formatCode>
                <c:ptCount val="6"/>
                <c:pt idx="0">
                  <c:v>2018</c:v>
                </c:pt>
                <c:pt idx="1">
                  <c:v>2019</c:v>
                </c:pt>
                <c:pt idx="2">
                  <c:v>2020</c:v>
                </c:pt>
                <c:pt idx="3">
                  <c:v>2021</c:v>
                </c:pt>
                <c:pt idx="4">
                  <c:v>2022</c:v>
                </c:pt>
                <c:pt idx="5">
                  <c:v>2023</c:v>
                </c:pt>
              </c:numCache>
            </c:numRef>
          </c:cat>
          <c:val>
            <c:numRef>
              <c:f>Planilha1!$E$70:$J$70</c:f>
              <c:numCache>
                <c:formatCode>General</c:formatCode>
                <c:ptCount val="6"/>
                <c:pt idx="0">
                  <c:v>123</c:v>
                </c:pt>
                <c:pt idx="1">
                  <c:v>112</c:v>
                </c:pt>
                <c:pt idx="2">
                  <c:v>111</c:v>
                </c:pt>
                <c:pt idx="3">
                  <c:v>123</c:v>
                </c:pt>
                <c:pt idx="4">
                  <c:v>67</c:v>
                </c:pt>
                <c:pt idx="5">
                  <c:v>93</c:v>
                </c:pt>
              </c:numCache>
            </c:numRef>
          </c:val>
          <c:extLst>
            <c:ext xmlns:c16="http://schemas.microsoft.com/office/drawing/2014/chart" uri="{C3380CC4-5D6E-409C-BE32-E72D297353CC}">
              <c16:uniqueId val="{00000000-D539-47DB-AD77-C939C53A9324}"/>
            </c:ext>
          </c:extLst>
        </c:ser>
        <c:dLbls>
          <c:showLegendKey val="0"/>
          <c:showVal val="0"/>
          <c:showCatName val="0"/>
          <c:showSerName val="0"/>
          <c:showPercent val="0"/>
          <c:showBubbleSize val="0"/>
        </c:dLbls>
        <c:gapWidth val="25"/>
        <c:axId val="1507228480"/>
        <c:axId val="1507226560"/>
      </c:barChart>
      <c:catAx>
        <c:axId val="150722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07226560"/>
        <c:crosses val="autoZero"/>
        <c:auto val="1"/>
        <c:lblAlgn val="ctr"/>
        <c:lblOffset val="100"/>
        <c:noMultiLvlLbl val="0"/>
      </c:catAx>
      <c:valAx>
        <c:axId val="1507226560"/>
        <c:scaling>
          <c:orientation val="minMax"/>
        </c:scaling>
        <c:delete val="1"/>
        <c:axPos val="l"/>
        <c:numFmt formatCode="General" sourceLinked="1"/>
        <c:majorTickMark val="none"/>
        <c:minorTickMark val="none"/>
        <c:tickLblPos val="nextTo"/>
        <c:crossAx val="1507228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solidFill>
            <a:ln>
              <a:noFill/>
            </a:ln>
            <a:effectLst>
              <a:outerShdw blurRad="50800" dist="38100" dir="18900000" algn="bl" rotWithShape="0">
                <a:prstClr val="black">
                  <a:alpha val="40000"/>
                </a:prstClr>
              </a:outerShdw>
            </a:effectLst>
          </c:spPr>
          <c:invertIfNegative val="0"/>
          <c:dPt>
            <c:idx val="0"/>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1-41ED-4493-8954-DED197BD9D77}"/>
              </c:ext>
            </c:extLst>
          </c:dPt>
          <c:dLbls>
            <c:numFmt formatCode="&quot;R$&quot;\ #,##0.0" sourceLinked="0"/>
            <c:spPr>
              <a:solidFill>
                <a:prstClr val="white">
                  <a:lumMod val="95000"/>
                </a:prstClr>
              </a:solidFill>
              <a:ln>
                <a:solidFill>
                  <a:srgbClr val="3C4451">
                    <a:lumMod val="25000"/>
                    <a:lumOff val="75000"/>
                  </a:srgbClr>
                </a:solid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dk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'[2025 Qualification sports betting and gaming.xlsx]Planilha2'!$F$10:$J$10</c:f>
              <c:numCache>
                <c:formatCode>General</c:formatCode>
                <c:ptCount val="5"/>
                <c:pt idx="0">
                  <c:v>2024</c:v>
                </c:pt>
                <c:pt idx="1">
                  <c:v>2025</c:v>
                </c:pt>
                <c:pt idx="2">
                  <c:v>2026</c:v>
                </c:pt>
                <c:pt idx="3">
                  <c:v>2027</c:v>
                </c:pt>
                <c:pt idx="4">
                  <c:v>2028</c:v>
                </c:pt>
              </c:numCache>
            </c:numRef>
          </c:cat>
          <c:val>
            <c:numRef>
              <c:f>'[2025 Qualification sports betting and gaming.xlsx]Planilha2'!$F$11:$J$11</c:f>
              <c:numCache>
                <c:formatCode>General</c:formatCode>
                <c:ptCount val="5"/>
                <c:pt idx="0">
                  <c:v>1.97</c:v>
                </c:pt>
                <c:pt idx="1">
                  <c:v>2.2952469999999998</c:v>
                </c:pt>
                <c:pt idx="2">
                  <c:v>2.6741922796999997</c:v>
                </c:pt>
                <c:pt idx="3">
                  <c:v>3.1157014250784698</c:v>
                </c:pt>
                <c:pt idx="4">
                  <c:v>3.6301037303589254</c:v>
                </c:pt>
              </c:numCache>
            </c:numRef>
          </c:val>
          <c:extLst>
            <c:ext xmlns:c16="http://schemas.microsoft.com/office/drawing/2014/chart" uri="{C3380CC4-5D6E-409C-BE32-E72D297353CC}">
              <c16:uniqueId val="{00000000-41ED-4493-8954-DED197BD9D77}"/>
            </c:ext>
          </c:extLst>
        </c:ser>
        <c:dLbls>
          <c:showLegendKey val="0"/>
          <c:showVal val="0"/>
          <c:showCatName val="0"/>
          <c:showSerName val="0"/>
          <c:showPercent val="0"/>
          <c:showBubbleSize val="0"/>
        </c:dLbls>
        <c:gapWidth val="50"/>
        <c:axId val="129438288"/>
        <c:axId val="129439248"/>
      </c:barChart>
      <c:catAx>
        <c:axId val="129438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29439248"/>
        <c:crosses val="autoZero"/>
        <c:auto val="1"/>
        <c:lblAlgn val="ctr"/>
        <c:lblOffset val="100"/>
        <c:noMultiLvlLbl val="0"/>
      </c:catAx>
      <c:valAx>
        <c:axId val="129439248"/>
        <c:scaling>
          <c:orientation val="minMax"/>
        </c:scaling>
        <c:delete val="1"/>
        <c:axPos val="l"/>
        <c:numFmt formatCode="General" sourceLinked="1"/>
        <c:majorTickMark val="none"/>
        <c:minorTickMark val="none"/>
        <c:tickLblPos val="nextTo"/>
        <c:crossAx val="12943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A5271D-1229-4695-87D5-68BFAFE99673}" type="doc">
      <dgm:prSet loTypeId="urn:microsoft.com/office/officeart/2005/8/layout/process1" loCatId="process" qsTypeId="urn:microsoft.com/office/officeart/2005/8/quickstyle/simple1" qsCatId="simple" csTypeId="urn:microsoft.com/office/officeart/2005/8/colors/accent1_2" csCatId="accent1" phldr="1"/>
      <dgm:spPr/>
    </dgm:pt>
    <dgm:pt modelId="{11AAB7DE-C270-42B9-B00D-F8725DEB96E6}">
      <dgm:prSet phldrT="[Texto]" custT="1"/>
      <dgm:spPr>
        <a:solidFill>
          <a:srgbClr val="29CAD5"/>
        </a:solidFill>
      </dgm:spPr>
      <dgm:t>
        <a:bodyPr/>
        <a:lstStyle/>
        <a:p>
          <a:r>
            <a:rPr lang="pt-BR" sz="2400" dirty="0">
              <a:latin typeface="Open Sans" panose="020B0606030504020204" pitchFamily="34" charset="0"/>
              <a:ea typeface="Open Sans" panose="020B0606030504020204" pitchFamily="34" charset="0"/>
              <a:cs typeface="Open Sans" panose="020B0606030504020204" pitchFamily="34" charset="0"/>
            </a:rPr>
            <a:t>Technology &amp; Internet Access</a:t>
          </a:r>
        </a:p>
      </dgm:t>
    </dgm:pt>
    <dgm:pt modelId="{F76EEDB7-42FD-4D8C-BBE9-0D67CED301D3}" type="parTrans" cxnId="{C134E44B-337C-4A8E-A045-0038AD57C79E}">
      <dgm:prSet/>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FC77F170-24E9-4D5F-BDAA-C0BEF9AA34EF}" type="sibTrans" cxnId="{C134E44B-337C-4A8E-A045-0038AD57C79E}">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4A6BD127-13A6-41B4-9F20-B8EFD522167A}">
      <dgm:prSet phldrT="[Texto]" custT="1"/>
      <dgm:spPr>
        <a:solidFill>
          <a:srgbClr val="0C679D"/>
        </a:solidFill>
      </dgm:spPr>
      <dgm:t>
        <a:bodyPr/>
        <a:lstStyle/>
        <a:p>
          <a:r>
            <a:rPr lang="pt-BR" sz="2400" err="1">
              <a:latin typeface="Open Sans" panose="020B0606030504020204" pitchFamily="34" charset="0"/>
              <a:ea typeface="Open Sans" panose="020B0606030504020204" pitchFamily="34" charset="0"/>
              <a:cs typeface="Open Sans" panose="020B0606030504020204" pitchFamily="34" charset="0"/>
            </a:rPr>
            <a:t>Regulation</a:t>
          </a:r>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E06906E3-1FA8-42B0-B861-2EEFE54E7AD4}" type="parTrans" cxnId="{5C46C471-5022-493A-8AD8-BF7048FE96DF}">
      <dgm:prSet/>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795C9CE7-1798-4478-8372-5DDA26F18A00}" type="sibTrans" cxnId="{5C46C471-5022-493A-8AD8-BF7048FE96DF}">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0427FC63-ADE6-4944-8F5F-0007F857EB21}">
      <dgm:prSet phldrT="[Texto]" custT="1"/>
      <dgm:spPr>
        <a:solidFill>
          <a:srgbClr val="29CAD5"/>
        </a:solidFill>
      </dgm:spPr>
      <dgm:t>
        <a:bodyPr/>
        <a:lstStyle/>
        <a:p>
          <a:r>
            <a:rPr lang="pt-BR" sz="2400" dirty="0" err="1">
              <a:latin typeface="Open Sans" panose="020B0606030504020204" pitchFamily="34" charset="0"/>
              <a:ea typeface="Open Sans" panose="020B0606030504020204" pitchFamily="34" charset="0"/>
              <a:cs typeface="Open Sans" panose="020B0606030504020204" pitchFamily="34" charset="0"/>
            </a:rPr>
            <a:t>Diversity</a:t>
          </a:r>
          <a:r>
            <a:rPr lang="pt-BR" sz="2400" dirty="0">
              <a:latin typeface="Open Sans" panose="020B0606030504020204" pitchFamily="34" charset="0"/>
              <a:ea typeface="Open Sans" panose="020B0606030504020204" pitchFamily="34" charset="0"/>
              <a:cs typeface="Open Sans" panose="020B0606030504020204" pitchFamily="34" charset="0"/>
            </a:rPr>
            <a:t> </a:t>
          </a:r>
          <a:r>
            <a:rPr lang="pt-BR" sz="2400" dirty="0" err="1">
              <a:latin typeface="Open Sans" panose="020B0606030504020204" pitchFamily="34" charset="0"/>
              <a:ea typeface="Open Sans" panose="020B0606030504020204" pitchFamily="34" charset="0"/>
              <a:cs typeface="Open Sans" panose="020B0606030504020204" pitchFamily="34" charset="0"/>
            </a:rPr>
            <a:t>of</a:t>
          </a:r>
          <a:r>
            <a:rPr lang="pt-BR" sz="2400" dirty="0">
              <a:latin typeface="Open Sans" panose="020B0606030504020204" pitchFamily="34" charset="0"/>
              <a:ea typeface="Open Sans" panose="020B0606030504020204" pitchFamily="34" charset="0"/>
              <a:cs typeface="Open Sans" panose="020B0606030504020204" pitchFamily="34" charset="0"/>
            </a:rPr>
            <a:t> </a:t>
          </a:r>
          <a:r>
            <a:rPr lang="pt-BR" sz="2400" dirty="0" err="1">
              <a:latin typeface="Open Sans" panose="020B0606030504020204" pitchFamily="34" charset="0"/>
              <a:ea typeface="Open Sans" panose="020B0606030504020204" pitchFamily="34" charset="0"/>
              <a:cs typeface="Open Sans" panose="020B0606030504020204" pitchFamily="34" charset="0"/>
            </a:rPr>
            <a:t>Co´s</a:t>
          </a:r>
          <a:r>
            <a:rPr lang="pt-BR" sz="2400" dirty="0">
              <a:latin typeface="Open Sans" panose="020B0606030504020204" pitchFamily="34" charset="0"/>
              <a:ea typeface="Open Sans" panose="020B0606030504020204" pitchFamily="34" charset="0"/>
              <a:cs typeface="Open Sans" panose="020B0606030504020204" pitchFamily="34" charset="0"/>
            </a:rPr>
            <a:t> </a:t>
          </a:r>
          <a:r>
            <a:rPr lang="pt-BR" sz="2400" dirty="0" err="1">
              <a:latin typeface="Open Sans" panose="020B0606030504020204" pitchFamily="34" charset="0"/>
              <a:ea typeface="Open Sans" panose="020B0606030504020204" pitchFamily="34" charset="0"/>
              <a:cs typeface="Open Sans" panose="020B0606030504020204" pitchFamily="34" charset="0"/>
            </a:rPr>
            <a:t>and</a:t>
          </a:r>
          <a:r>
            <a:rPr lang="pt-BR" sz="2400" dirty="0">
              <a:latin typeface="Open Sans" panose="020B0606030504020204" pitchFamily="34" charset="0"/>
              <a:ea typeface="Open Sans" panose="020B0606030504020204" pitchFamily="34" charset="0"/>
              <a:cs typeface="Open Sans" panose="020B0606030504020204" pitchFamily="34" charset="0"/>
            </a:rPr>
            <a:t> </a:t>
          </a:r>
          <a:r>
            <a:rPr lang="pt-BR" sz="2400" dirty="0" err="1">
              <a:latin typeface="Open Sans" panose="020B0606030504020204" pitchFamily="34" charset="0"/>
              <a:ea typeface="Open Sans" panose="020B0606030504020204" pitchFamily="34" charset="0"/>
              <a:cs typeface="Open Sans" panose="020B0606030504020204" pitchFamily="34" charset="0"/>
            </a:rPr>
            <a:t>sports</a:t>
          </a:r>
          <a:endParaRPr lang="pt-BR" sz="2400" dirty="0">
            <a:latin typeface="Open Sans" panose="020B0606030504020204" pitchFamily="34" charset="0"/>
            <a:ea typeface="Open Sans" panose="020B0606030504020204" pitchFamily="34" charset="0"/>
            <a:cs typeface="Open Sans" panose="020B0606030504020204" pitchFamily="34" charset="0"/>
          </a:endParaRPr>
        </a:p>
      </dgm:t>
    </dgm:pt>
    <dgm:pt modelId="{FFC4324F-514A-4B2D-BAC1-4E73918FC86F}" type="parTrans" cxnId="{06FB9665-6567-4E6E-B8F6-4A4099AC3ACA}">
      <dgm:prSet/>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51CDFA6D-DD99-4AF7-94B1-27A9FB993DA2}" type="sibTrans" cxnId="{06FB9665-6567-4E6E-B8F6-4A4099AC3ACA}">
      <dgm:prSet/>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A23A305E-9CCE-4252-BF6F-BD6579E22DFF}" type="pres">
      <dgm:prSet presAssocID="{58A5271D-1229-4695-87D5-68BFAFE99673}" presName="Name0" presStyleCnt="0">
        <dgm:presLayoutVars>
          <dgm:dir/>
          <dgm:resizeHandles val="exact"/>
        </dgm:presLayoutVars>
      </dgm:prSet>
      <dgm:spPr/>
    </dgm:pt>
    <dgm:pt modelId="{9D652197-BCAB-432F-86E1-A4C7419B1AA7}" type="pres">
      <dgm:prSet presAssocID="{11AAB7DE-C270-42B9-B00D-F8725DEB96E6}" presName="node" presStyleLbl="node1" presStyleIdx="0" presStyleCnt="3">
        <dgm:presLayoutVars>
          <dgm:bulletEnabled val="1"/>
        </dgm:presLayoutVars>
      </dgm:prSet>
      <dgm:spPr/>
    </dgm:pt>
    <dgm:pt modelId="{6F5A2B66-55AE-47A3-B8A2-351854EF541B}" type="pres">
      <dgm:prSet presAssocID="{FC77F170-24E9-4D5F-BDAA-C0BEF9AA34EF}" presName="sibTrans" presStyleLbl="sibTrans2D1" presStyleIdx="0" presStyleCnt="2"/>
      <dgm:spPr/>
    </dgm:pt>
    <dgm:pt modelId="{9D6F236B-45F3-4366-9575-D1FA1DA235FB}" type="pres">
      <dgm:prSet presAssocID="{FC77F170-24E9-4D5F-BDAA-C0BEF9AA34EF}" presName="connectorText" presStyleLbl="sibTrans2D1" presStyleIdx="0" presStyleCnt="2"/>
      <dgm:spPr/>
    </dgm:pt>
    <dgm:pt modelId="{667B0326-6F1B-4FEE-A921-E755C1D5BBB6}" type="pres">
      <dgm:prSet presAssocID="{4A6BD127-13A6-41B4-9F20-B8EFD522167A}" presName="node" presStyleLbl="node1" presStyleIdx="1" presStyleCnt="3">
        <dgm:presLayoutVars>
          <dgm:bulletEnabled val="1"/>
        </dgm:presLayoutVars>
      </dgm:prSet>
      <dgm:spPr/>
    </dgm:pt>
    <dgm:pt modelId="{B94D1814-32EB-4E8C-8DB3-FC3CE1477C36}" type="pres">
      <dgm:prSet presAssocID="{795C9CE7-1798-4478-8372-5DDA26F18A00}" presName="sibTrans" presStyleLbl="sibTrans2D1" presStyleIdx="1" presStyleCnt="2"/>
      <dgm:spPr/>
    </dgm:pt>
    <dgm:pt modelId="{044B2FBB-66B8-4BC8-94AD-36D698AD916B}" type="pres">
      <dgm:prSet presAssocID="{795C9CE7-1798-4478-8372-5DDA26F18A00}" presName="connectorText" presStyleLbl="sibTrans2D1" presStyleIdx="1" presStyleCnt="2"/>
      <dgm:spPr/>
    </dgm:pt>
    <dgm:pt modelId="{C0845FBE-C5F6-4CD9-9A15-FEF83A8B0BF1}" type="pres">
      <dgm:prSet presAssocID="{0427FC63-ADE6-4944-8F5F-0007F857EB21}" presName="node" presStyleLbl="node1" presStyleIdx="2" presStyleCnt="3">
        <dgm:presLayoutVars>
          <dgm:bulletEnabled val="1"/>
        </dgm:presLayoutVars>
      </dgm:prSet>
      <dgm:spPr/>
    </dgm:pt>
  </dgm:ptLst>
  <dgm:cxnLst>
    <dgm:cxn modelId="{8333BA17-4F0F-45D1-ABE9-B2299B4FA253}" type="presOf" srcId="{58A5271D-1229-4695-87D5-68BFAFE99673}" destId="{A23A305E-9CCE-4252-BF6F-BD6579E22DFF}" srcOrd="0" destOrd="0" presId="urn:microsoft.com/office/officeart/2005/8/layout/process1"/>
    <dgm:cxn modelId="{7BD1102F-2F70-489E-B502-CB3201F30A8F}" type="presOf" srcId="{795C9CE7-1798-4478-8372-5DDA26F18A00}" destId="{044B2FBB-66B8-4BC8-94AD-36D698AD916B}" srcOrd="1" destOrd="0" presId="urn:microsoft.com/office/officeart/2005/8/layout/process1"/>
    <dgm:cxn modelId="{08347D3C-1A23-4902-8B76-C91F1D2767DB}" type="presOf" srcId="{FC77F170-24E9-4D5F-BDAA-C0BEF9AA34EF}" destId="{9D6F236B-45F3-4366-9575-D1FA1DA235FB}" srcOrd="1" destOrd="0" presId="urn:microsoft.com/office/officeart/2005/8/layout/process1"/>
    <dgm:cxn modelId="{06FB9665-6567-4E6E-B8F6-4A4099AC3ACA}" srcId="{58A5271D-1229-4695-87D5-68BFAFE99673}" destId="{0427FC63-ADE6-4944-8F5F-0007F857EB21}" srcOrd="2" destOrd="0" parTransId="{FFC4324F-514A-4B2D-BAC1-4E73918FC86F}" sibTransId="{51CDFA6D-DD99-4AF7-94B1-27A9FB993DA2}"/>
    <dgm:cxn modelId="{C134E44B-337C-4A8E-A045-0038AD57C79E}" srcId="{58A5271D-1229-4695-87D5-68BFAFE99673}" destId="{11AAB7DE-C270-42B9-B00D-F8725DEB96E6}" srcOrd="0" destOrd="0" parTransId="{F76EEDB7-42FD-4D8C-BBE9-0D67CED301D3}" sibTransId="{FC77F170-24E9-4D5F-BDAA-C0BEF9AA34EF}"/>
    <dgm:cxn modelId="{5C46C471-5022-493A-8AD8-BF7048FE96DF}" srcId="{58A5271D-1229-4695-87D5-68BFAFE99673}" destId="{4A6BD127-13A6-41B4-9F20-B8EFD522167A}" srcOrd="1" destOrd="0" parTransId="{E06906E3-1FA8-42B0-B861-2EEFE54E7AD4}" sibTransId="{795C9CE7-1798-4478-8372-5DDA26F18A00}"/>
    <dgm:cxn modelId="{12347576-57A5-46FE-B2F5-7AAAE86D7D9A}" type="presOf" srcId="{4A6BD127-13A6-41B4-9F20-B8EFD522167A}" destId="{667B0326-6F1B-4FEE-A921-E755C1D5BBB6}" srcOrd="0" destOrd="0" presId="urn:microsoft.com/office/officeart/2005/8/layout/process1"/>
    <dgm:cxn modelId="{0528A488-0F2A-4D92-BCC1-9C131B919F03}" type="presOf" srcId="{11AAB7DE-C270-42B9-B00D-F8725DEB96E6}" destId="{9D652197-BCAB-432F-86E1-A4C7419B1AA7}" srcOrd="0" destOrd="0" presId="urn:microsoft.com/office/officeart/2005/8/layout/process1"/>
    <dgm:cxn modelId="{6A67C1B8-1D59-4347-ADB6-EFF019BBF45B}" type="presOf" srcId="{0427FC63-ADE6-4944-8F5F-0007F857EB21}" destId="{C0845FBE-C5F6-4CD9-9A15-FEF83A8B0BF1}" srcOrd="0" destOrd="0" presId="urn:microsoft.com/office/officeart/2005/8/layout/process1"/>
    <dgm:cxn modelId="{CAA5F7C1-01D6-4B4C-BEDE-C5DBFCF41B6F}" type="presOf" srcId="{FC77F170-24E9-4D5F-BDAA-C0BEF9AA34EF}" destId="{6F5A2B66-55AE-47A3-B8A2-351854EF541B}" srcOrd="0" destOrd="0" presId="urn:microsoft.com/office/officeart/2005/8/layout/process1"/>
    <dgm:cxn modelId="{FEBE69E7-E364-4FD2-851A-7EFF3FA4FAC1}" type="presOf" srcId="{795C9CE7-1798-4478-8372-5DDA26F18A00}" destId="{B94D1814-32EB-4E8C-8DB3-FC3CE1477C36}" srcOrd="0" destOrd="0" presId="urn:microsoft.com/office/officeart/2005/8/layout/process1"/>
    <dgm:cxn modelId="{E4CED990-121F-4D4C-9440-8D3305EB861E}" type="presParOf" srcId="{A23A305E-9CCE-4252-BF6F-BD6579E22DFF}" destId="{9D652197-BCAB-432F-86E1-A4C7419B1AA7}" srcOrd="0" destOrd="0" presId="urn:microsoft.com/office/officeart/2005/8/layout/process1"/>
    <dgm:cxn modelId="{54E80EDE-6F94-4F18-8889-B479F579407F}" type="presParOf" srcId="{A23A305E-9CCE-4252-BF6F-BD6579E22DFF}" destId="{6F5A2B66-55AE-47A3-B8A2-351854EF541B}" srcOrd="1" destOrd="0" presId="urn:microsoft.com/office/officeart/2005/8/layout/process1"/>
    <dgm:cxn modelId="{838B631B-6B3A-49DB-962B-8FD27379706B}" type="presParOf" srcId="{6F5A2B66-55AE-47A3-B8A2-351854EF541B}" destId="{9D6F236B-45F3-4366-9575-D1FA1DA235FB}" srcOrd="0" destOrd="0" presId="urn:microsoft.com/office/officeart/2005/8/layout/process1"/>
    <dgm:cxn modelId="{55C42EE6-D3A0-414E-983A-2E9631290B7E}" type="presParOf" srcId="{A23A305E-9CCE-4252-BF6F-BD6579E22DFF}" destId="{667B0326-6F1B-4FEE-A921-E755C1D5BBB6}" srcOrd="2" destOrd="0" presId="urn:microsoft.com/office/officeart/2005/8/layout/process1"/>
    <dgm:cxn modelId="{4FF38658-01C0-4EE4-A884-583506DD2747}" type="presParOf" srcId="{A23A305E-9CCE-4252-BF6F-BD6579E22DFF}" destId="{B94D1814-32EB-4E8C-8DB3-FC3CE1477C36}" srcOrd="3" destOrd="0" presId="urn:microsoft.com/office/officeart/2005/8/layout/process1"/>
    <dgm:cxn modelId="{8C40B17B-08A5-4860-BB7B-03C9FFF9ABD6}" type="presParOf" srcId="{B94D1814-32EB-4E8C-8DB3-FC3CE1477C36}" destId="{044B2FBB-66B8-4BC8-94AD-36D698AD916B}" srcOrd="0" destOrd="0" presId="urn:microsoft.com/office/officeart/2005/8/layout/process1"/>
    <dgm:cxn modelId="{7B441BC1-B156-4FEA-A5F0-84BD1A202295}" type="presParOf" srcId="{A23A305E-9CCE-4252-BF6F-BD6579E22DFF}" destId="{C0845FBE-C5F6-4CD9-9A15-FEF83A8B0BF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A5271D-1229-4695-87D5-68BFAFE99673}" type="doc">
      <dgm:prSet loTypeId="urn:microsoft.com/office/officeart/2005/8/layout/process1" loCatId="process" qsTypeId="urn:microsoft.com/office/officeart/2005/8/quickstyle/simple1" qsCatId="simple" csTypeId="urn:microsoft.com/office/officeart/2005/8/colors/accent1_2" csCatId="accent1" phldr="1"/>
      <dgm:spPr/>
    </dgm:pt>
    <dgm:pt modelId="{11AAB7DE-C270-42B9-B00D-F8725DEB96E6}">
      <dgm:prSet phldrT="[Texto]" custT="1"/>
      <dgm:spPr>
        <a:solidFill>
          <a:srgbClr val="0C679D"/>
        </a:solidFill>
      </dgm:spPr>
      <dgm:t>
        <a:bodyPr/>
        <a:lstStyle/>
        <a:p>
          <a:r>
            <a:rPr lang="pt-BR" sz="2400" dirty="0">
              <a:latin typeface="Open Sans" panose="020B0606030504020204" pitchFamily="34" charset="0"/>
              <a:ea typeface="Open Sans" panose="020B0606030504020204" pitchFamily="34" charset="0"/>
              <a:cs typeface="Open Sans" panose="020B0606030504020204" pitchFamily="34" charset="0"/>
            </a:rPr>
            <a:t>Betting </a:t>
          </a:r>
          <a:r>
            <a:rPr lang="pt-BR" sz="2400" dirty="0" err="1">
              <a:latin typeface="Open Sans" panose="020B0606030504020204" pitchFamily="34" charset="0"/>
              <a:ea typeface="Open Sans" panose="020B0606030504020204" pitchFamily="34" charset="0"/>
              <a:cs typeface="Open Sans" panose="020B0606030504020204" pitchFamily="34" charset="0"/>
            </a:rPr>
            <a:t>Type</a:t>
          </a:r>
          <a:r>
            <a:rPr lang="pt-BR" sz="2400" dirty="0">
              <a:latin typeface="Open Sans" panose="020B0606030504020204" pitchFamily="34" charset="0"/>
              <a:ea typeface="Open Sans" panose="020B0606030504020204" pitchFamily="34" charset="0"/>
              <a:cs typeface="Open Sans" panose="020B0606030504020204" pitchFamily="34" charset="0"/>
            </a:rPr>
            <a:t> Options</a:t>
          </a:r>
        </a:p>
      </dgm:t>
    </dgm:pt>
    <dgm:pt modelId="{F76EEDB7-42FD-4D8C-BBE9-0D67CED301D3}" type="parTrans" cxnId="{C134E44B-337C-4A8E-A045-0038AD57C79E}">
      <dgm:prSet/>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FC77F170-24E9-4D5F-BDAA-C0BEF9AA34EF}" type="sibTrans" cxnId="{C134E44B-337C-4A8E-A045-0038AD57C79E}">
      <dgm:prSet custT="1"/>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4A6BD127-13A6-41B4-9F20-B8EFD522167A}">
      <dgm:prSet phldrT="[Texto]" custT="1"/>
      <dgm:spPr>
        <a:solidFill>
          <a:srgbClr val="29CAD5"/>
        </a:solidFill>
      </dgm:spPr>
      <dgm:t>
        <a:bodyPr/>
        <a:lstStyle/>
        <a:p>
          <a:r>
            <a:rPr lang="pt-BR" sz="2400" dirty="0" err="1">
              <a:latin typeface="Open Sans" panose="020B0606030504020204" pitchFamily="34" charset="0"/>
              <a:ea typeface="Open Sans" panose="020B0606030504020204" pitchFamily="34" charset="0"/>
              <a:cs typeface="Open Sans" panose="020B0606030504020204" pitchFamily="34" charset="0"/>
            </a:rPr>
            <a:t>Smaller</a:t>
          </a:r>
          <a:r>
            <a:rPr lang="pt-BR" sz="2400" dirty="0">
              <a:latin typeface="Open Sans" panose="020B0606030504020204" pitchFamily="34" charset="0"/>
              <a:ea typeface="Open Sans" panose="020B0606030504020204" pitchFamily="34" charset="0"/>
              <a:cs typeface="Open Sans" panose="020B0606030504020204" pitchFamily="34" charset="0"/>
            </a:rPr>
            <a:t> </a:t>
          </a:r>
          <a:r>
            <a:rPr lang="pt-BR" sz="2400" dirty="0" err="1">
              <a:latin typeface="Open Sans" panose="020B0606030504020204" pitchFamily="34" charset="0"/>
              <a:ea typeface="Open Sans" panose="020B0606030504020204" pitchFamily="34" charset="0"/>
              <a:cs typeface="Open Sans" panose="020B0606030504020204" pitchFamily="34" charset="0"/>
            </a:rPr>
            <a:t>Bets</a:t>
          </a:r>
          <a:endParaRPr lang="pt-BR" sz="2400" dirty="0">
            <a:latin typeface="Open Sans" panose="020B0606030504020204" pitchFamily="34" charset="0"/>
            <a:ea typeface="Open Sans" panose="020B0606030504020204" pitchFamily="34" charset="0"/>
            <a:cs typeface="Open Sans" panose="020B0606030504020204" pitchFamily="34" charset="0"/>
          </a:endParaRPr>
        </a:p>
      </dgm:t>
    </dgm:pt>
    <dgm:pt modelId="{E06906E3-1FA8-42B0-B861-2EEFE54E7AD4}" type="parTrans" cxnId="{5C46C471-5022-493A-8AD8-BF7048FE96DF}">
      <dgm:prSet/>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795C9CE7-1798-4478-8372-5DDA26F18A00}" type="sibTrans" cxnId="{5C46C471-5022-493A-8AD8-BF7048FE96DF}">
      <dgm:prSet custT="1"/>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0427FC63-ADE6-4944-8F5F-0007F857EB21}">
      <dgm:prSet phldrT="[Texto]" custT="1"/>
      <dgm:spPr>
        <a:solidFill>
          <a:srgbClr val="0C679D"/>
        </a:solidFill>
      </dgm:spPr>
      <dgm:t>
        <a:bodyPr/>
        <a:lstStyle/>
        <a:p>
          <a:r>
            <a:rPr lang="pt-BR" sz="2400" dirty="0" err="1">
              <a:latin typeface="Open Sans" panose="020B0606030504020204" pitchFamily="34" charset="0"/>
              <a:ea typeface="Open Sans" panose="020B0606030504020204" pitchFamily="34" charset="0"/>
              <a:cs typeface="Open Sans" panose="020B0606030504020204" pitchFamily="34" charset="0"/>
            </a:rPr>
            <a:t>Easy</a:t>
          </a:r>
          <a:r>
            <a:rPr lang="pt-BR" sz="2400" dirty="0">
              <a:latin typeface="Open Sans" panose="020B0606030504020204" pitchFamily="34" charset="0"/>
              <a:ea typeface="Open Sans" panose="020B0606030504020204" pitchFamily="34" charset="0"/>
              <a:cs typeface="Open Sans" panose="020B0606030504020204" pitchFamily="34" charset="0"/>
            </a:rPr>
            <a:t> </a:t>
          </a:r>
          <a:r>
            <a:rPr lang="pt-BR" sz="2400" dirty="0" err="1">
              <a:latin typeface="Open Sans" panose="020B0606030504020204" pitchFamily="34" charset="0"/>
              <a:ea typeface="Open Sans" panose="020B0606030504020204" pitchFamily="34" charset="0"/>
              <a:cs typeface="Open Sans" panose="020B0606030504020204" pitchFamily="34" charset="0"/>
            </a:rPr>
            <a:t>Payment</a:t>
          </a:r>
          <a:r>
            <a:rPr lang="pt-BR" sz="2400" dirty="0">
              <a:latin typeface="Open Sans" panose="020B0606030504020204" pitchFamily="34" charset="0"/>
              <a:ea typeface="Open Sans" panose="020B0606030504020204" pitchFamily="34" charset="0"/>
              <a:cs typeface="Open Sans" panose="020B0606030504020204" pitchFamily="34" charset="0"/>
            </a:rPr>
            <a:t> Options</a:t>
          </a:r>
        </a:p>
      </dgm:t>
    </dgm:pt>
    <dgm:pt modelId="{FFC4324F-514A-4B2D-BAC1-4E73918FC86F}" type="parTrans" cxnId="{06FB9665-6567-4E6E-B8F6-4A4099AC3ACA}">
      <dgm:prSet/>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51CDFA6D-DD99-4AF7-94B1-27A9FB993DA2}" type="sibTrans" cxnId="{06FB9665-6567-4E6E-B8F6-4A4099AC3ACA}">
      <dgm:prSet/>
      <dgm:spPr/>
      <dgm:t>
        <a:bodyPr/>
        <a:lstStyle/>
        <a:p>
          <a:endParaRPr lang="pt-BR" sz="2400">
            <a:latin typeface="Open Sans" panose="020B0606030504020204" pitchFamily="34" charset="0"/>
            <a:ea typeface="Open Sans" panose="020B0606030504020204" pitchFamily="34" charset="0"/>
            <a:cs typeface="Open Sans" panose="020B0606030504020204" pitchFamily="34" charset="0"/>
          </a:endParaRPr>
        </a:p>
      </dgm:t>
    </dgm:pt>
    <dgm:pt modelId="{A23A305E-9CCE-4252-BF6F-BD6579E22DFF}" type="pres">
      <dgm:prSet presAssocID="{58A5271D-1229-4695-87D5-68BFAFE99673}" presName="Name0" presStyleCnt="0">
        <dgm:presLayoutVars>
          <dgm:dir/>
          <dgm:resizeHandles val="exact"/>
        </dgm:presLayoutVars>
      </dgm:prSet>
      <dgm:spPr/>
    </dgm:pt>
    <dgm:pt modelId="{9D652197-BCAB-432F-86E1-A4C7419B1AA7}" type="pres">
      <dgm:prSet presAssocID="{11AAB7DE-C270-42B9-B00D-F8725DEB96E6}" presName="node" presStyleLbl="node1" presStyleIdx="0" presStyleCnt="3">
        <dgm:presLayoutVars>
          <dgm:bulletEnabled val="1"/>
        </dgm:presLayoutVars>
      </dgm:prSet>
      <dgm:spPr/>
    </dgm:pt>
    <dgm:pt modelId="{6F5A2B66-55AE-47A3-B8A2-351854EF541B}" type="pres">
      <dgm:prSet presAssocID="{FC77F170-24E9-4D5F-BDAA-C0BEF9AA34EF}" presName="sibTrans" presStyleLbl="sibTrans2D1" presStyleIdx="0" presStyleCnt="2"/>
      <dgm:spPr/>
    </dgm:pt>
    <dgm:pt modelId="{9D6F236B-45F3-4366-9575-D1FA1DA235FB}" type="pres">
      <dgm:prSet presAssocID="{FC77F170-24E9-4D5F-BDAA-C0BEF9AA34EF}" presName="connectorText" presStyleLbl="sibTrans2D1" presStyleIdx="0" presStyleCnt="2"/>
      <dgm:spPr/>
    </dgm:pt>
    <dgm:pt modelId="{667B0326-6F1B-4FEE-A921-E755C1D5BBB6}" type="pres">
      <dgm:prSet presAssocID="{4A6BD127-13A6-41B4-9F20-B8EFD522167A}" presName="node" presStyleLbl="node1" presStyleIdx="1" presStyleCnt="3">
        <dgm:presLayoutVars>
          <dgm:bulletEnabled val="1"/>
        </dgm:presLayoutVars>
      </dgm:prSet>
      <dgm:spPr/>
    </dgm:pt>
    <dgm:pt modelId="{B94D1814-32EB-4E8C-8DB3-FC3CE1477C36}" type="pres">
      <dgm:prSet presAssocID="{795C9CE7-1798-4478-8372-5DDA26F18A00}" presName="sibTrans" presStyleLbl="sibTrans2D1" presStyleIdx="1" presStyleCnt="2"/>
      <dgm:spPr/>
    </dgm:pt>
    <dgm:pt modelId="{044B2FBB-66B8-4BC8-94AD-36D698AD916B}" type="pres">
      <dgm:prSet presAssocID="{795C9CE7-1798-4478-8372-5DDA26F18A00}" presName="connectorText" presStyleLbl="sibTrans2D1" presStyleIdx="1" presStyleCnt="2"/>
      <dgm:spPr/>
    </dgm:pt>
    <dgm:pt modelId="{C0845FBE-C5F6-4CD9-9A15-FEF83A8B0BF1}" type="pres">
      <dgm:prSet presAssocID="{0427FC63-ADE6-4944-8F5F-0007F857EB21}" presName="node" presStyleLbl="node1" presStyleIdx="2" presStyleCnt="3">
        <dgm:presLayoutVars>
          <dgm:bulletEnabled val="1"/>
        </dgm:presLayoutVars>
      </dgm:prSet>
      <dgm:spPr/>
    </dgm:pt>
  </dgm:ptLst>
  <dgm:cxnLst>
    <dgm:cxn modelId="{8333BA17-4F0F-45D1-ABE9-B2299B4FA253}" type="presOf" srcId="{58A5271D-1229-4695-87D5-68BFAFE99673}" destId="{A23A305E-9CCE-4252-BF6F-BD6579E22DFF}" srcOrd="0" destOrd="0" presId="urn:microsoft.com/office/officeart/2005/8/layout/process1"/>
    <dgm:cxn modelId="{7BD1102F-2F70-489E-B502-CB3201F30A8F}" type="presOf" srcId="{795C9CE7-1798-4478-8372-5DDA26F18A00}" destId="{044B2FBB-66B8-4BC8-94AD-36D698AD916B}" srcOrd="1" destOrd="0" presId="urn:microsoft.com/office/officeart/2005/8/layout/process1"/>
    <dgm:cxn modelId="{08347D3C-1A23-4902-8B76-C91F1D2767DB}" type="presOf" srcId="{FC77F170-24E9-4D5F-BDAA-C0BEF9AA34EF}" destId="{9D6F236B-45F3-4366-9575-D1FA1DA235FB}" srcOrd="1" destOrd="0" presId="urn:microsoft.com/office/officeart/2005/8/layout/process1"/>
    <dgm:cxn modelId="{06FB9665-6567-4E6E-B8F6-4A4099AC3ACA}" srcId="{58A5271D-1229-4695-87D5-68BFAFE99673}" destId="{0427FC63-ADE6-4944-8F5F-0007F857EB21}" srcOrd="2" destOrd="0" parTransId="{FFC4324F-514A-4B2D-BAC1-4E73918FC86F}" sibTransId="{51CDFA6D-DD99-4AF7-94B1-27A9FB993DA2}"/>
    <dgm:cxn modelId="{C134E44B-337C-4A8E-A045-0038AD57C79E}" srcId="{58A5271D-1229-4695-87D5-68BFAFE99673}" destId="{11AAB7DE-C270-42B9-B00D-F8725DEB96E6}" srcOrd="0" destOrd="0" parTransId="{F76EEDB7-42FD-4D8C-BBE9-0D67CED301D3}" sibTransId="{FC77F170-24E9-4D5F-BDAA-C0BEF9AA34EF}"/>
    <dgm:cxn modelId="{5C46C471-5022-493A-8AD8-BF7048FE96DF}" srcId="{58A5271D-1229-4695-87D5-68BFAFE99673}" destId="{4A6BD127-13A6-41B4-9F20-B8EFD522167A}" srcOrd="1" destOrd="0" parTransId="{E06906E3-1FA8-42B0-B861-2EEFE54E7AD4}" sibTransId="{795C9CE7-1798-4478-8372-5DDA26F18A00}"/>
    <dgm:cxn modelId="{12347576-57A5-46FE-B2F5-7AAAE86D7D9A}" type="presOf" srcId="{4A6BD127-13A6-41B4-9F20-B8EFD522167A}" destId="{667B0326-6F1B-4FEE-A921-E755C1D5BBB6}" srcOrd="0" destOrd="0" presId="urn:microsoft.com/office/officeart/2005/8/layout/process1"/>
    <dgm:cxn modelId="{0528A488-0F2A-4D92-BCC1-9C131B919F03}" type="presOf" srcId="{11AAB7DE-C270-42B9-B00D-F8725DEB96E6}" destId="{9D652197-BCAB-432F-86E1-A4C7419B1AA7}" srcOrd="0" destOrd="0" presId="urn:microsoft.com/office/officeart/2005/8/layout/process1"/>
    <dgm:cxn modelId="{6A67C1B8-1D59-4347-ADB6-EFF019BBF45B}" type="presOf" srcId="{0427FC63-ADE6-4944-8F5F-0007F857EB21}" destId="{C0845FBE-C5F6-4CD9-9A15-FEF83A8B0BF1}" srcOrd="0" destOrd="0" presId="urn:microsoft.com/office/officeart/2005/8/layout/process1"/>
    <dgm:cxn modelId="{CAA5F7C1-01D6-4B4C-BEDE-C5DBFCF41B6F}" type="presOf" srcId="{FC77F170-24E9-4D5F-BDAA-C0BEF9AA34EF}" destId="{6F5A2B66-55AE-47A3-B8A2-351854EF541B}" srcOrd="0" destOrd="0" presId="urn:microsoft.com/office/officeart/2005/8/layout/process1"/>
    <dgm:cxn modelId="{FEBE69E7-E364-4FD2-851A-7EFF3FA4FAC1}" type="presOf" srcId="{795C9CE7-1798-4478-8372-5DDA26F18A00}" destId="{B94D1814-32EB-4E8C-8DB3-FC3CE1477C36}" srcOrd="0" destOrd="0" presId="urn:microsoft.com/office/officeart/2005/8/layout/process1"/>
    <dgm:cxn modelId="{E4CED990-121F-4D4C-9440-8D3305EB861E}" type="presParOf" srcId="{A23A305E-9CCE-4252-BF6F-BD6579E22DFF}" destId="{9D652197-BCAB-432F-86E1-A4C7419B1AA7}" srcOrd="0" destOrd="0" presId="urn:microsoft.com/office/officeart/2005/8/layout/process1"/>
    <dgm:cxn modelId="{54E80EDE-6F94-4F18-8889-B479F579407F}" type="presParOf" srcId="{A23A305E-9CCE-4252-BF6F-BD6579E22DFF}" destId="{6F5A2B66-55AE-47A3-B8A2-351854EF541B}" srcOrd="1" destOrd="0" presId="urn:microsoft.com/office/officeart/2005/8/layout/process1"/>
    <dgm:cxn modelId="{838B631B-6B3A-49DB-962B-8FD27379706B}" type="presParOf" srcId="{6F5A2B66-55AE-47A3-B8A2-351854EF541B}" destId="{9D6F236B-45F3-4366-9575-D1FA1DA235FB}" srcOrd="0" destOrd="0" presId="urn:microsoft.com/office/officeart/2005/8/layout/process1"/>
    <dgm:cxn modelId="{55C42EE6-D3A0-414E-983A-2E9631290B7E}" type="presParOf" srcId="{A23A305E-9CCE-4252-BF6F-BD6579E22DFF}" destId="{667B0326-6F1B-4FEE-A921-E755C1D5BBB6}" srcOrd="2" destOrd="0" presId="urn:microsoft.com/office/officeart/2005/8/layout/process1"/>
    <dgm:cxn modelId="{4FF38658-01C0-4EE4-A884-583506DD2747}" type="presParOf" srcId="{A23A305E-9CCE-4252-BF6F-BD6579E22DFF}" destId="{B94D1814-32EB-4E8C-8DB3-FC3CE1477C36}" srcOrd="3" destOrd="0" presId="urn:microsoft.com/office/officeart/2005/8/layout/process1"/>
    <dgm:cxn modelId="{8C40B17B-08A5-4860-BB7B-03C9FFF9ABD6}" type="presParOf" srcId="{B94D1814-32EB-4E8C-8DB3-FC3CE1477C36}" destId="{044B2FBB-66B8-4BC8-94AD-36D698AD916B}" srcOrd="0" destOrd="0" presId="urn:microsoft.com/office/officeart/2005/8/layout/process1"/>
    <dgm:cxn modelId="{7B441BC1-B156-4FEA-A5F0-84BD1A202295}" type="presParOf" srcId="{A23A305E-9CCE-4252-BF6F-BD6579E22DFF}" destId="{C0845FBE-C5F6-4CD9-9A15-FEF83A8B0BF1}"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A5271D-1229-4695-87D5-68BFAFE99673}" type="doc">
      <dgm:prSet loTypeId="urn:microsoft.com/office/officeart/2005/8/layout/process1" loCatId="process" qsTypeId="urn:microsoft.com/office/officeart/2005/8/quickstyle/simple1" qsCatId="simple" csTypeId="urn:microsoft.com/office/officeart/2005/8/colors/accent1_2" csCatId="accent1" phldr="1"/>
      <dgm:spPr/>
    </dgm:pt>
    <dgm:pt modelId="{11AAB7DE-C270-42B9-B00D-F8725DEB96E6}">
      <dgm:prSet phldrT="[Texto]" custT="1"/>
      <dgm:spPr>
        <a:solidFill>
          <a:srgbClr val="29CAD5"/>
        </a:solidFill>
      </dgm:spPr>
      <dgm:t>
        <a:bodyPr/>
        <a:lstStyle/>
        <a:p>
          <a:r>
            <a:rPr lang="pt-BR" sz="1800" dirty="0">
              <a:latin typeface="Open Sans" panose="020B0606030504020204" pitchFamily="34" charset="0"/>
              <a:ea typeface="Open Sans" panose="020B0606030504020204" pitchFamily="34" charset="0"/>
              <a:cs typeface="Open Sans" panose="020B0606030504020204" pitchFamily="34" charset="0"/>
            </a:rPr>
            <a:t>Micro-</a:t>
          </a:r>
          <a:br>
            <a:rPr lang="pt-BR" sz="1800" dirty="0">
              <a:latin typeface="Open Sans" panose="020B0606030504020204" pitchFamily="34" charset="0"/>
              <a:ea typeface="Open Sans" panose="020B0606030504020204" pitchFamily="34" charset="0"/>
              <a:cs typeface="Open Sans" panose="020B0606030504020204" pitchFamily="34" charset="0"/>
            </a:rPr>
          </a:br>
          <a:r>
            <a:rPr lang="pt-BR" sz="1800" dirty="0" err="1">
              <a:latin typeface="Open Sans" panose="020B0606030504020204" pitchFamily="34" charset="0"/>
              <a:ea typeface="Open Sans" panose="020B0606030504020204" pitchFamily="34" charset="0"/>
              <a:cs typeface="Open Sans" panose="020B0606030504020204" pitchFamily="34" charset="0"/>
            </a:rPr>
            <a:t>Payments</a:t>
          </a:r>
          <a:endParaRPr lang="pt-BR" sz="1800" dirty="0">
            <a:latin typeface="Open Sans" panose="020B0606030504020204" pitchFamily="34" charset="0"/>
            <a:ea typeface="Open Sans" panose="020B0606030504020204" pitchFamily="34" charset="0"/>
            <a:cs typeface="Open Sans" panose="020B0606030504020204" pitchFamily="34" charset="0"/>
          </a:endParaRPr>
        </a:p>
      </dgm:t>
    </dgm:pt>
    <dgm:pt modelId="{F76EEDB7-42FD-4D8C-BBE9-0D67CED301D3}" type="parTrans" cxnId="{C134E44B-337C-4A8E-A045-0038AD57C79E}">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FC77F170-24E9-4D5F-BDAA-C0BEF9AA34EF}" type="sibTrans" cxnId="{C134E44B-337C-4A8E-A045-0038AD57C79E}">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4A6BD127-13A6-41B4-9F20-B8EFD522167A}">
      <dgm:prSet phldrT="[Texto]" custT="1"/>
      <dgm:spPr>
        <a:solidFill>
          <a:srgbClr val="0C679D"/>
        </a:solidFill>
      </dgm:spPr>
      <dgm:t>
        <a:bodyPr/>
        <a:lstStyle/>
        <a:p>
          <a:r>
            <a:rPr lang="pt-BR" sz="1800" dirty="0">
              <a:latin typeface="Open Sans" panose="020B0606030504020204" pitchFamily="34" charset="0"/>
              <a:ea typeface="Open Sans" panose="020B0606030504020204" pitchFamily="34" charset="0"/>
              <a:cs typeface="Open Sans" panose="020B0606030504020204" pitchFamily="34" charset="0"/>
            </a:rPr>
            <a:t>Retro &amp;</a:t>
          </a:r>
          <a:br>
            <a:rPr lang="pt-BR" sz="1800" dirty="0">
              <a:latin typeface="Open Sans" panose="020B0606030504020204" pitchFamily="34" charset="0"/>
              <a:ea typeface="Open Sans" panose="020B0606030504020204" pitchFamily="34" charset="0"/>
              <a:cs typeface="Open Sans" panose="020B0606030504020204" pitchFamily="34" charset="0"/>
            </a:rPr>
          </a:br>
          <a:r>
            <a:rPr lang="pt-BR" sz="1800" dirty="0">
              <a:latin typeface="Open Sans" panose="020B0606030504020204" pitchFamily="34" charset="0"/>
              <a:ea typeface="Open Sans" panose="020B0606030504020204" pitchFamily="34" charset="0"/>
              <a:cs typeface="Open Sans" panose="020B0606030504020204" pitchFamily="34" charset="0"/>
            </a:rPr>
            <a:t>Remakes</a:t>
          </a:r>
        </a:p>
      </dgm:t>
    </dgm:pt>
    <dgm:pt modelId="{E06906E3-1FA8-42B0-B861-2EEFE54E7AD4}" type="parTrans" cxnId="{5C46C471-5022-493A-8AD8-BF7048FE96DF}">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795C9CE7-1798-4478-8372-5DDA26F18A00}" type="sibTrans" cxnId="{5C46C471-5022-493A-8AD8-BF7048FE96DF}">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0427FC63-ADE6-4944-8F5F-0007F857EB21}">
      <dgm:prSet phldrT="[Texto]" custT="1"/>
      <dgm:spPr>
        <a:solidFill>
          <a:srgbClr val="29CAD5"/>
        </a:solidFill>
      </dgm:spPr>
      <dgm:t>
        <a:bodyPr/>
        <a:lstStyle/>
        <a:p>
          <a:r>
            <a:rPr lang="pt-BR" sz="1800" dirty="0" err="1">
              <a:latin typeface="Open Sans" panose="020B0606030504020204" pitchFamily="34" charset="0"/>
              <a:ea typeface="Open Sans" panose="020B0606030504020204" pitchFamily="34" charset="0"/>
              <a:cs typeface="Open Sans" panose="020B0606030504020204" pitchFamily="34" charset="0"/>
            </a:rPr>
            <a:t>Portable</a:t>
          </a:r>
          <a:r>
            <a:rPr lang="pt-BR" sz="1800" dirty="0">
              <a:latin typeface="Open Sans" panose="020B0606030504020204" pitchFamily="34" charset="0"/>
              <a:ea typeface="Open Sans" panose="020B0606030504020204" pitchFamily="34" charset="0"/>
              <a:cs typeface="Open Sans" panose="020B0606030504020204" pitchFamily="34" charset="0"/>
            </a:rPr>
            <a:t> devices</a:t>
          </a:r>
        </a:p>
      </dgm:t>
    </dgm:pt>
    <dgm:pt modelId="{FFC4324F-514A-4B2D-BAC1-4E73918FC86F}" type="parTrans" cxnId="{06FB9665-6567-4E6E-B8F6-4A4099AC3ACA}">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51CDFA6D-DD99-4AF7-94B1-27A9FB993DA2}" type="sibTrans" cxnId="{06FB9665-6567-4E6E-B8F6-4A4099AC3ACA}">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8054D410-E4F9-46BA-9AF8-EF4C980AC069}">
      <dgm:prSet phldrT="[Texto]" custT="1"/>
      <dgm:spPr>
        <a:solidFill>
          <a:srgbClr val="29CAD5"/>
        </a:solidFill>
      </dgm:spPr>
      <dgm:t>
        <a:bodyPr/>
        <a:lstStyle/>
        <a:p>
          <a:r>
            <a:rPr lang="pt-BR" sz="1800" dirty="0" err="1">
              <a:latin typeface="Open Sans" panose="020B0606030504020204" pitchFamily="34" charset="0"/>
              <a:ea typeface="Open Sans" panose="020B0606030504020204" pitchFamily="34" charset="0"/>
              <a:cs typeface="Open Sans" panose="020B0606030504020204" pitchFamily="34" charset="0"/>
            </a:rPr>
            <a:t>GaaS</a:t>
          </a:r>
          <a:endParaRPr lang="pt-BR" sz="1800" dirty="0">
            <a:latin typeface="Open Sans" panose="020B0606030504020204" pitchFamily="34" charset="0"/>
            <a:ea typeface="Open Sans" panose="020B0606030504020204" pitchFamily="34" charset="0"/>
            <a:cs typeface="Open Sans" panose="020B0606030504020204" pitchFamily="34" charset="0"/>
          </a:endParaRPr>
        </a:p>
      </dgm:t>
    </dgm:pt>
    <dgm:pt modelId="{FD2E2E8C-BEDF-4A19-AC75-7679B0E32067}" type="parTrans" cxnId="{6D77B099-549E-41DC-9EAB-D8146FEF04B5}">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FF18A9E9-3BD2-4432-8556-43685074F67B}" type="sibTrans" cxnId="{6D77B099-549E-41DC-9EAB-D8146FEF04B5}">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AEDD3825-9FF8-4DA2-838C-0141148B0EE1}">
      <dgm:prSet phldrT="[Texto]" custT="1"/>
      <dgm:spPr>
        <a:solidFill>
          <a:schemeClr val="accent2"/>
        </a:solidFill>
      </dgm:spPr>
      <dgm:t>
        <a:bodyPr/>
        <a:lstStyle/>
        <a:p>
          <a:r>
            <a:rPr lang="pt-BR" sz="1800" dirty="0" err="1">
              <a:latin typeface="Open Sans" panose="020B0606030504020204" pitchFamily="34" charset="0"/>
              <a:ea typeface="Open Sans" panose="020B0606030504020204" pitchFamily="34" charset="0"/>
              <a:cs typeface="Open Sans" panose="020B0606030504020204" pitchFamily="34" charset="0"/>
            </a:rPr>
            <a:t>Collab</a:t>
          </a:r>
          <a:r>
            <a:rPr lang="pt-BR" sz="1800" dirty="0">
              <a:latin typeface="Open Sans" panose="020B0606030504020204" pitchFamily="34" charset="0"/>
              <a:ea typeface="Open Sans" panose="020B0606030504020204" pitchFamily="34" charset="0"/>
              <a:cs typeface="Open Sans" panose="020B0606030504020204" pitchFamily="34" charset="0"/>
            </a:rPr>
            <a:t> &amp; </a:t>
          </a:r>
          <a:r>
            <a:rPr lang="pt-BR" sz="1800" dirty="0" err="1">
              <a:latin typeface="Open Sans" panose="020B0606030504020204" pitchFamily="34" charset="0"/>
              <a:ea typeface="Open Sans" panose="020B0606030504020204" pitchFamily="34" charset="0"/>
              <a:cs typeface="Open Sans" panose="020B0606030504020204" pitchFamily="34" charset="0"/>
            </a:rPr>
            <a:t>Creative</a:t>
          </a:r>
          <a:br>
            <a:rPr lang="pt-BR" sz="1800" dirty="0">
              <a:latin typeface="Open Sans" panose="020B0606030504020204" pitchFamily="34" charset="0"/>
              <a:ea typeface="Open Sans" panose="020B0606030504020204" pitchFamily="34" charset="0"/>
              <a:cs typeface="Open Sans" panose="020B0606030504020204" pitchFamily="34" charset="0"/>
            </a:rPr>
          </a:br>
          <a:r>
            <a:rPr lang="pt-BR" sz="1800" dirty="0">
              <a:latin typeface="Open Sans" panose="020B0606030504020204" pitchFamily="34" charset="0"/>
              <a:ea typeface="Open Sans" panose="020B0606030504020204" pitchFamily="34" charset="0"/>
              <a:cs typeface="Open Sans" panose="020B0606030504020204" pitchFamily="34" charset="0"/>
            </a:rPr>
            <a:t>Betting</a:t>
          </a:r>
        </a:p>
      </dgm:t>
    </dgm:pt>
    <dgm:pt modelId="{55967E30-7CC9-4780-8DE1-185231F8D6EA}" type="parTrans" cxnId="{1DA47154-EA09-4556-9932-3A139DAE933B}">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E8ED8F6A-0A11-4A71-804E-2B716559808C}" type="sibTrans" cxnId="{1DA47154-EA09-4556-9932-3A139DAE933B}">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A23A305E-9CCE-4252-BF6F-BD6579E22DFF}" type="pres">
      <dgm:prSet presAssocID="{58A5271D-1229-4695-87D5-68BFAFE99673}" presName="Name0" presStyleCnt="0">
        <dgm:presLayoutVars>
          <dgm:dir/>
          <dgm:resizeHandles val="exact"/>
        </dgm:presLayoutVars>
      </dgm:prSet>
      <dgm:spPr/>
    </dgm:pt>
    <dgm:pt modelId="{9D652197-BCAB-432F-86E1-A4C7419B1AA7}" type="pres">
      <dgm:prSet presAssocID="{11AAB7DE-C270-42B9-B00D-F8725DEB96E6}" presName="node" presStyleLbl="node1" presStyleIdx="0" presStyleCnt="5">
        <dgm:presLayoutVars>
          <dgm:bulletEnabled val="1"/>
        </dgm:presLayoutVars>
      </dgm:prSet>
      <dgm:spPr/>
    </dgm:pt>
    <dgm:pt modelId="{6F5A2B66-55AE-47A3-B8A2-351854EF541B}" type="pres">
      <dgm:prSet presAssocID="{FC77F170-24E9-4D5F-BDAA-C0BEF9AA34EF}" presName="sibTrans" presStyleLbl="sibTrans2D1" presStyleIdx="0" presStyleCnt="4"/>
      <dgm:spPr/>
    </dgm:pt>
    <dgm:pt modelId="{9D6F236B-45F3-4366-9575-D1FA1DA235FB}" type="pres">
      <dgm:prSet presAssocID="{FC77F170-24E9-4D5F-BDAA-C0BEF9AA34EF}" presName="connectorText" presStyleLbl="sibTrans2D1" presStyleIdx="0" presStyleCnt="4"/>
      <dgm:spPr/>
    </dgm:pt>
    <dgm:pt modelId="{667B0326-6F1B-4FEE-A921-E755C1D5BBB6}" type="pres">
      <dgm:prSet presAssocID="{4A6BD127-13A6-41B4-9F20-B8EFD522167A}" presName="node" presStyleLbl="node1" presStyleIdx="1" presStyleCnt="5">
        <dgm:presLayoutVars>
          <dgm:bulletEnabled val="1"/>
        </dgm:presLayoutVars>
      </dgm:prSet>
      <dgm:spPr/>
    </dgm:pt>
    <dgm:pt modelId="{B94D1814-32EB-4E8C-8DB3-FC3CE1477C36}" type="pres">
      <dgm:prSet presAssocID="{795C9CE7-1798-4478-8372-5DDA26F18A00}" presName="sibTrans" presStyleLbl="sibTrans2D1" presStyleIdx="1" presStyleCnt="4"/>
      <dgm:spPr/>
    </dgm:pt>
    <dgm:pt modelId="{044B2FBB-66B8-4BC8-94AD-36D698AD916B}" type="pres">
      <dgm:prSet presAssocID="{795C9CE7-1798-4478-8372-5DDA26F18A00}" presName="connectorText" presStyleLbl="sibTrans2D1" presStyleIdx="1" presStyleCnt="4"/>
      <dgm:spPr/>
    </dgm:pt>
    <dgm:pt modelId="{C0845FBE-C5F6-4CD9-9A15-FEF83A8B0BF1}" type="pres">
      <dgm:prSet presAssocID="{0427FC63-ADE6-4944-8F5F-0007F857EB21}" presName="node" presStyleLbl="node1" presStyleIdx="2" presStyleCnt="5">
        <dgm:presLayoutVars>
          <dgm:bulletEnabled val="1"/>
        </dgm:presLayoutVars>
      </dgm:prSet>
      <dgm:spPr/>
    </dgm:pt>
    <dgm:pt modelId="{53889976-63EA-4144-AFF5-7C3A2DADD88E}" type="pres">
      <dgm:prSet presAssocID="{51CDFA6D-DD99-4AF7-94B1-27A9FB993DA2}" presName="sibTrans" presStyleLbl="sibTrans2D1" presStyleIdx="2" presStyleCnt="4"/>
      <dgm:spPr/>
    </dgm:pt>
    <dgm:pt modelId="{CA65FF90-AE26-45CB-A56B-16618E51180B}" type="pres">
      <dgm:prSet presAssocID="{51CDFA6D-DD99-4AF7-94B1-27A9FB993DA2}" presName="connectorText" presStyleLbl="sibTrans2D1" presStyleIdx="2" presStyleCnt="4"/>
      <dgm:spPr/>
    </dgm:pt>
    <dgm:pt modelId="{4E54A664-C2C6-4821-9420-8722A7E74164}" type="pres">
      <dgm:prSet presAssocID="{AEDD3825-9FF8-4DA2-838C-0141148B0EE1}" presName="node" presStyleLbl="node1" presStyleIdx="3" presStyleCnt="5">
        <dgm:presLayoutVars>
          <dgm:bulletEnabled val="1"/>
        </dgm:presLayoutVars>
      </dgm:prSet>
      <dgm:spPr/>
    </dgm:pt>
    <dgm:pt modelId="{C5E52C3C-23E1-49D0-AC95-29B7D3769394}" type="pres">
      <dgm:prSet presAssocID="{E8ED8F6A-0A11-4A71-804E-2B716559808C}" presName="sibTrans" presStyleLbl="sibTrans2D1" presStyleIdx="3" presStyleCnt="4"/>
      <dgm:spPr/>
    </dgm:pt>
    <dgm:pt modelId="{2547BD2D-3446-4D50-8687-C4CDFF34DB90}" type="pres">
      <dgm:prSet presAssocID="{E8ED8F6A-0A11-4A71-804E-2B716559808C}" presName="connectorText" presStyleLbl="sibTrans2D1" presStyleIdx="3" presStyleCnt="4"/>
      <dgm:spPr/>
    </dgm:pt>
    <dgm:pt modelId="{2AF9DE77-482A-4CBA-8B48-E223A551FE81}" type="pres">
      <dgm:prSet presAssocID="{8054D410-E4F9-46BA-9AF8-EF4C980AC069}" presName="node" presStyleLbl="node1" presStyleIdx="4" presStyleCnt="5">
        <dgm:presLayoutVars>
          <dgm:bulletEnabled val="1"/>
        </dgm:presLayoutVars>
      </dgm:prSet>
      <dgm:spPr/>
    </dgm:pt>
  </dgm:ptLst>
  <dgm:cxnLst>
    <dgm:cxn modelId="{8333BA17-4F0F-45D1-ABE9-B2299B4FA253}" type="presOf" srcId="{58A5271D-1229-4695-87D5-68BFAFE99673}" destId="{A23A305E-9CCE-4252-BF6F-BD6579E22DFF}" srcOrd="0" destOrd="0" presId="urn:microsoft.com/office/officeart/2005/8/layout/process1"/>
    <dgm:cxn modelId="{7BD1102F-2F70-489E-B502-CB3201F30A8F}" type="presOf" srcId="{795C9CE7-1798-4478-8372-5DDA26F18A00}" destId="{044B2FBB-66B8-4BC8-94AD-36D698AD916B}" srcOrd="1" destOrd="0" presId="urn:microsoft.com/office/officeart/2005/8/layout/process1"/>
    <dgm:cxn modelId="{99F6D636-099B-4775-9A32-C3FA10AD1B6A}" type="presOf" srcId="{AEDD3825-9FF8-4DA2-838C-0141148B0EE1}" destId="{4E54A664-C2C6-4821-9420-8722A7E74164}" srcOrd="0" destOrd="0" presId="urn:microsoft.com/office/officeart/2005/8/layout/process1"/>
    <dgm:cxn modelId="{08347D3C-1A23-4902-8B76-C91F1D2767DB}" type="presOf" srcId="{FC77F170-24E9-4D5F-BDAA-C0BEF9AA34EF}" destId="{9D6F236B-45F3-4366-9575-D1FA1DA235FB}" srcOrd="1" destOrd="0" presId="urn:microsoft.com/office/officeart/2005/8/layout/process1"/>
    <dgm:cxn modelId="{5D8F7865-901D-4FB7-9BF2-A6852116D84A}" type="presOf" srcId="{51CDFA6D-DD99-4AF7-94B1-27A9FB993DA2}" destId="{53889976-63EA-4144-AFF5-7C3A2DADD88E}" srcOrd="0" destOrd="0" presId="urn:microsoft.com/office/officeart/2005/8/layout/process1"/>
    <dgm:cxn modelId="{06FB9665-6567-4E6E-B8F6-4A4099AC3ACA}" srcId="{58A5271D-1229-4695-87D5-68BFAFE99673}" destId="{0427FC63-ADE6-4944-8F5F-0007F857EB21}" srcOrd="2" destOrd="0" parTransId="{FFC4324F-514A-4B2D-BAC1-4E73918FC86F}" sibTransId="{51CDFA6D-DD99-4AF7-94B1-27A9FB993DA2}"/>
    <dgm:cxn modelId="{8F96524B-27F6-4A89-8A4B-4682E1E29E98}" type="presOf" srcId="{51CDFA6D-DD99-4AF7-94B1-27A9FB993DA2}" destId="{CA65FF90-AE26-45CB-A56B-16618E51180B}" srcOrd="1" destOrd="0" presId="urn:microsoft.com/office/officeart/2005/8/layout/process1"/>
    <dgm:cxn modelId="{C134E44B-337C-4A8E-A045-0038AD57C79E}" srcId="{58A5271D-1229-4695-87D5-68BFAFE99673}" destId="{11AAB7DE-C270-42B9-B00D-F8725DEB96E6}" srcOrd="0" destOrd="0" parTransId="{F76EEDB7-42FD-4D8C-BBE9-0D67CED301D3}" sibTransId="{FC77F170-24E9-4D5F-BDAA-C0BEF9AA34EF}"/>
    <dgm:cxn modelId="{5C46C471-5022-493A-8AD8-BF7048FE96DF}" srcId="{58A5271D-1229-4695-87D5-68BFAFE99673}" destId="{4A6BD127-13A6-41B4-9F20-B8EFD522167A}" srcOrd="1" destOrd="0" parTransId="{E06906E3-1FA8-42B0-B861-2EEFE54E7AD4}" sibTransId="{795C9CE7-1798-4478-8372-5DDA26F18A00}"/>
    <dgm:cxn modelId="{1DA47154-EA09-4556-9932-3A139DAE933B}" srcId="{58A5271D-1229-4695-87D5-68BFAFE99673}" destId="{AEDD3825-9FF8-4DA2-838C-0141148B0EE1}" srcOrd="3" destOrd="0" parTransId="{55967E30-7CC9-4780-8DE1-185231F8D6EA}" sibTransId="{E8ED8F6A-0A11-4A71-804E-2B716559808C}"/>
    <dgm:cxn modelId="{12347576-57A5-46FE-B2F5-7AAAE86D7D9A}" type="presOf" srcId="{4A6BD127-13A6-41B4-9F20-B8EFD522167A}" destId="{667B0326-6F1B-4FEE-A921-E755C1D5BBB6}" srcOrd="0" destOrd="0" presId="urn:microsoft.com/office/officeart/2005/8/layout/process1"/>
    <dgm:cxn modelId="{0528A488-0F2A-4D92-BCC1-9C131B919F03}" type="presOf" srcId="{11AAB7DE-C270-42B9-B00D-F8725DEB96E6}" destId="{9D652197-BCAB-432F-86E1-A4C7419B1AA7}" srcOrd="0" destOrd="0" presId="urn:microsoft.com/office/officeart/2005/8/layout/process1"/>
    <dgm:cxn modelId="{6D77B099-549E-41DC-9EAB-D8146FEF04B5}" srcId="{58A5271D-1229-4695-87D5-68BFAFE99673}" destId="{8054D410-E4F9-46BA-9AF8-EF4C980AC069}" srcOrd="4" destOrd="0" parTransId="{FD2E2E8C-BEDF-4A19-AC75-7679B0E32067}" sibTransId="{FF18A9E9-3BD2-4432-8556-43685074F67B}"/>
    <dgm:cxn modelId="{D6FE32B4-1077-4F50-AF83-DD2BDC2B1A94}" type="presOf" srcId="{8054D410-E4F9-46BA-9AF8-EF4C980AC069}" destId="{2AF9DE77-482A-4CBA-8B48-E223A551FE81}" srcOrd="0" destOrd="0" presId="urn:microsoft.com/office/officeart/2005/8/layout/process1"/>
    <dgm:cxn modelId="{6A67C1B8-1D59-4347-ADB6-EFF019BBF45B}" type="presOf" srcId="{0427FC63-ADE6-4944-8F5F-0007F857EB21}" destId="{C0845FBE-C5F6-4CD9-9A15-FEF83A8B0BF1}" srcOrd="0" destOrd="0" presId="urn:microsoft.com/office/officeart/2005/8/layout/process1"/>
    <dgm:cxn modelId="{CAA5F7C1-01D6-4B4C-BEDE-C5DBFCF41B6F}" type="presOf" srcId="{FC77F170-24E9-4D5F-BDAA-C0BEF9AA34EF}" destId="{6F5A2B66-55AE-47A3-B8A2-351854EF541B}" srcOrd="0" destOrd="0" presId="urn:microsoft.com/office/officeart/2005/8/layout/process1"/>
    <dgm:cxn modelId="{0D9570C4-5CB0-4D51-8751-A4B21D0166CF}" type="presOf" srcId="{E8ED8F6A-0A11-4A71-804E-2B716559808C}" destId="{C5E52C3C-23E1-49D0-AC95-29B7D3769394}" srcOrd="0" destOrd="0" presId="urn:microsoft.com/office/officeart/2005/8/layout/process1"/>
    <dgm:cxn modelId="{FEBE69E7-E364-4FD2-851A-7EFF3FA4FAC1}" type="presOf" srcId="{795C9CE7-1798-4478-8372-5DDA26F18A00}" destId="{B94D1814-32EB-4E8C-8DB3-FC3CE1477C36}" srcOrd="0" destOrd="0" presId="urn:microsoft.com/office/officeart/2005/8/layout/process1"/>
    <dgm:cxn modelId="{6EDE55E8-A5A9-4A39-9ABE-96B77E42AEF6}" type="presOf" srcId="{E8ED8F6A-0A11-4A71-804E-2B716559808C}" destId="{2547BD2D-3446-4D50-8687-C4CDFF34DB90}" srcOrd="1" destOrd="0" presId="urn:microsoft.com/office/officeart/2005/8/layout/process1"/>
    <dgm:cxn modelId="{E4CED990-121F-4D4C-9440-8D3305EB861E}" type="presParOf" srcId="{A23A305E-9CCE-4252-BF6F-BD6579E22DFF}" destId="{9D652197-BCAB-432F-86E1-A4C7419B1AA7}" srcOrd="0" destOrd="0" presId="urn:microsoft.com/office/officeart/2005/8/layout/process1"/>
    <dgm:cxn modelId="{54E80EDE-6F94-4F18-8889-B479F579407F}" type="presParOf" srcId="{A23A305E-9CCE-4252-BF6F-BD6579E22DFF}" destId="{6F5A2B66-55AE-47A3-B8A2-351854EF541B}" srcOrd="1" destOrd="0" presId="urn:microsoft.com/office/officeart/2005/8/layout/process1"/>
    <dgm:cxn modelId="{838B631B-6B3A-49DB-962B-8FD27379706B}" type="presParOf" srcId="{6F5A2B66-55AE-47A3-B8A2-351854EF541B}" destId="{9D6F236B-45F3-4366-9575-D1FA1DA235FB}" srcOrd="0" destOrd="0" presId="urn:microsoft.com/office/officeart/2005/8/layout/process1"/>
    <dgm:cxn modelId="{55C42EE6-D3A0-414E-983A-2E9631290B7E}" type="presParOf" srcId="{A23A305E-9CCE-4252-BF6F-BD6579E22DFF}" destId="{667B0326-6F1B-4FEE-A921-E755C1D5BBB6}" srcOrd="2" destOrd="0" presId="urn:microsoft.com/office/officeart/2005/8/layout/process1"/>
    <dgm:cxn modelId="{4FF38658-01C0-4EE4-A884-583506DD2747}" type="presParOf" srcId="{A23A305E-9CCE-4252-BF6F-BD6579E22DFF}" destId="{B94D1814-32EB-4E8C-8DB3-FC3CE1477C36}" srcOrd="3" destOrd="0" presId="urn:microsoft.com/office/officeart/2005/8/layout/process1"/>
    <dgm:cxn modelId="{8C40B17B-08A5-4860-BB7B-03C9FFF9ABD6}" type="presParOf" srcId="{B94D1814-32EB-4E8C-8DB3-FC3CE1477C36}" destId="{044B2FBB-66B8-4BC8-94AD-36D698AD916B}" srcOrd="0" destOrd="0" presId="urn:microsoft.com/office/officeart/2005/8/layout/process1"/>
    <dgm:cxn modelId="{7B441BC1-B156-4FEA-A5F0-84BD1A202295}" type="presParOf" srcId="{A23A305E-9CCE-4252-BF6F-BD6579E22DFF}" destId="{C0845FBE-C5F6-4CD9-9A15-FEF83A8B0BF1}" srcOrd="4" destOrd="0" presId="urn:microsoft.com/office/officeart/2005/8/layout/process1"/>
    <dgm:cxn modelId="{0B7B48EE-CC10-40EE-9DE9-7B358FED51A6}" type="presParOf" srcId="{A23A305E-9CCE-4252-BF6F-BD6579E22DFF}" destId="{53889976-63EA-4144-AFF5-7C3A2DADD88E}" srcOrd="5" destOrd="0" presId="urn:microsoft.com/office/officeart/2005/8/layout/process1"/>
    <dgm:cxn modelId="{090CFE7E-DCA5-4611-969A-0CE50BE6BD57}" type="presParOf" srcId="{53889976-63EA-4144-AFF5-7C3A2DADD88E}" destId="{CA65FF90-AE26-45CB-A56B-16618E51180B}" srcOrd="0" destOrd="0" presId="urn:microsoft.com/office/officeart/2005/8/layout/process1"/>
    <dgm:cxn modelId="{315A3E31-4377-4392-855C-3478236355D3}" type="presParOf" srcId="{A23A305E-9CCE-4252-BF6F-BD6579E22DFF}" destId="{4E54A664-C2C6-4821-9420-8722A7E74164}" srcOrd="6" destOrd="0" presId="urn:microsoft.com/office/officeart/2005/8/layout/process1"/>
    <dgm:cxn modelId="{361E702F-874D-4279-95B7-8FEEE6BF6171}" type="presParOf" srcId="{A23A305E-9CCE-4252-BF6F-BD6579E22DFF}" destId="{C5E52C3C-23E1-49D0-AC95-29B7D3769394}" srcOrd="7" destOrd="0" presId="urn:microsoft.com/office/officeart/2005/8/layout/process1"/>
    <dgm:cxn modelId="{D6C3ED16-8E3C-4F1E-A599-DB351B0340B9}" type="presParOf" srcId="{C5E52C3C-23E1-49D0-AC95-29B7D3769394}" destId="{2547BD2D-3446-4D50-8687-C4CDFF34DB90}" srcOrd="0" destOrd="0" presId="urn:microsoft.com/office/officeart/2005/8/layout/process1"/>
    <dgm:cxn modelId="{08A2E34C-F023-4BDE-845E-655D1B2FA887}" type="presParOf" srcId="{A23A305E-9CCE-4252-BF6F-BD6579E22DFF}" destId="{2AF9DE77-482A-4CBA-8B48-E223A551FE81}"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5271D-1229-4695-87D5-68BFAFE99673}" type="doc">
      <dgm:prSet loTypeId="urn:microsoft.com/office/officeart/2005/8/layout/process1" loCatId="process" qsTypeId="urn:microsoft.com/office/officeart/2005/8/quickstyle/simple1" qsCatId="simple" csTypeId="urn:microsoft.com/office/officeart/2005/8/colors/accent1_2" csCatId="accent1" phldr="1"/>
      <dgm:spPr/>
    </dgm:pt>
    <dgm:pt modelId="{11AAB7DE-C270-42B9-B00D-F8725DEB96E6}">
      <dgm:prSet phldrT="[Texto]" custT="1"/>
      <dgm:spPr>
        <a:solidFill>
          <a:srgbClr val="29CAD5"/>
        </a:solidFill>
      </dgm:spPr>
      <dgm:t>
        <a:bodyPr/>
        <a:lstStyle/>
        <a:p>
          <a:r>
            <a:rPr lang="pt-BR" sz="1800" dirty="0" err="1">
              <a:latin typeface="Open Sans" panose="020B0606030504020204" pitchFamily="34" charset="0"/>
              <a:ea typeface="Open Sans" panose="020B0606030504020204" pitchFamily="34" charset="0"/>
              <a:cs typeface="Open Sans" panose="020B0606030504020204" pitchFamily="34" charset="0"/>
            </a:rPr>
            <a:t>Generative</a:t>
          </a:r>
          <a:r>
            <a:rPr lang="pt-BR" sz="1800" dirty="0">
              <a:latin typeface="Open Sans" panose="020B0606030504020204" pitchFamily="34" charset="0"/>
              <a:ea typeface="Open Sans" panose="020B0606030504020204" pitchFamily="34" charset="0"/>
              <a:cs typeface="Open Sans" panose="020B0606030504020204" pitchFamily="34" charset="0"/>
            </a:rPr>
            <a:t> AI in betting</a:t>
          </a:r>
        </a:p>
      </dgm:t>
    </dgm:pt>
    <dgm:pt modelId="{F76EEDB7-42FD-4D8C-BBE9-0D67CED301D3}" type="parTrans" cxnId="{C134E44B-337C-4A8E-A045-0038AD57C79E}">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FC77F170-24E9-4D5F-BDAA-C0BEF9AA34EF}" type="sibTrans" cxnId="{C134E44B-337C-4A8E-A045-0038AD57C79E}">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4A6BD127-13A6-41B4-9F20-B8EFD522167A}">
      <dgm:prSet phldrT="[Texto]" custT="1"/>
      <dgm:spPr>
        <a:solidFill>
          <a:srgbClr val="0C679D"/>
        </a:solidFill>
      </dgm:spPr>
      <dgm:t>
        <a:bodyPr/>
        <a:lstStyle/>
        <a:p>
          <a:r>
            <a:rPr lang="pt-BR" sz="1800" dirty="0">
              <a:latin typeface="Open Sans" panose="020B0606030504020204" pitchFamily="34" charset="0"/>
              <a:ea typeface="Open Sans" panose="020B0606030504020204" pitchFamily="34" charset="0"/>
              <a:cs typeface="Open Sans" panose="020B0606030504020204" pitchFamily="34" charset="0"/>
            </a:rPr>
            <a:t>Betting </a:t>
          </a:r>
          <a:r>
            <a:rPr lang="pt-BR" sz="1800" dirty="0" err="1">
              <a:latin typeface="Open Sans" panose="020B0606030504020204" pitchFamily="34" charset="0"/>
              <a:ea typeface="Open Sans" panose="020B0606030504020204" pitchFamily="34" charset="0"/>
              <a:cs typeface="Open Sans" panose="020B0606030504020204" pitchFamily="34" charset="0"/>
            </a:rPr>
            <a:t>on</a:t>
          </a:r>
          <a:r>
            <a:rPr lang="pt-BR" sz="1800" dirty="0">
              <a:latin typeface="Open Sans" panose="020B0606030504020204" pitchFamily="34" charset="0"/>
              <a:ea typeface="Open Sans" panose="020B0606030504020204" pitchFamily="34" charset="0"/>
              <a:cs typeface="Open Sans" panose="020B0606030504020204" pitchFamily="34" charset="0"/>
            </a:rPr>
            <a:t> </a:t>
          </a:r>
          <a:br>
            <a:rPr lang="pt-BR" sz="1800" dirty="0">
              <a:latin typeface="Open Sans" panose="020B0606030504020204" pitchFamily="34" charset="0"/>
              <a:ea typeface="Open Sans" panose="020B0606030504020204" pitchFamily="34" charset="0"/>
              <a:cs typeface="Open Sans" panose="020B0606030504020204" pitchFamily="34" charset="0"/>
            </a:rPr>
          </a:br>
          <a:r>
            <a:rPr lang="pt-BR" sz="1800" dirty="0" err="1">
              <a:latin typeface="Open Sans" panose="020B0606030504020204" pitchFamily="34" charset="0"/>
              <a:ea typeface="Open Sans" panose="020B0606030504020204" pitchFamily="34" charset="0"/>
              <a:cs typeface="Open Sans" panose="020B0606030504020204" pitchFamily="34" charset="0"/>
            </a:rPr>
            <a:t>Demand</a:t>
          </a:r>
          <a:endParaRPr lang="pt-BR" sz="1800" dirty="0">
            <a:latin typeface="Open Sans" panose="020B0606030504020204" pitchFamily="34" charset="0"/>
            <a:ea typeface="Open Sans" panose="020B0606030504020204" pitchFamily="34" charset="0"/>
            <a:cs typeface="Open Sans" panose="020B0606030504020204" pitchFamily="34" charset="0"/>
          </a:endParaRPr>
        </a:p>
      </dgm:t>
    </dgm:pt>
    <dgm:pt modelId="{E06906E3-1FA8-42B0-B861-2EEFE54E7AD4}" type="parTrans" cxnId="{5C46C471-5022-493A-8AD8-BF7048FE96DF}">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795C9CE7-1798-4478-8372-5DDA26F18A00}" type="sibTrans" cxnId="{5C46C471-5022-493A-8AD8-BF7048FE96DF}">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0427FC63-ADE6-4944-8F5F-0007F857EB21}">
      <dgm:prSet phldrT="[Texto]" custT="1"/>
      <dgm:spPr>
        <a:solidFill>
          <a:srgbClr val="29CAD5"/>
        </a:solidFill>
      </dgm:spPr>
      <dgm:t>
        <a:bodyPr/>
        <a:lstStyle/>
        <a:p>
          <a:r>
            <a:rPr lang="pt-BR" sz="1800" dirty="0">
              <a:latin typeface="Open Sans" panose="020B0606030504020204" pitchFamily="34" charset="0"/>
              <a:ea typeface="Open Sans" panose="020B0606030504020204" pitchFamily="34" charset="0"/>
              <a:cs typeface="Open Sans" panose="020B0606030504020204" pitchFamily="34" charset="0"/>
            </a:rPr>
            <a:t>E-Sports </a:t>
          </a:r>
          <a:r>
            <a:rPr lang="pt-BR" sz="1800" dirty="0" err="1">
              <a:latin typeface="Open Sans" panose="020B0606030504020204" pitchFamily="34" charset="0"/>
              <a:ea typeface="Open Sans" panose="020B0606030504020204" pitchFamily="34" charset="0"/>
              <a:cs typeface="Open Sans" panose="020B0606030504020204" pitchFamily="34" charset="0"/>
            </a:rPr>
            <a:t>and</a:t>
          </a:r>
          <a:r>
            <a:rPr lang="pt-BR" sz="1800" dirty="0">
              <a:latin typeface="Open Sans" panose="020B0606030504020204" pitchFamily="34" charset="0"/>
              <a:ea typeface="Open Sans" panose="020B0606030504020204" pitchFamily="34" charset="0"/>
              <a:cs typeface="Open Sans" panose="020B0606030504020204" pitchFamily="34" charset="0"/>
            </a:rPr>
            <a:t> </a:t>
          </a:r>
          <a:r>
            <a:rPr lang="pt-BR" sz="1800" dirty="0" err="1">
              <a:latin typeface="Open Sans" panose="020B0606030504020204" pitchFamily="34" charset="0"/>
              <a:ea typeface="Open Sans" panose="020B0606030504020204" pitchFamily="34" charset="0"/>
              <a:cs typeface="Open Sans" panose="020B0606030504020204" pitchFamily="34" charset="0"/>
            </a:rPr>
            <a:t>gaming</a:t>
          </a:r>
          <a:br>
            <a:rPr lang="pt-BR" sz="1800" dirty="0">
              <a:latin typeface="Open Sans" panose="020B0606030504020204" pitchFamily="34" charset="0"/>
              <a:ea typeface="Open Sans" panose="020B0606030504020204" pitchFamily="34" charset="0"/>
              <a:cs typeface="Open Sans" panose="020B0606030504020204" pitchFamily="34" charset="0"/>
            </a:rPr>
          </a:br>
          <a:r>
            <a:rPr lang="pt-BR" sz="1800" dirty="0" err="1">
              <a:latin typeface="Open Sans" panose="020B0606030504020204" pitchFamily="34" charset="0"/>
              <a:ea typeface="Open Sans" panose="020B0606030504020204" pitchFamily="34" charset="0"/>
              <a:cs typeface="Open Sans" panose="020B0606030504020204" pitchFamily="34" charset="0"/>
            </a:rPr>
            <a:t>profession</a:t>
          </a:r>
          <a:endParaRPr lang="pt-BR" sz="1800" dirty="0">
            <a:latin typeface="Open Sans" panose="020B0606030504020204" pitchFamily="34" charset="0"/>
            <a:ea typeface="Open Sans" panose="020B0606030504020204" pitchFamily="34" charset="0"/>
            <a:cs typeface="Open Sans" panose="020B0606030504020204" pitchFamily="34" charset="0"/>
          </a:endParaRPr>
        </a:p>
      </dgm:t>
    </dgm:pt>
    <dgm:pt modelId="{FFC4324F-514A-4B2D-BAC1-4E73918FC86F}" type="parTrans" cxnId="{06FB9665-6567-4E6E-B8F6-4A4099AC3ACA}">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51CDFA6D-DD99-4AF7-94B1-27A9FB993DA2}" type="sibTrans" cxnId="{06FB9665-6567-4E6E-B8F6-4A4099AC3ACA}">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8054D410-E4F9-46BA-9AF8-EF4C980AC069}">
      <dgm:prSet phldrT="[Texto]" custT="1"/>
      <dgm:spPr>
        <a:solidFill>
          <a:srgbClr val="29CAD5"/>
        </a:solidFill>
      </dgm:spPr>
      <dgm:t>
        <a:bodyPr/>
        <a:lstStyle/>
        <a:p>
          <a:r>
            <a:rPr lang="pt-BR" sz="1800" dirty="0">
              <a:latin typeface="Open Sans" panose="020B0606030504020204" pitchFamily="34" charset="0"/>
              <a:ea typeface="Open Sans" panose="020B0606030504020204" pitchFamily="34" charset="0"/>
              <a:cs typeface="Open Sans" panose="020B0606030504020204" pitchFamily="34" charset="0"/>
            </a:rPr>
            <a:t>M&amp;A</a:t>
          </a:r>
        </a:p>
      </dgm:t>
    </dgm:pt>
    <dgm:pt modelId="{FD2E2E8C-BEDF-4A19-AC75-7679B0E32067}" type="parTrans" cxnId="{6D77B099-549E-41DC-9EAB-D8146FEF04B5}">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FF18A9E9-3BD2-4432-8556-43685074F67B}" type="sibTrans" cxnId="{6D77B099-549E-41DC-9EAB-D8146FEF04B5}">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AEDD3825-9FF8-4DA2-838C-0141148B0EE1}">
      <dgm:prSet phldrT="[Texto]" custT="1"/>
      <dgm:spPr>
        <a:solidFill>
          <a:schemeClr val="accent2"/>
        </a:solidFill>
      </dgm:spPr>
      <dgm:t>
        <a:bodyPr/>
        <a:lstStyle/>
        <a:p>
          <a:r>
            <a:rPr lang="pt-BR" sz="1800" dirty="0">
              <a:latin typeface="Open Sans" panose="020B0606030504020204" pitchFamily="34" charset="0"/>
              <a:ea typeface="Open Sans" panose="020B0606030504020204" pitchFamily="34" charset="0"/>
              <a:cs typeface="Open Sans" panose="020B0606030504020204" pitchFamily="34" charset="0"/>
            </a:rPr>
            <a:t>VR &amp; AR</a:t>
          </a:r>
        </a:p>
      </dgm:t>
    </dgm:pt>
    <dgm:pt modelId="{55967E30-7CC9-4780-8DE1-185231F8D6EA}" type="parTrans" cxnId="{1DA47154-EA09-4556-9932-3A139DAE933B}">
      <dgm:prSet/>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E8ED8F6A-0A11-4A71-804E-2B716559808C}" type="sibTrans" cxnId="{1DA47154-EA09-4556-9932-3A139DAE933B}">
      <dgm:prSet custT="1"/>
      <dgm:spPr/>
      <dgm:t>
        <a:bodyPr/>
        <a:lstStyle/>
        <a:p>
          <a:endParaRPr lang="pt-BR" sz="1800">
            <a:latin typeface="Open Sans" panose="020B0606030504020204" pitchFamily="34" charset="0"/>
            <a:ea typeface="Open Sans" panose="020B0606030504020204" pitchFamily="34" charset="0"/>
            <a:cs typeface="Open Sans" panose="020B0606030504020204" pitchFamily="34" charset="0"/>
          </a:endParaRPr>
        </a:p>
      </dgm:t>
    </dgm:pt>
    <dgm:pt modelId="{A23A305E-9CCE-4252-BF6F-BD6579E22DFF}" type="pres">
      <dgm:prSet presAssocID="{58A5271D-1229-4695-87D5-68BFAFE99673}" presName="Name0" presStyleCnt="0">
        <dgm:presLayoutVars>
          <dgm:dir/>
          <dgm:resizeHandles val="exact"/>
        </dgm:presLayoutVars>
      </dgm:prSet>
      <dgm:spPr/>
    </dgm:pt>
    <dgm:pt modelId="{9D652197-BCAB-432F-86E1-A4C7419B1AA7}" type="pres">
      <dgm:prSet presAssocID="{11AAB7DE-C270-42B9-B00D-F8725DEB96E6}" presName="node" presStyleLbl="node1" presStyleIdx="0" presStyleCnt="5">
        <dgm:presLayoutVars>
          <dgm:bulletEnabled val="1"/>
        </dgm:presLayoutVars>
      </dgm:prSet>
      <dgm:spPr/>
    </dgm:pt>
    <dgm:pt modelId="{6F5A2B66-55AE-47A3-B8A2-351854EF541B}" type="pres">
      <dgm:prSet presAssocID="{FC77F170-24E9-4D5F-BDAA-C0BEF9AA34EF}" presName="sibTrans" presStyleLbl="sibTrans2D1" presStyleIdx="0" presStyleCnt="4"/>
      <dgm:spPr/>
    </dgm:pt>
    <dgm:pt modelId="{9D6F236B-45F3-4366-9575-D1FA1DA235FB}" type="pres">
      <dgm:prSet presAssocID="{FC77F170-24E9-4D5F-BDAA-C0BEF9AA34EF}" presName="connectorText" presStyleLbl="sibTrans2D1" presStyleIdx="0" presStyleCnt="4"/>
      <dgm:spPr/>
    </dgm:pt>
    <dgm:pt modelId="{667B0326-6F1B-4FEE-A921-E755C1D5BBB6}" type="pres">
      <dgm:prSet presAssocID="{4A6BD127-13A6-41B4-9F20-B8EFD522167A}" presName="node" presStyleLbl="node1" presStyleIdx="1" presStyleCnt="5">
        <dgm:presLayoutVars>
          <dgm:bulletEnabled val="1"/>
        </dgm:presLayoutVars>
      </dgm:prSet>
      <dgm:spPr/>
    </dgm:pt>
    <dgm:pt modelId="{B94D1814-32EB-4E8C-8DB3-FC3CE1477C36}" type="pres">
      <dgm:prSet presAssocID="{795C9CE7-1798-4478-8372-5DDA26F18A00}" presName="sibTrans" presStyleLbl="sibTrans2D1" presStyleIdx="1" presStyleCnt="4"/>
      <dgm:spPr/>
    </dgm:pt>
    <dgm:pt modelId="{044B2FBB-66B8-4BC8-94AD-36D698AD916B}" type="pres">
      <dgm:prSet presAssocID="{795C9CE7-1798-4478-8372-5DDA26F18A00}" presName="connectorText" presStyleLbl="sibTrans2D1" presStyleIdx="1" presStyleCnt="4"/>
      <dgm:spPr/>
    </dgm:pt>
    <dgm:pt modelId="{C0845FBE-C5F6-4CD9-9A15-FEF83A8B0BF1}" type="pres">
      <dgm:prSet presAssocID="{0427FC63-ADE6-4944-8F5F-0007F857EB21}" presName="node" presStyleLbl="node1" presStyleIdx="2" presStyleCnt="5">
        <dgm:presLayoutVars>
          <dgm:bulletEnabled val="1"/>
        </dgm:presLayoutVars>
      </dgm:prSet>
      <dgm:spPr/>
    </dgm:pt>
    <dgm:pt modelId="{53889976-63EA-4144-AFF5-7C3A2DADD88E}" type="pres">
      <dgm:prSet presAssocID="{51CDFA6D-DD99-4AF7-94B1-27A9FB993DA2}" presName="sibTrans" presStyleLbl="sibTrans2D1" presStyleIdx="2" presStyleCnt="4"/>
      <dgm:spPr/>
    </dgm:pt>
    <dgm:pt modelId="{CA65FF90-AE26-45CB-A56B-16618E51180B}" type="pres">
      <dgm:prSet presAssocID="{51CDFA6D-DD99-4AF7-94B1-27A9FB993DA2}" presName="connectorText" presStyleLbl="sibTrans2D1" presStyleIdx="2" presStyleCnt="4"/>
      <dgm:spPr/>
    </dgm:pt>
    <dgm:pt modelId="{4E54A664-C2C6-4821-9420-8722A7E74164}" type="pres">
      <dgm:prSet presAssocID="{AEDD3825-9FF8-4DA2-838C-0141148B0EE1}" presName="node" presStyleLbl="node1" presStyleIdx="3" presStyleCnt="5">
        <dgm:presLayoutVars>
          <dgm:bulletEnabled val="1"/>
        </dgm:presLayoutVars>
      </dgm:prSet>
      <dgm:spPr/>
    </dgm:pt>
    <dgm:pt modelId="{C5E52C3C-23E1-49D0-AC95-29B7D3769394}" type="pres">
      <dgm:prSet presAssocID="{E8ED8F6A-0A11-4A71-804E-2B716559808C}" presName="sibTrans" presStyleLbl="sibTrans2D1" presStyleIdx="3" presStyleCnt="4"/>
      <dgm:spPr/>
    </dgm:pt>
    <dgm:pt modelId="{2547BD2D-3446-4D50-8687-C4CDFF34DB90}" type="pres">
      <dgm:prSet presAssocID="{E8ED8F6A-0A11-4A71-804E-2B716559808C}" presName="connectorText" presStyleLbl="sibTrans2D1" presStyleIdx="3" presStyleCnt="4"/>
      <dgm:spPr/>
    </dgm:pt>
    <dgm:pt modelId="{2AF9DE77-482A-4CBA-8B48-E223A551FE81}" type="pres">
      <dgm:prSet presAssocID="{8054D410-E4F9-46BA-9AF8-EF4C980AC069}" presName="node" presStyleLbl="node1" presStyleIdx="4" presStyleCnt="5">
        <dgm:presLayoutVars>
          <dgm:bulletEnabled val="1"/>
        </dgm:presLayoutVars>
      </dgm:prSet>
      <dgm:spPr/>
    </dgm:pt>
  </dgm:ptLst>
  <dgm:cxnLst>
    <dgm:cxn modelId="{8333BA17-4F0F-45D1-ABE9-B2299B4FA253}" type="presOf" srcId="{58A5271D-1229-4695-87D5-68BFAFE99673}" destId="{A23A305E-9CCE-4252-BF6F-BD6579E22DFF}" srcOrd="0" destOrd="0" presId="urn:microsoft.com/office/officeart/2005/8/layout/process1"/>
    <dgm:cxn modelId="{7BD1102F-2F70-489E-B502-CB3201F30A8F}" type="presOf" srcId="{795C9CE7-1798-4478-8372-5DDA26F18A00}" destId="{044B2FBB-66B8-4BC8-94AD-36D698AD916B}" srcOrd="1" destOrd="0" presId="urn:microsoft.com/office/officeart/2005/8/layout/process1"/>
    <dgm:cxn modelId="{99F6D636-099B-4775-9A32-C3FA10AD1B6A}" type="presOf" srcId="{AEDD3825-9FF8-4DA2-838C-0141148B0EE1}" destId="{4E54A664-C2C6-4821-9420-8722A7E74164}" srcOrd="0" destOrd="0" presId="urn:microsoft.com/office/officeart/2005/8/layout/process1"/>
    <dgm:cxn modelId="{08347D3C-1A23-4902-8B76-C91F1D2767DB}" type="presOf" srcId="{FC77F170-24E9-4D5F-BDAA-C0BEF9AA34EF}" destId="{9D6F236B-45F3-4366-9575-D1FA1DA235FB}" srcOrd="1" destOrd="0" presId="urn:microsoft.com/office/officeart/2005/8/layout/process1"/>
    <dgm:cxn modelId="{5D8F7865-901D-4FB7-9BF2-A6852116D84A}" type="presOf" srcId="{51CDFA6D-DD99-4AF7-94B1-27A9FB993DA2}" destId="{53889976-63EA-4144-AFF5-7C3A2DADD88E}" srcOrd="0" destOrd="0" presId="urn:microsoft.com/office/officeart/2005/8/layout/process1"/>
    <dgm:cxn modelId="{06FB9665-6567-4E6E-B8F6-4A4099AC3ACA}" srcId="{58A5271D-1229-4695-87D5-68BFAFE99673}" destId="{0427FC63-ADE6-4944-8F5F-0007F857EB21}" srcOrd="2" destOrd="0" parTransId="{FFC4324F-514A-4B2D-BAC1-4E73918FC86F}" sibTransId="{51CDFA6D-DD99-4AF7-94B1-27A9FB993DA2}"/>
    <dgm:cxn modelId="{8F96524B-27F6-4A89-8A4B-4682E1E29E98}" type="presOf" srcId="{51CDFA6D-DD99-4AF7-94B1-27A9FB993DA2}" destId="{CA65FF90-AE26-45CB-A56B-16618E51180B}" srcOrd="1" destOrd="0" presId="urn:microsoft.com/office/officeart/2005/8/layout/process1"/>
    <dgm:cxn modelId="{C134E44B-337C-4A8E-A045-0038AD57C79E}" srcId="{58A5271D-1229-4695-87D5-68BFAFE99673}" destId="{11AAB7DE-C270-42B9-B00D-F8725DEB96E6}" srcOrd="0" destOrd="0" parTransId="{F76EEDB7-42FD-4D8C-BBE9-0D67CED301D3}" sibTransId="{FC77F170-24E9-4D5F-BDAA-C0BEF9AA34EF}"/>
    <dgm:cxn modelId="{5C46C471-5022-493A-8AD8-BF7048FE96DF}" srcId="{58A5271D-1229-4695-87D5-68BFAFE99673}" destId="{4A6BD127-13A6-41B4-9F20-B8EFD522167A}" srcOrd="1" destOrd="0" parTransId="{E06906E3-1FA8-42B0-B861-2EEFE54E7AD4}" sibTransId="{795C9CE7-1798-4478-8372-5DDA26F18A00}"/>
    <dgm:cxn modelId="{1DA47154-EA09-4556-9932-3A139DAE933B}" srcId="{58A5271D-1229-4695-87D5-68BFAFE99673}" destId="{AEDD3825-9FF8-4DA2-838C-0141148B0EE1}" srcOrd="3" destOrd="0" parTransId="{55967E30-7CC9-4780-8DE1-185231F8D6EA}" sibTransId="{E8ED8F6A-0A11-4A71-804E-2B716559808C}"/>
    <dgm:cxn modelId="{12347576-57A5-46FE-B2F5-7AAAE86D7D9A}" type="presOf" srcId="{4A6BD127-13A6-41B4-9F20-B8EFD522167A}" destId="{667B0326-6F1B-4FEE-A921-E755C1D5BBB6}" srcOrd="0" destOrd="0" presId="urn:microsoft.com/office/officeart/2005/8/layout/process1"/>
    <dgm:cxn modelId="{0528A488-0F2A-4D92-BCC1-9C131B919F03}" type="presOf" srcId="{11AAB7DE-C270-42B9-B00D-F8725DEB96E6}" destId="{9D652197-BCAB-432F-86E1-A4C7419B1AA7}" srcOrd="0" destOrd="0" presId="urn:microsoft.com/office/officeart/2005/8/layout/process1"/>
    <dgm:cxn modelId="{6D77B099-549E-41DC-9EAB-D8146FEF04B5}" srcId="{58A5271D-1229-4695-87D5-68BFAFE99673}" destId="{8054D410-E4F9-46BA-9AF8-EF4C980AC069}" srcOrd="4" destOrd="0" parTransId="{FD2E2E8C-BEDF-4A19-AC75-7679B0E32067}" sibTransId="{FF18A9E9-3BD2-4432-8556-43685074F67B}"/>
    <dgm:cxn modelId="{D6FE32B4-1077-4F50-AF83-DD2BDC2B1A94}" type="presOf" srcId="{8054D410-E4F9-46BA-9AF8-EF4C980AC069}" destId="{2AF9DE77-482A-4CBA-8B48-E223A551FE81}" srcOrd="0" destOrd="0" presId="urn:microsoft.com/office/officeart/2005/8/layout/process1"/>
    <dgm:cxn modelId="{6A67C1B8-1D59-4347-ADB6-EFF019BBF45B}" type="presOf" srcId="{0427FC63-ADE6-4944-8F5F-0007F857EB21}" destId="{C0845FBE-C5F6-4CD9-9A15-FEF83A8B0BF1}" srcOrd="0" destOrd="0" presId="urn:microsoft.com/office/officeart/2005/8/layout/process1"/>
    <dgm:cxn modelId="{CAA5F7C1-01D6-4B4C-BEDE-C5DBFCF41B6F}" type="presOf" srcId="{FC77F170-24E9-4D5F-BDAA-C0BEF9AA34EF}" destId="{6F5A2B66-55AE-47A3-B8A2-351854EF541B}" srcOrd="0" destOrd="0" presId="urn:microsoft.com/office/officeart/2005/8/layout/process1"/>
    <dgm:cxn modelId="{0D9570C4-5CB0-4D51-8751-A4B21D0166CF}" type="presOf" srcId="{E8ED8F6A-0A11-4A71-804E-2B716559808C}" destId="{C5E52C3C-23E1-49D0-AC95-29B7D3769394}" srcOrd="0" destOrd="0" presId="urn:microsoft.com/office/officeart/2005/8/layout/process1"/>
    <dgm:cxn modelId="{FEBE69E7-E364-4FD2-851A-7EFF3FA4FAC1}" type="presOf" srcId="{795C9CE7-1798-4478-8372-5DDA26F18A00}" destId="{B94D1814-32EB-4E8C-8DB3-FC3CE1477C36}" srcOrd="0" destOrd="0" presId="urn:microsoft.com/office/officeart/2005/8/layout/process1"/>
    <dgm:cxn modelId="{6EDE55E8-A5A9-4A39-9ABE-96B77E42AEF6}" type="presOf" srcId="{E8ED8F6A-0A11-4A71-804E-2B716559808C}" destId="{2547BD2D-3446-4D50-8687-C4CDFF34DB90}" srcOrd="1" destOrd="0" presId="urn:microsoft.com/office/officeart/2005/8/layout/process1"/>
    <dgm:cxn modelId="{E4CED990-121F-4D4C-9440-8D3305EB861E}" type="presParOf" srcId="{A23A305E-9CCE-4252-BF6F-BD6579E22DFF}" destId="{9D652197-BCAB-432F-86E1-A4C7419B1AA7}" srcOrd="0" destOrd="0" presId="urn:microsoft.com/office/officeart/2005/8/layout/process1"/>
    <dgm:cxn modelId="{54E80EDE-6F94-4F18-8889-B479F579407F}" type="presParOf" srcId="{A23A305E-9CCE-4252-BF6F-BD6579E22DFF}" destId="{6F5A2B66-55AE-47A3-B8A2-351854EF541B}" srcOrd="1" destOrd="0" presId="urn:microsoft.com/office/officeart/2005/8/layout/process1"/>
    <dgm:cxn modelId="{838B631B-6B3A-49DB-962B-8FD27379706B}" type="presParOf" srcId="{6F5A2B66-55AE-47A3-B8A2-351854EF541B}" destId="{9D6F236B-45F3-4366-9575-D1FA1DA235FB}" srcOrd="0" destOrd="0" presId="urn:microsoft.com/office/officeart/2005/8/layout/process1"/>
    <dgm:cxn modelId="{55C42EE6-D3A0-414E-983A-2E9631290B7E}" type="presParOf" srcId="{A23A305E-9CCE-4252-BF6F-BD6579E22DFF}" destId="{667B0326-6F1B-4FEE-A921-E755C1D5BBB6}" srcOrd="2" destOrd="0" presId="urn:microsoft.com/office/officeart/2005/8/layout/process1"/>
    <dgm:cxn modelId="{4FF38658-01C0-4EE4-A884-583506DD2747}" type="presParOf" srcId="{A23A305E-9CCE-4252-BF6F-BD6579E22DFF}" destId="{B94D1814-32EB-4E8C-8DB3-FC3CE1477C36}" srcOrd="3" destOrd="0" presId="urn:microsoft.com/office/officeart/2005/8/layout/process1"/>
    <dgm:cxn modelId="{8C40B17B-08A5-4860-BB7B-03C9FFF9ABD6}" type="presParOf" srcId="{B94D1814-32EB-4E8C-8DB3-FC3CE1477C36}" destId="{044B2FBB-66B8-4BC8-94AD-36D698AD916B}" srcOrd="0" destOrd="0" presId="urn:microsoft.com/office/officeart/2005/8/layout/process1"/>
    <dgm:cxn modelId="{7B441BC1-B156-4FEA-A5F0-84BD1A202295}" type="presParOf" srcId="{A23A305E-9CCE-4252-BF6F-BD6579E22DFF}" destId="{C0845FBE-C5F6-4CD9-9A15-FEF83A8B0BF1}" srcOrd="4" destOrd="0" presId="urn:microsoft.com/office/officeart/2005/8/layout/process1"/>
    <dgm:cxn modelId="{0B7B48EE-CC10-40EE-9DE9-7B358FED51A6}" type="presParOf" srcId="{A23A305E-9CCE-4252-BF6F-BD6579E22DFF}" destId="{53889976-63EA-4144-AFF5-7C3A2DADD88E}" srcOrd="5" destOrd="0" presId="urn:microsoft.com/office/officeart/2005/8/layout/process1"/>
    <dgm:cxn modelId="{090CFE7E-DCA5-4611-969A-0CE50BE6BD57}" type="presParOf" srcId="{53889976-63EA-4144-AFF5-7C3A2DADD88E}" destId="{CA65FF90-AE26-45CB-A56B-16618E51180B}" srcOrd="0" destOrd="0" presId="urn:microsoft.com/office/officeart/2005/8/layout/process1"/>
    <dgm:cxn modelId="{315A3E31-4377-4392-855C-3478236355D3}" type="presParOf" srcId="{A23A305E-9CCE-4252-BF6F-BD6579E22DFF}" destId="{4E54A664-C2C6-4821-9420-8722A7E74164}" srcOrd="6" destOrd="0" presId="urn:microsoft.com/office/officeart/2005/8/layout/process1"/>
    <dgm:cxn modelId="{361E702F-874D-4279-95B7-8FEEE6BF6171}" type="presParOf" srcId="{A23A305E-9CCE-4252-BF6F-BD6579E22DFF}" destId="{C5E52C3C-23E1-49D0-AC95-29B7D3769394}" srcOrd="7" destOrd="0" presId="urn:microsoft.com/office/officeart/2005/8/layout/process1"/>
    <dgm:cxn modelId="{D6C3ED16-8E3C-4F1E-A599-DB351B0340B9}" type="presParOf" srcId="{C5E52C3C-23E1-49D0-AC95-29B7D3769394}" destId="{2547BD2D-3446-4D50-8687-C4CDFF34DB90}" srcOrd="0" destOrd="0" presId="urn:microsoft.com/office/officeart/2005/8/layout/process1"/>
    <dgm:cxn modelId="{08A2E34C-F023-4BDE-845E-655D1B2FA887}" type="presParOf" srcId="{A23A305E-9CCE-4252-BF6F-BD6579E22DFF}" destId="{2AF9DE77-482A-4CBA-8B48-E223A551FE81}"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52197-BCAB-432F-86E1-A4C7419B1AA7}">
      <dsp:nvSpPr>
        <dsp:cNvPr id="0" name=""/>
        <dsp:cNvSpPr/>
      </dsp:nvSpPr>
      <dsp:spPr>
        <a:xfrm>
          <a:off x="6834" y="1502340"/>
          <a:ext cx="2042718" cy="1397985"/>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latin typeface="Open Sans" panose="020B0606030504020204" pitchFamily="34" charset="0"/>
              <a:ea typeface="Open Sans" panose="020B0606030504020204" pitchFamily="34" charset="0"/>
              <a:cs typeface="Open Sans" panose="020B0606030504020204" pitchFamily="34" charset="0"/>
            </a:rPr>
            <a:t>Technology &amp; Internet Access</a:t>
          </a:r>
        </a:p>
      </dsp:txBody>
      <dsp:txXfrm>
        <a:off x="47780" y="1543286"/>
        <a:ext cx="1960826" cy="1316093"/>
      </dsp:txXfrm>
    </dsp:sp>
    <dsp:sp modelId="{6F5A2B66-55AE-47A3-B8A2-351854EF541B}">
      <dsp:nvSpPr>
        <dsp:cNvPr id="0" name=""/>
        <dsp:cNvSpPr/>
      </dsp:nvSpPr>
      <dsp:spPr>
        <a:xfrm>
          <a:off x="2253824" y="1948036"/>
          <a:ext cx="433056" cy="5065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2253824" y="2049355"/>
        <a:ext cx="303139" cy="303956"/>
      </dsp:txXfrm>
    </dsp:sp>
    <dsp:sp modelId="{667B0326-6F1B-4FEE-A921-E755C1D5BBB6}">
      <dsp:nvSpPr>
        <dsp:cNvPr id="0" name=""/>
        <dsp:cNvSpPr/>
      </dsp:nvSpPr>
      <dsp:spPr>
        <a:xfrm>
          <a:off x="2866640" y="1502340"/>
          <a:ext cx="2042718" cy="1397985"/>
        </a:xfrm>
        <a:prstGeom prst="roundRect">
          <a:avLst>
            <a:gd name="adj" fmla="val 10000"/>
          </a:avLst>
        </a:prstGeom>
        <a:solidFill>
          <a:srgbClr val="0C67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err="1">
              <a:latin typeface="Open Sans" panose="020B0606030504020204" pitchFamily="34" charset="0"/>
              <a:ea typeface="Open Sans" panose="020B0606030504020204" pitchFamily="34" charset="0"/>
              <a:cs typeface="Open Sans" panose="020B0606030504020204" pitchFamily="34" charset="0"/>
            </a:rPr>
            <a:t>Regulation</a:t>
          </a:r>
          <a:endParaRPr lang="pt-BR" sz="2400" kern="1200">
            <a:latin typeface="Open Sans" panose="020B0606030504020204" pitchFamily="34" charset="0"/>
            <a:ea typeface="Open Sans" panose="020B0606030504020204" pitchFamily="34" charset="0"/>
            <a:cs typeface="Open Sans" panose="020B0606030504020204" pitchFamily="34" charset="0"/>
          </a:endParaRPr>
        </a:p>
      </dsp:txBody>
      <dsp:txXfrm>
        <a:off x="2907586" y="1543286"/>
        <a:ext cx="1960826" cy="1316093"/>
      </dsp:txXfrm>
    </dsp:sp>
    <dsp:sp modelId="{B94D1814-32EB-4E8C-8DB3-FC3CE1477C36}">
      <dsp:nvSpPr>
        <dsp:cNvPr id="0" name=""/>
        <dsp:cNvSpPr/>
      </dsp:nvSpPr>
      <dsp:spPr>
        <a:xfrm>
          <a:off x="5113631" y="1948036"/>
          <a:ext cx="433056" cy="5065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5113631" y="2049355"/>
        <a:ext cx="303139" cy="303956"/>
      </dsp:txXfrm>
    </dsp:sp>
    <dsp:sp modelId="{C0845FBE-C5F6-4CD9-9A15-FEF83A8B0BF1}">
      <dsp:nvSpPr>
        <dsp:cNvPr id="0" name=""/>
        <dsp:cNvSpPr/>
      </dsp:nvSpPr>
      <dsp:spPr>
        <a:xfrm>
          <a:off x="5726446" y="1502340"/>
          <a:ext cx="2042718" cy="1397985"/>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err="1">
              <a:latin typeface="Open Sans" panose="020B0606030504020204" pitchFamily="34" charset="0"/>
              <a:ea typeface="Open Sans" panose="020B0606030504020204" pitchFamily="34" charset="0"/>
              <a:cs typeface="Open Sans" panose="020B0606030504020204" pitchFamily="34" charset="0"/>
            </a:rPr>
            <a:t>Diversity</a:t>
          </a:r>
          <a:r>
            <a:rPr lang="pt-BR" sz="2400" kern="1200" dirty="0">
              <a:latin typeface="Open Sans" panose="020B0606030504020204" pitchFamily="34" charset="0"/>
              <a:ea typeface="Open Sans" panose="020B0606030504020204" pitchFamily="34" charset="0"/>
              <a:cs typeface="Open Sans" panose="020B0606030504020204" pitchFamily="34" charset="0"/>
            </a:rPr>
            <a:t> </a:t>
          </a:r>
          <a:r>
            <a:rPr lang="pt-BR" sz="2400" kern="1200" dirty="0" err="1">
              <a:latin typeface="Open Sans" panose="020B0606030504020204" pitchFamily="34" charset="0"/>
              <a:ea typeface="Open Sans" panose="020B0606030504020204" pitchFamily="34" charset="0"/>
              <a:cs typeface="Open Sans" panose="020B0606030504020204" pitchFamily="34" charset="0"/>
            </a:rPr>
            <a:t>of</a:t>
          </a:r>
          <a:r>
            <a:rPr lang="pt-BR" sz="2400" kern="1200" dirty="0">
              <a:latin typeface="Open Sans" panose="020B0606030504020204" pitchFamily="34" charset="0"/>
              <a:ea typeface="Open Sans" panose="020B0606030504020204" pitchFamily="34" charset="0"/>
              <a:cs typeface="Open Sans" panose="020B0606030504020204" pitchFamily="34" charset="0"/>
            </a:rPr>
            <a:t> </a:t>
          </a:r>
          <a:r>
            <a:rPr lang="pt-BR" sz="2400" kern="1200" dirty="0" err="1">
              <a:latin typeface="Open Sans" panose="020B0606030504020204" pitchFamily="34" charset="0"/>
              <a:ea typeface="Open Sans" panose="020B0606030504020204" pitchFamily="34" charset="0"/>
              <a:cs typeface="Open Sans" panose="020B0606030504020204" pitchFamily="34" charset="0"/>
            </a:rPr>
            <a:t>Co´s</a:t>
          </a:r>
          <a:r>
            <a:rPr lang="pt-BR" sz="2400" kern="1200" dirty="0">
              <a:latin typeface="Open Sans" panose="020B0606030504020204" pitchFamily="34" charset="0"/>
              <a:ea typeface="Open Sans" panose="020B0606030504020204" pitchFamily="34" charset="0"/>
              <a:cs typeface="Open Sans" panose="020B0606030504020204" pitchFamily="34" charset="0"/>
            </a:rPr>
            <a:t> </a:t>
          </a:r>
          <a:r>
            <a:rPr lang="pt-BR" sz="2400" kern="1200" dirty="0" err="1">
              <a:latin typeface="Open Sans" panose="020B0606030504020204" pitchFamily="34" charset="0"/>
              <a:ea typeface="Open Sans" panose="020B0606030504020204" pitchFamily="34" charset="0"/>
              <a:cs typeface="Open Sans" panose="020B0606030504020204" pitchFamily="34" charset="0"/>
            </a:rPr>
            <a:t>and</a:t>
          </a:r>
          <a:r>
            <a:rPr lang="pt-BR" sz="2400" kern="1200" dirty="0">
              <a:latin typeface="Open Sans" panose="020B0606030504020204" pitchFamily="34" charset="0"/>
              <a:ea typeface="Open Sans" panose="020B0606030504020204" pitchFamily="34" charset="0"/>
              <a:cs typeface="Open Sans" panose="020B0606030504020204" pitchFamily="34" charset="0"/>
            </a:rPr>
            <a:t> </a:t>
          </a:r>
          <a:r>
            <a:rPr lang="pt-BR" sz="2400" kern="1200" dirty="0" err="1">
              <a:latin typeface="Open Sans" panose="020B0606030504020204" pitchFamily="34" charset="0"/>
              <a:ea typeface="Open Sans" panose="020B0606030504020204" pitchFamily="34" charset="0"/>
              <a:cs typeface="Open Sans" panose="020B0606030504020204" pitchFamily="34" charset="0"/>
            </a:rPr>
            <a:t>sports</a:t>
          </a:r>
          <a:endParaRPr lang="pt-BR"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767392" y="1543286"/>
        <a:ext cx="1960826" cy="13160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52197-BCAB-432F-86E1-A4C7419B1AA7}">
      <dsp:nvSpPr>
        <dsp:cNvPr id="0" name=""/>
        <dsp:cNvSpPr/>
      </dsp:nvSpPr>
      <dsp:spPr>
        <a:xfrm>
          <a:off x="6834" y="1502340"/>
          <a:ext cx="2042718" cy="1397985"/>
        </a:xfrm>
        <a:prstGeom prst="roundRect">
          <a:avLst>
            <a:gd name="adj" fmla="val 10000"/>
          </a:avLst>
        </a:prstGeom>
        <a:solidFill>
          <a:srgbClr val="0C67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latin typeface="Open Sans" panose="020B0606030504020204" pitchFamily="34" charset="0"/>
              <a:ea typeface="Open Sans" panose="020B0606030504020204" pitchFamily="34" charset="0"/>
              <a:cs typeface="Open Sans" panose="020B0606030504020204" pitchFamily="34" charset="0"/>
            </a:rPr>
            <a:t>Betting </a:t>
          </a:r>
          <a:r>
            <a:rPr lang="pt-BR" sz="2400" kern="1200" dirty="0" err="1">
              <a:latin typeface="Open Sans" panose="020B0606030504020204" pitchFamily="34" charset="0"/>
              <a:ea typeface="Open Sans" panose="020B0606030504020204" pitchFamily="34" charset="0"/>
              <a:cs typeface="Open Sans" panose="020B0606030504020204" pitchFamily="34" charset="0"/>
            </a:rPr>
            <a:t>Type</a:t>
          </a:r>
          <a:r>
            <a:rPr lang="pt-BR" sz="2400" kern="1200" dirty="0">
              <a:latin typeface="Open Sans" panose="020B0606030504020204" pitchFamily="34" charset="0"/>
              <a:ea typeface="Open Sans" panose="020B0606030504020204" pitchFamily="34" charset="0"/>
              <a:cs typeface="Open Sans" panose="020B0606030504020204" pitchFamily="34" charset="0"/>
            </a:rPr>
            <a:t> Options</a:t>
          </a:r>
        </a:p>
      </dsp:txBody>
      <dsp:txXfrm>
        <a:off x="47780" y="1543286"/>
        <a:ext cx="1960826" cy="1316093"/>
      </dsp:txXfrm>
    </dsp:sp>
    <dsp:sp modelId="{6F5A2B66-55AE-47A3-B8A2-351854EF541B}">
      <dsp:nvSpPr>
        <dsp:cNvPr id="0" name=""/>
        <dsp:cNvSpPr/>
      </dsp:nvSpPr>
      <dsp:spPr>
        <a:xfrm>
          <a:off x="2253824" y="1948036"/>
          <a:ext cx="433056" cy="5065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pt-BR" sz="2400" kern="1200">
            <a:latin typeface="Open Sans" panose="020B0606030504020204" pitchFamily="34" charset="0"/>
            <a:ea typeface="Open Sans" panose="020B0606030504020204" pitchFamily="34" charset="0"/>
            <a:cs typeface="Open Sans" panose="020B0606030504020204" pitchFamily="34" charset="0"/>
          </a:endParaRPr>
        </a:p>
      </dsp:txBody>
      <dsp:txXfrm>
        <a:off x="2253824" y="2049355"/>
        <a:ext cx="303139" cy="303956"/>
      </dsp:txXfrm>
    </dsp:sp>
    <dsp:sp modelId="{667B0326-6F1B-4FEE-A921-E755C1D5BBB6}">
      <dsp:nvSpPr>
        <dsp:cNvPr id="0" name=""/>
        <dsp:cNvSpPr/>
      </dsp:nvSpPr>
      <dsp:spPr>
        <a:xfrm>
          <a:off x="2866640" y="1502340"/>
          <a:ext cx="2042718" cy="1397985"/>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err="1">
              <a:latin typeface="Open Sans" panose="020B0606030504020204" pitchFamily="34" charset="0"/>
              <a:ea typeface="Open Sans" panose="020B0606030504020204" pitchFamily="34" charset="0"/>
              <a:cs typeface="Open Sans" panose="020B0606030504020204" pitchFamily="34" charset="0"/>
            </a:rPr>
            <a:t>Smaller</a:t>
          </a:r>
          <a:r>
            <a:rPr lang="pt-BR" sz="2400" kern="1200" dirty="0">
              <a:latin typeface="Open Sans" panose="020B0606030504020204" pitchFamily="34" charset="0"/>
              <a:ea typeface="Open Sans" panose="020B0606030504020204" pitchFamily="34" charset="0"/>
              <a:cs typeface="Open Sans" panose="020B0606030504020204" pitchFamily="34" charset="0"/>
            </a:rPr>
            <a:t> </a:t>
          </a:r>
          <a:r>
            <a:rPr lang="pt-BR" sz="2400" kern="1200" dirty="0" err="1">
              <a:latin typeface="Open Sans" panose="020B0606030504020204" pitchFamily="34" charset="0"/>
              <a:ea typeface="Open Sans" panose="020B0606030504020204" pitchFamily="34" charset="0"/>
              <a:cs typeface="Open Sans" panose="020B0606030504020204" pitchFamily="34" charset="0"/>
            </a:rPr>
            <a:t>Bets</a:t>
          </a:r>
          <a:endParaRPr lang="pt-BR"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907586" y="1543286"/>
        <a:ext cx="1960826" cy="1316093"/>
      </dsp:txXfrm>
    </dsp:sp>
    <dsp:sp modelId="{B94D1814-32EB-4E8C-8DB3-FC3CE1477C36}">
      <dsp:nvSpPr>
        <dsp:cNvPr id="0" name=""/>
        <dsp:cNvSpPr/>
      </dsp:nvSpPr>
      <dsp:spPr>
        <a:xfrm>
          <a:off x="5113631" y="1948036"/>
          <a:ext cx="433056" cy="5065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pt-BR" sz="2400" kern="1200">
            <a:latin typeface="Open Sans" panose="020B0606030504020204" pitchFamily="34" charset="0"/>
            <a:ea typeface="Open Sans" panose="020B0606030504020204" pitchFamily="34" charset="0"/>
            <a:cs typeface="Open Sans" panose="020B0606030504020204" pitchFamily="34" charset="0"/>
          </a:endParaRPr>
        </a:p>
      </dsp:txBody>
      <dsp:txXfrm>
        <a:off x="5113631" y="2049355"/>
        <a:ext cx="303139" cy="303956"/>
      </dsp:txXfrm>
    </dsp:sp>
    <dsp:sp modelId="{C0845FBE-C5F6-4CD9-9A15-FEF83A8B0BF1}">
      <dsp:nvSpPr>
        <dsp:cNvPr id="0" name=""/>
        <dsp:cNvSpPr/>
      </dsp:nvSpPr>
      <dsp:spPr>
        <a:xfrm>
          <a:off x="5726446" y="1502340"/>
          <a:ext cx="2042718" cy="1397985"/>
        </a:xfrm>
        <a:prstGeom prst="roundRect">
          <a:avLst>
            <a:gd name="adj" fmla="val 10000"/>
          </a:avLst>
        </a:prstGeom>
        <a:solidFill>
          <a:srgbClr val="0C67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err="1">
              <a:latin typeface="Open Sans" panose="020B0606030504020204" pitchFamily="34" charset="0"/>
              <a:ea typeface="Open Sans" panose="020B0606030504020204" pitchFamily="34" charset="0"/>
              <a:cs typeface="Open Sans" panose="020B0606030504020204" pitchFamily="34" charset="0"/>
            </a:rPr>
            <a:t>Easy</a:t>
          </a:r>
          <a:r>
            <a:rPr lang="pt-BR" sz="2400" kern="1200" dirty="0">
              <a:latin typeface="Open Sans" panose="020B0606030504020204" pitchFamily="34" charset="0"/>
              <a:ea typeface="Open Sans" panose="020B0606030504020204" pitchFamily="34" charset="0"/>
              <a:cs typeface="Open Sans" panose="020B0606030504020204" pitchFamily="34" charset="0"/>
            </a:rPr>
            <a:t> </a:t>
          </a:r>
          <a:r>
            <a:rPr lang="pt-BR" sz="2400" kern="1200" dirty="0" err="1">
              <a:latin typeface="Open Sans" panose="020B0606030504020204" pitchFamily="34" charset="0"/>
              <a:ea typeface="Open Sans" panose="020B0606030504020204" pitchFamily="34" charset="0"/>
              <a:cs typeface="Open Sans" panose="020B0606030504020204" pitchFamily="34" charset="0"/>
            </a:rPr>
            <a:t>Payment</a:t>
          </a:r>
          <a:r>
            <a:rPr lang="pt-BR" sz="2400" kern="1200" dirty="0">
              <a:latin typeface="Open Sans" panose="020B0606030504020204" pitchFamily="34" charset="0"/>
              <a:ea typeface="Open Sans" panose="020B0606030504020204" pitchFamily="34" charset="0"/>
              <a:cs typeface="Open Sans" panose="020B0606030504020204" pitchFamily="34" charset="0"/>
            </a:rPr>
            <a:t> Options</a:t>
          </a:r>
        </a:p>
      </dsp:txBody>
      <dsp:txXfrm>
        <a:off x="5767392" y="1543286"/>
        <a:ext cx="1960826" cy="1316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52197-BCAB-432F-86E1-A4C7419B1AA7}">
      <dsp:nvSpPr>
        <dsp:cNvPr id="0" name=""/>
        <dsp:cNvSpPr/>
      </dsp:nvSpPr>
      <dsp:spPr>
        <a:xfrm>
          <a:off x="4497" y="1713492"/>
          <a:ext cx="1394213" cy="1071801"/>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Open Sans" panose="020B0606030504020204" pitchFamily="34" charset="0"/>
              <a:ea typeface="Open Sans" panose="020B0606030504020204" pitchFamily="34" charset="0"/>
              <a:cs typeface="Open Sans" panose="020B0606030504020204" pitchFamily="34" charset="0"/>
            </a:rPr>
            <a:t>Micro-</a:t>
          </a:r>
          <a:br>
            <a:rPr lang="pt-BR" sz="1800" kern="1200" dirty="0">
              <a:latin typeface="Open Sans" panose="020B0606030504020204" pitchFamily="34" charset="0"/>
              <a:ea typeface="Open Sans" panose="020B0606030504020204" pitchFamily="34" charset="0"/>
              <a:cs typeface="Open Sans" panose="020B0606030504020204" pitchFamily="34" charset="0"/>
            </a:rPr>
          </a:br>
          <a:r>
            <a:rPr lang="pt-BR" sz="1800" kern="1200" dirty="0" err="1">
              <a:latin typeface="Open Sans" panose="020B0606030504020204" pitchFamily="34" charset="0"/>
              <a:ea typeface="Open Sans" panose="020B0606030504020204" pitchFamily="34" charset="0"/>
              <a:cs typeface="Open Sans" panose="020B0606030504020204" pitchFamily="34" charset="0"/>
            </a:rPr>
            <a:t>Payments</a:t>
          </a:r>
          <a:endParaRPr lang="pt-BR"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5889" y="1744884"/>
        <a:ext cx="1331429" cy="1009017"/>
      </dsp:txXfrm>
    </dsp:sp>
    <dsp:sp modelId="{6F5A2B66-55AE-47A3-B8A2-351854EF541B}">
      <dsp:nvSpPr>
        <dsp:cNvPr id="0" name=""/>
        <dsp:cNvSpPr/>
      </dsp:nvSpPr>
      <dsp:spPr>
        <a:xfrm>
          <a:off x="1538132" y="2076510"/>
          <a:ext cx="295573" cy="345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1538132" y="2145663"/>
        <a:ext cx="206901" cy="207458"/>
      </dsp:txXfrm>
    </dsp:sp>
    <dsp:sp modelId="{667B0326-6F1B-4FEE-A921-E755C1D5BBB6}">
      <dsp:nvSpPr>
        <dsp:cNvPr id="0" name=""/>
        <dsp:cNvSpPr/>
      </dsp:nvSpPr>
      <dsp:spPr>
        <a:xfrm>
          <a:off x="1956396" y="1713492"/>
          <a:ext cx="1394213" cy="1071801"/>
        </a:xfrm>
        <a:prstGeom prst="roundRect">
          <a:avLst>
            <a:gd name="adj" fmla="val 10000"/>
          </a:avLst>
        </a:prstGeom>
        <a:solidFill>
          <a:srgbClr val="0C67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Open Sans" panose="020B0606030504020204" pitchFamily="34" charset="0"/>
              <a:ea typeface="Open Sans" panose="020B0606030504020204" pitchFamily="34" charset="0"/>
              <a:cs typeface="Open Sans" panose="020B0606030504020204" pitchFamily="34" charset="0"/>
            </a:rPr>
            <a:t>Retro &amp;</a:t>
          </a:r>
          <a:br>
            <a:rPr lang="pt-BR" sz="1800" kern="1200" dirty="0">
              <a:latin typeface="Open Sans" panose="020B0606030504020204" pitchFamily="34" charset="0"/>
              <a:ea typeface="Open Sans" panose="020B0606030504020204" pitchFamily="34" charset="0"/>
              <a:cs typeface="Open Sans" panose="020B0606030504020204" pitchFamily="34" charset="0"/>
            </a:rPr>
          </a:br>
          <a:r>
            <a:rPr lang="pt-BR" sz="1800" kern="1200" dirty="0">
              <a:latin typeface="Open Sans" panose="020B0606030504020204" pitchFamily="34" charset="0"/>
              <a:ea typeface="Open Sans" panose="020B0606030504020204" pitchFamily="34" charset="0"/>
              <a:cs typeface="Open Sans" panose="020B0606030504020204" pitchFamily="34" charset="0"/>
            </a:rPr>
            <a:t>Remakes</a:t>
          </a:r>
        </a:p>
      </dsp:txBody>
      <dsp:txXfrm>
        <a:off x="1987788" y="1744884"/>
        <a:ext cx="1331429" cy="1009017"/>
      </dsp:txXfrm>
    </dsp:sp>
    <dsp:sp modelId="{B94D1814-32EB-4E8C-8DB3-FC3CE1477C36}">
      <dsp:nvSpPr>
        <dsp:cNvPr id="0" name=""/>
        <dsp:cNvSpPr/>
      </dsp:nvSpPr>
      <dsp:spPr>
        <a:xfrm>
          <a:off x="3490030" y="2076510"/>
          <a:ext cx="295573" cy="345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3490030" y="2145663"/>
        <a:ext cx="206901" cy="207458"/>
      </dsp:txXfrm>
    </dsp:sp>
    <dsp:sp modelId="{C0845FBE-C5F6-4CD9-9A15-FEF83A8B0BF1}">
      <dsp:nvSpPr>
        <dsp:cNvPr id="0" name=""/>
        <dsp:cNvSpPr/>
      </dsp:nvSpPr>
      <dsp:spPr>
        <a:xfrm>
          <a:off x="3908294" y="1713492"/>
          <a:ext cx="1394213" cy="1071801"/>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err="1">
              <a:latin typeface="Open Sans" panose="020B0606030504020204" pitchFamily="34" charset="0"/>
              <a:ea typeface="Open Sans" panose="020B0606030504020204" pitchFamily="34" charset="0"/>
              <a:cs typeface="Open Sans" panose="020B0606030504020204" pitchFamily="34" charset="0"/>
            </a:rPr>
            <a:t>Portable</a:t>
          </a:r>
          <a:r>
            <a:rPr lang="pt-BR" sz="1800" kern="1200" dirty="0">
              <a:latin typeface="Open Sans" panose="020B0606030504020204" pitchFamily="34" charset="0"/>
              <a:ea typeface="Open Sans" panose="020B0606030504020204" pitchFamily="34" charset="0"/>
              <a:cs typeface="Open Sans" panose="020B0606030504020204" pitchFamily="34" charset="0"/>
            </a:rPr>
            <a:t> devices</a:t>
          </a:r>
        </a:p>
      </dsp:txBody>
      <dsp:txXfrm>
        <a:off x="3939686" y="1744884"/>
        <a:ext cx="1331429" cy="1009017"/>
      </dsp:txXfrm>
    </dsp:sp>
    <dsp:sp modelId="{53889976-63EA-4144-AFF5-7C3A2DADD88E}">
      <dsp:nvSpPr>
        <dsp:cNvPr id="0" name=""/>
        <dsp:cNvSpPr/>
      </dsp:nvSpPr>
      <dsp:spPr>
        <a:xfrm>
          <a:off x="5441929" y="2076510"/>
          <a:ext cx="295573" cy="345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5441929" y="2145663"/>
        <a:ext cx="206901" cy="207458"/>
      </dsp:txXfrm>
    </dsp:sp>
    <dsp:sp modelId="{4E54A664-C2C6-4821-9420-8722A7E74164}">
      <dsp:nvSpPr>
        <dsp:cNvPr id="0" name=""/>
        <dsp:cNvSpPr/>
      </dsp:nvSpPr>
      <dsp:spPr>
        <a:xfrm>
          <a:off x="5860193" y="1713492"/>
          <a:ext cx="1394213" cy="107180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err="1">
              <a:latin typeface="Open Sans" panose="020B0606030504020204" pitchFamily="34" charset="0"/>
              <a:ea typeface="Open Sans" panose="020B0606030504020204" pitchFamily="34" charset="0"/>
              <a:cs typeface="Open Sans" panose="020B0606030504020204" pitchFamily="34" charset="0"/>
            </a:rPr>
            <a:t>Collab</a:t>
          </a:r>
          <a:r>
            <a:rPr lang="pt-BR" sz="1800" kern="1200" dirty="0">
              <a:latin typeface="Open Sans" panose="020B0606030504020204" pitchFamily="34" charset="0"/>
              <a:ea typeface="Open Sans" panose="020B0606030504020204" pitchFamily="34" charset="0"/>
              <a:cs typeface="Open Sans" panose="020B0606030504020204" pitchFamily="34" charset="0"/>
            </a:rPr>
            <a:t> &amp; </a:t>
          </a:r>
          <a:r>
            <a:rPr lang="pt-BR" sz="1800" kern="1200" dirty="0" err="1">
              <a:latin typeface="Open Sans" panose="020B0606030504020204" pitchFamily="34" charset="0"/>
              <a:ea typeface="Open Sans" panose="020B0606030504020204" pitchFamily="34" charset="0"/>
              <a:cs typeface="Open Sans" panose="020B0606030504020204" pitchFamily="34" charset="0"/>
            </a:rPr>
            <a:t>Creative</a:t>
          </a:r>
          <a:br>
            <a:rPr lang="pt-BR" sz="1800" kern="1200" dirty="0">
              <a:latin typeface="Open Sans" panose="020B0606030504020204" pitchFamily="34" charset="0"/>
              <a:ea typeface="Open Sans" panose="020B0606030504020204" pitchFamily="34" charset="0"/>
              <a:cs typeface="Open Sans" panose="020B0606030504020204" pitchFamily="34" charset="0"/>
            </a:rPr>
          </a:br>
          <a:r>
            <a:rPr lang="pt-BR" sz="1800" kern="1200" dirty="0">
              <a:latin typeface="Open Sans" panose="020B0606030504020204" pitchFamily="34" charset="0"/>
              <a:ea typeface="Open Sans" panose="020B0606030504020204" pitchFamily="34" charset="0"/>
              <a:cs typeface="Open Sans" panose="020B0606030504020204" pitchFamily="34" charset="0"/>
            </a:rPr>
            <a:t>Betting</a:t>
          </a:r>
        </a:p>
      </dsp:txBody>
      <dsp:txXfrm>
        <a:off x="5891585" y="1744884"/>
        <a:ext cx="1331429" cy="1009017"/>
      </dsp:txXfrm>
    </dsp:sp>
    <dsp:sp modelId="{C5E52C3C-23E1-49D0-AC95-29B7D3769394}">
      <dsp:nvSpPr>
        <dsp:cNvPr id="0" name=""/>
        <dsp:cNvSpPr/>
      </dsp:nvSpPr>
      <dsp:spPr>
        <a:xfrm>
          <a:off x="7393828" y="2076510"/>
          <a:ext cx="295573" cy="345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7393828" y="2145663"/>
        <a:ext cx="206901" cy="207458"/>
      </dsp:txXfrm>
    </dsp:sp>
    <dsp:sp modelId="{2AF9DE77-482A-4CBA-8B48-E223A551FE81}">
      <dsp:nvSpPr>
        <dsp:cNvPr id="0" name=""/>
        <dsp:cNvSpPr/>
      </dsp:nvSpPr>
      <dsp:spPr>
        <a:xfrm>
          <a:off x="7812092" y="1713492"/>
          <a:ext cx="1394213" cy="1071801"/>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err="1">
              <a:latin typeface="Open Sans" panose="020B0606030504020204" pitchFamily="34" charset="0"/>
              <a:ea typeface="Open Sans" panose="020B0606030504020204" pitchFamily="34" charset="0"/>
              <a:cs typeface="Open Sans" panose="020B0606030504020204" pitchFamily="34" charset="0"/>
            </a:rPr>
            <a:t>GaaS</a:t>
          </a:r>
          <a:endParaRPr lang="pt-BR"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7843484" y="1744884"/>
        <a:ext cx="1331429" cy="1009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52197-BCAB-432F-86E1-A4C7419B1AA7}">
      <dsp:nvSpPr>
        <dsp:cNvPr id="0" name=""/>
        <dsp:cNvSpPr/>
      </dsp:nvSpPr>
      <dsp:spPr>
        <a:xfrm>
          <a:off x="4497" y="1570122"/>
          <a:ext cx="1394213" cy="1358541"/>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err="1">
              <a:latin typeface="Open Sans" panose="020B0606030504020204" pitchFamily="34" charset="0"/>
              <a:ea typeface="Open Sans" panose="020B0606030504020204" pitchFamily="34" charset="0"/>
              <a:cs typeface="Open Sans" panose="020B0606030504020204" pitchFamily="34" charset="0"/>
            </a:rPr>
            <a:t>Generative</a:t>
          </a:r>
          <a:r>
            <a:rPr lang="pt-BR" sz="1800" kern="1200" dirty="0">
              <a:latin typeface="Open Sans" panose="020B0606030504020204" pitchFamily="34" charset="0"/>
              <a:ea typeface="Open Sans" panose="020B0606030504020204" pitchFamily="34" charset="0"/>
              <a:cs typeface="Open Sans" panose="020B0606030504020204" pitchFamily="34" charset="0"/>
            </a:rPr>
            <a:t> AI in betting</a:t>
          </a:r>
        </a:p>
      </dsp:txBody>
      <dsp:txXfrm>
        <a:off x="44287" y="1609912"/>
        <a:ext cx="1314633" cy="1278961"/>
      </dsp:txXfrm>
    </dsp:sp>
    <dsp:sp modelId="{6F5A2B66-55AE-47A3-B8A2-351854EF541B}">
      <dsp:nvSpPr>
        <dsp:cNvPr id="0" name=""/>
        <dsp:cNvSpPr/>
      </dsp:nvSpPr>
      <dsp:spPr>
        <a:xfrm>
          <a:off x="1538132" y="2076510"/>
          <a:ext cx="295573" cy="345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1538132" y="2145663"/>
        <a:ext cx="206901" cy="207458"/>
      </dsp:txXfrm>
    </dsp:sp>
    <dsp:sp modelId="{667B0326-6F1B-4FEE-A921-E755C1D5BBB6}">
      <dsp:nvSpPr>
        <dsp:cNvPr id="0" name=""/>
        <dsp:cNvSpPr/>
      </dsp:nvSpPr>
      <dsp:spPr>
        <a:xfrm>
          <a:off x="1956396" y="1570122"/>
          <a:ext cx="1394213" cy="1358541"/>
        </a:xfrm>
        <a:prstGeom prst="roundRect">
          <a:avLst>
            <a:gd name="adj" fmla="val 10000"/>
          </a:avLst>
        </a:prstGeom>
        <a:solidFill>
          <a:srgbClr val="0C67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Open Sans" panose="020B0606030504020204" pitchFamily="34" charset="0"/>
              <a:ea typeface="Open Sans" panose="020B0606030504020204" pitchFamily="34" charset="0"/>
              <a:cs typeface="Open Sans" panose="020B0606030504020204" pitchFamily="34" charset="0"/>
            </a:rPr>
            <a:t>Betting </a:t>
          </a:r>
          <a:r>
            <a:rPr lang="pt-BR" sz="1800" kern="1200" dirty="0" err="1">
              <a:latin typeface="Open Sans" panose="020B0606030504020204" pitchFamily="34" charset="0"/>
              <a:ea typeface="Open Sans" panose="020B0606030504020204" pitchFamily="34" charset="0"/>
              <a:cs typeface="Open Sans" panose="020B0606030504020204" pitchFamily="34" charset="0"/>
            </a:rPr>
            <a:t>on</a:t>
          </a:r>
          <a:r>
            <a:rPr lang="pt-BR" sz="1800" kern="1200" dirty="0">
              <a:latin typeface="Open Sans" panose="020B0606030504020204" pitchFamily="34" charset="0"/>
              <a:ea typeface="Open Sans" panose="020B0606030504020204" pitchFamily="34" charset="0"/>
              <a:cs typeface="Open Sans" panose="020B0606030504020204" pitchFamily="34" charset="0"/>
            </a:rPr>
            <a:t> </a:t>
          </a:r>
          <a:br>
            <a:rPr lang="pt-BR" sz="1800" kern="1200" dirty="0">
              <a:latin typeface="Open Sans" panose="020B0606030504020204" pitchFamily="34" charset="0"/>
              <a:ea typeface="Open Sans" panose="020B0606030504020204" pitchFamily="34" charset="0"/>
              <a:cs typeface="Open Sans" panose="020B0606030504020204" pitchFamily="34" charset="0"/>
            </a:rPr>
          </a:br>
          <a:r>
            <a:rPr lang="pt-BR" sz="1800" kern="1200" dirty="0" err="1">
              <a:latin typeface="Open Sans" panose="020B0606030504020204" pitchFamily="34" charset="0"/>
              <a:ea typeface="Open Sans" panose="020B0606030504020204" pitchFamily="34" charset="0"/>
              <a:cs typeface="Open Sans" panose="020B0606030504020204" pitchFamily="34" charset="0"/>
            </a:rPr>
            <a:t>Demand</a:t>
          </a:r>
          <a:endParaRPr lang="pt-BR"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996186" y="1609912"/>
        <a:ext cx="1314633" cy="1278961"/>
      </dsp:txXfrm>
    </dsp:sp>
    <dsp:sp modelId="{B94D1814-32EB-4E8C-8DB3-FC3CE1477C36}">
      <dsp:nvSpPr>
        <dsp:cNvPr id="0" name=""/>
        <dsp:cNvSpPr/>
      </dsp:nvSpPr>
      <dsp:spPr>
        <a:xfrm>
          <a:off x="3490030" y="2076510"/>
          <a:ext cx="295573" cy="345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3490030" y="2145663"/>
        <a:ext cx="206901" cy="207458"/>
      </dsp:txXfrm>
    </dsp:sp>
    <dsp:sp modelId="{C0845FBE-C5F6-4CD9-9A15-FEF83A8B0BF1}">
      <dsp:nvSpPr>
        <dsp:cNvPr id="0" name=""/>
        <dsp:cNvSpPr/>
      </dsp:nvSpPr>
      <dsp:spPr>
        <a:xfrm>
          <a:off x="3908294" y="1570122"/>
          <a:ext cx="1394213" cy="1358541"/>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Open Sans" panose="020B0606030504020204" pitchFamily="34" charset="0"/>
              <a:ea typeface="Open Sans" panose="020B0606030504020204" pitchFamily="34" charset="0"/>
              <a:cs typeface="Open Sans" panose="020B0606030504020204" pitchFamily="34" charset="0"/>
            </a:rPr>
            <a:t>E-Sports </a:t>
          </a:r>
          <a:r>
            <a:rPr lang="pt-BR" sz="1800" kern="1200" dirty="0" err="1">
              <a:latin typeface="Open Sans" panose="020B0606030504020204" pitchFamily="34" charset="0"/>
              <a:ea typeface="Open Sans" panose="020B0606030504020204" pitchFamily="34" charset="0"/>
              <a:cs typeface="Open Sans" panose="020B0606030504020204" pitchFamily="34" charset="0"/>
            </a:rPr>
            <a:t>and</a:t>
          </a:r>
          <a:r>
            <a:rPr lang="pt-BR" sz="1800" kern="1200" dirty="0">
              <a:latin typeface="Open Sans" panose="020B0606030504020204" pitchFamily="34" charset="0"/>
              <a:ea typeface="Open Sans" panose="020B0606030504020204" pitchFamily="34" charset="0"/>
              <a:cs typeface="Open Sans" panose="020B0606030504020204" pitchFamily="34" charset="0"/>
            </a:rPr>
            <a:t> </a:t>
          </a:r>
          <a:r>
            <a:rPr lang="pt-BR" sz="1800" kern="1200" dirty="0" err="1">
              <a:latin typeface="Open Sans" panose="020B0606030504020204" pitchFamily="34" charset="0"/>
              <a:ea typeface="Open Sans" panose="020B0606030504020204" pitchFamily="34" charset="0"/>
              <a:cs typeface="Open Sans" panose="020B0606030504020204" pitchFamily="34" charset="0"/>
            </a:rPr>
            <a:t>gaming</a:t>
          </a:r>
          <a:br>
            <a:rPr lang="pt-BR" sz="1800" kern="1200" dirty="0">
              <a:latin typeface="Open Sans" panose="020B0606030504020204" pitchFamily="34" charset="0"/>
              <a:ea typeface="Open Sans" panose="020B0606030504020204" pitchFamily="34" charset="0"/>
              <a:cs typeface="Open Sans" panose="020B0606030504020204" pitchFamily="34" charset="0"/>
            </a:rPr>
          </a:br>
          <a:r>
            <a:rPr lang="pt-BR" sz="1800" kern="1200" dirty="0" err="1">
              <a:latin typeface="Open Sans" panose="020B0606030504020204" pitchFamily="34" charset="0"/>
              <a:ea typeface="Open Sans" panose="020B0606030504020204" pitchFamily="34" charset="0"/>
              <a:cs typeface="Open Sans" panose="020B0606030504020204" pitchFamily="34" charset="0"/>
            </a:rPr>
            <a:t>profession</a:t>
          </a:r>
          <a:endParaRPr lang="pt-BR" sz="18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948084" y="1609912"/>
        <a:ext cx="1314633" cy="1278961"/>
      </dsp:txXfrm>
    </dsp:sp>
    <dsp:sp modelId="{53889976-63EA-4144-AFF5-7C3A2DADD88E}">
      <dsp:nvSpPr>
        <dsp:cNvPr id="0" name=""/>
        <dsp:cNvSpPr/>
      </dsp:nvSpPr>
      <dsp:spPr>
        <a:xfrm>
          <a:off x="5441929" y="2076510"/>
          <a:ext cx="295573" cy="345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5441929" y="2145663"/>
        <a:ext cx="206901" cy="207458"/>
      </dsp:txXfrm>
    </dsp:sp>
    <dsp:sp modelId="{4E54A664-C2C6-4821-9420-8722A7E74164}">
      <dsp:nvSpPr>
        <dsp:cNvPr id="0" name=""/>
        <dsp:cNvSpPr/>
      </dsp:nvSpPr>
      <dsp:spPr>
        <a:xfrm>
          <a:off x="5860193" y="1570122"/>
          <a:ext cx="1394213" cy="1358541"/>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Open Sans" panose="020B0606030504020204" pitchFamily="34" charset="0"/>
              <a:ea typeface="Open Sans" panose="020B0606030504020204" pitchFamily="34" charset="0"/>
              <a:cs typeface="Open Sans" panose="020B0606030504020204" pitchFamily="34" charset="0"/>
            </a:rPr>
            <a:t>VR &amp; AR</a:t>
          </a:r>
        </a:p>
      </dsp:txBody>
      <dsp:txXfrm>
        <a:off x="5899983" y="1609912"/>
        <a:ext cx="1314633" cy="1278961"/>
      </dsp:txXfrm>
    </dsp:sp>
    <dsp:sp modelId="{C5E52C3C-23E1-49D0-AC95-29B7D3769394}">
      <dsp:nvSpPr>
        <dsp:cNvPr id="0" name=""/>
        <dsp:cNvSpPr/>
      </dsp:nvSpPr>
      <dsp:spPr>
        <a:xfrm>
          <a:off x="7393828" y="2076510"/>
          <a:ext cx="295573" cy="3457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pt-BR" sz="1800" kern="1200">
            <a:latin typeface="Open Sans" panose="020B0606030504020204" pitchFamily="34" charset="0"/>
            <a:ea typeface="Open Sans" panose="020B0606030504020204" pitchFamily="34" charset="0"/>
            <a:cs typeface="Open Sans" panose="020B0606030504020204" pitchFamily="34" charset="0"/>
          </a:endParaRPr>
        </a:p>
      </dsp:txBody>
      <dsp:txXfrm>
        <a:off x="7393828" y="2145663"/>
        <a:ext cx="206901" cy="207458"/>
      </dsp:txXfrm>
    </dsp:sp>
    <dsp:sp modelId="{2AF9DE77-482A-4CBA-8B48-E223A551FE81}">
      <dsp:nvSpPr>
        <dsp:cNvPr id="0" name=""/>
        <dsp:cNvSpPr/>
      </dsp:nvSpPr>
      <dsp:spPr>
        <a:xfrm>
          <a:off x="7812092" y="1570122"/>
          <a:ext cx="1394213" cy="1358541"/>
        </a:xfrm>
        <a:prstGeom prst="roundRect">
          <a:avLst>
            <a:gd name="adj" fmla="val 10000"/>
          </a:avLst>
        </a:prstGeom>
        <a:solidFill>
          <a:srgbClr val="29CA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kern="1200" dirty="0">
              <a:latin typeface="Open Sans" panose="020B0606030504020204" pitchFamily="34" charset="0"/>
              <a:ea typeface="Open Sans" panose="020B0606030504020204" pitchFamily="34" charset="0"/>
              <a:cs typeface="Open Sans" panose="020B0606030504020204" pitchFamily="34" charset="0"/>
            </a:rPr>
            <a:t>M&amp;A</a:t>
          </a:r>
        </a:p>
      </dsp:txBody>
      <dsp:txXfrm>
        <a:off x="7851882" y="1609912"/>
        <a:ext cx="1314633" cy="12789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79E44-C521-40B5-B78A-2BA16F64C16C}" type="datetimeFigureOut">
              <a:rPr lang="pt-BR" smtClean="0"/>
              <a:t>21/05/2024</a:t>
            </a:fld>
            <a:endParaRPr lang="pt-BR"/>
          </a:p>
        </p:txBody>
      </p:sp>
      <p:sp>
        <p:nvSpPr>
          <p:cNvPr id="4" name="Espaço Reservado para Imagem de Slide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E472B-7043-4637-B729-A17AA43E3140}" type="slidenum">
              <a:rPr lang="pt-BR" smtClean="0"/>
              <a:t>‹#›</a:t>
            </a:fld>
            <a:endParaRPr lang="pt-BR"/>
          </a:p>
        </p:txBody>
      </p:sp>
    </p:spTree>
    <p:extLst>
      <p:ext uri="{BB962C8B-B14F-4D97-AF65-F5344CB8AC3E}">
        <p14:creationId xmlns:p14="http://schemas.microsoft.com/office/powerpoint/2010/main" val="1586414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wc.com/gx/en/services/deals/trend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wc.com/gx/en/services/deals/trend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425908b7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9425908b7f_0_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https://www.gamesbras.com/apostas-online/2022/8/3/bet365-lidera-ranking-de-sites-de-apostas-mais-procurados-pelos-brasileiros-no-google-31987.html</a:t>
            </a:r>
          </a:p>
          <a:p>
            <a:r>
              <a:rPr lang="pt-BR"/>
              <a:t>https://neofeed.com.br/negocios/o-que-esta-em-jogo-no-mercado-de-r-100-bilhoes-das-bets-no-brasil/</a:t>
            </a:r>
          </a:p>
          <a:p>
            <a:r>
              <a:rPr lang="pt-BR"/>
              <a:t>https://propmark.com.br/qual-e-o-publico-que-faz-apostas-esportivas-no-brasil/</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15</a:t>
            </a:fld>
            <a:endParaRPr lang="pt-BR"/>
          </a:p>
        </p:txBody>
      </p:sp>
    </p:spTree>
    <p:extLst>
      <p:ext uri="{BB962C8B-B14F-4D97-AF65-F5344CB8AC3E}">
        <p14:creationId xmlns:p14="http://schemas.microsoft.com/office/powerpoint/2010/main" val="2233666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https://www1.folha.uol.com.br/</a:t>
            </a:r>
          </a:p>
          <a:p>
            <a:r>
              <a:rPr lang="pt-BR"/>
              <a:t>esporte/2024/01/brasileiros-gastaram-mais-de-r-50-bilhoes-em-apostas-online-em-2023.shtml</a:t>
            </a:r>
          </a:p>
          <a:p>
            <a:endParaRPr lang="pt-BR"/>
          </a:p>
          <a:p>
            <a:endParaRPr lang="pt-BR"/>
          </a:p>
          <a:p>
            <a:r>
              <a:rPr lang="pt-BR"/>
              <a:t>https://exame.com/esporte/como-o-mercado-de-apostas-se-sustenta-com-o-fim-dos-campeonatos-esportivos-no-brasil/</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16</a:t>
            </a:fld>
            <a:endParaRPr lang="pt-BR"/>
          </a:p>
        </p:txBody>
      </p:sp>
    </p:spTree>
    <p:extLst>
      <p:ext uri="{BB962C8B-B14F-4D97-AF65-F5344CB8AC3E}">
        <p14:creationId xmlns:p14="http://schemas.microsoft.com/office/powerpoint/2010/main" val="350826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https://www.netflu.com.br/patrocinadora-master-do-fluminense-e-a-casa-de-apostas-mais-pesquisada-no-brasil-em-2023/#google_vignette</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17</a:t>
            </a:fld>
            <a:endParaRPr lang="pt-BR"/>
          </a:p>
        </p:txBody>
      </p:sp>
    </p:spTree>
    <p:extLst>
      <p:ext uri="{BB962C8B-B14F-4D97-AF65-F5344CB8AC3E}">
        <p14:creationId xmlns:p14="http://schemas.microsoft.com/office/powerpoint/2010/main" val="1045487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18</a:t>
            </a:fld>
            <a:endParaRPr lang="pt-BR"/>
          </a:p>
        </p:txBody>
      </p:sp>
    </p:spTree>
    <p:extLst>
      <p:ext uri="{BB962C8B-B14F-4D97-AF65-F5344CB8AC3E}">
        <p14:creationId xmlns:p14="http://schemas.microsoft.com/office/powerpoint/2010/main" val="1959285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https://fusoesaquisicoes.com/acontece-no-setor/esportes-da-sorte-adquire-grupo-loyalty/</a:t>
            </a:r>
          </a:p>
          <a:p>
            <a:r>
              <a:rPr lang="pt-BR"/>
              <a:t>https://fusoesaquisicoes.com/rumo-ao-ipo/apos-pl-das-apostas-empresas-esperam-ipos-e-investidores-na-area/</a:t>
            </a:r>
          </a:p>
          <a:p>
            <a:r>
              <a:rPr lang="pt-BR"/>
              <a:t>https://fusoesaquisicoes.com/business/ma-de-apostas-esportivas-alteracoes-de-participacao-de-mercado-esperadas-em-2024/</a:t>
            </a:r>
          </a:p>
          <a:p>
            <a:r>
              <a:rPr lang="pt-BR"/>
              <a:t>https://fusoesaquisicoes.com/acontece-no-setor/better-collective-adquire-torcedores-com/</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19</a:t>
            </a:fld>
            <a:endParaRPr lang="pt-BR"/>
          </a:p>
        </p:txBody>
      </p:sp>
    </p:spTree>
    <p:extLst>
      <p:ext uri="{BB962C8B-B14F-4D97-AF65-F5344CB8AC3E}">
        <p14:creationId xmlns:p14="http://schemas.microsoft.com/office/powerpoint/2010/main" val="202043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https://articainvest.com.br/en/publicaco</a:t>
            </a:r>
            <a:br>
              <a:rPr lang="pt-BR"/>
            </a:br>
            <a:r>
              <a:rPr lang="pt-BR"/>
              <a:t>https://www.bicharaemotta.com.br/en/brazils-betting-ma-key-legal-insights/es-clair/ma-no-mercado-de-apostas-esportivas/</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20</a:t>
            </a:fld>
            <a:endParaRPr lang="pt-BR"/>
          </a:p>
        </p:txBody>
      </p:sp>
    </p:spTree>
    <p:extLst>
      <p:ext uri="{BB962C8B-B14F-4D97-AF65-F5344CB8AC3E}">
        <p14:creationId xmlns:p14="http://schemas.microsoft.com/office/powerpoint/2010/main" val="1539318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21</a:t>
            </a:fld>
            <a:endParaRPr lang="pt-BR"/>
          </a:p>
        </p:txBody>
      </p:sp>
    </p:spTree>
    <p:extLst>
      <p:ext uri="{BB962C8B-B14F-4D97-AF65-F5344CB8AC3E}">
        <p14:creationId xmlns:p14="http://schemas.microsoft.com/office/powerpoint/2010/main" val="104124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https://newzoo.com/resources/rankings/top-10-countries-by-game-revenues</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23</a:t>
            </a:fld>
            <a:endParaRPr lang="pt-BR"/>
          </a:p>
        </p:txBody>
      </p:sp>
    </p:spTree>
    <p:extLst>
      <p:ext uri="{BB962C8B-B14F-4D97-AF65-F5344CB8AC3E}">
        <p14:creationId xmlns:p14="http://schemas.microsoft.com/office/powerpoint/2010/main" val="320665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2F4780CC-F340-1338-4369-B446974461AE}"/>
            </a:ext>
          </a:extLst>
        </p:cNvPr>
        <p:cNvGrpSpPr/>
        <p:nvPr/>
      </p:nvGrpSpPr>
      <p:grpSpPr>
        <a:xfrm>
          <a:off x="0" y="0"/>
          <a:ext cx="0" cy="0"/>
          <a:chOff x="0" y="0"/>
          <a:chExt cx="0" cy="0"/>
        </a:xfrm>
      </p:grpSpPr>
      <p:sp>
        <p:nvSpPr>
          <p:cNvPr id="453" name="Google Shape;453;p14:notes">
            <a:extLst>
              <a:ext uri="{FF2B5EF4-FFF2-40B4-BE49-F238E27FC236}">
                <a16:creationId xmlns:a16="http://schemas.microsoft.com/office/drawing/2014/main" id="{3E4E5D3F-7771-BEA2-AE01-AD236F8A3FF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a:t>https://www.iea.org/reports/renewables-2023/executive-summary</a:t>
            </a:r>
          </a:p>
          <a:p>
            <a:pPr marL="0" lvl="0" indent="0" algn="l" rtl="0">
              <a:spcBef>
                <a:spcPts val="0"/>
              </a:spcBef>
              <a:spcAft>
                <a:spcPts val="0"/>
              </a:spcAft>
              <a:buNone/>
            </a:pPr>
            <a:r>
              <a:rPr lang="pt-BR"/>
              <a:t>https://isolaralliance.org/uploads/docs/1885d3247cb1a2c5c86d9bf1599a66.pdf</a:t>
            </a:r>
          </a:p>
          <a:p>
            <a:pPr marL="0" lvl="0" indent="0" algn="l" rtl="0">
              <a:spcBef>
                <a:spcPts val="0"/>
              </a:spcBef>
              <a:spcAft>
                <a:spcPts val="0"/>
              </a:spcAft>
              <a:buNone/>
            </a:pPr>
            <a:r>
              <a:rPr lang="pt-BR"/>
              <a:t>https://www.iea.org/reports/world-energy-investment-2023/overview-and-key-findings</a:t>
            </a:r>
          </a:p>
        </p:txBody>
      </p:sp>
      <p:sp>
        <p:nvSpPr>
          <p:cNvPr id="454" name="Google Shape;454;p14:notes">
            <a:extLst>
              <a:ext uri="{FF2B5EF4-FFF2-40B4-BE49-F238E27FC236}">
                <a16:creationId xmlns:a16="http://schemas.microsoft.com/office/drawing/2014/main" id="{44C23746-1D98-894E-D5AD-C6979E1F3476}"/>
              </a:ext>
            </a:extLst>
          </p:cNvPr>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336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https://saojoaquimonline.com.br/variedades/2024/02/14/o-crescimento-dos-casinos-online-no-brasil/</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25</a:t>
            </a:fld>
            <a:endParaRPr lang="pt-BR"/>
          </a:p>
        </p:txBody>
      </p:sp>
    </p:spTree>
    <p:extLst>
      <p:ext uri="{BB962C8B-B14F-4D97-AF65-F5344CB8AC3E}">
        <p14:creationId xmlns:p14="http://schemas.microsoft.com/office/powerpoint/2010/main" val="1508332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35E63-71CC-4827-9D3F-B5A7C415DD83}"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21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26</a:t>
            </a:fld>
            <a:endParaRPr lang="pt-BR"/>
          </a:p>
        </p:txBody>
      </p:sp>
    </p:spTree>
    <p:extLst>
      <p:ext uri="{BB962C8B-B14F-4D97-AF65-F5344CB8AC3E}">
        <p14:creationId xmlns:p14="http://schemas.microsoft.com/office/powerpoint/2010/main" val="1009570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27</a:t>
            </a:fld>
            <a:endParaRPr lang="pt-BR"/>
          </a:p>
        </p:txBody>
      </p:sp>
    </p:spTree>
    <p:extLst>
      <p:ext uri="{BB962C8B-B14F-4D97-AF65-F5344CB8AC3E}">
        <p14:creationId xmlns:p14="http://schemas.microsoft.com/office/powerpoint/2010/main" val="3728575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28</a:t>
            </a:fld>
            <a:endParaRPr lang="pt-BR"/>
          </a:p>
        </p:txBody>
      </p:sp>
    </p:spTree>
    <p:extLst>
      <p:ext uri="{BB962C8B-B14F-4D97-AF65-F5344CB8AC3E}">
        <p14:creationId xmlns:p14="http://schemas.microsoft.com/office/powerpoint/2010/main" val="1993545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29</a:t>
            </a:fld>
            <a:endParaRPr lang="pt-BR"/>
          </a:p>
        </p:txBody>
      </p:sp>
    </p:spTree>
    <p:extLst>
      <p:ext uri="{BB962C8B-B14F-4D97-AF65-F5344CB8AC3E}">
        <p14:creationId xmlns:p14="http://schemas.microsoft.com/office/powerpoint/2010/main" val="401790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https://fusoesaquisicoes.com/acontece-no-setor/esportes-da-sorte-adquire-grupo-loyalty/</a:t>
            </a:r>
          </a:p>
          <a:p>
            <a:r>
              <a:rPr lang="pt-BR"/>
              <a:t>https://fusoesaquisicoes.com/rumo-ao-ipo/apos-pl-das-apostas-empresas-esperam-ipos-e-investidores-na-area/</a:t>
            </a:r>
          </a:p>
          <a:p>
            <a:r>
              <a:rPr lang="pt-BR"/>
              <a:t>https://fusoesaquisicoes.com/business/ma-de-apostas-esportivas-alteracoes-de-participacao-de-mercado-esperadas-em-2024/</a:t>
            </a:r>
          </a:p>
          <a:p>
            <a:r>
              <a:rPr lang="pt-BR"/>
              <a:t>https://fusoesaquisicoes.com/acontece-no-setor/better-collective-adquire-torcedores-com/</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30</a:t>
            </a:fld>
            <a:endParaRPr lang="pt-BR"/>
          </a:p>
        </p:txBody>
      </p:sp>
    </p:spTree>
    <p:extLst>
      <p:ext uri="{BB962C8B-B14F-4D97-AF65-F5344CB8AC3E}">
        <p14:creationId xmlns:p14="http://schemas.microsoft.com/office/powerpoint/2010/main" val="89303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M&amp;A geral, </a:t>
            </a:r>
            <a:r>
              <a:rPr lang="pt-BR" err="1"/>
              <a:t>cros</a:t>
            </a:r>
            <a:r>
              <a:rPr lang="pt-BR"/>
              <a:t> border, top paies, </a:t>
            </a:r>
            <a:r>
              <a:rPr lang="pt-BR" err="1"/>
              <a:t>prvate</a:t>
            </a:r>
            <a:r>
              <a:rPr lang="pt-BR"/>
              <a:t> </a:t>
            </a:r>
            <a:r>
              <a:rPr lang="pt-BR" err="1"/>
              <a:t>equity</a:t>
            </a:r>
            <a:r>
              <a:rPr lang="pt-BR"/>
              <a:t>... % </a:t>
            </a:r>
            <a:r>
              <a:rPr lang="pt-BR" err="1"/>
              <a:t>cross</a:t>
            </a:r>
            <a:endParaRPr lang="pt-BR"/>
          </a:p>
          <a:p>
            <a:r>
              <a:rPr lang="en-US">
                <a:hlinkClick r:id="rId3"/>
              </a:rPr>
              <a:t>Global M&amp;A Industry Trends: 2023 Outlook : PwC</a:t>
            </a:r>
            <a:endParaRPr lang="en-US"/>
          </a:p>
          <a:p>
            <a:r>
              <a:rPr lang="en-US"/>
              <a:t>https://capitalinvest-group.com/en/invest-in-brazil-ma-guide/</a:t>
            </a:r>
          </a:p>
          <a:p>
            <a:r>
              <a:rPr lang="en-US"/>
              <a:t>https://valor.globo.com/empresas/noticia/2023/01/05/fusoes-e-aquisicoes-caem-12percent-no-brasil-com-menor-apetite-por-tecnologia-em-2022-diz-kpmg.ghtml</a:t>
            </a:r>
          </a:p>
          <a:p>
            <a:endParaRPr lang="en-US"/>
          </a:p>
        </p:txBody>
      </p:sp>
    </p:spTree>
    <p:extLst>
      <p:ext uri="{BB962C8B-B14F-4D97-AF65-F5344CB8AC3E}">
        <p14:creationId xmlns:p14="http://schemas.microsoft.com/office/powerpoint/2010/main" val="400778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781203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M&amp;A geral, </a:t>
            </a:r>
            <a:r>
              <a:rPr lang="pt-BR" err="1"/>
              <a:t>cros</a:t>
            </a:r>
            <a:r>
              <a:rPr lang="pt-BR"/>
              <a:t> border, top paies, </a:t>
            </a:r>
            <a:r>
              <a:rPr lang="pt-BR" err="1"/>
              <a:t>prvate</a:t>
            </a:r>
            <a:r>
              <a:rPr lang="pt-BR"/>
              <a:t> </a:t>
            </a:r>
            <a:r>
              <a:rPr lang="pt-BR" err="1"/>
              <a:t>equity</a:t>
            </a:r>
            <a:r>
              <a:rPr lang="pt-BR"/>
              <a:t>... % </a:t>
            </a:r>
            <a:r>
              <a:rPr lang="pt-BR" err="1"/>
              <a:t>cross</a:t>
            </a:r>
            <a:endParaRPr lang="pt-BR"/>
          </a:p>
          <a:p>
            <a:r>
              <a:rPr lang="en-US">
                <a:hlinkClick r:id="rId3"/>
              </a:rPr>
              <a:t>Global M&amp;A Industry Trends: 2023 Outlook : PwC</a:t>
            </a:r>
            <a:endParaRPr lang="en-US"/>
          </a:p>
          <a:p>
            <a:r>
              <a:rPr lang="en-US"/>
              <a:t>https://capitalinvest-group.com/en/invest-in-brazil-ma-guide/</a:t>
            </a:r>
          </a:p>
          <a:p>
            <a:r>
              <a:rPr lang="en-US"/>
              <a:t>https://valor.globo.com/empresas/noticia/2023/01/05/fusoes-e-aquisicoes-caem-12percent-no-brasil-com-menor-apetite-por-tecnologia-em-2022-diz-kpmg.ghtml</a:t>
            </a:r>
          </a:p>
          <a:p>
            <a:endParaRPr lang="en-US"/>
          </a:p>
        </p:txBody>
      </p:sp>
    </p:spTree>
    <p:extLst>
      <p:ext uri="{BB962C8B-B14F-4D97-AF65-F5344CB8AC3E}">
        <p14:creationId xmlns:p14="http://schemas.microsoft.com/office/powerpoint/2010/main" val="3011680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9</a:t>
            </a:fld>
            <a:endParaRPr lang="pt-BR"/>
          </a:p>
        </p:txBody>
      </p:sp>
    </p:spTree>
    <p:extLst>
      <p:ext uri="{BB962C8B-B14F-4D97-AF65-F5344CB8AC3E}">
        <p14:creationId xmlns:p14="http://schemas.microsoft.com/office/powerpoint/2010/main" val="352895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https://www.grandviewresearch.com/</a:t>
            </a:r>
            <a:r>
              <a:rPr lang="pt-BR" err="1"/>
              <a:t>industry-analysis</a:t>
            </a:r>
            <a:r>
              <a:rPr lang="pt-BR"/>
              <a:t>/online-</a:t>
            </a:r>
            <a:r>
              <a:rPr lang="pt-BR" err="1"/>
              <a:t>gambling</a:t>
            </a:r>
            <a:r>
              <a:rPr lang="pt-BR"/>
              <a:t>-</a:t>
            </a:r>
            <a:r>
              <a:rPr lang="pt-BR" err="1"/>
              <a:t>market</a:t>
            </a:r>
            <a:r>
              <a:rPr lang="pt-BR"/>
              <a:t>#:~:text=Other%20drivers%20for%20the%20market,European%20Gaming%20%26%20Betting%20Association%20study.</a:t>
            </a:r>
            <a:br>
              <a:rPr lang="pt-BR"/>
            </a:br>
            <a:r>
              <a:rPr lang="pt-BR"/>
              <a:t>https://www.linkedin.com/pulse/betting-casinos-latin-america-exploding-market-renato-paulino-ea5vf/</a:t>
            </a:r>
            <a:br>
              <a:rPr lang="pt-BR"/>
            </a:br>
            <a:r>
              <a:rPr lang="pt-BR"/>
              <a:t>https://www.softswiss.com/knowledge-base/latam-igaming/</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10</a:t>
            </a:fld>
            <a:endParaRPr lang="pt-BR"/>
          </a:p>
        </p:txBody>
      </p:sp>
    </p:spTree>
    <p:extLst>
      <p:ext uri="{BB962C8B-B14F-4D97-AF65-F5344CB8AC3E}">
        <p14:creationId xmlns:p14="http://schemas.microsoft.com/office/powerpoint/2010/main" val="139673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https://merchantec.com/sports-betting-overview-2/</a:t>
            </a: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11</a:t>
            </a:fld>
            <a:endParaRPr lang="pt-BR"/>
          </a:p>
        </p:txBody>
      </p:sp>
    </p:spTree>
    <p:extLst>
      <p:ext uri="{BB962C8B-B14F-4D97-AF65-F5344CB8AC3E}">
        <p14:creationId xmlns:p14="http://schemas.microsoft.com/office/powerpoint/2010/main" val="160671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13</a:t>
            </a:fld>
            <a:endParaRPr lang="pt-BR"/>
          </a:p>
        </p:txBody>
      </p:sp>
    </p:spTree>
    <p:extLst>
      <p:ext uri="{BB962C8B-B14F-4D97-AF65-F5344CB8AC3E}">
        <p14:creationId xmlns:p14="http://schemas.microsoft.com/office/powerpoint/2010/main" val="1964256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347E472B-7043-4637-B729-A17AA43E3140}" type="slidenum">
              <a:rPr lang="pt-BR" smtClean="0"/>
              <a:t>14</a:t>
            </a:fld>
            <a:endParaRPr lang="pt-BR"/>
          </a:p>
        </p:txBody>
      </p:sp>
    </p:spTree>
    <p:extLst>
      <p:ext uri="{BB962C8B-B14F-4D97-AF65-F5344CB8AC3E}">
        <p14:creationId xmlns:p14="http://schemas.microsoft.com/office/powerpoint/2010/main" val="2622943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Master" Target="../slideMasters/slideMaster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67.jpeg"/><Relationship Id="rId7" Type="http://schemas.openxmlformats.org/officeDocument/2006/relationships/image" Target="../media/image77.jpeg"/><Relationship Id="rId2" Type="http://schemas.openxmlformats.org/officeDocument/2006/relationships/image" Target="../media/image64.png"/><Relationship Id="rId1" Type="http://schemas.openxmlformats.org/officeDocument/2006/relationships/slideMaster" Target="../slideMasters/slideMaster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68.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redirection.com.br/blog/competicao-pode-aumentar-o-valor-da-sua-empres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0.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39.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8.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1.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www.redirection.com.br/"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xml"/><Relationship Id="rId4" Type="http://schemas.openxmlformats.org/officeDocument/2006/relationships/hyperlink" Target="mailto:info@redirection.com.br"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mailto:info@redirection.com.br" TargetMode="External"/><Relationship Id="rId4" Type="http://schemas.openxmlformats.org/officeDocument/2006/relationships/hyperlink" Target="http://www.redirection.com.br/"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Master" Target="../slideMasters/slideMaster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67.jpeg"/><Relationship Id="rId7" Type="http://schemas.openxmlformats.org/officeDocument/2006/relationships/image" Target="../media/image77.jpe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68.png"/></Relationships>
</file>

<file path=ppt/slideLayouts/_rels/slideLayout56.xml.rels><?xml version="1.0" encoding="UTF-8" standalone="yes"?>
<Relationships xmlns="http://schemas.openxmlformats.org/package/2006/relationships"><Relationship Id="rId8" Type="http://schemas.openxmlformats.org/officeDocument/2006/relationships/hyperlink" Target="https://www.linkedin.com/in/claudio-doerzbacher-junior-7522538/" TargetMode="External"/><Relationship Id="rId3" Type="http://schemas.openxmlformats.org/officeDocument/2006/relationships/image" Target="../media/image79.png"/><Relationship Id="rId7" Type="http://schemas.openxmlformats.org/officeDocument/2006/relationships/image" Target="../media/image81.svg"/><Relationship Id="rId12" Type="http://schemas.openxmlformats.org/officeDocument/2006/relationships/hyperlink" Target="https://www.linkedin.com/in/simontdavies/?originalSubdomain=uk" TargetMode="External"/><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80.png"/><Relationship Id="rId11" Type="http://schemas.openxmlformats.org/officeDocument/2006/relationships/hyperlink" Target="https://www.linkedin.com/in/viniciusoliveira1/" TargetMode="External"/><Relationship Id="rId5" Type="http://schemas.openxmlformats.org/officeDocument/2006/relationships/hyperlink" Target="https://www.linkedin.com/in/joaocaetanofm/" TargetMode="External"/><Relationship Id="rId10" Type="http://schemas.openxmlformats.org/officeDocument/2006/relationships/hyperlink" Target="https://www.linkedin.com/in/adampaulpatterson/" TargetMode="External"/><Relationship Id="rId4" Type="http://schemas.openxmlformats.org/officeDocument/2006/relationships/hyperlink" Target="mailto:info@redirection.com.br" TargetMode="External"/><Relationship Id="rId9" Type="http://schemas.openxmlformats.org/officeDocument/2006/relationships/hyperlink" Target="https://www.linkedin.com/in/gabriel-loest-cardoso/"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www.redirection.com.br/"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5.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redirection.com.br/blog/competicao-pode-aumentar-o-valor-da-sua-empresa" TargetMode="External"/><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82.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1.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s>
</file>

<file path=ppt/slideLayouts/_rels/slideLayout78.xml.rels><?xml version="1.0" encoding="UTF-8" standalone="yes"?>
<Relationships xmlns="http://schemas.openxmlformats.org/package/2006/relationships"><Relationship Id="rId8" Type="http://schemas.openxmlformats.org/officeDocument/2006/relationships/hyperlink" Target="https://www.linkedin.com/in/viniciusoliveira1/" TargetMode="External"/><Relationship Id="rId3" Type="http://schemas.openxmlformats.org/officeDocument/2006/relationships/image" Target="../media/image63.png"/><Relationship Id="rId7" Type="http://schemas.openxmlformats.org/officeDocument/2006/relationships/hyperlink" Target="https://www.linkedin.com/in/gabriel-loest-cardoso/" TargetMode="External"/><Relationship Id="rId2" Type="http://schemas.openxmlformats.org/officeDocument/2006/relationships/image" Target="../media/image62.png"/><Relationship Id="rId1" Type="http://schemas.openxmlformats.org/officeDocument/2006/relationships/slideMaster" Target="../slideMasters/slideMaster2.xml"/><Relationship Id="rId6" Type="http://schemas.openxmlformats.org/officeDocument/2006/relationships/hyperlink" Target="https://www.linkedin.com/in/adampaulpatterson/" TargetMode="External"/><Relationship Id="rId11" Type="http://schemas.openxmlformats.org/officeDocument/2006/relationships/hyperlink" Target="https://www.linkedin.com/in/nicolas-pazelo-vargas-de-oliveira-9662a7181/" TargetMode="External"/><Relationship Id="rId5" Type="http://schemas.openxmlformats.org/officeDocument/2006/relationships/hyperlink" Target="https://www.linkedin.com/in/claudio-doerzbacher-junior-7522538/" TargetMode="External"/><Relationship Id="rId10" Type="http://schemas.openxmlformats.org/officeDocument/2006/relationships/hyperlink" Target="https://www.linkedin.com/in/joaocaetanofm/" TargetMode="External"/><Relationship Id="rId4" Type="http://schemas.openxmlformats.org/officeDocument/2006/relationships/hyperlink" Target="mailto:info@redirection.com.br" TargetMode="External"/><Relationship Id="rId9" Type="http://schemas.openxmlformats.org/officeDocument/2006/relationships/hyperlink" Target="https://www.linkedin.com/in/jo%C3%A3ovictorspr" TargetMode="Externa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mailto:info@redirection.com.br" TargetMode="External"/><Relationship Id="rId4" Type="http://schemas.openxmlformats.org/officeDocument/2006/relationships/hyperlink" Target="http://www.redirection.com.br/" TargetMode="Externa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_Imagem1">
    <p:spTree>
      <p:nvGrpSpPr>
        <p:cNvPr id="1" name=""/>
        <p:cNvGrpSpPr/>
        <p:nvPr/>
      </p:nvGrpSpPr>
      <p:grpSpPr>
        <a:xfrm>
          <a:off x="0" y="0"/>
          <a:ext cx="0" cy="0"/>
          <a:chOff x="0" y="0"/>
          <a:chExt cx="0" cy="0"/>
        </a:xfrm>
      </p:grpSpPr>
      <p:pic>
        <p:nvPicPr>
          <p:cNvPr id="3" name="Google Shape;110;p18">
            <a:extLst>
              <a:ext uri="{FF2B5EF4-FFF2-40B4-BE49-F238E27FC236}">
                <a16:creationId xmlns:a16="http://schemas.microsoft.com/office/drawing/2014/main" id="{49670688-F0D5-4671-91B3-80F64ED9DB60}"/>
              </a:ext>
            </a:extLst>
          </p:cNvPr>
          <p:cNvPicPr preferRelativeResize="0"/>
          <p:nvPr/>
        </p:nvPicPr>
        <p:blipFill rotWithShape="1">
          <a:blip r:embed="rId2">
            <a:alphaModFix/>
          </a:blip>
          <a:srcRect l="18560" b="15432"/>
          <a:stretch/>
        </p:blipFill>
        <p:spPr>
          <a:xfrm>
            <a:off x="1" y="0"/>
            <a:ext cx="9906000" cy="6858000"/>
          </a:xfrm>
          <a:prstGeom prst="rect">
            <a:avLst/>
          </a:prstGeom>
          <a:noFill/>
          <a:ln>
            <a:noFill/>
          </a:ln>
        </p:spPr>
      </p:pic>
      <p:sp>
        <p:nvSpPr>
          <p:cNvPr id="13" name="Title 1"/>
          <p:cNvSpPr>
            <a:spLocks noGrp="1"/>
          </p:cNvSpPr>
          <p:nvPr>
            <p:ph type="title" hasCustomPrompt="1"/>
          </p:nvPr>
        </p:nvSpPr>
        <p:spPr>
          <a:xfrm>
            <a:off x="4300626" y="1528736"/>
            <a:ext cx="5544000" cy="1299948"/>
          </a:xfrm>
          <a:prstGeom prst="rect">
            <a:avLst/>
          </a:prstGeom>
        </p:spPr>
        <p:txBody>
          <a:bodyPr rIns="0" anchor="b" anchorCtr="0">
            <a:no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26" name="Text Placeholder 5"/>
          <p:cNvSpPr>
            <a:spLocks noGrp="1"/>
          </p:cNvSpPr>
          <p:nvPr>
            <p:ph type="body" sz="quarter" idx="25" hasCustomPrompt="1"/>
          </p:nvPr>
        </p:nvSpPr>
        <p:spPr>
          <a:xfrm>
            <a:off x="4300626" y="2829973"/>
            <a:ext cx="5544000" cy="324000"/>
          </a:xfrm>
          <a:prstGeom prst="rect">
            <a:avLst/>
          </a:prstGeom>
        </p:spPr>
        <p:txBody>
          <a:bodyPr lIns="72000"/>
          <a:lstStyle>
            <a:lvl1pPr marL="0" indent="0">
              <a:buFontTx/>
              <a:buNone/>
              <a:defRPr lang="en-GB" sz="1200" b="0" i="0" kern="1200" cap="all" baseline="0" dirty="0">
                <a:solidFill>
                  <a:schemeClr val="tx1"/>
                </a:solidFill>
                <a:latin typeface="+mn-lt"/>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date</a:t>
            </a:r>
            <a:endParaRPr lang="en-GB"/>
          </a:p>
        </p:txBody>
      </p:sp>
      <p:cxnSp>
        <p:nvCxnSpPr>
          <p:cNvPr id="2" name="Google Shape;81;p15">
            <a:extLst>
              <a:ext uri="{FF2B5EF4-FFF2-40B4-BE49-F238E27FC236}">
                <a16:creationId xmlns:a16="http://schemas.microsoft.com/office/drawing/2014/main" id="{397425A5-15A1-488A-BFA2-FF131C4C132C}"/>
              </a:ext>
            </a:extLst>
          </p:cNvPr>
          <p:cNvCxnSpPr>
            <a:cxnSpLocks/>
          </p:cNvCxnSpPr>
          <p:nvPr/>
        </p:nvCxnSpPr>
        <p:spPr>
          <a:xfrm flipH="1">
            <a:off x="4300626" y="2828684"/>
            <a:ext cx="5544000" cy="0"/>
          </a:xfrm>
          <a:prstGeom prst="straightConnector1">
            <a:avLst/>
          </a:prstGeom>
          <a:noFill/>
          <a:ln w="19050" cap="flat" cmpd="sng">
            <a:solidFill>
              <a:srgbClr val="60B5DF"/>
            </a:solidFill>
            <a:prstDash val="solid"/>
            <a:round/>
            <a:headEnd type="none" w="med" len="med"/>
            <a:tailEnd type="none" w="med" len="med"/>
          </a:ln>
        </p:spPr>
      </p:cxnSp>
      <p:pic>
        <p:nvPicPr>
          <p:cNvPr id="6" name="Google Shape;110;p18">
            <a:extLst>
              <a:ext uri="{FF2B5EF4-FFF2-40B4-BE49-F238E27FC236}">
                <a16:creationId xmlns:a16="http://schemas.microsoft.com/office/drawing/2014/main" id="{F1A55205-8F7D-4F74-8975-FDABFC429AEC}"/>
              </a:ext>
            </a:extLst>
          </p:cNvPr>
          <p:cNvPicPr preferRelativeResize="0"/>
          <p:nvPr userDrawn="1"/>
        </p:nvPicPr>
        <p:blipFill rotWithShape="1">
          <a:blip r:embed="rId2">
            <a:alphaModFix/>
          </a:blip>
          <a:srcRect l="18560" b="15432"/>
          <a:stretch/>
        </p:blipFill>
        <p:spPr>
          <a:xfrm>
            <a:off x="1" y="0"/>
            <a:ext cx="9906000" cy="6858000"/>
          </a:xfrm>
          <a:prstGeom prst="rect">
            <a:avLst/>
          </a:prstGeom>
          <a:noFill/>
          <a:ln>
            <a:noFill/>
          </a:ln>
        </p:spPr>
      </p:pic>
      <p:cxnSp>
        <p:nvCxnSpPr>
          <p:cNvPr id="7" name="Google Shape;81;p15">
            <a:extLst>
              <a:ext uri="{FF2B5EF4-FFF2-40B4-BE49-F238E27FC236}">
                <a16:creationId xmlns:a16="http://schemas.microsoft.com/office/drawing/2014/main" id="{859ECFCA-7159-4E2A-9990-34163FD02CA6}"/>
              </a:ext>
            </a:extLst>
          </p:cNvPr>
          <p:cNvCxnSpPr>
            <a:cxnSpLocks/>
          </p:cNvCxnSpPr>
          <p:nvPr userDrawn="1"/>
        </p:nvCxnSpPr>
        <p:spPr>
          <a:xfrm flipH="1">
            <a:off x="4300626" y="2828684"/>
            <a:ext cx="5544000" cy="0"/>
          </a:xfrm>
          <a:prstGeom prst="straightConnector1">
            <a:avLst/>
          </a:prstGeom>
          <a:noFill/>
          <a:ln w="19050" cap="flat" cmpd="sng">
            <a:solidFill>
              <a:srgbClr val="60B5DF"/>
            </a:solidFill>
            <a:prstDash val="solid"/>
            <a:round/>
            <a:headEnd type="none" w="med" len="med"/>
            <a:tailEnd type="none" w="med" len="med"/>
          </a:ln>
        </p:spPr>
      </p:cxnSp>
    </p:spTree>
    <p:extLst>
      <p:ext uri="{BB962C8B-B14F-4D97-AF65-F5344CB8AC3E}">
        <p14:creationId xmlns:p14="http://schemas.microsoft.com/office/powerpoint/2010/main" val="285524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sões e Aquisições">
    <p:bg>
      <p:bgPr>
        <a:solidFill>
          <a:schemeClr val="bg1"/>
        </a:solidFill>
        <a:effectLst/>
      </p:bgPr>
    </p:bg>
    <p:spTree>
      <p:nvGrpSpPr>
        <p:cNvPr id="1" name=""/>
        <p:cNvGrpSpPr/>
        <p:nvPr/>
      </p:nvGrpSpPr>
      <p:grpSpPr>
        <a:xfrm>
          <a:off x="0" y="0"/>
          <a:ext cx="0" cy="0"/>
          <a:chOff x="0" y="0"/>
          <a:chExt cx="0" cy="0"/>
        </a:xfrm>
      </p:grpSpPr>
      <p:pic>
        <p:nvPicPr>
          <p:cNvPr id="3" name="Google Shape;205;p26">
            <a:extLst>
              <a:ext uri="{FF2B5EF4-FFF2-40B4-BE49-F238E27FC236}">
                <a16:creationId xmlns:a16="http://schemas.microsoft.com/office/drawing/2014/main" id="{0E53771B-ACDB-4910-86E7-5509CF2BBBAE}"/>
              </a:ext>
            </a:extLst>
          </p:cNvPr>
          <p:cNvPicPr preferRelativeResize="0"/>
          <p:nvPr/>
        </p:nvPicPr>
        <p:blipFill rotWithShape="1">
          <a:blip r:embed="rId2">
            <a:alphaModFix/>
          </a:blip>
          <a:srcRect t="1931" b="4303"/>
          <a:stretch/>
        </p:blipFill>
        <p:spPr>
          <a:xfrm>
            <a:off x="0" y="0"/>
            <a:ext cx="9906000" cy="6858000"/>
          </a:xfrm>
          <a:prstGeom prst="rect">
            <a:avLst/>
          </a:prstGeom>
          <a:noFill/>
          <a:ln>
            <a:noFill/>
          </a:ln>
        </p:spPr>
      </p:pic>
      <p:sp>
        <p:nvSpPr>
          <p:cNvPr id="2" name="Title 1"/>
          <p:cNvSpPr>
            <a:spLocks noGrp="1"/>
          </p:cNvSpPr>
          <p:nvPr>
            <p:ph type="title" hasCustomPrompt="1"/>
          </p:nvPr>
        </p:nvSpPr>
        <p:spPr/>
        <p:txBody>
          <a:bodyPr/>
          <a:lstStyle>
            <a:lvl1pPr>
              <a:defRPr>
                <a:solidFill>
                  <a:schemeClr val="bg1"/>
                </a:solidFill>
              </a:defRPr>
            </a:lvl1pPr>
          </a:lstStyle>
          <a:p>
            <a:r>
              <a:rPr lang="en-US"/>
              <a:t>FUSÕES E AQUISIÇÕES</a:t>
            </a:r>
            <a:endParaRPr lang="en-GB"/>
          </a:p>
        </p:txBody>
      </p:sp>
      <p:sp>
        <p:nvSpPr>
          <p:cNvPr id="6" name="TextBox 5"/>
          <p:cNvSpPr txBox="1"/>
          <p:nvPr/>
        </p:nvSpPr>
        <p:spPr>
          <a:xfrm>
            <a:off x="9557122" y="6642556"/>
            <a:ext cx="239416"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schemeClr val="bg1"/>
                </a:solidFill>
                <a:latin typeface="Calibri Light"/>
              </a:rPr>
              <a:pPr algn="r">
                <a:defRPr/>
              </a:pPr>
              <a:t>‹#›</a:t>
            </a:fld>
            <a:endParaRPr lang="en-GB" sz="800" b="0" i="0">
              <a:solidFill>
                <a:schemeClr val="bg1"/>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230;p26">
            <a:extLst>
              <a:ext uri="{FF2B5EF4-FFF2-40B4-BE49-F238E27FC236}">
                <a16:creationId xmlns:a16="http://schemas.microsoft.com/office/drawing/2014/main" id="{7D0A3F3E-2974-4F14-97DC-63DB654909FC}"/>
              </a:ext>
            </a:extLst>
          </p:cNvPr>
          <p:cNvPicPr preferRelativeResize="0"/>
          <p:nvPr/>
        </p:nvPicPr>
        <p:blipFill>
          <a:blip r:embed="rId3">
            <a:alphaModFix/>
          </a:blip>
          <a:stretch>
            <a:fillRect/>
          </a:stretch>
        </p:blipFill>
        <p:spPr>
          <a:xfrm>
            <a:off x="415924" y="6379200"/>
            <a:ext cx="747450" cy="193933"/>
          </a:xfrm>
          <a:prstGeom prst="rect">
            <a:avLst/>
          </a:prstGeom>
          <a:noFill/>
          <a:ln>
            <a:noFill/>
          </a:ln>
        </p:spPr>
      </p:pic>
      <p:cxnSp>
        <p:nvCxnSpPr>
          <p:cNvPr id="15" name="Google Shape;187;p24">
            <a:extLst>
              <a:ext uri="{FF2B5EF4-FFF2-40B4-BE49-F238E27FC236}">
                <a16:creationId xmlns:a16="http://schemas.microsoft.com/office/drawing/2014/main" id="{6FD819DD-553D-49FC-AD2E-512A615D73F7}"/>
              </a:ext>
            </a:extLst>
          </p:cNvPr>
          <p:cNvCxnSpPr>
            <a:cxnSpLocks/>
          </p:cNvCxnSpPr>
          <p:nvPr/>
        </p:nvCxnSpPr>
        <p:spPr>
          <a:xfrm>
            <a:off x="415924" y="6644354"/>
            <a:ext cx="8927581" cy="0"/>
          </a:xfrm>
          <a:prstGeom prst="straightConnector1">
            <a:avLst/>
          </a:prstGeom>
          <a:noFill/>
          <a:ln w="9525" cap="flat" cmpd="sng">
            <a:solidFill>
              <a:schemeClr val="bg1"/>
            </a:solidFill>
            <a:prstDash val="solid"/>
            <a:round/>
            <a:headEnd type="none" w="med" len="med"/>
            <a:tailEnd type="none" w="med" len="med"/>
          </a:ln>
        </p:spPr>
      </p:cxnSp>
      <p:sp>
        <p:nvSpPr>
          <p:cNvPr id="18" name="Google Shape;206;p26">
            <a:extLst>
              <a:ext uri="{FF2B5EF4-FFF2-40B4-BE49-F238E27FC236}">
                <a16:creationId xmlns:a16="http://schemas.microsoft.com/office/drawing/2014/main" id="{E6AF338F-0BBB-43A7-ADA8-C483106D59E1}"/>
              </a:ext>
            </a:extLst>
          </p:cNvPr>
          <p:cNvSpPr/>
          <p:nvPr/>
        </p:nvSpPr>
        <p:spPr>
          <a:xfrm>
            <a:off x="2761224" y="3381087"/>
            <a:ext cx="1910400" cy="2300400"/>
          </a:xfrm>
          <a:prstGeom prst="rect">
            <a:avLst/>
          </a:prstGeom>
          <a:solidFill>
            <a:schemeClr val="lt1"/>
          </a:solidFill>
          <a:ln w="19050" cap="flat" cmpd="sng">
            <a:solidFill>
              <a:srgbClr val="B21D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19" name="Google Shape;207;p26">
            <a:extLst>
              <a:ext uri="{FF2B5EF4-FFF2-40B4-BE49-F238E27FC236}">
                <a16:creationId xmlns:a16="http://schemas.microsoft.com/office/drawing/2014/main" id="{50533E94-1CA8-4413-AAE6-CB9B25F60588}"/>
              </a:ext>
            </a:extLst>
          </p:cNvPr>
          <p:cNvSpPr/>
          <p:nvPr/>
        </p:nvSpPr>
        <p:spPr>
          <a:xfrm>
            <a:off x="4798773" y="3381087"/>
            <a:ext cx="1910400" cy="2300400"/>
          </a:xfrm>
          <a:prstGeom prst="rect">
            <a:avLst/>
          </a:prstGeom>
          <a:solidFill>
            <a:schemeClr val="lt1"/>
          </a:solidFill>
          <a:ln w="19050" cap="flat" cmpd="sng">
            <a:solidFill>
              <a:srgbClr val="7B36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20" name="Google Shape;208;p26">
            <a:extLst>
              <a:ext uri="{FF2B5EF4-FFF2-40B4-BE49-F238E27FC236}">
                <a16:creationId xmlns:a16="http://schemas.microsoft.com/office/drawing/2014/main" id="{96187E44-B440-498E-BF7D-B22E72290634}"/>
              </a:ext>
            </a:extLst>
          </p:cNvPr>
          <p:cNvSpPr/>
          <p:nvPr/>
        </p:nvSpPr>
        <p:spPr>
          <a:xfrm>
            <a:off x="6874449" y="3381087"/>
            <a:ext cx="2235900" cy="2300400"/>
          </a:xfrm>
          <a:prstGeom prst="rect">
            <a:avLst/>
          </a:prstGeom>
          <a:solidFill>
            <a:schemeClr val="lt1"/>
          </a:solidFill>
          <a:ln w="19050" cap="flat" cmpd="sng">
            <a:solidFill>
              <a:srgbClr val="60B5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21" name="Google Shape;209;p26">
            <a:extLst>
              <a:ext uri="{FF2B5EF4-FFF2-40B4-BE49-F238E27FC236}">
                <a16:creationId xmlns:a16="http://schemas.microsoft.com/office/drawing/2014/main" id="{D146BD5D-F79C-42E6-A2A6-F178B864CD8C}"/>
              </a:ext>
            </a:extLst>
          </p:cNvPr>
          <p:cNvSpPr/>
          <p:nvPr/>
        </p:nvSpPr>
        <p:spPr>
          <a:xfrm>
            <a:off x="745424" y="3381087"/>
            <a:ext cx="1910400" cy="2300400"/>
          </a:xfrm>
          <a:prstGeom prst="rect">
            <a:avLst/>
          </a:prstGeom>
          <a:solidFill>
            <a:schemeClr val="lt1"/>
          </a:solidFill>
          <a:ln w="19050" cap="flat" cmpd="sng">
            <a:solidFill>
              <a:srgbClr val="EA56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cxnSp>
        <p:nvCxnSpPr>
          <p:cNvPr id="22" name="Google Shape;210;p26">
            <a:extLst>
              <a:ext uri="{FF2B5EF4-FFF2-40B4-BE49-F238E27FC236}">
                <a16:creationId xmlns:a16="http://schemas.microsoft.com/office/drawing/2014/main" id="{51926E52-A342-4585-8D9D-4C5C68431D89}"/>
              </a:ext>
            </a:extLst>
          </p:cNvPr>
          <p:cNvCxnSpPr/>
          <p:nvPr/>
        </p:nvCxnSpPr>
        <p:spPr>
          <a:xfrm>
            <a:off x="745424" y="3322912"/>
            <a:ext cx="0" cy="2358600"/>
          </a:xfrm>
          <a:prstGeom prst="straightConnector1">
            <a:avLst/>
          </a:prstGeom>
          <a:noFill/>
          <a:ln w="19050" cap="flat" cmpd="sng">
            <a:solidFill>
              <a:srgbClr val="60B5DF"/>
            </a:solidFill>
            <a:prstDash val="solid"/>
            <a:round/>
            <a:headEnd type="none" w="med" len="med"/>
            <a:tailEnd type="none" w="med" len="med"/>
          </a:ln>
        </p:spPr>
      </p:cxnSp>
      <p:sp>
        <p:nvSpPr>
          <p:cNvPr id="23" name="Google Shape;216;p26">
            <a:extLst>
              <a:ext uri="{FF2B5EF4-FFF2-40B4-BE49-F238E27FC236}">
                <a16:creationId xmlns:a16="http://schemas.microsoft.com/office/drawing/2014/main" id="{4FEB358F-F418-402E-8F09-76A5AE897980}"/>
              </a:ext>
            </a:extLst>
          </p:cNvPr>
          <p:cNvSpPr/>
          <p:nvPr/>
        </p:nvSpPr>
        <p:spPr>
          <a:xfrm>
            <a:off x="734499" y="2857612"/>
            <a:ext cx="1932900" cy="541500"/>
          </a:xfrm>
          <a:prstGeom prst="rect">
            <a:avLst/>
          </a:prstGeom>
          <a:solidFill>
            <a:srgbClr val="EA5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 name="Google Shape;217;p26">
            <a:extLst>
              <a:ext uri="{FF2B5EF4-FFF2-40B4-BE49-F238E27FC236}">
                <a16:creationId xmlns:a16="http://schemas.microsoft.com/office/drawing/2014/main" id="{2CD35CC2-4329-433C-BCFB-143C54C85C99}"/>
              </a:ext>
            </a:extLst>
          </p:cNvPr>
          <p:cNvSpPr/>
          <p:nvPr/>
        </p:nvSpPr>
        <p:spPr>
          <a:xfrm>
            <a:off x="2755749" y="2857612"/>
            <a:ext cx="1932900" cy="541500"/>
          </a:xfrm>
          <a:prstGeom prst="rect">
            <a:avLst/>
          </a:prstGeom>
          <a:solidFill>
            <a:srgbClr val="B21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218;p26">
            <a:extLst>
              <a:ext uri="{FF2B5EF4-FFF2-40B4-BE49-F238E27FC236}">
                <a16:creationId xmlns:a16="http://schemas.microsoft.com/office/drawing/2014/main" id="{00835DA6-3B34-4A8C-B484-88F6997B69E4}"/>
              </a:ext>
            </a:extLst>
          </p:cNvPr>
          <p:cNvSpPr/>
          <p:nvPr/>
        </p:nvSpPr>
        <p:spPr>
          <a:xfrm>
            <a:off x="4776999" y="2857612"/>
            <a:ext cx="1932900" cy="541500"/>
          </a:xfrm>
          <a:prstGeom prst="rect">
            <a:avLst/>
          </a:prstGeom>
          <a:solidFill>
            <a:srgbClr val="7B3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219;p26">
            <a:extLst>
              <a:ext uri="{FF2B5EF4-FFF2-40B4-BE49-F238E27FC236}">
                <a16:creationId xmlns:a16="http://schemas.microsoft.com/office/drawing/2014/main" id="{1234C824-DFBC-4622-BDBD-261CBF706204}"/>
              </a:ext>
            </a:extLst>
          </p:cNvPr>
          <p:cNvSpPr/>
          <p:nvPr/>
        </p:nvSpPr>
        <p:spPr>
          <a:xfrm>
            <a:off x="6874449" y="2857612"/>
            <a:ext cx="2235900" cy="541500"/>
          </a:xfrm>
          <a:prstGeom prst="rect">
            <a:avLst/>
          </a:prstGeom>
          <a:solidFill>
            <a:srgbClr val="60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 name="Google Shape;220;p26">
            <a:extLst>
              <a:ext uri="{FF2B5EF4-FFF2-40B4-BE49-F238E27FC236}">
                <a16:creationId xmlns:a16="http://schemas.microsoft.com/office/drawing/2014/main" id="{67D4431A-AED3-421F-86B3-2367B176A1E5}"/>
              </a:ext>
            </a:extLst>
          </p:cNvPr>
          <p:cNvSpPr txBox="1">
            <a:spLocks noGrp="1"/>
          </p:cNvSpPr>
          <p:nvPr>
            <p:ph type="subTitle" idx="1" hasCustomPrompt="1"/>
          </p:nvPr>
        </p:nvSpPr>
        <p:spPr>
          <a:xfrm>
            <a:off x="735225" y="3418487"/>
            <a:ext cx="1903511" cy="1579200"/>
          </a:xfrm>
          <a:prstGeom prst="rect">
            <a:avLst/>
          </a:prstGeom>
        </p:spPr>
        <p:txBody>
          <a:bodyPr spcFirstLastPara="1" wrap="square" lIns="91425" tIns="91425" rIns="91425" bIns="91425" anchor="t" anchorCtr="0">
            <a:noAutofit/>
          </a:bodyPr>
          <a:lstStyle>
            <a:lvl1pPr>
              <a:defRPr>
                <a:latin typeface="+mn-lt"/>
              </a:defRPr>
            </a:lvl1pPr>
          </a:lstStyle>
          <a:p>
            <a:pPr marL="0" lvl="0" indent="0" algn="l" rtl="0">
              <a:spcBef>
                <a:spcPts val="0"/>
              </a:spcBef>
              <a:spcAft>
                <a:spcPts val="0"/>
              </a:spcAft>
              <a:buNone/>
            </a:pPr>
            <a:r>
              <a:rPr lang="pt-BR" sz="1100">
                <a:solidFill>
                  <a:srgbClr val="333333"/>
                </a:solidFill>
                <a:latin typeface="Arial" panose="020B0604020202020204" pitchFamily="34" charset="0"/>
                <a:ea typeface="Open Sans"/>
                <a:cs typeface="Arial" panose="020B0604020202020204" pitchFamily="34" charset="0"/>
                <a:sym typeface="Open Sans"/>
              </a:rPr>
              <a:t>• Associações e parcerias com fornecedores, clientes ou concorrentes.</a:t>
            </a:r>
            <a:endParaRPr sz="1100">
              <a:solidFill>
                <a:srgbClr val="333333"/>
              </a:solidFill>
              <a:latin typeface="Arial" panose="020B0604020202020204" pitchFamily="34" charset="0"/>
              <a:ea typeface="Open Sans"/>
              <a:cs typeface="Arial" panose="020B0604020202020204" pitchFamily="34" charset="0"/>
              <a:sym typeface="Open Sans"/>
            </a:endParaRPr>
          </a:p>
          <a:p>
            <a:pPr marL="0" lvl="0" indent="0" algn="l" rtl="0">
              <a:spcBef>
                <a:spcPts val="0"/>
              </a:spcBef>
              <a:spcAft>
                <a:spcPts val="0"/>
              </a:spcAft>
              <a:buNone/>
            </a:pPr>
            <a:r>
              <a:rPr lang="pt-BR" sz="1100">
                <a:solidFill>
                  <a:srgbClr val="333333"/>
                </a:solidFill>
                <a:latin typeface="Arial" panose="020B0604020202020204" pitchFamily="34" charset="0"/>
                <a:ea typeface="Open Sans"/>
                <a:cs typeface="Arial" panose="020B0604020202020204" pitchFamily="34" charset="0"/>
                <a:sym typeface="Open Sans"/>
              </a:rPr>
              <a:t>• Empresas locais ou estrangeiras.</a:t>
            </a:r>
            <a:endParaRPr sz="1100">
              <a:solidFill>
                <a:srgbClr val="333333"/>
              </a:solidFill>
              <a:latin typeface="Arial" panose="020B0604020202020204" pitchFamily="34" charset="0"/>
              <a:ea typeface="Open Sans"/>
              <a:cs typeface="Arial" panose="020B0604020202020204" pitchFamily="34" charset="0"/>
              <a:sym typeface="Open Sans"/>
            </a:endParaRPr>
          </a:p>
          <a:p>
            <a:pPr marL="0" lvl="0" indent="0" algn="l" rtl="0">
              <a:spcBef>
                <a:spcPts val="0"/>
              </a:spcBef>
              <a:spcAft>
                <a:spcPts val="0"/>
              </a:spcAft>
              <a:buNone/>
            </a:pPr>
            <a:r>
              <a:rPr lang="pt-BR" sz="1100">
                <a:solidFill>
                  <a:srgbClr val="333333"/>
                </a:solidFill>
                <a:latin typeface="Arial" panose="020B0604020202020204" pitchFamily="34" charset="0"/>
                <a:ea typeface="Open Sans"/>
                <a:cs typeface="Arial" panose="020B0604020202020204" pitchFamily="34" charset="0"/>
                <a:sym typeface="Open Sans"/>
              </a:rPr>
              <a:t>• Estruturação com empresas existentes ou criação de nova empresa.</a:t>
            </a:r>
            <a:endParaRPr sz="1100">
              <a:solidFill>
                <a:srgbClr val="333333"/>
              </a:solidFill>
              <a:latin typeface="Arial" panose="020B0604020202020204" pitchFamily="34" charset="0"/>
              <a:ea typeface="Open Sans"/>
              <a:cs typeface="Arial" panose="020B0604020202020204" pitchFamily="34" charset="0"/>
              <a:sym typeface="Open Sans"/>
            </a:endParaRPr>
          </a:p>
        </p:txBody>
      </p:sp>
      <p:sp>
        <p:nvSpPr>
          <p:cNvPr id="28" name="Google Shape;221;p26">
            <a:extLst>
              <a:ext uri="{FF2B5EF4-FFF2-40B4-BE49-F238E27FC236}">
                <a16:creationId xmlns:a16="http://schemas.microsoft.com/office/drawing/2014/main" id="{4F79CCAB-53A9-448A-A794-2B2B2D5ED0A8}"/>
              </a:ext>
            </a:extLst>
          </p:cNvPr>
          <p:cNvSpPr txBox="1">
            <a:spLocks/>
          </p:cNvSpPr>
          <p:nvPr/>
        </p:nvSpPr>
        <p:spPr>
          <a:xfrm>
            <a:off x="2755749"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Aquisição total ou</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parcial para expansão, concentração, verticalização ou diversificação.</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Expansão para venda posterior.</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Expansão internacional</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Aquisição de know-how e novas tecnologias.</a:t>
            </a:r>
          </a:p>
        </p:txBody>
      </p:sp>
      <p:sp>
        <p:nvSpPr>
          <p:cNvPr id="29" name="Google Shape;222;p26">
            <a:extLst>
              <a:ext uri="{FF2B5EF4-FFF2-40B4-BE49-F238E27FC236}">
                <a16:creationId xmlns:a16="http://schemas.microsoft.com/office/drawing/2014/main" id="{5C7C4F47-1B67-48CF-849E-E807E646B2B2}"/>
              </a:ext>
            </a:extLst>
          </p:cNvPr>
          <p:cNvSpPr txBox="1">
            <a:spLocks/>
          </p:cNvSpPr>
          <p:nvPr/>
        </p:nvSpPr>
        <p:spPr>
          <a:xfrm>
            <a:off x="4794024"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Planejamento das opções estratégicas de Fusões &amp; Aquisições.</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Identificação de pontos críticos para viabilização da transação e fatores-chave para maior geração de valor.</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Acompanhamento e preparação da Empresa.</a:t>
            </a:r>
          </a:p>
        </p:txBody>
      </p:sp>
      <p:sp>
        <p:nvSpPr>
          <p:cNvPr id="30" name="Google Shape;223;p26">
            <a:extLst>
              <a:ext uri="{FF2B5EF4-FFF2-40B4-BE49-F238E27FC236}">
                <a16:creationId xmlns:a16="http://schemas.microsoft.com/office/drawing/2014/main" id="{0949950A-C673-4F6E-9652-F2E6C3A130CA}"/>
              </a:ext>
            </a:extLst>
          </p:cNvPr>
          <p:cNvSpPr txBox="1">
            <a:spLocks/>
          </p:cNvSpPr>
          <p:nvPr/>
        </p:nvSpPr>
        <p:spPr>
          <a:xfrm>
            <a:off x="6908499" y="3418487"/>
            <a:ext cx="22782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total do negócio.</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Captação via Private Equity.</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de participação.</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de linhas de produtos, marcas e outros ativos específicos.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Associações e parcerias com fornecedores, clientes ou concorrentes.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Empresas locais ou estrangeiras.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Estruturação com empresas.</a:t>
            </a:r>
          </a:p>
        </p:txBody>
      </p:sp>
      <p:sp>
        <p:nvSpPr>
          <p:cNvPr id="31" name="Google Shape;224;p26">
            <a:extLst>
              <a:ext uri="{FF2B5EF4-FFF2-40B4-BE49-F238E27FC236}">
                <a16:creationId xmlns:a16="http://schemas.microsoft.com/office/drawing/2014/main" id="{0CA588C1-988E-4732-AE82-5A68E2F8AAD8}"/>
              </a:ext>
            </a:extLst>
          </p:cNvPr>
          <p:cNvSpPr txBox="1"/>
          <p:nvPr/>
        </p:nvSpPr>
        <p:spPr>
          <a:xfrm>
            <a:off x="77047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FUSÃO, ALIANÇA</a:t>
            </a:r>
            <a:endParaRPr sz="1200" b="0" i="0">
              <a:solidFill>
                <a:srgbClr val="FFFFFF"/>
              </a:solidFill>
              <a:latin typeface="+mj-lt"/>
              <a:ea typeface="Montserrat"/>
              <a:cs typeface="Arial" panose="020B0604020202020204" pitchFamily="34" charset="0"/>
              <a:sym typeface="Montserrat"/>
            </a:endParaRPr>
          </a:p>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JOINT VENTURE</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endParaRPr sz="1000" b="0" i="0">
              <a:solidFill>
                <a:srgbClr val="FFFFFF"/>
              </a:solidFill>
              <a:latin typeface="+mj-lt"/>
              <a:ea typeface="Open Sans"/>
              <a:cs typeface="Arial" panose="020B0604020202020204" pitchFamily="34" charset="0"/>
              <a:sym typeface="Open Sans"/>
            </a:endParaRPr>
          </a:p>
        </p:txBody>
      </p:sp>
      <p:sp>
        <p:nvSpPr>
          <p:cNvPr id="32" name="Google Shape;225;p26">
            <a:extLst>
              <a:ext uri="{FF2B5EF4-FFF2-40B4-BE49-F238E27FC236}">
                <a16:creationId xmlns:a16="http://schemas.microsoft.com/office/drawing/2014/main" id="{A91FF062-7E13-4C93-95D1-F84FFC35927A}"/>
              </a:ext>
            </a:extLst>
          </p:cNvPr>
          <p:cNvSpPr txBox="1"/>
          <p:nvPr/>
        </p:nvSpPr>
        <p:spPr>
          <a:xfrm>
            <a:off x="28245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AQUISIÇÃO</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PARCIAL OU TOTAL</a:t>
            </a:r>
            <a:endParaRPr sz="1200" b="0" i="0">
              <a:solidFill>
                <a:srgbClr val="FFFFFF"/>
              </a:solidFill>
              <a:latin typeface="+mj-lt"/>
              <a:ea typeface="Montserrat"/>
              <a:cs typeface="Arial" panose="020B0604020202020204" pitchFamily="34" charset="0"/>
              <a:sym typeface="Montserrat"/>
            </a:endParaRPr>
          </a:p>
        </p:txBody>
      </p:sp>
      <p:sp>
        <p:nvSpPr>
          <p:cNvPr id="33" name="Google Shape;226;p26">
            <a:extLst>
              <a:ext uri="{FF2B5EF4-FFF2-40B4-BE49-F238E27FC236}">
                <a16:creationId xmlns:a16="http://schemas.microsoft.com/office/drawing/2014/main" id="{99D42391-C8BA-4BE0-88D9-C18AF7F941B5}"/>
              </a:ext>
            </a:extLst>
          </p:cNvPr>
          <p:cNvSpPr txBox="1"/>
          <p:nvPr/>
        </p:nvSpPr>
        <p:spPr>
          <a:xfrm>
            <a:off x="484952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PLANEJAMENTO E PREPARAÇÃO</a:t>
            </a:r>
            <a:endParaRPr sz="1200" b="0" i="0">
              <a:solidFill>
                <a:srgbClr val="FFFFFF"/>
              </a:solidFill>
              <a:latin typeface="+mj-lt"/>
              <a:ea typeface="Montserrat"/>
              <a:cs typeface="Arial" panose="020B0604020202020204" pitchFamily="34" charset="0"/>
              <a:sym typeface="Montserrat"/>
            </a:endParaRPr>
          </a:p>
        </p:txBody>
      </p:sp>
      <p:sp>
        <p:nvSpPr>
          <p:cNvPr id="34" name="Google Shape;227;p26">
            <a:extLst>
              <a:ext uri="{FF2B5EF4-FFF2-40B4-BE49-F238E27FC236}">
                <a16:creationId xmlns:a16="http://schemas.microsoft.com/office/drawing/2014/main" id="{909F527E-0271-4C32-AA43-83B3F7B729FC}"/>
              </a:ext>
            </a:extLst>
          </p:cNvPr>
          <p:cNvSpPr txBox="1"/>
          <p:nvPr/>
        </p:nvSpPr>
        <p:spPr>
          <a:xfrm>
            <a:off x="70293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VENDA PARCIAL</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TOTAL</a:t>
            </a:r>
            <a:endParaRPr sz="1200" b="0" i="0">
              <a:solidFill>
                <a:srgbClr val="FFFFFF"/>
              </a:solidFill>
              <a:latin typeface="+mj-lt"/>
              <a:ea typeface="Montserrat"/>
              <a:cs typeface="Arial" panose="020B0604020202020204" pitchFamily="34" charset="0"/>
              <a:sym typeface="Montserrat"/>
            </a:endParaRPr>
          </a:p>
        </p:txBody>
      </p:sp>
      <p:cxnSp>
        <p:nvCxnSpPr>
          <p:cNvPr id="35" name="Google Shape;228;p26">
            <a:extLst>
              <a:ext uri="{FF2B5EF4-FFF2-40B4-BE49-F238E27FC236}">
                <a16:creationId xmlns:a16="http://schemas.microsoft.com/office/drawing/2014/main" id="{308558D9-C60E-4BFB-9E89-6B8FC03EBE43}"/>
              </a:ext>
            </a:extLst>
          </p:cNvPr>
          <p:cNvCxnSpPr/>
          <p:nvPr/>
        </p:nvCxnSpPr>
        <p:spPr>
          <a:xfrm>
            <a:off x="2768112" y="3322912"/>
            <a:ext cx="0" cy="2358600"/>
          </a:xfrm>
          <a:prstGeom prst="straightConnector1">
            <a:avLst/>
          </a:prstGeom>
          <a:noFill/>
          <a:ln w="19050" cap="flat" cmpd="sng">
            <a:solidFill>
              <a:srgbClr val="7B3662"/>
            </a:solidFill>
            <a:prstDash val="solid"/>
            <a:round/>
            <a:headEnd type="none" w="med" len="med"/>
            <a:tailEnd type="none" w="med" len="med"/>
          </a:ln>
        </p:spPr>
      </p:cxnSp>
      <p:cxnSp>
        <p:nvCxnSpPr>
          <p:cNvPr id="36" name="Google Shape;229;p26">
            <a:extLst>
              <a:ext uri="{FF2B5EF4-FFF2-40B4-BE49-F238E27FC236}">
                <a16:creationId xmlns:a16="http://schemas.microsoft.com/office/drawing/2014/main" id="{22564FAA-0ADE-4B12-98DC-F97F6E48EFC6}"/>
              </a:ext>
            </a:extLst>
          </p:cNvPr>
          <p:cNvCxnSpPr/>
          <p:nvPr/>
        </p:nvCxnSpPr>
        <p:spPr>
          <a:xfrm>
            <a:off x="4788637" y="3322912"/>
            <a:ext cx="0" cy="2358600"/>
          </a:xfrm>
          <a:prstGeom prst="straightConnector1">
            <a:avLst/>
          </a:prstGeom>
          <a:noFill/>
          <a:ln w="19050" cap="flat" cmpd="sng">
            <a:solidFill>
              <a:srgbClr val="B21D30"/>
            </a:solidFill>
            <a:prstDash val="solid"/>
            <a:round/>
            <a:headEnd type="none" w="med" len="med"/>
            <a:tailEnd type="none" w="med" len="med"/>
          </a:ln>
        </p:spPr>
      </p:cxnSp>
      <p:sp>
        <p:nvSpPr>
          <p:cNvPr id="37" name="Google Shape;211;p26">
            <a:extLst>
              <a:ext uri="{FF2B5EF4-FFF2-40B4-BE49-F238E27FC236}">
                <a16:creationId xmlns:a16="http://schemas.microsoft.com/office/drawing/2014/main" id="{A251DB52-2A50-4923-84D2-F57344B211DE}"/>
              </a:ext>
            </a:extLst>
          </p:cNvPr>
          <p:cNvSpPr txBox="1">
            <a:spLocks/>
          </p:cNvSpPr>
          <p:nvPr/>
        </p:nvSpPr>
        <p:spPr>
          <a:xfrm>
            <a:off x="415923" y="905892"/>
            <a:ext cx="8770776" cy="1828761"/>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spcBef>
                <a:spcPts val="0"/>
              </a:spcBef>
              <a:spcAft>
                <a:spcPts val="0"/>
              </a:spcAft>
              <a:buFont typeface="Wingdings" panose="05000000000000000000" pitchFamily="2" charset="2"/>
              <a:buNone/>
            </a:pPr>
            <a:r>
              <a:rPr lang="pt-BR" sz="1400" b="0" i="0">
                <a:solidFill>
                  <a:schemeClr val="lt1"/>
                </a:solidFill>
                <a:latin typeface="+mn-lt"/>
                <a:ea typeface="Open Sans"/>
                <a:cs typeface="Arial" panose="020B0604020202020204" pitchFamily="34" charset="0"/>
                <a:sym typeface="Open Sans"/>
              </a:rPr>
              <a:t>Em processos de crescimento, redirecionamento ou </a:t>
            </a:r>
            <a:r>
              <a:rPr lang="pt-BR" sz="1400" b="0" i="0" err="1">
                <a:solidFill>
                  <a:schemeClr val="lt1"/>
                </a:solidFill>
                <a:latin typeface="+mn-lt"/>
                <a:ea typeface="Open Sans"/>
                <a:cs typeface="Arial" panose="020B0604020202020204" pitchFamily="34" charset="0"/>
                <a:sym typeface="Open Sans"/>
              </a:rPr>
              <a:t>reestruturação</a:t>
            </a:r>
            <a:r>
              <a:rPr lang="pt-BR" sz="1400" b="0" i="0">
                <a:solidFill>
                  <a:schemeClr val="lt1"/>
                </a:solidFill>
                <a:latin typeface="+mn-lt"/>
                <a:ea typeface="Open Sans"/>
                <a:cs typeface="Arial" panose="020B0604020202020204" pitchFamily="34" charset="0"/>
                <a:sym typeface="Open Sans"/>
              </a:rPr>
              <a:t> empresarial, uma </a:t>
            </a:r>
            <a:r>
              <a:rPr lang="pt-BR" sz="1400" b="0" i="0" err="1">
                <a:solidFill>
                  <a:schemeClr val="lt1"/>
                </a:solidFill>
                <a:latin typeface="+mn-lt"/>
                <a:ea typeface="Open Sans"/>
                <a:cs typeface="Arial" panose="020B0604020202020204" pitchFamily="34" charset="0"/>
                <a:sym typeface="Open Sans"/>
              </a:rPr>
              <a:t>operação</a:t>
            </a:r>
            <a:r>
              <a:rPr lang="pt-BR" sz="1400" b="0" i="0">
                <a:solidFill>
                  <a:schemeClr val="lt1"/>
                </a:solidFill>
                <a:latin typeface="+mn-lt"/>
                <a:ea typeface="Open Sans"/>
                <a:cs typeface="Arial" panose="020B0604020202020204" pitchFamily="34" charset="0"/>
                <a:sym typeface="Open Sans"/>
              </a:rPr>
              <a:t> externa de </a:t>
            </a:r>
            <a:r>
              <a:rPr lang="pt-BR" sz="1400" b="0" i="0" err="1">
                <a:solidFill>
                  <a:schemeClr val="lt1"/>
                </a:solidFill>
                <a:latin typeface="+mn-lt"/>
                <a:ea typeface="Open Sans"/>
                <a:cs typeface="Arial" panose="020B0604020202020204" pitchFamily="34" charset="0"/>
                <a:sym typeface="Open Sans"/>
              </a:rPr>
              <a:t>Fusões</a:t>
            </a:r>
            <a:r>
              <a:rPr lang="pt-BR" sz="1400" b="0" i="0">
                <a:solidFill>
                  <a:schemeClr val="lt1"/>
                </a:solidFill>
                <a:latin typeface="+mn-lt"/>
                <a:ea typeface="Open Sans"/>
                <a:cs typeface="Arial" panose="020B0604020202020204" pitchFamily="34" charset="0"/>
                <a:sym typeface="Open Sans"/>
              </a:rPr>
              <a:t> &amp; </a:t>
            </a:r>
            <a:r>
              <a:rPr lang="pt-BR" sz="1400" b="0" i="0" err="1">
                <a:solidFill>
                  <a:schemeClr val="lt1"/>
                </a:solidFill>
                <a:latin typeface="+mn-lt"/>
                <a:ea typeface="Open Sans"/>
                <a:cs typeface="Arial" panose="020B0604020202020204" pitchFamily="34" charset="0"/>
                <a:sym typeface="Open Sans"/>
              </a:rPr>
              <a:t>Aquisições</a:t>
            </a:r>
            <a:r>
              <a:rPr lang="pt-BR" sz="1400" b="0" i="0">
                <a:solidFill>
                  <a:schemeClr val="lt1"/>
                </a:solidFill>
                <a:latin typeface="+mn-lt"/>
                <a:ea typeface="Open Sans"/>
                <a:cs typeface="Arial" panose="020B0604020202020204" pitchFamily="34" charset="0"/>
                <a:sym typeface="Open Sans"/>
              </a:rPr>
              <a:t> frequentemente é o melhor caminho para resolver problemas ou maximizar o aproveitamento de oportunidades.</a:t>
            </a:r>
          </a:p>
          <a:p>
            <a:pPr marL="0" indent="0" algn="just" fontAlgn="auto">
              <a:spcBef>
                <a:spcPts val="0"/>
              </a:spcBef>
              <a:spcAft>
                <a:spcPts val="0"/>
              </a:spcAft>
              <a:buFont typeface="Wingdings" panose="05000000000000000000" pitchFamily="2" charset="2"/>
              <a:buNone/>
            </a:pPr>
            <a:endParaRPr lang="pt-BR" sz="1400" b="0" i="0">
              <a:solidFill>
                <a:schemeClr val="lt1"/>
              </a:solidFill>
              <a:latin typeface="+mn-lt"/>
              <a:ea typeface="Open Sans"/>
              <a:cs typeface="Arial" panose="020B0604020202020204" pitchFamily="34" charset="0"/>
              <a:sym typeface="Open Sans"/>
            </a:endParaRPr>
          </a:p>
          <a:p>
            <a:pPr marL="0" indent="0" algn="just" fontAlgn="auto">
              <a:spcBef>
                <a:spcPts val="0"/>
              </a:spcBef>
              <a:spcAft>
                <a:spcPts val="0"/>
              </a:spcAft>
              <a:buClr>
                <a:schemeClr val="dk1"/>
              </a:buClr>
              <a:buSzPts val="1100"/>
              <a:buFont typeface="Arial"/>
              <a:buNone/>
            </a:pPr>
            <a:r>
              <a:rPr lang="pt-BR" sz="1400" b="0" i="0">
                <a:solidFill>
                  <a:schemeClr val="lt1"/>
                </a:solidFill>
                <a:latin typeface="+mn-lt"/>
                <a:ea typeface="Open Sans"/>
                <a:cs typeface="Arial" panose="020B0604020202020204" pitchFamily="34" charset="0"/>
                <a:sym typeface="Open Sans"/>
              </a:rPr>
              <a:t>Nossa equipe possui vasta experiência nos diversos tipos de transações, planejando e executando todas as etapas da operação.</a:t>
            </a:r>
          </a:p>
        </p:txBody>
      </p:sp>
      <p:pic>
        <p:nvPicPr>
          <p:cNvPr id="38" name="Google Shape;205;p26">
            <a:extLst>
              <a:ext uri="{FF2B5EF4-FFF2-40B4-BE49-F238E27FC236}">
                <a16:creationId xmlns:a16="http://schemas.microsoft.com/office/drawing/2014/main" id="{73767BD0-E796-4106-AA01-817B23040146}"/>
              </a:ext>
            </a:extLst>
          </p:cNvPr>
          <p:cNvPicPr preferRelativeResize="0"/>
          <p:nvPr userDrawn="1"/>
        </p:nvPicPr>
        <p:blipFill rotWithShape="1">
          <a:blip r:embed="rId2">
            <a:alphaModFix/>
          </a:blip>
          <a:srcRect t="1931" b="4303"/>
          <a:stretch/>
        </p:blipFill>
        <p:spPr>
          <a:xfrm>
            <a:off x="0" y="0"/>
            <a:ext cx="9906000" cy="6858000"/>
          </a:xfrm>
          <a:prstGeom prst="rect">
            <a:avLst/>
          </a:prstGeom>
          <a:noFill/>
          <a:ln>
            <a:noFill/>
          </a:ln>
        </p:spPr>
      </p:pic>
      <p:sp>
        <p:nvSpPr>
          <p:cNvPr id="39" name="TextBox 5">
            <a:extLst>
              <a:ext uri="{FF2B5EF4-FFF2-40B4-BE49-F238E27FC236}">
                <a16:creationId xmlns:a16="http://schemas.microsoft.com/office/drawing/2014/main" id="{0EDD721B-96F5-4108-815C-CF936A6833C4}"/>
              </a:ext>
            </a:extLst>
          </p:cNvPr>
          <p:cNvSpPr txBox="1"/>
          <p:nvPr userDrawn="1"/>
        </p:nvSpPr>
        <p:spPr>
          <a:xfrm>
            <a:off x="9557122" y="6642556"/>
            <a:ext cx="239416"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schemeClr val="bg1"/>
                </a:solidFill>
                <a:latin typeface="Calibri Light"/>
              </a:rPr>
              <a:pPr algn="r">
                <a:defRPr/>
              </a:pPr>
              <a:t>‹#›</a:t>
            </a:fld>
            <a:endParaRPr lang="en-GB" sz="800" b="0" i="0">
              <a:solidFill>
                <a:schemeClr val="bg1"/>
              </a:solidFill>
              <a:latin typeface="Calibri Light"/>
            </a:endParaRPr>
          </a:p>
        </p:txBody>
      </p:sp>
      <p:cxnSp>
        <p:nvCxnSpPr>
          <p:cNvPr id="40" name="Google Shape;159;p22">
            <a:extLst>
              <a:ext uri="{FF2B5EF4-FFF2-40B4-BE49-F238E27FC236}">
                <a16:creationId xmlns:a16="http://schemas.microsoft.com/office/drawing/2014/main" id="{4419C61E-1592-4E26-A7E4-1C2F6BA1CC3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41" name="Google Shape;230;p26">
            <a:extLst>
              <a:ext uri="{FF2B5EF4-FFF2-40B4-BE49-F238E27FC236}">
                <a16:creationId xmlns:a16="http://schemas.microsoft.com/office/drawing/2014/main" id="{56D07959-BCB2-4727-9636-6AE08B831989}"/>
              </a:ext>
            </a:extLst>
          </p:cNvPr>
          <p:cNvPicPr preferRelativeResize="0"/>
          <p:nvPr userDrawn="1"/>
        </p:nvPicPr>
        <p:blipFill>
          <a:blip r:embed="rId3">
            <a:alphaModFix/>
          </a:blip>
          <a:stretch>
            <a:fillRect/>
          </a:stretch>
        </p:blipFill>
        <p:spPr>
          <a:xfrm>
            <a:off x="415924" y="6379200"/>
            <a:ext cx="747450" cy="193933"/>
          </a:xfrm>
          <a:prstGeom prst="rect">
            <a:avLst/>
          </a:prstGeom>
          <a:noFill/>
          <a:ln>
            <a:noFill/>
          </a:ln>
        </p:spPr>
      </p:pic>
      <p:cxnSp>
        <p:nvCxnSpPr>
          <p:cNvPr id="42" name="Google Shape;187;p24">
            <a:extLst>
              <a:ext uri="{FF2B5EF4-FFF2-40B4-BE49-F238E27FC236}">
                <a16:creationId xmlns:a16="http://schemas.microsoft.com/office/drawing/2014/main" id="{DC27413F-91C1-4BE8-AE55-7B2B946525EC}"/>
              </a:ext>
            </a:extLst>
          </p:cNvPr>
          <p:cNvCxnSpPr>
            <a:cxnSpLocks/>
          </p:cNvCxnSpPr>
          <p:nvPr userDrawn="1"/>
        </p:nvCxnSpPr>
        <p:spPr>
          <a:xfrm>
            <a:off x="415924" y="6644354"/>
            <a:ext cx="8927581" cy="0"/>
          </a:xfrm>
          <a:prstGeom prst="straightConnector1">
            <a:avLst/>
          </a:prstGeom>
          <a:noFill/>
          <a:ln w="9525" cap="flat" cmpd="sng">
            <a:solidFill>
              <a:schemeClr val="bg1"/>
            </a:solidFill>
            <a:prstDash val="solid"/>
            <a:round/>
            <a:headEnd type="none" w="med" len="med"/>
            <a:tailEnd type="none" w="med" len="med"/>
          </a:ln>
        </p:spPr>
      </p:cxnSp>
      <p:sp>
        <p:nvSpPr>
          <p:cNvPr id="43" name="Google Shape;206;p26">
            <a:extLst>
              <a:ext uri="{FF2B5EF4-FFF2-40B4-BE49-F238E27FC236}">
                <a16:creationId xmlns:a16="http://schemas.microsoft.com/office/drawing/2014/main" id="{C2C29A02-76C6-44D5-A87B-BA8743330E1B}"/>
              </a:ext>
            </a:extLst>
          </p:cNvPr>
          <p:cNvSpPr/>
          <p:nvPr userDrawn="1"/>
        </p:nvSpPr>
        <p:spPr>
          <a:xfrm>
            <a:off x="2761224" y="3381087"/>
            <a:ext cx="1910400" cy="2300400"/>
          </a:xfrm>
          <a:prstGeom prst="rect">
            <a:avLst/>
          </a:prstGeom>
          <a:solidFill>
            <a:schemeClr val="lt1"/>
          </a:solidFill>
          <a:ln w="19050" cap="flat" cmpd="sng">
            <a:solidFill>
              <a:srgbClr val="B21D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44" name="Google Shape;207;p26">
            <a:extLst>
              <a:ext uri="{FF2B5EF4-FFF2-40B4-BE49-F238E27FC236}">
                <a16:creationId xmlns:a16="http://schemas.microsoft.com/office/drawing/2014/main" id="{81EB5F4B-9FD7-4A03-AA71-5672C3A83BAA}"/>
              </a:ext>
            </a:extLst>
          </p:cNvPr>
          <p:cNvSpPr/>
          <p:nvPr userDrawn="1"/>
        </p:nvSpPr>
        <p:spPr>
          <a:xfrm>
            <a:off x="4798773" y="3381087"/>
            <a:ext cx="1910400" cy="2300400"/>
          </a:xfrm>
          <a:prstGeom prst="rect">
            <a:avLst/>
          </a:prstGeom>
          <a:solidFill>
            <a:schemeClr val="lt1"/>
          </a:solidFill>
          <a:ln w="19050" cap="flat" cmpd="sng">
            <a:solidFill>
              <a:srgbClr val="7B36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45" name="Google Shape;208;p26">
            <a:extLst>
              <a:ext uri="{FF2B5EF4-FFF2-40B4-BE49-F238E27FC236}">
                <a16:creationId xmlns:a16="http://schemas.microsoft.com/office/drawing/2014/main" id="{568BF082-198F-495A-B72A-4FA33C2BA5CF}"/>
              </a:ext>
            </a:extLst>
          </p:cNvPr>
          <p:cNvSpPr/>
          <p:nvPr userDrawn="1"/>
        </p:nvSpPr>
        <p:spPr>
          <a:xfrm>
            <a:off x="6874449" y="3381087"/>
            <a:ext cx="2235900" cy="2300400"/>
          </a:xfrm>
          <a:prstGeom prst="rect">
            <a:avLst/>
          </a:prstGeom>
          <a:solidFill>
            <a:schemeClr val="lt1"/>
          </a:solidFill>
          <a:ln w="19050" cap="flat" cmpd="sng">
            <a:solidFill>
              <a:srgbClr val="60B5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46" name="Google Shape;209;p26">
            <a:extLst>
              <a:ext uri="{FF2B5EF4-FFF2-40B4-BE49-F238E27FC236}">
                <a16:creationId xmlns:a16="http://schemas.microsoft.com/office/drawing/2014/main" id="{A3990CDB-6D16-46C7-8669-BF4EBE0A9AE2}"/>
              </a:ext>
            </a:extLst>
          </p:cNvPr>
          <p:cNvSpPr/>
          <p:nvPr userDrawn="1"/>
        </p:nvSpPr>
        <p:spPr>
          <a:xfrm>
            <a:off x="745424" y="3381087"/>
            <a:ext cx="1910400" cy="2300400"/>
          </a:xfrm>
          <a:prstGeom prst="rect">
            <a:avLst/>
          </a:prstGeom>
          <a:solidFill>
            <a:schemeClr val="lt1"/>
          </a:solidFill>
          <a:ln w="19050" cap="flat" cmpd="sng">
            <a:solidFill>
              <a:srgbClr val="EA56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cxnSp>
        <p:nvCxnSpPr>
          <p:cNvPr id="47" name="Google Shape;210;p26">
            <a:extLst>
              <a:ext uri="{FF2B5EF4-FFF2-40B4-BE49-F238E27FC236}">
                <a16:creationId xmlns:a16="http://schemas.microsoft.com/office/drawing/2014/main" id="{86F467B2-A5DD-4DFB-A71C-3B9051E9FBE3}"/>
              </a:ext>
            </a:extLst>
          </p:cNvPr>
          <p:cNvCxnSpPr/>
          <p:nvPr userDrawn="1"/>
        </p:nvCxnSpPr>
        <p:spPr>
          <a:xfrm>
            <a:off x="745424" y="3322912"/>
            <a:ext cx="0" cy="2358600"/>
          </a:xfrm>
          <a:prstGeom prst="straightConnector1">
            <a:avLst/>
          </a:prstGeom>
          <a:noFill/>
          <a:ln w="19050" cap="flat" cmpd="sng">
            <a:solidFill>
              <a:srgbClr val="60B5DF"/>
            </a:solidFill>
            <a:prstDash val="solid"/>
            <a:round/>
            <a:headEnd type="none" w="med" len="med"/>
            <a:tailEnd type="none" w="med" len="med"/>
          </a:ln>
        </p:spPr>
      </p:cxnSp>
      <p:sp>
        <p:nvSpPr>
          <p:cNvPr id="48" name="Google Shape;216;p26">
            <a:extLst>
              <a:ext uri="{FF2B5EF4-FFF2-40B4-BE49-F238E27FC236}">
                <a16:creationId xmlns:a16="http://schemas.microsoft.com/office/drawing/2014/main" id="{80B355C1-00E9-4AAE-92F7-7E9C44E39D64}"/>
              </a:ext>
            </a:extLst>
          </p:cNvPr>
          <p:cNvSpPr/>
          <p:nvPr userDrawn="1"/>
        </p:nvSpPr>
        <p:spPr>
          <a:xfrm>
            <a:off x="734499" y="2857612"/>
            <a:ext cx="1932900" cy="541500"/>
          </a:xfrm>
          <a:prstGeom prst="rect">
            <a:avLst/>
          </a:prstGeom>
          <a:solidFill>
            <a:srgbClr val="EA5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17;p26">
            <a:extLst>
              <a:ext uri="{FF2B5EF4-FFF2-40B4-BE49-F238E27FC236}">
                <a16:creationId xmlns:a16="http://schemas.microsoft.com/office/drawing/2014/main" id="{1DF0E003-94F9-4F2D-B329-72C7ED161438}"/>
              </a:ext>
            </a:extLst>
          </p:cNvPr>
          <p:cNvSpPr/>
          <p:nvPr userDrawn="1"/>
        </p:nvSpPr>
        <p:spPr>
          <a:xfrm>
            <a:off x="2755749" y="2857612"/>
            <a:ext cx="1932900" cy="541500"/>
          </a:xfrm>
          <a:prstGeom prst="rect">
            <a:avLst/>
          </a:prstGeom>
          <a:solidFill>
            <a:srgbClr val="B21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 name="Google Shape;218;p26">
            <a:extLst>
              <a:ext uri="{FF2B5EF4-FFF2-40B4-BE49-F238E27FC236}">
                <a16:creationId xmlns:a16="http://schemas.microsoft.com/office/drawing/2014/main" id="{32741A3B-C740-473C-8AD9-25D70D02F01D}"/>
              </a:ext>
            </a:extLst>
          </p:cNvPr>
          <p:cNvSpPr/>
          <p:nvPr userDrawn="1"/>
        </p:nvSpPr>
        <p:spPr>
          <a:xfrm>
            <a:off x="4776999" y="2857612"/>
            <a:ext cx="1932900" cy="541500"/>
          </a:xfrm>
          <a:prstGeom prst="rect">
            <a:avLst/>
          </a:prstGeom>
          <a:solidFill>
            <a:srgbClr val="7B3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 name="Google Shape;219;p26">
            <a:extLst>
              <a:ext uri="{FF2B5EF4-FFF2-40B4-BE49-F238E27FC236}">
                <a16:creationId xmlns:a16="http://schemas.microsoft.com/office/drawing/2014/main" id="{5D027832-0994-4E52-B701-F0C837D25629}"/>
              </a:ext>
            </a:extLst>
          </p:cNvPr>
          <p:cNvSpPr/>
          <p:nvPr userDrawn="1"/>
        </p:nvSpPr>
        <p:spPr>
          <a:xfrm>
            <a:off x="6874449" y="2857612"/>
            <a:ext cx="2235900" cy="541500"/>
          </a:xfrm>
          <a:prstGeom prst="rect">
            <a:avLst/>
          </a:prstGeom>
          <a:solidFill>
            <a:srgbClr val="60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 name="Google Shape;221;p26">
            <a:extLst>
              <a:ext uri="{FF2B5EF4-FFF2-40B4-BE49-F238E27FC236}">
                <a16:creationId xmlns:a16="http://schemas.microsoft.com/office/drawing/2014/main" id="{DD852E98-748F-4632-A35A-93C3E4B07D93}"/>
              </a:ext>
            </a:extLst>
          </p:cNvPr>
          <p:cNvSpPr txBox="1">
            <a:spLocks/>
          </p:cNvSpPr>
          <p:nvPr userDrawn="1"/>
        </p:nvSpPr>
        <p:spPr>
          <a:xfrm>
            <a:off x="2755749"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Aquisição total ou</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parcial para expansão, concentração, verticalização ou diversificação.</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Expansão para venda posterior.</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Expansão internacional</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Aquisição de know-how e novas tecnologias.</a:t>
            </a:r>
          </a:p>
        </p:txBody>
      </p:sp>
      <p:sp>
        <p:nvSpPr>
          <p:cNvPr id="53" name="Google Shape;222;p26">
            <a:extLst>
              <a:ext uri="{FF2B5EF4-FFF2-40B4-BE49-F238E27FC236}">
                <a16:creationId xmlns:a16="http://schemas.microsoft.com/office/drawing/2014/main" id="{D4F68289-4575-4CF0-A4CC-848FBCA4533F}"/>
              </a:ext>
            </a:extLst>
          </p:cNvPr>
          <p:cNvSpPr txBox="1">
            <a:spLocks/>
          </p:cNvSpPr>
          <p:nvPr userDrawn="1"/>
        </p:nvSpPr>
        <p:spPr>
          <a:xfrm>
            <a:off x="4794024"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Planejamento das opções estratégicas de Fusões &amp; Aquisições.</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Identificação de pontos críticos para viabilização da transação e fatores-chave para maior geração de valor.</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Acompanhamento e preparação da Empresa.</a:t>
            </a:r>
          </a:p>
        </p:txBody>
      </p:sp>
      <p:sp>
        <p:nvSpPr>
          <p:cNvPr id="54" name="Google Shape;223;p26">
            <a:extLst>
              <a:ext uri="{FF2B5EF4-FFF2-40B4-BE49-F238E27FC236}">
                <a16:creationId xmlns:a16="http://schemas.microsoft.com/office/drawing/2014/main" id="{0F189AF6-7065-4604-9B77-DBCC4F4335D9}"/>
              </a:ext>
            </a:extLst>
          </p:cNvPr>
          <p:cNvSpPr txBox="1">
            <a:spLocks/>
          </p:cNvSpPr>
          <p:nvPr userDrawn="1"/>
        </p:nvSpPr>
        <p:spPr>
          <a:xfrm>
            <a:off x="6908499" y="3418487"/>
            <a:ext cx="22782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total do negócio.</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Captação via Private Equity.</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de participação.</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de linhas de produtos, marcas e outros ativos específicos.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Associações e parcerias com fornecedores, clientes ou concorrentes.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Empresas locais ou estrangeiras.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Estruturação com empresas.</a:t>
            </a:r>
          </a:p>
        </p:txBody>
      </p:sp>
      <p:sp>
        <p:nvSpPr>
          <p:cNvPr id="55" name="Google Shape;224;p26">
            <a:extLst>
              <a:ext uri="{FF2B5EF4-FFF2-40B4-BE49-F238E27FC236}">
                <a16:creationId xmlns:a16="http://schemas.microsoft.com/office/drawing/2014/main" id="{34F15179-43BF-4A87-94AE-08BB19CAE752}"/>
              </a:ext>
            </a:extLst>
          </p:cNvPr>
          <p:cNvSpPr txBox="1"/>
          <p:nvPr userDrawn="1"/>
        </p:nvSpPr>
        <p:spPr>
          <a:xfrm>
            <a:off x="77047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FUSÃO, ALIANÇA</a:t>
            </a:r>
            <a:endParaRPr sz="1200" b="0" i="0">
              <a:solidFill>
                <a:srgbClr val="FFFFFF"/>
              </a:solidFill>
              <a:latin typeface="+mj-lt"/>
              <a:ea typeface="Montserrat"/>
              <a:cs typeface="Arial" panose="020B0604020202020204" pitchFamily="34" charset="0"/>
              <a:sym typeface="Montserrat"/>
            </a:endParaRPr>
          </a:p>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JOINT VENTURE</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endParaRPr sz="1000" b="0" i="0">
              <a:solidFill>
                <a:srgbClr val="FFFFFF"/>
              </a:solidFill>
              <a:latin typeface="+mj-lt"/>
              <a:ea typeface="Open Sans"/>
              <a:cs typeface="Arial" panose="020B0604020202020204" pitchFamily="34" charset="0"/>
              <a:sym typeface="Open Sans"/>
            </a:endParaRPr>
          </a:p>
        </p:txBody>
      </p:sp>
      <p:sp>
        <p:nvSpPr>
          <p:cNvPr id="56" name="Google Shape;225;p26">
            <a:extLst>
              <a:ext uri="{FF2B5EF4-FFF2-40B4-BE49-F238E27FC236}">
                <a16:creationId xmlns:a16="http://schemas.microsoft.com/office/drawing/2014/main" id="{11246F63-E8D7-4B5B-ACD9-8D9D5D4AAA45}"/>
              </a:ext>
            </a:extLst>
          </p:cNvPr>
          <p:cNvSpPr txBox="1"/>
          <p:nvPr userDrawn="1"/>
        </p:nvSpPr>
        <p:spPr>
          <a:xfrm>
            <a:off x="28245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AQUISIÇÃO</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PARCIAL OU TOTAL</a:t>
            </a:r>
            <a:endParaRPr sz="1200" b="0" i="0">
              <a:solidFill>
                <a:srgbClr val="FFFFFF"/>
              </a:solidFill>
              <a:latin typeface="+mj-lt"/>
              <a:ea typeface="Montserrat"/>
              <a:cs typeface="Arial" panose="020B0604020202020204" pitchFamily="34" charset="0"/>
              <a:sym typeface="Montserrat"/>
            </a:endParaRPr>
          </a:p>
        </p:txBody>
      </p:sp>
      <p:sp>
        <p:nvSpPr>
          <p:cNvPr id="57" name="Google Shape;226;p26">
            <a:extLst>
              <a:ext uri="{FF2B5EF4-FFF2-40B4-BE49-F238E27FC236}">
                <a16:creationId xmlns:a16="http://schemas.microsoft.com/office/drawing/2014/main" id="{EBC081F6-CCD6-408A-975D-22E1E4188A76}"/>
              </a:ext>
            </a:extLst>
          </p:cNvPr>
          <p:cNvSpPr txBox="1"/>
          <p:nvPr userDrawn="1"/>
        </p:nvSpPr>
        <p:spPr>
          <a:xfrm>
            <a:off x="484952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PLANEJAMENTO E PREPARAÇÃO</a:t>
            </a:r>
            <a:endParaRPr sz="1200" b="0" i="0">
              <a:solidFill>
                <a:srgbClr val="FFFFFF"/>
              </a:solidFill>
              <a:latin typeface="+mj-lt"/>
              <a:ea typeface="Montserrat"/>
              <a:cs typeface="Arial" panose="020B0604020202020204" pitchFamily="34" charset="0"/>
              <a:sym typeface="Montserrat"/>
            </a:endParaRPr>
          </a:p>
        </p:txBody>
      </p:sp>
      <p:sp>
        <p:nvSpPr>
          <p:cNvPr id="58" name="Google Shape;227;p26">
            <a:extLst>
              <a:ext uri="{FF2B5EF4-FFF2-40B4-BE49-F238E27FC236}">
                <a16:creationId xmlns:a16="http://schemas.microsoft.com/office/drawing/2014/main" id="{93859032-46E9-414A-8732-5F3779524683}"/>
              </a:ext>
            </a:extLst>
          </p:cNvPr>
          <p:cNvSpPr txBox="1"/>
          <p:nvPr userDrawn="1"/>
        </p:nvSpPr>
        <p:spPr>
          <a:xfrm>
            <a:off x="70293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VENDA PARCIAL</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TOTAL</a:t>
            </a:r>
            <a:endParaRPr sz="1200" b="0" i="0">
              <a:solidFill>
                <a:srgbClr val="FFFFFF"/>
              </a:solidFill>
              <a:latin typeface="+mj-lt"/>
              <a:ea typeface="Montserrat"/>
              <a:cs typeface="Arial" panose="020B0604020202020204" pitchFamily="34" charset="0"/>
              <a:sym typeface="Montserrat"/>
            </a:endParaRPr>
          </a:p>
        </p:txBody>
      </p:sp>
      <p:cxnSp>
        <p:nvCxnSpPr>
          <p:cNvPr id="59" name="Google Shape;228;p26">
            <a:extLst>
              <a:ext uri="{FF2B5EF4-FFF2-40B4-BE49-F238E27FC236}">
                <a16:creationId xmlns:a16="http://schemas.microsoft.com/office/drawing/2014/main" id="{3A845F45-70DE-40EC-9A1A-CF1A545DB4F6}"/>
              </a:ext>
            </a:extLst>
          </p:cNvPr>
          <p:cNvCxnSpPr/>
          <p:nvPr userDrawn="1"/>
        </p:nvCxnSpPr>
        <p:spPr>
          <a:xfrm>
            <a:off x="2768112" y="3322912"/>
            <a:ext cx="0" cy="2358600"/>
          </a:xfrm>
          <a:prstGeom prst="straightConnector1">
            <a:avLst/>
          </a:prstGeom>
          <a:noFill/>
          <a:ln w="19050" cap="flat" cmpd="sng">
            <a:solidFill>
              <a:srgbClr val="7B3662"/>
            </a:solidFill>
            <a:prstDash val="solid"/>
            <a:round/>
            <a:headEnd type="none" w="med" len="med"/>
            <a:tailEnd type="none" w="med" len="med"/>
          </a:ln>
        </p:spPr>
      </p:cxnSp>
      <p:cxnSp>
        <p:nvCxnSpPr>
          <p:cNvPr id="60" name="Google Shape;229;p26">
            <a:extLst>
              <a:ext uri="{FF2B5EF4-FFF2-40B4-BE49-F238E27FC236}">
                <a16:creationId xmlns:a16="http://schemas.microsoft.com/office/drawing/2014/main" id="{B2A8E005-DF6E-4CE3-BB58-0D899CD10883}"/>
              </a:ext>
            </a:extLst>
          </p:cNvPr>
          <p:cNvCxnSpPr/>
          <p:nvPr userDrawn="1"/>
        </p:nvCxnSpPr>
        <p:spPr>
          <a:xfrm>
            <a:off x="4788637" y="3322912"/>
            <a:ext cx="0" cy="2358600"/>
          </a:xfrm>
          <a:prstGeom prst="straightConnector1">
            <a:avLst/>
          </a:prstGeom>
          <a:noFill/>
          <a:ln w="19050" cap="flat" cmpd="sng">
            <a:solidFill>
              <a:srgbClr val="B21D30"/>
            </a:solidFill>
            <a:prstDash val="solid"/>
            <a:round/>
            <a:headEnd type="none" w="med" len="med"/>
            <a:tailEnd type="none" w="med" len="med"/>
          </a:ln>
        </p:spPr>
      </p:cxnSp>
      <p:sp>
        <p:nvSpPr>
          <p:cNvPr id="61" name="Google Shape;211;p26">
            <a:extLst>
              <a:ext uri="{FF2B5EF4-FFF2-40B4-BE49-F238E27FC236}">
                <a16:creationId xmlns:a16="http://schemas.microsoft.com/office/drawing/2014/main" id="{83912237-1D6F-49D5-9C3A-F40BC2BE4740}"/>
              </a:ext>
            </a:extLst>
          </p:cNvPr>
          <p:cNvSpPr txBox="1">
            <a:spLocks/>
          </p:cNvSpPr>
          <p:nvPr userDrawn="1"/>
        </p:nvSpPr>
        <p:spPr>
          <a:xfrm>
            <a:off x="415923" y="905892"/>
            <a:ext cx="8770776" cy="1828761"/>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spcBef>
                <a:spcPts val="0"/>
              </a:spcBef>
              <a:spcAft>
                <a:spcPts val="0"/>
              </a:spcAft>
              <a:buFont typeface="Wingdings" panose="05000000000000000000" pitchFamily="2" charset="2"/>
              <a:buNone/>
            </a:pPr>
            <a:r>
              <a:rPr lang="pt-BR" sz="1400" b="0" i="0">
                <a:solidFill>
                  <a:schemeClr val="lt1"/>
                </a:solidFill>
                <a:latin typeface="+mn-lt"/>
                <a:ea typeface="Open Sans"/>
                <a:cs typeface="Arial" panose="020B0604020202020204" pitchFamily="34" charset="0"/>
                <a:sym typeface="Open Sans"/>
              </a:rPr>
              <a:t>Em processos de crescimento, redirecionamento ou </a:t>
            </a:r>
            <a:r>
              <a:rPr lang="pt-BR" sz="1400" b="0" i="0" err="1">
                <a:solidFill>
                  <a:schemeClr val="lt1"/>
                </a:solidFill>
                <a:latin typeface="+mn-lt"/>
                <a:ea typeface="Open Sans"/>
                <a:cs typeface="Arial" panose="020B0604020202020204" pitchFamily="34" charset="0"/>
                <a:sym typeface="Open Sans"/>
              </a:rPr>
              <a:t>reestruturação</a:t>
            </a:r>
            <a:r>
              <a:rPr lang="pt-BR" sz="1400" b="0" i="0">
                <a:solidFill>
                  <a:schemeClr val="lt1"/>
                </a:solidFill>
                <a:latin typeface="+mn-lt"/>
                <a:ea typeface="Open Sans"/>
                <a:cs typeface="Arial" panose="020B0604020202020204" pitchFamily="34" charset="0"/>
                <a:sym typeface="Open Sans"/>
              </a:rPr>
              <a:t> empresarial, uma </a:t>
            </a:r>
            <a:r>
              <a:rPr lang="pt-BR" sz="1400" b="0" i="0" err="1">
                <a:solidFill>
                  <a:schemeClr val="lt1"/>
                </a:solidFill>
                <a:latin typeface="+mn-lt"/>
                <a:ea typeface="Open Sans"/>
                <a:cs typeface="Arial" panose="020B0604020202020204" pitchFamily="34" charset="0"/>
                <a:sym typeface="Open Sans"/>
              </a:rPr>
              <a:t>operação</a:t>
            </a:r>
            <a:r>
              <a:rPr lang="pt-BR" sz="1400" b="0" i="0">
                <a:solidFill>
                  <a:schemeClr val="lt1"/>
                </a:solidFill>
                <a:latin typeface="+mn-lt"/>
                <a:ea typeface="Open Sans"/>
                <a:cs typeface="Arial" panose="020B0604020202020204" pitchFamily="34" charset="0"/>
                <a:sym typeface="Open Sans"/>
              </a:rPr>
              <a:t> externa de </a:t>
            </a:r>
            <a:r>
              <a:rPr lang="pt-BR" sz="1400" b="0" i="0" err="1">
                <a:solidFill>
                  <a:schemeClr val="lt1"/>
                </a:solidFill>
                <a:latin typeface="+mn-lt"/>
                <a:ea typeface="Open Sans"/>
                <a:cs typeface="Arial" panose="020B0604020202020204" pitchFamily="34" charset="0"/>
                <a:sym typeface="Open Sans"/>
              </a:rPr>
              <a:t>Fusões</a:t>
            </a:r>
            <a:r>
              <a:rPr lang="pt-BR" sz="1400" b="0" i="0">
                <a:solidFill>
                  <a:schemeClr val="lt1"/>
                </a:solidFill>
                <a:latin typeface="+mn-lt"/>
                <a:ea typeface="Open Sans"/>
                <a:cs typeface="Arial" panose="020B0604020202020204" pitchFamily="34" charset="0"/>
                <a:sym typeface="Open Sans"/>
              </a:rPr>
              <a:t> &amp; </a:t>
            </a:r>
            <a:r>
              <a:rPr lang="pt-BR" sz="1400" b="0" i="0" err="1">
                <a:solidFill>
                  <a:schemeClr val="lt1"/>
                </a:solidFill>
                <a:latin typeface="+mn-lt"/>
                <a:ea typeface="Open Sans"/>
                <a:cs typeface="Arial" panose="020B0604020202020204" pitchFamily="34" charset="0"/>
                <a:sym typeface="Open Sans"/>
              </a:rPr>
              <a:t>Aquisições</a:t>
            </a:r>
            <a:r>
              <a:rPr lang="pt-BR" sz="1400" b="0" i="0">
                <a:solidFill>
                  <a:schemeClr val="lt1"/>
                </a:solidFill>
                <a:latin typeface="+mn-lt"/>
                <a:ea typeface="Open Sans"/>
                <a:cs typeface="Arial" panose="020B0604020202020204" pitchFamily="34" charset="0"/>
                <a:sym typeface="Open Sans"/>
              </a:rPr>
              <a:t> frequentemente é o melhor caminho para resolver problemas ou maximizar o aproveitamento de oportunidades.</a:t>
            </a:r>
          </a:p>
          <a:p>
            <a:pPr marL="0" indent="0" algn="just" fontAlgn="auto">
              <a:spcBef>
                <a:spcPts val="0"/>
              </a:spcBef>
              <a:spcAft>
                <a:spcPts val="0"/>
              </a:spcAft>
              <a:buFont typeface="Wingdings" panose="05000000000000000000" pitchFamily="2" charset="2"/>
              <a:buNone/>
            </a:pPr>
            <a:endParaRPr lang="pt-BR" sz="1400" b="0" i="0">
              <a:solidFill>
                <a:schemeClr val="lt1"/>
              </a:solidFill>
              <a:latin typeface="+mn-lt"/>
              <a:ea typeface="Open Sans"/>
              <a:cs typeface="Arial" panose="020B0604020202020204" pitchFamily="34" charset="0"/>
              <a:sym typeface="Open Sans"/>
            </a:endParaRPr>
          </a:p>
          <a:p>
            <a:pPr marL="0" indent="0" algn="just" fontAlgn="auto">
              <a:spcBef>
                <a:spcPts val="0"/>
              </a:spcBef>
              <a:spcAft>
                <a:spcPts val="0"/>
              </a:spcAft>
              <a:buClr>
                <a:schemeClr val="dk1"/>
              </a:buClr>
              <a:buSzPts val="1100"/>
              <a:buFont typeface="Arial"/>
              <a:buNone/>
            </a:pPr>
            <a:r>
              <a:rPr lang="pt-BR" sz="1400" b="0" i="0">
                <a:solidFill>
                  <a:schemeClr val="lt1"/>
                </a:solidFill>
                <a:latin typeface="+mn-lt"/>
                <a:ea typeface="Open Sans"/>
                <a:cs typeface="Arial" panose="020B0604020202020204" pitchFamily="34" charset="0"/>
                <a:sym typeface="Open Sans"/>
              </a:rPr>
              <a:t>Nossa equipe possui vasta experiência nos diversos tipos de transações, planejando e executando todas as etapas da operação.</a:t>
            </a:r>
          </a:p>
        </p:txBody>
      </p:sp>
    </p:spTree>
    <p:extLst>
      <p:ext uri="{BB962C8B-B14F-4D97-AF65-F5344CB8AC3E}">
        <p14:creationId xmlns:p14="http://schemas.microsoft.com/office/powerpoint/2010/main" val="3995744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eam 2 columns 3 row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5924" y="1490713"/>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5924" y="1691149"/>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5169000" y="1490713"/>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5169000" y="1691149"/>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33" name="Picture Placeholder 3"/>
          <p:cNvSpPr>
            <a:spLocks noGrp="1" noChangeAspect="1"/>
          </p:cNvSpPr>
          <p:nvPr>
            <p:ph type="pic" sz="quarter" idx="29"/>
          </p:nvPr>
        </p:nvSpPr>
        <p:spPr>
          <a:xfrm>
            <a:off x="513899" y="2013856"/>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34" name="Text Placeholder 6"/>
          <p:cNvSpPr>
            <a:spLocks noGrp="1"/>
          </p:cNvSpPr>
          <p:nvPr>
            <p:ph type="body" sz="quarter" idx="59" hasCustomPrompt="1"/>
          </p:nvPr>
        </p:nvSpPr>
        <p:spPr>
          <a:xfrm>
            <a:off x="1327355" y="2013856"/>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35" name="Picture Placeholder 3"/>
          <p:cNvSpPr>
            <a:spLocks noGrp="1" noChangeAspect="1"/>
          </p:cNvSpPr>
          <p:nvPr>
            <p:ph type="pic" sz="quarter" idx="60"/>
          </p:nvPr>
        </p:nvSpPr>
        <p:spPr>
          <a:xfrm>
            <a:off x="5266874" y="2013856"/>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40" name="Text Placeholder 6"/>
          <p:cNvSpPr>
            <a:spLocks noGrp="1"/>
          </p:cNvSpPr>
          <p:nvPr>
            <p:ph type="body" sz="quarter" idx="61" hasCustomPrompt="1"/>
          </p:nvPr>
        </p:nvSpPr>
        <p:spPr>
          <a:xfrm>
            <a:off x="6080330" y="2013856"/>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1" name="Text Placeholder 6"/>
          <p:cNvSpPr>
            <a:spLocks noGrp="1"/>
          </p:cNvSpPr>
          <p:nvPr>
            <p:ph type="body" sz="quarter" idx="62" hasCustomPrompt="1"/>
          </p:nvPr>
        </p:nvSpPr>
        <p:spPr>
          <a:xfrm>
            <a:off x="415924" y="3221541"/>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62" name="Text Placeholder 6"/>
          <p:cNvSpPr>
            <a:spLocks noGrp="1"/>
          </p:cNvSpPr>
          <p:nvPr>
            <p:ph type="body" sz="quarter" idx="63" hasCustomPrompt="1"/>
          </p:nvPr>
        </p:nvSpPr>
        <p:spPr>
          <a:xfrm>
            <a:off x="415924" y="3421977"/>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63" name="Text Placeholder 6"/>
          <p:cNvSpPr>
            <a:spLocks noGrp="1"/>
          </p:cNvSpPr>
          <p:nvPr>
            <p:ph type="body" sz="quarter" idx="64" hasCustomPrompt="1"/>
          </p:nvPr>
        </p:nvSpPr>
        <p:spPr>
          <a:xfrm>
            <a:off x="5169000" y="3221541"/>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64" name="Text Placeholder 6"/>
          <p:cNvSpPr>
            <a:spLocks noGrp="1"/>
          </p:cNvSpPr>
          <p:nvPr>
            <p:ph type="body" sz="quarter" idx="65" hasCustomPrompt="1"/>
          </p:nvPr>
        </p:nvSpPr>
        <p:spPr>
          <a:xfrm>
            <a:off x="5169000" y="3421977"/>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65" name="Picture Placeholder 3"/>
          <p:cNvSpPr>
            <a:spLocks noGrp="1" noChangeAspect="1"/>
          </p:cNvSpPr>
          <p:nvPr>
            <p:ph type="pic" sz="quarter" idx="66"/>
          </p:nvPr>
        </p:nvSpPr>
        <p:spPr>
          <a:xfrm>
            <a:off x="513899" y="3744684"/>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66" name="Text Placeholder 6"/>
          <p:cNvSpPr>
            <a:spLocks noGrp="1"/>
          </p:cNvSpPr>
          <p:nvPr>
            <p:ph type="body" sz="quarter" idx="67" hasCustomPrompt="1"/>
          </p:nvPr>
        </p:nvSpPr>
        <p:spPr>
          <a:xfrm>
            <a:off x="1327355" y="3744684"/>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7" name="Picture Placeholder 3"/>
          <p:cNvSpPr>
            <a:spLocks noGrp="1" noChangeAspect="1"/>
          </p:cNvSpPr>
          <p:nvPr>
            <p:ph type="pic" sz="quarter" idx="68"/>
          </p:nvPr>
        </p:nvSpPr>
        <p:spPr>
          <a:xfrm>
            <a:off x="5266874" y="3744684"/>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68" name="Text Placeholder 6"/>
          <p:cNvSpPr>
            <a:spLocks noGrp="1"/>
          </p:cNvSpPr>
          <p:nvPr>
            <p:ph type="body" sz="quarter" idx="69" hasCustomPrompt="1"/>
          </p:nvPr>
        </p:nvSpPr>
        <p:spPr>
          <a:xfrm>
            <a:off x="6080330" y="3744684"/>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9" name="Text Placeholder 6"/>
          <p:cNvSpPr>
            <a:spLocks noGrp="1"/>
          </p:cNvSpPr>
          <p:nvPr>
            <p:ph type="body" sz="quarter" idx="70" hasCustomPrompt="1"/>
          </p:nvPr>
        </p:nvSpPr>
        <p:spPr>
          <a:xfrm>
            <a:off x="415924" y="4957945"/>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70" name="Text Placeholder 6"/>
          <p:cNvSpPr>
            <a:spLocks noGrp="1"/>
          </p:cNvSpPr>
          <p:nvPr>
            <p:ph type="body" sz="quarter" idx="71" hasCustomPrompt="1"/>
          </p:nvPr>
        </p:nvSpPr>
        <p:spPr>
          <a:xfrm>
            <a:off x="415924" y="5158381"/>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71" name="Text Placeholder 6"/>
          <p:cNvSpPr>
            <a:spLocks noGrp="1"/>
          </p:cNvSpPr>
          <p:nvPr>
            <p:ph type="body" sz="quarter" idx="72" hasCustomPrompt="1"/>
          </p:nvPr>
        </p:nvSpPr>
        <p:spPr>
          <a:xfrm>
            <a:off x="5169000" y="4957945"/>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72" name="Text Placeholder 6"/>
          <p:cNvSpPr>
            <a:spLocks noGrp="1"/>
          </p:cNvSpPr>
          <p:nvPr>
            <p:ph type="body" sz="quarter" idx="73" hasCustomPrompt="1"/>
          </p:nvPr>
        </p:nvSpPr>
        <p:spPr>
          <a:xfrm>
            <a:off x="5169000" y="5158381"/>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73" name="Picture Placeholder 3"/>
          <p:cNvSpPr>
            <a:spLocks noGrp="1" noChangeAspect="1"/>
          </p:cNvSpPr>
          <p:nvPr>
            <p:ph type="pic" sz="quarter" idx="74"/>
          </p:nvPr>
        </p:nvSpPr>
        <p:spPr>
          <a:xfrm>
            <a:off x="513899" y="5481088"/>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74" name="Text Placeholder 6"/>
          <p:cNvSpPr>
            <a:spLocks noGrp="1"/>
          </p:cNvSpPr>
          <p:nvPr>
            <p:ph type="body" sz="quarter" idx="75" hasCustomPrompt="1"/>
          </p:nvPr>
        </p:nvSpPr>
        <p:spPr>
          <a:xfrm>
            <a:off x="1327355" y="5481088"/>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5" name="Picture Placeholder 3"/>
          <p:cNvSpPr>
            <a:spLocks noGrp="1" noChangeAspect="1"/>
          </p:cNvSpPr>
          <p:nvPr>
            <p:ph type="pic" sz="quarter" idx="76"/>
          </p:nvPr>
        </p:nvSpPr>
        <p:spPr>
          <a:xfrm>
            <a:off x="5266874" y="5481088"/>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76" name="Text Placeholder 6"/>
          <p:cNvSpPr>
            <a:spLocks noGrp="1"/>
          </p:cNvSpPr>
          <p:nvPr>
            <p:ph type="body" sz="quarter" idx="77" hasCustomPrompt="1"/>
          </p:nvPr>
        </p:nvSpPr>
        <p:spPr>
          <a:xfrm>
            <a:off x="6080330" y="5481088"/>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32538299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eam 3 columns 2 rows w heading">
    <p:spTree>
      <p:nvGrpSpPr>
        <p:cNvPr id="1" name=""/>
        <p:cNvGrpSpPr/>
        <p:nvPr/>
      </p:nvGrpSpPr>
      <p:grpSpPr>
        <a:xfrm>
          <a:off x="0" y="0"/>
          <a:ext cx="0" cy="0"/>
          <a:chOff x="0" y="0"/>
          <a:chExt cx="0" cy="0"/>
        </a:xfrm>
      </p:grpSpPr>
      <p:sp>
        <p:nvSpPr>
          <p:cNvPr id="12"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7000" y="18446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7000" y="20451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16" name="Text Placeholder 6"/>
          <p:cNvSpPr>
            <a:spLocks noGrp="1"/>
          </p:cNvSpPr>
          <p:nvPr>
            <p:ph type="body" sz="quarter" idx="32" hasCustomPrompt="1"/>
          </p:nvPr>
        </p:nvSpPr>
        <p:spPr>
          <a:xfrm>
            <a:off x="3476462" y="18446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9" name="Text Placeholder 6"/>
          <p:cNvSpPr>
            <a:spLocks noGrp="1"/>
          </p:cNvSpPr>
          <p:nvPr>
            <p:ph type="body" sz="quarter" idx="34" hasCustomPrompt="1"/>
          </p:nvPr>
        </p:nvSpPr>
        <p:spPr>
          <a:xfrm>
            <a:off x="3477586" y="20451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6537000" y="18446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6537000" y="20451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32" name="Picture Placeholder 3"/>
          <p:cNvSpPr>
            <a:spLocks noGrp="1" noChangeAspect="1"/>
          </p:cNvSpPr>
          <p:nvPr>
            <p:ph type="pic" sz="quarter" idx="29"/>
          </p:nvPr>
        </p:nvSpPr>
        <p:spPr>
          <a:xfrm>
            <a:off x="513899" y="238397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33" name="Text Placeholder 6"/>
          <p:cNvSpPr>
            <a:spLocks noGrp="1"/>
          </p:cNvSpPr>
          <p:nvPr>
            <p:ph type="body" sz="quarter" idx="51" hasCustomPrompt="1"/>
          </p:nvPr>
        </p:nvSpPr>
        <p:spPr>
          <a:xfrm>
            <a:off x="1327356" y="2383972"/>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34" name="Picture Placeholder 3"/>
          <p:cNvSpPr>
            <a:spLocks noGrp="1" noChangeAspect="1"/>
          </p:cNvSpPr>
          <p:nvPr>
            <p:ph type="pic" sz="quarter" idx="52"/>
          </p:nvPr>
        </p:nvSpPr>
        <p:spPr>
          <a:xfrm>
            <a:off x="3583670" y="238485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35" name="Text Placeholder 6"/>
          <p:cNvSpPr>
            <a:spLocks noGrp="1"/>
          </p:cNvSpPr>
          <p:nvPr>
            <p:ph type="body" sz="quarter" idx="53" hasCustomPrompt="1"/>
          </p:nvPr>
        </p:nvSpPr>
        <p:spPr>
          <a:xfrm>
            <a:off x="4397127" y="2384850"/>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48" name="Picture Placeholder 3"/>
          <p:cNvSpPr>
            <a:spLocks noGrp="1" noChangeAspect="1"/>
          </p:cNvSpPr>
          <p:nvPr>
            <p:ph type="pic" sz="quarter" idx="54"/>
          </p:nvPr>
        </p:nvSpPr>
        <p:spPr>
          <a:xfrm>
            <a:off x="6629403" y="238485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49" name="Text Placeholder 6"/>
          <p:cNvSpPr>
            <a:spLocks noGrp="1"/>
          </p:cNvSpPr>
          <p:nvPr>
            <p:ph type="body" sz="quarter" idx="55" hasCustomPrompt="1"/>
          </p:nvPr>
        </p:nvSpPr>
        <p:spPr>
          <a:xfrm>
            <a:off x="7442860" y="2384850"/>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0" name="Text Placeholder 5"/>
          <p:cNvSpPr>
            <a:spLocks noGrp="1"/>
          </p:cNvSpPr>
          <p:nvPr>
            <p:ph type="body" sz="quarter" idx="56" hasCustomPrompt="1"/>
          </p:nvPr>
        </p:nvSpPr>
        <p:spPr>
          <a:xfrm>
            <a:off x="418075" y="4113213"/>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51" name="Text Placeholder 6"/>
          <p:cNvSpPr>
            <a:spLocks noGrp="1"/>
          </p:cNvSpPr>
          <p:nvPr>
            <p:ph type="body" sz="quarter" idx="57" hasCustomPrompt="1"/>
          </p:nvPr>
        </p:nvSpPr>
        <p:spPr>
          <a:xfrm>
            <a:off x="418075" y="44735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52" name="Text Placeholder 6"/>
          <p:cNvSpPr>
            <a:spLocks noGrp="1"/>
          </p:cNvSpPr>
          <p:nvPr>
            <p:ph type="body" sz="quarter" idx="58" hasCustomPrompt="1"/>
          </p:nvPr>
        </p:nvSpPr>
        <p:spPr>
          <a:xfrm>
            <a:off x="418075" y="46740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3" name="Text Placeholder 6"/>
          <p:cNvSpPr>
            <a:spLocks noGrp="1"/>
          </p:cNvSpPr>
          <p:nvPr>
            <p:ph type="body" sz="quarter" idx="59" hasCustomPrompt="1"/>
          </p:nvPr>
        </p:nvSpPr>
        <p:spPr>
          <a:xfrm>
            <a:off x="3477537" y="44735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54" name="Text Placeholder 6"/>
          <p:cNvSpPr>
            <a:spLocks noGrp="1"/>
          </p:cNvSpPr>
          <p:nvPr>
            <p:ph type="body" sz="quarter" idx="60" hasCustomPrompt="1"/>
          </p:nvPr>
        </p:nvSpPr>
        <p:spPr>
          <a:xfrm>
            <a:off x="3478661" y="46740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5" name="Text Placeholder 6"/>
          <p:cNvSpPr>
            <a:spLocks noGrp="1"/>
          </p:cNvSpPr>
          <p:nvPr>
            <p:ph type="body" sz="quarter" idx="61" hasCustomPrompt="1"/>
          </p:nvPr>
        </p:nvSpPr>
        <p:spPr>
          <a:xfrm>
            <a:off x="6538075" y="44735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56" name="Text Placeholder 6"/>
          <p:cNvSpPr>
            <a:spLocks noGrp="1"/>
          </p:cNvSpPr>
          <p:nvPr>
            <p:ph type="body" sz="quarter" idx="62" hasCustomPrompt="1"/>
          </p:nvPr>
        </p:nvSpPr>
        <p:spPr>
          <a:xfrm>
            <a:off x="6538075" y="46740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7" name="Picture Placeholder 3"/>
          <p:cNvSpPr>
            <a:spLocks noGrp="1" noChangeAspect="1"/>
          </p:cNvSpPr>
          <p:nvPr>
            <p:ph type="pic" sz="quarter" idx="63"/>
          </p:nvPr>
        </p:nvSpPr>
        <p:spPr>
          <a:xfrm>
            <a:off x="514974" y="501287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58" name="Text Placeholder 6"/>
          <p:cNvSpPr>
            <a:spLocks noGrp="1"/>
          </p:cNvSpPr>
          <p:nvPr>
            <p:ph type="body" sz="quarter" idx="64" hasCustomPrompt="1"/>
          </p:nvPr>
        </p:nvSpPr>
        <p:spPr>
          <a:xfrm>
            <a:off x="1328431" y="5012872"/>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9" name="Picture Placeholder 3"/>
          <p:cNvSpPr>
            <a:spLocks noGrp="1" noChangeAspect="1"/>
          </p:cNvSpPr>
          <p:nvPr>
            <p:ph type="pic" sz="quarter" idx="65"/>
          </p:nvPr>
        </p:nvSpPr>
        <p:spPr>
          <a:xfrm>
            <a:off x="3584745" y="501375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0" name="Text Placeholder 6"/>
          <p:cNvSpPr>
            <a:spLocks noGrp="1"/>
          </p:cNvSpPr>
          <p:nvPr>
            <p:ph type="body" sz="quarter" idx="66" hasCustomPrompt="1"/>
          </p:nvPr>
        </p:nvSpPr>
        <p:spPr>
          <a:xfrm>
            <a:off x="4398202" y="5013750"/>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1" name="Picture Placeholder 3"/>
          <p:cNvSpPr>
            <a:spLocks noGrp="1" noChangeAspect="1"/>
          </p:cNvSpPr>
          <p:nvPr>
            <p:ph type="pic" sz="quarter" idx="67"/>
          </p:nvPr>
        </p:nvSpPr>
        <p:spPr>
          <a:xfrm>
            <a:off x="6630478" y="501375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2" name="Text Placeholder 6"/>
          <p:cNvSpPr>
            <a:spLocks noGrp="1"/>
          </p:cNvSpPr>
          <p:nvPr>
            <p:ph type="body" sz="quarter" idx="68" hasCustomPrompt="1"/>
          </p:nvPr>
        </p:nvSpPr>
        <p:spPr>
          <a:xfrm>
            <a:off x="7443935" y="5013750"/>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3436190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am 3 columns 2 rows">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1327355" y="2014991"/>
            <a:ext cx="2041645"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7000"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 name="Picture Placeholder 3"/>
          <p:cNvSpPr>
            <a:spLocks noGrp="1" noChangeAspect="1"/>
          </p:cNvSpPr>
          <p:nvPr>
            <p:ph type="pic" sz="quarter" idx="29"/>
          </p:nvPr>
        </p:nvSpPr>
        <p:spPr>
          <a:xfrm>
            <a:off x="514974" y="201499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14" name="Text Placeholder 6"/>
          <p:cNvSpPr>
            <a:spLocks noGrp="1"/>
          </p:cNvSpPr>
          <p:nvPr>
            <p:ph type="body" sz="quarter" idx="30" hasCustomPrompt="1"/>
          </p:nvPr>
        </p:nvSpPr>
        <p:spPr>
          <a:xfrm>
            <a:off x="417000"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15" name="Text Placeholder 6"/>
          <p:cNvSpPr>
            <a:spLocks noGrp="1"/>
          </p:cNvSpPr>
          <p:nvPr>
            <p:ph type="body" sz="quarter" idx="31" hasCustomPrompt="1"/>
          </p:nvPr>
        </p:nvSpPr>
        <p:spPr>
          <a:xfrm>
            <a:off x="4387262" y="2014991"/>
            <a:ext cx="2041200"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16" name="Text Placeholder 6"/>
          <p:cNvSpPr>
            <a:spLocks noGrp="1"/>
          </p:cNvSpPr>
          <p:nvPr>
            <p:ph type="body" sz="quarter" idx="32" hasCustomPrompt="1"/>
          </p:nvPr>
        </p:nvSpPr>
        <p:spPr>
          <a:xfrm>
            <a:off x="3476462"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8" name="Picture Placeholder 3"/>
          <p:cNvSpPr>
            <a:spLocks noGrp="1" noChangeAspect="1"/>
          </p:cNvSpPr>
          <p:nvPr>
            <p:ph type="pic" sz="quarter" idx="33"/>
          </p:nvPr>
        </p:nvSpPr>
        <p:spPr>
          <a:xfrm>
            <a:off x="3575561" y="201499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19" name="Text Placeholder 6"/>
          <p:cNvSpPr>
            <a:spLocks noGrp="1"/>
          </p:cNvSpPr>
          <p:nvPr>
            <p:ph type="body" sz="quarter" idx="34" hasCustomPrompt="1"/>
          </p:nvPr>
        </p:nvSpPr>
        <p:spPr>
          <a:xfrm>
            <a:off x="3477586"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0" name="Text Placeholder 6"/>
          <p:cNvSpPr>
            <a:spLocks noGrp="1"/>
          </p:cNvSpPr>
          <p:nvPr>
            <p:ph type="body" sz="quarter" idx="35" hasCustomPrompt="1"/>
          </p:nvPr>
        </p:nvSpPr>
        <p:spPr>
          <a:xfrm>
            <a:off x="7447800" y="2014991"/>
            <a:ext cx="2041200"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21" name="Text Placeholder 6"/>
          <p:cNvSpPr>
            <a:spLocks noGrp="1"/>
          </p:cNvSpPr>
          <p:nvPr>
            <p:ph type="body" sz="quarter" idx="36" hasCustomPrompt="1"/>
          </p:nvPr>
        </p:nvSpPr>
        <p:spPr>
          <a:xfrm>
            <a:off x="6537000"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2" name="Picture Placeholder 3"/>
          <p:cNvSpPr>
            <a:spLocks noGrp="1" noChangeAspect="1"/>
          </p:cNvSpPr>
          <p:nvPr>
            <p:ph type="pic" sz="quarter" idx="37"/>
          </p:nvPr>
        </p:nvSpPr>
        <p:spPr>
          <a:xfrm>
            <a:off x="6634974" y="201499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23" name="Text Placeholder 6"/>
          <p:cNvSpPr>
            <a:spLocks noGrp="1"/>
          </p:cNvSpPr>
          <p:nvPr>
            <p:ph type="body" sz="quarter" idx="38" hasCustomPrompt="1"/>
          </p:nvPr>
        </p:nvSpPr>
        <p:spPr>
          <a:xfrm>
            <a:off x="6537000"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37" name="Text Placeholder 6"/>
          <p:cNvSpPr>
            <a:spLocks noGrp="1"/>
          </p:cNvSpPr>
          <p:nvPr>
            <p:ph type="body" sz="quarter" idx="40" hasCustomPrompt="1"/>
          </p:nvPr>
        </p:nvSpPr>
        <p:spPr>
          <a:xfrm>
            <a:off x="417000" y="405702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38" name="Picture Placeholder 3"/>
          <p:cNvSpPr>
            <a:spLocks noGrp="1" noChangeAspect="1"/>
          </p:cNvSpPr>
          <p:nvPr>
            <p:ph type="pic" sz="quarter" idx="41"/>
          </p:nvPr>
        </p:nvSpPr>
        <p:spPr>
          <a:xfrm>
            <a:off x="514974" y="459597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39" name="Text Placeholder 6"/>
          <p:cNvSpPr>
            <a:spLocks noGrp="1"/>
          </p:cNvSpPr>
          <p:nvPr>
            <p:ph type="body" sz="quarter" idx="42" hasCustomPrompt="1"/>
          </p:nvPr>
        </p:nvSpPr>
        <p:spPr>
          <a:xfrm>
            <a:off x="417000" y="425745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41" name="Text Placeholder 6"/>
          <p:cNvSpPr>
            <a:spLocks noGrp="1"/>
          </p:cNvSpPr>
          <p:nvPr>
            <p:ph type="body" sz="quarter" idx="44" hasCustomPrompt="1"/>
          </p:nvPr>
        </p:nvSpPr>
        <p:spPr>
          <a:xfrm>
            <a:off x="3476463" y="405702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2" name="Picture Placeholder 3"/>
          <p:cNvSpPr>
            <a:spLocks noGrp="1" noChangeAspect="1"/>
          </p:cNvSpPr>
          <p:nvPr>
            <p:ph type="pic" sz="quarter" idx="45"/>
          </p:nvPr>
        </p:nvSpPr>
        <p:spPr>
          <a:xfrm>
            <a:off x="3575562" y="459597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43" name="Text Placeholder 6"/>
          <p:cNvSpPr>
            <a:spLocks noGrp="1"/>
          </p:cNvSpPr>
          <p:nvPr>
            <p:ph type="body" sz="quarter" idx="46" hasCustomPrompt="1"/>
          </p:nvPr>
        </p:nvSpPr>
        <p:spPr>
          <a:xfrm>
            <a:off x="3477587" y="425745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45" name="Text Placeholder 6"/>
          <p:cNvSpPr>
            <a:spLocks noGrp="1"/>
          </p:cNvSpPr>
          <p:nvPr>
            <p:ph type="body" sz="quarter" idx="48" hasCustomPrompt="1"/>
          </p:nvPr>
        </p:nvSpPr>
        <p:spPr>
          <a:xfrm>
            <a:off x="6537001" y="405702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6" name="Picture Placeholder 3"/>
          <p:cNvSpPr>
            <a:spLocks noGrp="1" noChangeAspect="1"/>
          </p:cNvSpPr>
          <p:nvPr>
            <p:ph type="pic" sz="quarter" idx="49"/>
          </p:nvPr>
        </p:nvSpPr>
        <p:spPr>
          <a:xfrm>
            <a:off x="6634975" y="459597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47" name="Text Placeholder 6"/>
          <p:cNvSpPr>
            <a:spLocks noGrp="1"/>
          </p:cNvSpPr>
          <p:nvPr>
            <p:ph type="body" sz="quarter" idx="50" hasCustomPrompt="1"/>
          </p:nvPr>
        </p:nvSpPr>
        <p:spPr>
          <a:xfrm>
            <a:off x="6537001" y="425745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6" name="Text Placeholder 6"/>
          <p:cNvSpPr>
            <a:spLocks noGrp="1"/>
          </p:cNvSpPr>
          <p:nvPr>
            <p:ph type="body" sz="quarter" idx="51" hasCustomPrompt="1"/>
          </p:nvPr>
        </p:nvSpPr>
        <p:spPr>
          <a:xfrm>
            <a:off x="1328430" y="4595970"/>
            <a:ext cx="2041645"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57" name="Text Placeholder 6"/>
          <p:cNvSpPr>
            <a:spLocks noGrp="1"/>
          </p:cNvSpPr>
          <p:nvPr>
            <p:ph type="body" sz="quarter" idx="52" hasCustomPrompt="1"/>
          </p:nvPr>
        </p:nvSpPr>
        <p:spPr>
          <a:xfrm>
            <a:off x="4388337" y="4595970"/>
            <a:ext cx="2041200"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58" name="Text Placeholder 6"/>
          <p:cNvSpPr>
            <a:spLocks noGrp="1"/>
          </p:cNvSpPr>
          <p:nvPr>
            <p:ph type="body" sz="quarter" idx="53" hasCustomPrompt="1"/>
          </p:nvPr>
        </p:nvSpPr>
        <p:spPr>
          <a:xfrm>
            <a:off x="7448875" y="4595970"/>
            <a:ext cx="2041200"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126799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eam 3 columns 3 row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7000"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7000"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16" name="Text Placeholder 6"/>
          <p:cNvSpPr>
            <a:spLocks noGrp="1"/>
          </p:cNvSpPr>
          <p:nvPr>
            <p:ph type="body" sz="quarter" idx="32" hasCustomPrompt="1"/>
          </p:nvPr>
        </p:nvSpPr>
        <p:spPr>
          <a:xfrm>
            <a:off x="3476462"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9" name="Text Placeholder 6"/>
          <p:cNvSpPr>
            <a:spLocks noGrp="1"/>
          </p:cNvSpPr>
          <p:nvPr>
            <p:ph type="body" sz="quarter" idx="34" hasCustomPrompt="1"/>
          </p:nvPr>
        </p:nvSpPr>
        <p:spPr>
          <a:xfrm>
            <a:off x="3477586"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6537000"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6537000"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6" name="Picture Placeholder 3"/>
          <p:cNvSpPr>
            <a:spLocks noGrp="1" noChangeAspect="1"/>
          </p:cNvSpPr>
          <p:nvPr>
            <p:ph type="pic" sz="quarter" idx="29"/>
          </p:nvPr>
        </p:nvSpPr>
        <p:spPr>
          <a:xfrm>
            <a:off x="513899" y="2024743"/>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57" name="Text Placeholder 6"/>
          <p:cNvSpPr>
            <a:spLocks noGrp="1"/>
          </p:cNvSpPr>
          <p:nvPr>
            <p:ph type="body" sz="quarter" idx="63" hasCustomPrompt="1"/>
          </p:nvPr>
        </p:nvSpPr>
        <p:spPr>
          <a:xfrm>
            <a:off x="1327356" y="2024743"/>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8" name="Picture Placeholder 3"/>
          <p:cNvSpPr>
            <a:spLocks noGrp="1" noChangeAspect="1"/>
          </p:cNvSpPr>
          <p:nvPr>
            <p:ph type="pic" sz="quarter" idx="64"/>
          </p:nvPr>
        </p:nvSpPr>
        <p:spPr>
          <a:xfrm>
            <a:off x="3583670" y="202562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59" name="Text Placeholder 6"/>
          <p:cNvSpPr>
            <a:spLocks noGrp="1"/>
          </p:cNvSpPr>
          <p:nvPr>
            <p:ph type="body" sz="quarter" idx="65" hasCustomPrompt="1"/>
          </p:nvPr>
        </p:nvSpPr>
        <p:spPr>
          <a:xfrm>
            <a:off x="4397127" y="2025621"/>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0" name="Picture Placeholder 3"/>
          <p:cNvSpPr>
            <a:spLocks noGrp="1" noChangeAspect="1"/>
          </p:cNvSpPr>
          <p:nvPr>
            <p:ph type="pic" sz="quarter" idx="66"/>
          </p:nvPr>
        </p:nvSpPr>
        <p:spPr>
          <a:xfrm>
            <a:off x="6629403" y="202562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1" name="Text Placeholder 6"/>
          <p:cNvSpPr>
            <a:spLocks noGrp="1"/>
          </p:cNvSpPr>
          <p:nvPr>
            <p:ph type="body" sz="quarter" idx="67" hasCustomPrompt="1"/>
          </p:nvPr>
        </p:nvSpPr>
        <p:spPr>
          <a:xfrm>
            <a:off x="7442860" y="2025621"/>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2" name="Text Placeholder 6"/>
          <p:cNvSpPr>
            <a:spLocks noGrp="1"/>
          </p:cNvSpPr>
          <p:nvPr>
            <p:ph type="body" sz="quarter" idx="68" hasCustomPrompt="1"/>
          </p:nvPr>
        </p:nvSpPr>
        <p:spPr>
          <a:xfrm>
            <a:off x="415925" y="3206531"/>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3" name="Text Placeholder 6"/>
          <p:cNvSpPr>
            <a:spLocks noGrp="1"/>
          </p:cNvSpPr>
          <p:nvPr>
            <p:ph type="body" sz="quarter" idx="69" hasCustomPrompt="1"/>
          </p:nvPr>
        </p:nvSpPr>
        <p:spPr>
          <a:xfrm>
            <a:off x="415925" y="3406967"/>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4" name="Text Placeholder 6"/>
          <p:cNvSpPr>
            <a:spLocks noGrp="1"/>
          </p:cNvSpPr>
          <p:nvPr>
            <p:ph type="body" sz="quarter" idx="70" hasCustomPrompt="1"/>
          </p:nvPr>
        </p:nvSpPr>
        <p:spPr>
          <a:xfrm>
            <a:off x="3475387" y="3206531"/>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5" name="Text Placeholder 6"/>
          <p:cNvSpPr>
            <a:spLocks noGrp="1"/>
          </p:cNvSpPr>
          <p:nvPr>
            <p:ph type="body" sz="quarter" idx="71" hasCustomPrompt="1"/>
          </p:nvPr>
        </p:nvSpPr>
        <p:spPr>
          <a:xfrm>
            <a:off x="3476511" y="3406967"/>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6" name="Text Placeholder 6"/>
          <p:cNvSpPr>
            <a:spLocks noGrp="1"/>
          </p:cNvSpPr>
          <p:nvPr>
            <p:ph type="body" sz="quarter" idx="72" hasCustomPrompt="1"/>
          </p:nvPr>
        </p:nvSpPr>
        <p:spPr>
          <a:xfrm>
            <a:off x="6535925" y="3206531"/>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7" name="Text Placeholder 6"/>
          <p:cNvSpPr>
            <a:spLocks noGrp="1"/>
          </p:cNvSpPr>
          <p:nvPr>
            <p:ph type="body" sz="quarter" idx="73" hasCustomPrompt="1"/>
          </p:nvPr>
        </p:nvSpPr>
        <p:spPr>
          <a:xfrm>
            <a:off x="6535925" y="3406967"/>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8" name="Picture Placeholder 3"/>
          <p:cNvSpPr>
            <a:spLocks noGrp="1" noChangeAspect="1"/>
          </p:cNvSpPr>
          <p:nvPr>
            <p:ph type="pic" sz="quarter" idx="74"/>
          </p:nvPr>
        </p:nvSpPr>
        <p:spPr>
          <a:xfrm>
            <a:off x="512824" y="374056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9" name="Text Placeholder 6"/>
          <p:cNvSpPr>
            <a:spLocks noGrp="1"/>
          </p:cNvSpPr>
          <p:nvPr>
            <p:ph type="body" sz="quarter" idx="75" hasCustomPrompt="1"/>
          </p:nvPr>
        </p:nvSpPr>
        <p:spPr>
          <a:xfrm>
            <a:off x="1326281" y="3740560"/>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0" name="Picture Placeholder 3"/>
          <p:cNvSpPr>
            <a:spLocks noGrp="1" noChangeAspect="1"/>
          </p:cNvSpPr>
          <p:nvPr>
            <p:ph type="pic" sz="quarter" idx="76"/>
          </p:nvPr>
        </p:nvSpPr>
        <p:spPr>
          <a:xfrm>
            <a:off x="3582595" y="3741438"/>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1" name="Text Placeholder 6"/>
          <p:cNvSpPr>
            <a:spLocks noGrp="1"/>
          </p:cNvSpPr>
          <p:nvPr>
            <p:ph type="body" sz="quarter" idx="77" hasCustomPrompt="1"/>
          </p:nvPr>
        </p:nvSpPr>
        <p:spPr>
          <a:xfrm>
            <a:off x="4396052" y="3741438"/>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2" name="Picture Placeholder 3"/>
          <p:cNvSpPr>
            <a:spLocks noGrp="1" noChangeAspect="1"/>
          </p:cNvSpPr>
          <p:nvPr>
            <p:ph type="pic" sz="quarter" idx="78"/>
          </p:nvPr>
        </p:nvSpPr>
        <p:spPr>
          <a:xfrm>
            <a:off x="6628328" y="3741438"/>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3" name="Text Placeholder 6"/>
          <p:cNvSpPr>
            <a:spLocks noGrp="1"/>
          </p:cNvSpPr>
          <p:nvPr>
            <p:ph type="body" sz="quarter" idx="79" hasCustomPrompt="1"/>
          </p:nvPr>
        </p:nvSpPr>
        <p:spPr>
          <a:xfrm>
            <a:off x="7441785" y="3741438"/>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4" name="Text Placeholder 6"/>
          <p:cNvSpPr>
            <a:spLocks noGrp="1"/>
          </p:cNvSpPr>
          <p:nvPr>
            <p:ph type="body" sz="quarter" idx="80" hasCustomPrompt="1"/>
          </p:nvPr>
        </p:nvSpPr>
        <p:spPr>
          <a:xfrm>
            <a:off x="415925" y="491971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5" name="Text Placeholder 6"/>
          <p:cNvSpPr>
            <a:spLocks noGrp="1"/>
          </p:cNvSpPr>
          <p:nvPr>
            <p:ph type="body" sz="quarter" idx="81" hasCustomPrompt="1"/>
          </p:nvPr>
        </p:nvSpPr>
        <p:spPr>
          <a:xfrm>
            <a:off x="415925" y="512014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76" name="Text Placeholder 6"/>
          <p:cNvSpPr>
            <a:spLocks noGrp="1"/>
          </p:cNvSpPr>
          <p:nvPr>
            <p:ph type="body" sz="quarter" idx="82" hasCustomPrompt="1"/>
          </p:nvPr>
        </p:nvSpPr>
        <p:spPr>
          <a:xfrm>
            <a:off x="3475387" y="491971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7" name="Text Placeholder 6"/>
          <p:cNvSpPr>
            <a:spLocks noGrp="1"/>
          </p:cNvSpPr>
          <p:nvPr>
            <p:ph type="body" sz="quarter" idx="83" hasCustomPrompt="1"/>
          </p:nvPr>
        </p:nvSpPr>
        <p:spPr>
          <a:xfrm>
            <a:off x="3476511" y="512014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78" name="Text Placeholder 6"/>
          <p:cNvSpPr>
            <a:spLocks noGrp="1"/>
          </p:cNvSpPr>
          <p:nvPr>
            <p:ph type="body" sz="quarter" idx="84" hasCustomPrompt="1"/>
          </p:nvPr>
        </p:nvSpPr>
        <p:spPr>
          <a:xfrm>
            <a:off x="6535925" y="491971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9" name="Text Placeholder 6"/>
          <p:cNvSpPr>
            <a:spLocks noGrp="1"/>
          </p:cNvSpPr>
          <p:nvPr>
            <p:ph type="body" sz="quarter" idx="85" hasCustomPrompt="1"/>
          </p:nvPr>
        </p:nvSpPr>
        <p:spPr>
          <a:xfrm>
            <a:off x="6535925" y="512014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80" name="Picture Placeholder 3"/>
          <p:cNvSpPr>
            <a:spLocks noGrp="1" noChangeAspect="1"/>
          </p:cNvSpPr>
          <p:nvPr>
            <p:ph type="pic" sz="quarter" idx="86"/>
          </p:nvPr>
        </p:nvSpPr>
        <p:spPr>
          <a:xfrm>
            <a:off x="512824" y="545374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1" name="Text Placeholder 6"/>
          <p:cNvSpPr>
            <a:spLocks noGrp="1"/>
          </p:cNvSpPr>
          <p:nvPr>
            <p:ph type="body" sz="quarter" idx="87" hasCustomPrompt="1"/>
          </p:nvPr>
        </p:nvSpPr>
        <p:spPr>
          <a:xfrm>
            <a:off x="1326281" y="5453741"/>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82" name="Picture Placeholder 3"/>
          <p:cNvSpPr>
            <a:spLocks noGrp="1" noChangeAspect="1"/>
          </p:cNvSpPr>
          <p:nvPr>
            <p:ph type="pic" sz="quarter" idx="88"/>
          </p:nvPr>
        </p:nvSpPr>
        <p:spPr>
          <a:xfrm>
            <a:off x="3582595" y="5454619"/>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3" name="Text Placeholder 6"/>
          <p:cNvSpPr>
            <a:spLocks noGrp="1"/>
          </p:cNvSpPr>
          <p:nvPr>
            <p:ph type="body" sz="quarter" idx="89" hasCustomPrompt="1"/>
          </p:nvPr>
        </p:nvSpPr>
        <p:spPr>
          <a:xfrm>
            <a:off x="4396052" y="5454619"/>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84" name="Picture Placeholder 3"/>
          <p:cNvSpPr>
            <a:spLocks noGrp="1" noChangeAspect="1"/>
          </p:cNvSpPr>
          <p:nvPr>
            <p:ph type="pic" sz="quarter" idx="90"/>
          </p:nvPr>
        </p:nvSpPr>
        <p:spPr>
          <a:xfrm>
            <a:off x="6628328" y="5454619"/>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5" name="Text Placeholder 6"/>
          <p:cNvSpPr>
            <a:spLocks noGrp="1"/>
          </p:cNvSpPr>
          <p:nvPr>
            <p:ph type="body" sz="quarter" idx="91" hasCustomPrompt="1"/>
          </p:nvPr>
        </p:nvSpPr>
        <p:spPr>
          <a:xfrm>
            <a:off x="7441785" y="5454619"/>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2480187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am 3 columns 3 rows w headin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7000" y="1854507"/>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7000" y="2054943"/>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16" name="Text Placeholder 6"/>
          <p:cNvSpPr>
            <a:spLocks noGrp="1"/>
          </p:cNvSpPr>
          <p:nvPr>
            <p:ph type="body" sz="quarter" idx="32" hasCustomPrompt="1"/>
          </p:nvPr>
        </p:nvSpPr>
        <p:spPr>
          <a:xfrm>
            <a:off x="3476462" y="1854507"/>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9" name="Text Placeholder 6"/>
          <p:cNvSpPr>
            <a:spLocks noGrp="1"/>
          </p:cNvSpPr>
          <p:nvPr>
            <p:ph type="body" sz="quarter" idx="34" hasCustomPrompt="1"/>
          </p:nvPr>
        </p:nvSpPr>
        <p:spPr>
          <a:xfrm>
            <a:off x="3477586" y="2054943"/>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6537000" y="1854507"/>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6537000" y="2054943"/>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7"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59" name="Picture Placeholder 3"/>
          <p:cNvSpPr>
            <a:spLocks noGrp="1" noChangeAspect="1"/>
          </p:cNvSpPr>
          <p:nvPr>
            <p:ph type="pic" sz="quarter" idx="29"/>
          </p:nvPr>
        </p:nvSpPr>
        <p:spPr>
          <a:xfrm>
            <a:off x="513899" y="2351316"/>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0" name="Text Placeholder 6"/>
          <p:cNvSpPr>
            <a:spLocks noGrp="1"/>
          </p:cNvSpPr>
          <p:nvPr>
            <p:ph type="body" sz="quarter" idx="64" hasCustomPrompt="1"/>
          </p:nvPr>
        </p:nvSpPr>
        <p:spPr>
          <a:xfrm>
            <a:off x="1121230" y="2351316"/>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1" name="Picture Placeholder 3"/>
          <p:cNvSpPr>
            <a:spLocks noGrp="1" noChangeAspect="1"/>
          </p:cNvSpPr>
          <p:nvPr>
            <p:ph type="pic" sz="quarter" idx="65"/>
          </p:nvPr>
        </p:nvSpPr>
        <p:spPr>
          <a:xfrm>
            <a:off x="3583670" y="2352194"/>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2" name="Text Placeholder 6"/>
          <p:cNvSpPr>
            <a:spLocks noGrp="1"/>
          </p:cNvSpPr>
          <p:nvPr>
            <p:ph type="body" sz="quarter" idx="66" hasCustomPrompt="1"/>
          </p:nvPr>
        </p:nvSpPr>
        <p:spPr>
          <a:xfrm>
            <a:off x="4191001" y="2352194"/>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3" name="Picture Placeholder 3"/>
          <p:cNvSpPr>
            <a:spLocks noGrp="1" noChangeAspect="1"/>
          </p:cNvSpPr>
          <p:nvPr>
            <p:ph type="pic" sz="quarter" idx="67"/>
          </p:nvPr>
        </p:nvSpPr>
        <p:spPr>
          <a:xfrm>
            <a:off x="6629403" y="2352194"/>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4" name="Text Placeholder 6"/>
          <p:cNvSpPr>
            <a:spLocks noGrp="1"/>
          </p:cNvSpPr>
          <p:nvPr>
            <p:ph type="body" sz="quarter" idx="68" hasCustomPrompt="1"/>
          </p:nvPr>
        </p:nvSpPr>
        <p:spPr>
          <a:xfrm>
            <a:off x="7236734" y="2352194"/>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5" name="Text Placeholder 6"/>
          <p:cNvSpPr>
            <a:spLocks noGrp="1"/>
          </p:cNvSpPr>
          <p:nvPr>
            <p:ph type="body" sz="quarter" idx="69" hasCustomPrompt="1"/>
          </p:nvPr>
        </p:nvSpPr>
        <p:spPr>
          <a:xfrm>
            <a:off x="415925" y="3574450"/>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6" name="Text Placeholder 6"/>
          <p:cNvSpPr>
            <a:spLocks noGrp="1"/>
          </p:cNvSpPr>
          <p:nvPr>
            <p:ph type="body" sz="quarter" idx="70" hasCustomPrompt="1"/>
          </p:nvPr>
        </p:nvSpPr>
        <p:spPr>
          <a:xfrm>
            <a:off x="415925" y="3774886"/>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7" name="Text Placeholder 6"/>
          <p:cNvSpPr>
            <a:spLocks noGrp="1"/>
          </p:cNvSpPr>
          <p:nvPr>
            <p:ph type="body" sz="quarter" idx="71" hasCustomPrompt="1"/>
          </p:nvPr>
        </p:nvSpPr>
        <p:spPr>
          <a:xfrm>
            <a:off x="3475387" y="3574450"/>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8" name="Text Placeholder 6"/>
          <p:cNvSpPr>
            <a:spLocks noGrp="1"/>
          </p:cNvSpPr>
          <p:nvPr>
            <p:ph type="body" sz="quarter" idx="72" hasCustomPrompt="1"/>
          </p:nvPr>
        </p:nvSpPr>
        <p:spPr>
          <a:xfrm>
            <a:off x="3476511" y="3774886"/>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9" name="Text Placeholder 6"/>
          <p:cNvSpPr>
            <a:spLocks noGrp="1"/>
          </p:cNvSpPr>
          <p:nvPr>
            <p:ph type="body" sz="quarter" idx="73" hasCustomPrompt="1"/>
          </p:nvPr>
        </p:nvSpPr>
        <p:spPr>
          <a:xfrm>
            <a:off x="6535925" y="3574450"/>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0" name="Text Placeholder 6"/>
          <p:cNvSpPr>
            <a:spLocks noGrp="1"/>
          </p:cNvSpPr>
          <p:nvPr>
            <p:ph type="body" sz="quarter" idx="74" hasCustomPrompt="1"/>
          </p:nvPr>
        </p:nvSpPr>
        <p:spPr>
          <a:xfrm>
            <a:off x="6535925" y="3774886"/>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71" name="Text Placeholder 5"/>
          <p:cNvSpPr>
            <a:spLocks noGrp="1"/>
          </p:cNvSpPr>
          <p:nvPr>
            <p:ph type="body" sz="quarter" idx="75" hasCustomPrompt="1"/>
          </p:nvPr>
        </p:nvSpPr>
        <p:spPr>
          <a:xfrm>
            <a:off x="415925" y="3204256"/>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72" name="Picture Placeholder 3"/>
          <p:cNvSpPr>
            <a:spLocks noGrp="1" noChangeAspect="1"/>
          </p:cNvSpPr>
          <p:nvPr>
            <p:ph type="pic" sz="quarter" idx="76"/>
          </p:nvPr>
        </p:nvSpPr>
        <p:spPr>
          <a:xfrm>
            <a:off x="512824" y="4071259"/>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3" name="Text Placeholder 6"/>
          <p:cNvSpPr>
            <a:spLocks noGrp="1"/>
          </p:cNvSpPr>
          <p:nvPr>
            <p:ph type="body" sz="quarter" idx="77" hasCustomPrompt="1"/>
          </p:nvPr>
        </p:nvSpPr>
        <p:spPr>
          <a:xfrm>
            <a:off x="1120155" y="4071259"/>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4" name="Picture Placeholder 3"/>
          <p:cNvSpPr>
            <a:spLocks noGrp="1" noChangeAspect="1"/>
          </p:cNvSpPr>
          <p:nvPr>
            <p:ph type="pic" sz="quarter" idx="78"/>
          </p:nvPr>
        </p:nvSpPr>
        <p:spPr>
          <a:xfrm>
            <a:off x="3582595" y="4072137"/>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5" name="Text Placeholder 6"/>
          <p:cNvSpPr>
            <a:spLocks noGrp="1"/>
          </p:cNvSpPr>
          <p:nvPr>
            <p:ph type="body" sz="quarter" idx="79" hasCustomPrompt="1"/>
          </p:nvPr>
        </p:nvSpPr>
        <p:spPr>
          <a:xfrm>
            <a:off x="4189926" y="4072137"/>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6" name="Picture Placeholder 3"/>
          <p:cNvSpPr>
            <a:spLocks noGrp="1" noChangeAspect="1"/>
          </p:cNvSpPr>
          <p:nvPr>
            <p:ph type="pic" sz="quarter" idx="80"/>
          </p:nvPr>
        </p:nvSpPr>
        <p:spPr>
          <a:xfrm>
            <a:off x="6628328" y="4072137"/>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7" name="Text Placeholder 6"/>
          <p:cNvSpPr>
            <a:spLocks noGrp="1"/>
          </p:cNvSpPr>
          <p:nvPr>
            <p:ph type="body" sz="quarter" idx="81" hasCustomPrompt="1"/>
          </p:nvPr>
        </p:nvSpPr>
        <p:spPr>
          <a:xfrm>
            <a:off x="7235659" y="4072137"/>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8" name="Text Placeholder 6"/>
          <p:cNvSpPr>
            <a:spLocks noGrp="1"/>
          </p:cNvSpPr>
          <p:nvPr>
            <p:ph type="body" sz="quarter" idx="82" hasCustomPrompt="1"/>
          </p:nvPr>
        </p:nvSpPr>
        <p:spPr>
          <a:xfrm>
            <a:off x="416999" y="530054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9" name="Text Placeholder 6"/>
          <p:cNvSpPr>
            <a:spLocks noGrp="1"/>
          </p:cNvSpPr>
          <p:nvPr>
            <p:ph type="body" sz="quarter" idx="83" hasCustomPrompt="1"/>
          </p:nvPr>
        </p:nvSpPr>
        <p:spPr>
          <a:xfrm>
            <a:off x="416999" y="550098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80" name="Text Placeholder 6"/>
          <p:cNvSpPr>
            <a:spLocks noGrp="1"/>
          </p:cNvSpPr>
          <p:nvPr>
            <p:ph type="body" sz="quarter" idx="84" hasCustomPrompt="1"/>
          </p:nvPr>
        </p:nvSpPr>
        <p:spPr>
          <a:xfrm>
            <a:off x="3476461" y="530054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81" name="Text Placeholder 6"/>
          <p:cNvSpPr>
            <a:spLocks noGrp="1"/>
          </p:cNvSpPr>
          <p:nvPr>
            <p:ph type="body" sz="quarter" idx="85" hasCustomPrompt="1"/>
          </p:nvPr>
        </p:nvSpPr>
        <p:spPr>
          <a:xfrm>
            <a:off x="3477585" y="550098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82" name="Text Placeholder 6"/>
          <p:cNvSpPr>
            <a:spLocks noGrp="1"/>
          </p:cNvSpPr>
          <p:nvPr>
            <p:ph type="body" sz="quarter" idx="86" hasCustomPrompt="1"/>
          </p:nvPr>
        </p:nvSpPr>
        <p:spPr>
          <a:xfrm>
            <a:off x="6536999" y="530054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83" name="Text Placeholder 6"/>
          <p:cNvSpPr>
            <a:spLocks noGrp="1"/>
          </p:cNvSpPr>
          <p:nvPr>
            <p:ph type="body" sz="quarter" idx="87" hasCustomPrompt="1"/>
          </p:nvPr>
        </p:nvSpPr>
        <p:spPr>
          <a:xfrm>
            <a:off x="6536999" y="550098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84" name="Text Placeholder 5"/>
          <p:cNvSpPr>
            <a:spLocks noGrp="1"/>
          </p:cNvSpPr>
          <p:nvPr>
            <p:ph type="body" sz="quarter" idx="88" hasCustomPrompt="1"/>
          </p:nvPr>
        </p:nvSpPr>
        <p:spPr>
          <a:xfrm>
            <a:off x="416999" y="4930350"/>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85" name="Picture Placeholder 3"/>
          <p:cNvSpPr>
            <a:spLocks noGrp="1" noChangeAspect="1"/>
          </p:cNvSpPr>
          <p:nvPr>
            <p:ph type="pic" sz="quarter" idx="89"/>
          </p:nvPr>
        </p:nvSpPr>
        <p:spPr>
          <a:xfrm>
            <a:off x="513898" y="5797353"/>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6" name="Text Placeholder 6"/>
          <p:cNvSpPr>
            <a:spLocks noGrp="1"/>
          </p:cNvSpPr>
          <p:nvPr>
            <p:ph type="body" sz="quarter" idx="90" hasCustomPrompt="1"/>
          </p:nvPr>
        </p:nvSpPr>
        <p:spPr>
          <a:xfrm>
            <a:off x="1121229" y="5797353"/>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87" name="Picture Placeholder 3"/>
          <p:cNvSpPr>
            <a:spLocks noGrp="1" noChangeAspect="1"/>
          </p:cNvSpPr>
          <p:nvPr>
            <p:ph type="pic" sz="quarter" idx="91"/>
          </p:nvPr>
        </p:nvSpPr>
        <p:spPr>
          <a:xfrm>
            <a:off x="3583669" y="5798231"/>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8" name="Text Placeholder 6"/>
          <p:cNvSpPr>
            <a:spLocks noGrp="1"/>
          </p:cNvSpPr>
          <p:nvPr>
            <p:ph type="body" sz="quarter" idx="92" hasCustomPrompt="1"/>
          </p:nvPr>
        </p:nvSpPr>
        <p:spPr>
          <a:xfrm>
            <a:off x="4191000" y="5798231"/>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89" name="Picture Placeholder 3"/>
          <p:cNvSpPr>
            <a:spLocks noGrp="1" noChangeAspect="1"/>
          </p:cNvSpPr>
          <p:nvPr>
            <p:ph type="pic" sz="quarter" idx="93"/>
          </p:nvPr>
        </p:nvSpPr>
        <p:spPr>
          <a:xfrm>
            <a:off x="6629402" y="5798231"/>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90" name="Text Placeholder 6"/>
          <p:cNvSpPr>
            <a:spLocks noGrp="1"/>
          </p:cNvSpPr>
          <p:nvPr>
            <p:ph type="body" sz="quarter" idx="94" hasCustomPrompt="1"/>
          </p:nvPr>
        </p:nvSpPr>
        <p:spPr>
          <a:xfrm>
            <a:off x="7236733" y="5798231"/>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9956184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lor palette_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Logos and </a:t>
            </a:r>
            <a:r>
              <a:rPr lang="en-US" err="1"/>
              <a:t>Colours</a:t>
            </a:r>
            <a:endParaRPr lang="en-GB"/>
          </a:p>
        </p:txBody>
      </p:sp>
      <p:pic>
        <p:nvPicPr>
          <p:cNvPr id="4" name="Imagem 3">
            <a:extLst>
              <a:ext uri="{FF2B5EF4-FFF2-40B4-BE49-F238E27FC236}">
                <a16:creationId xmlns:a16="http://schemas.microsoft.com/office/drawing/2014/main" id="{AED3756F-81F3-405C-90EB-9732D62A44EE}"/>
              </a:ext>
            </a:extLst>
          </p:cNvPr>
          <p:cNvPicPr>
            <a:picLocks noChangeAspect="1"/>
          </p:cNvPicPr>
          <p:nvPr/>
        </p:nvPicPr>
        <p:blipFill>
          <a:blip r:embed="rId2"/>
          <a:stretch>
            <a:fillRect/>
          </a:stretch>
        </p:blipFill>
        <p:spPr>
          <a:xfrm>
            <a:off x="3151954" y="1646479"/>
            <a:ext cx="4833738" cy="878269"/>
          </a:xfrm>
          <a:prstGeom prst="rect">
            <a:avLst/>
          </a:prstGeom>
        </p:spPr>
      </p:pic>
      <p:sp>
        <p:nvSpPr>
          <p:cNvPr id="6" name="Google Shape;428;p35">
            <a:extLst>
              <a:ext uri="{FF2B5EF4-FFF2-40B4-BE49-F238E27FC236}">
                <a16:creationId xmlns:a16="http://schemas.microsoft.com/office/drawing/2014/main" id="{38C6E144-B3A4-4042-8B39-0D7573C85306}"/>
              </a:ext>
            </a:extLst>
          </p:cNvPr>
          <p:cNvSpPr/>
          <p:nvPr/>
        </p:nvSpPr>
        <p:spPr>
          <a:xfrm>
            <a:off x="5552109" y="3981226"/>
            <a:ext cx="1152900" cy="648000"/>
          </a:xfrm>
          <a:prstGeom prst="rect">
            <a:avLst/>
          </a:prstGeom>
          <a:solidFill>
            <a:srgbClr val="2D5E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94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158</a:t>
            </a:r>
            <a:endParaRPr sz="1400" b="1">
              <a:latin typeface="Open Sans"/>
              <a:ea typeface="Open Sans"/>
              <a:cs typeface="Open Sans"/>
              <a:sym typeface="Open Sans"/>
            </a:endParaRPr>
          </a:p>
        </p:txBody>
      </p:sp>
      <p:sp>
        <p:nvSpPr>
          <p:cNvPr id="7" name="Google Shape;429;p35">
            <a:extLst>
              <a:ext uri="{FF2B5EF4-FFF2-40B4-BE49-F238E27FC236}">
                <a16:creationId xmlns:a16="http://schemas.microsoft.com/office/drawing/2014/main" id="{5BDAD5CC-BAF6-4D6B-8A11-E86D2435B332}"/>
              </a:ext>
            </a:extLst>
          </p:cNvPr>
          <p:cNvSpPr/>
          <p:nvPr/>
        </p:nvSpPr>
        <p:spPr>
          <a:xfrm>
            <a:off x="4268064" y="3981226"/>
            <a:ext cx="1152900" cy="648000"/>
          </a:xfrm>
          <a:prstGeom prst="rect">
            <a:avLst/>
          </a:prstGeom>
          <a:solidFill>
            <a:srgbClr val="1745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23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69</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136</a:t>
            </a:r>
            <a:endParaRPr sz="1400" b="1">
              <a:latin typeface="Open Sans"/>
              <a:ea typeface="Open Sans"/>
              <a:cs typeface="Open Sans"/>
              <a:sym typeface="Open Sans"/>
            </a:endParaRPr>
          </a:p>
        </p:txBody>
      </p:sp>
      <p:sp>
        <p:nvSpPr>
          <p:cNvPr id="8" name="Google Shape;430;p35">
            <a:extLst>
              <a:ext uri="{FF2B5EF4-FFF2-40B4-BE49-F238E27FC236}">
                <a16:creationId xmlns:a16="http://schemas.microsoft.com/office/drawing/2014/main" id="{7A627E24-14D6-4398-8062-09CB3184D432}"/>
              </a:ext>
            </a:extLst>
          </p:cNvPr>
          <p:cNvSpPr/>
          <p:nvPr/>
        </p:nvSpPr>
        <p:spPr>
          <a:xfrm>
            <a:off x="415926" y="3981226"/>
            <a:ext cx="1152900" cy="648000"/>
          </a:xfrm>
          <a:prstGeom prst="rect">
            <a:avLst/>
          </a:prstGeom>
          <a:solidFill>
            <a:srgbClr val="EA55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err="1">
                <a:solidFill>
                  <a:schemeClr val="dk1"/>
                </a:solidFill>
                <a:latin typeface="Open Sans"/>
                <a:ea typeface="Open Sans"/>
                <a:cs typeface="Open Sans"/>
                <a:sym typeface="Open Sans"/>
              </a:rPr>
              <a:t>Caixas</a:t>
            </a:r>
            <a:r>
              <a:rPr lang="en-GB" sz="1200" b="1" i="0">
                <a:solidFill>
                  <a:schemeClr val="dk1"/>
                </a:solidFill>
                <a:latin typeface="Open Sans"/>
                <a:ea typeface="Open Sans"/>
                <a:cs typeface="Open Sans"/>
                <a:sym typeface="Open Sans"/>
              </a:rPr>
              <a:t>:</a:t>
            </a:r>
            <a:endParaRPr sz="1400" b="1">
              <a:latin typeface="Open Sans"/>
              <a:ea typeface="Open Sans"/>
              <a:cs typeface="Open Sans"/>
              <a:sym typeface="Open Sans"/>
            </a:endParaRPr>
          </a:p>
          <a:p>
            <a:pPr marL="0" marR="0" lvl="0" indent="0" algn="ctr" rtl="0">
              <a:spcBef>
                <a:spcPts val="600"/>
              </a:spcBef>
              <a:spcAft>
                <a:spcPts val="0"/>
              </a:spcAft>
              <a:buNone/>
            </a:pPr>
            <a:r>
              <a:rPr lang="en-GB" sz="1200" b="1" i="0">
                <a:solidFill>
                  <a:schemeClr val="lt1"/>
                </a:solidFill>
                <a:latin typeface="Open Sans"/>
                <a:ea typeface="Open Sans"/>
                <a:cs typeface="Open Sans"/>
                <a:sym typeface="Open Sans"/>
              </a:rPr>
              <a:t>234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85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74</a:t>
            </a:r>
            <a:endParaRPr sz="1400" b="1">
              <a:latin typeface="Open Sans"/>
              <a:ea typeface="Open Sans"/>
              <a:cs typeface="Open Sans"/>
              <a:sym typeface="Open Sans"/>
            </a:endParaRPr>
          </a:p>
          <a:p>
            <a:pPr marL="0" marR="0" lvl="0" indent="0" algn="ctr" rtl="0">
              <a:spcBef>
                <a:spcPts val="600"/>
              </a:spcBef>
              <a:spcAft>
                <a:spcPts val="0"/>
              </a:spcAft>
              <a:buNone/>
            </a:pPr>
            <a:endParaRPr sz="1200" b="1" i="0">
              <a:solidFill>
                <a:schemeClr val="lt1"/>
              </a:solidFill>
              <a:latin typeface="Open Sans"/>
              <a:ea typeface="Open Sans"/>
              <a:cs typeface="Open Sans"/>
              <a:sym typeface="Open Sans"/>
            </a:endParaRPr>
          </a:p>
        </p:txBody>
      </p:sp>
      <p:sp>
        <p:nvSpPr>
          <p:cNvPr id="9" name="Google Shape;431;p35">
            <a:extLst>
              <a:ext uri="{FF2B5EF4-FFF2-40B4-BE49-F238E27FC236}">
                <a16:creationId xmlns:a16="http://schemas.microsoft.com/office/drawing/2014/main" id="{488C043B-9779-4D59-B94B-3379BFA84D70}"/>
              </a:ext>
            </a:extLst>
          </p:cNvPr>
          <p:cNvSpPr/>
          <p:nvPr/>
        </p:nvSpPr>
        <p:spPr>
          <a:xfrm>
            <a:off x="1699971" y="3981226"/>
            <a:ext cx="1152900" cy="648000"/>
          </a:xfrm>
          <a:prstGeom prst="rect">
            <a:avLst/>
          </a:prstGeom>
          <a:solidFill>
            <a:srgbClr val="B21B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178</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27</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48</a:t>
            </a:r>
            <a:endParaRPr sz="1400" b="1">
              <a:latin typeface="Open Sans"/>
              <a:ea typeface="Open Sans"/>
              <a:cs typeface="Open Sans"/>
              <a:sym typeface="Open Sans"/>
            </a:endParaRPr>
          </a:p>
        </p:txBody>
      </p:sp>
      <p:sp>
        <p:nvSpPr>
          <p:cNvPr id="10" name="Google Shape;432;p35">
            <a:extLst>
              <a:ext uri="{FF2B5EF4-FFF2-40B4-BE49-F238E27FC236}">
                <a16:creationId xmlns:a16="http://schemas.microsoft.com/office/drawing/2014/main" id="{988CEDAA-27F3-4C5D-A47E-8E7988FF9B1E}"/>
              </a:ext>
            </a:extLst>
          </p:cNvPr>
          <p:cNvSpPr/>
          <p:nvPr/>
        </p:nvSpPr>
        <p:spPr>
          <a:xfrm>
            <a:off x="2984017" y="3981226"/>
            <a:ext cx="1152900" cy="648000"/>
          </a:xfrm>
          <a:prstGeom prst="rect">
            <a:avLst/>
          </a:prstGeom>
          <a:solidFill>
            <a:srgbClr val="7B37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123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55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99</a:t>
            </a:r>
            <a:endParaRPr sz="1200" b="1" i="0">
              <a:solidFill>
                <a:schemeClr val="lt1"/>
              </a:solidFill>
              <a:latin typeface="Open Sans"/>
              <a:ea typeface="Open Sans"/>
              <a:cs typeface="Open Sans"/>
              <a:sym typeface="Open Sans"/>
            </a:endParaRPr>
          </a:p>
        </p:txBody>
      </p:sp>
      <p:sp>
        <p:nvSpPr>
          <p:cNvPr id="11" name="Google Shape;428;p35">
            <a:extLst>
              <a:ext uri="{FF2B5EF4-FFF2-40B4-BE49-F238E27FC236}">
                <a16:creationId xmlns:a16="http://schemas.microsoft.com/office/drawing/2014/main" id="{3194236C-2A1B-400E-8717-06D3C7ACA320}"/>
              </a:ext>
            </a:extLst>
          </p:cNvPr>
          <p:cNvSpPr/>
          <p:nvPr/>
        </p:nvSpPr>
        <p:spPr>
          <a:xfrm>
            <a:off x="6832792" y="3981226"/>
            <a:ext cx="1152900" cy="648000"/>
          </a:xfrm>
          <a:prstGeom prst="rect">
            <a:avLst/>
          </a:prstGeom>
          <a:solidFill>
            <a:srgbClr val="3182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49</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185</a:t>
            </a:r>
            <a:endParaRPr sz="1400" b="1">
              <a:latin typeface="Open Sans"/>
              <a:ea typeface="Open Sans"/>
              <a:cs typeface="Open Sans"/>
              <a:sym typeface="Open Sans"/>
            </a:endParaRPr>
          </a:p>
        </p:txBody>
      </p:sp>
      <p:sp>
        <p:nvSpPr>
          <p:cNvPr id="15" name="Google Shape;428;p35">
            <a:extLst>
              <a:ext uri="{FF2B5EF4-FFF2-40B4-BE49-F238E27FC236}">
                <a16:creationId xmlns:a16="http://schemas.microsoft.com/office/drawing/2014/main" id="{A31B488E-ADEE-4417-A9DB-3B100AD7EE85}"/>
              </a:ext>
            </a:extLst>
          </p:cNvPr>
          <p:cNvSpPr/>
          <p:nvPr/>
        </p:nvSpPr>
        <p:spPr>
          <a:xfrm>
            <a:off x="8113475" y="3981226"/>
            <a:ext cx="1152900" cy="648000"/>
          </a:xfrm>
          <a:prstGeom prst="rect">
            <a:avLst/>
          </a:prstGeom>
          <a:solidFill>
            <a:srgbClr val="2EAE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46</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174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216</a:t>
            </a:r>
            <a:endParaRPr sz="1400" b="1">
              <a:latin typeface="Open Sans"/>
              <a:ea typeface="Open Sans"/>
              <a:cs typeface="Open Sans"/>
              <a:sym typeface="Open Sans"/>
            </a:endParaRPr>
          </a:p>
        </p:txBody>
      </p:sp>
      <p:pic>
        <p:nvPicPr>
          <p:cNvPr id="29" name="Google Shape;433;p35">
            <a:extLst>
              <a:ext uri="{FF2B5EF4-FFF2-40B4-BE49-F238E27FC236}">
                <a16:creationId xmlns:a16="http://schemas.microsoft.com/office/drawing/2014/main" id="{F26B81C0-7253-4894-9EC7-414E26B2F156}"/>
              </a:ext>
            </a:extLst>
          </p:cNvPr>
          <p:cNvPicPr preferRelativeResize="0"/>
          <p:nvPr/>
        </p:nvPicPr>
        <p:blipFill>
          <a:blip r:embed="rId3">
            <a:alphaModFix/>
          </a:blip>
          <a:stretch>
            <a:fillRect/>
          </a:stretch>
        </p:blipFill>
        <p:spPr>
          <a:xfrm>
            <a:off x="577497" y="1651327"/>
            <a:ext cx="2244947" cy="589091"/>
          </a:xfrm>
          <a:prstGeom prst="rect">
            <a:avLst/>
          </a:prstGeom>
          <a:noFill/>
          <a:ln>
            <a:noFill/>
          </a:ln>
        </p:spPr>
      </p:pic>
      <p:sp>
        <p:nvSpPr>
          <p:cNvPr id="31" name="Google Shape;428;p35">
            <a:extLst>
              <a:ext uri="{FF2B5EF4-FFF2-40B4-BE49-F238E27FC236}">
                <a16:creationId xmlns:a16="http://schemas.microsoft.com/office/drawing/2014/main" id="{2300A276-E6F0-4C29-B948-224A83259FE0}"/>
              </a:ext>
            </a:extLst>
          </p:cNvPr>
          <p:cNvSpPr/>
          <p:nvPr/>
        </p:nvSpPr>
        <p:spPr>
          <a:xfrm>
            <a:off x="5552109" y="2941039"/>
            <a:ext cx="1152900" cy="64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240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103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79</a:t>
            </a:r>
            <a:endParaRPr sz="1400" b="1">
              <a:latin typeface="Open Sans"/>
              <a:ea typeface="Open Sans"/>
              <a:cs typeface="Open Sans"/>
              <a:sym typeface="Open Sans"/>
            </a:endParaRPr>
          </a:p>
        </p:txBody>
      </p:sp>
      <p:sp>
        <p:nvSpPr>
          <p:cNvPr id="33" name="Google Shape;429;p35">
            <a:extLst>
              <a:ext uri="{FF2B5EF4-FFF2-40B4-BE49-F238E27FC236}">
                <a16:creationId xmlns:a16="http://schemas.microsoft.com/office/drawing/2014/main" id="{F8575CED-69CD-4CA3-8F80-CD397A1A60FA}"/>
              </a:ext>
            </a:extLst>
          </p:cNvPr>
          <p:cNvSpPr/>
          <p:nvPr/>
        </p:nvSpPr>
        <p:spPr>
          <a:xfrm>
            <a:off x="4268064" y="2941039"/>
            <a:ext cx="1152900" cy="648000"/>
          </a:xfrm>
          <a:prstGeom prst="rect">
            <a:avLst/>
          </a:prstGeom>
          <a:solidFill>
            <a:srgbClr val="3983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57</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131</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157</a:t>
            </a:r>
            <a:endParaRPr sz="1400" b="1">
              <a:latin typeface="Open Sans"/>
              <a:ea typeface="Open Sans"/>
              <a:cs typeface="Open Sans"/>
              <a:sym typeface="Open Sans"/>
            </a:endParaRPr>
          </a:p>
        </p:txBody>
      </p:sp>
      <p:sp>
        <p:nvSpPr>
          <p:cNvPr id="35" name="Google Shape;430;p35">
            <a:extLst>
              <a:ext uri="{FF2B5EF4-FFF2-40B4-BE49-F238E27FC236}">
                <a16:creationId xmlns:a16="http://schemas.microsoft.com/office/drawing/2014/main" id="{4FE079F2-BF8C-41F2-8040-5E682FC00440}"/>
              </a:ext>
            </a:extLst>
          </p:cNvPr>
          <p:cNvSpPr/>
          <p:nvPr/>
        </p:nvSpPr>
        <p:spPr>
          <a:xfrm>
            <a:off x="415926" y="2941039"/>
            <a:ext cx="1152900" cy="6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err="1">
                <a:solidFill>
                  <a:schemeClr val="dk1"/>
                </a:solidFill>
                <a:latin typeface="Open Sans"/>
                <a:ea typeface="Open Sans"/>
                <a:cs typeface="Open Sans"/>
                <a:sym typeface="Open Sans"/>
              </a:rPr>
              <a:t>Texto</a:t>
            </a:r>
            <a:r>
              <a:rPr lang="en-GB" sz="1200" b="1" i="0">
                <a:solidFill>
                  <a:schemeClr val="dk1"/>
                </a:solidFill>
                <a:latin typeface="Open Sans"/>
                <a:ea typeface="Open Sans"/>
                <a:cs typeface="Open Sans"/>
                <a:sym typeface="Open Sans"/>
              </a:rPr>
              <a:t>:</a:t>
            </a:r>
            <a:endParaRPr sz="1400" b="1">
              <a:latin typeface="Open Sans"/>
              <a:ea typeface="Open Sans"/>
              <a:cs typeface="Open Sans"/>
              <a:sym typeface="Open Sans"/>
            </a:endParaRPr>
          </a:p>
          <a:p>
            <a:pPr marL="0" marR="0" lvl="0" indent="0" algn="ctr" rtl="0">
              <a:spcBef>
                <a:spcPts val="600"/>
              </a:spcBef>
              <a:spcAft>
                <a:spcPts val="0"/>
              </a:spcAft>
              <a:buNone/>
            </a:pPr>
            <a:r>
              <a:rPr lang="en-GB" sz="1200" b="1" i="0">
                <a:solidFill>
                  <a:schemeClr val="lt1"/>
                </a:solidFill>
                <a:latin typeface="Open Sans"/>
                <a:ea typeface="Open Sans"/>
                <a:cs typeface="Open Sans"/>
                <a:sym typeface="Open Sans"/>
              </a:rPr>
              <a:t>60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68</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81</a:t>
            </a:r>
            <a:endParaRPr sz="1400" b="1">
              <a:latin typeface="Open Sans"/>
              <a:ea typeface="Open Sans"/>
              <a:cs typeface="Open Sans"/>
              <a:sym typeface="Open Sans"/>
            </a:endParaRPr>
          </a:p>
          <a:p>
            <a:pPr marL="0" marR="0" lvl="0" indent="0" algn="ctr" rtl="0">
              <a:spcBef>
                <a:spcPts val="600"/>
              </a:spcBef>
              <a:spcAft>
                <a:spcPts val="0"/>
              </a:spcAft>
              <a:buNone/>
            </a:pPr>
            <a:endParaRPr sz="1200" b="1" i="0">
              <a:solidFill>
                <a:schemeClr val="lt1"/>
              </a:solidFill>
              <a:latin typeface="Open Sans"/>
              <a:ea typeface="Open Sans"/>
              <a:cs typeface="Open Sans"/>
              <a:sym typeface="Open Sans"/>
            </a:endParaRPr>
          </a:p>
        </p:txBody>
      </p:sp>
      <p:sp>
        <p:nvSpPr>
          <p:cNvPr id="37" name="Google Shape;431;p35">
            <a:extLst>
              <a:ext uri="{FF2B5EF4-FFF2-40B4-BE49-F238E27FC236}">
                <a16:creationId xmlns:a16="http://schemas.microsoft.com/office/drawing/2014/main" id="{026C3BB6-76E7-4327-9DB5-0242F8427AA3}"/>
              </a:ext>
            </a:extLst>
          </p:cNvPr>
          <p:cNvSpPr/>
          <p:nvPr/>
        </p:nvSpPr>
        <p:spPr>
          <a:xfrm>
            <a:off x="1699971" y="2941039"/>
            <a:ext cx="1152900" cy="64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106</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121</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144</a:t>
            </a:r>
            <a:endParaRPr lang="en-GB" sz="1400" b="1">
              <a:latin typeface="Open Sans"/>
              <a:ea typeface="Open Sans"/>
              <a:cs typeface="Open Sans"/>
              <a:sym typeface="Open Sans"/>
            </a:endParaRPr>
          </a:p>
        </p:txBody>
      </p:sp>
      <p:sp>
        <p:nvSpPr>
          <p:cNvPr id="39" name="Google Shape;432;p35">
            <a:extLst>
              <a:ext uri="{FF2B5EF4-FFF2-40B4-BE49-F238E27FC236}">
                <a16:creationId xmlns:a16="http://schemas.microsoft.com/office/drawing/2014/main" id="{96974E45-DF39-40E7-A832-D280C377DA78}"/>
              </a:ext>
            </a:extLst>
          </p:cNvPr>
          <p:cNvSpPr/>
          <p:nvPr/>
        </p:nvSpPr>
        <p:spPr>
          <a:xfrm>
            <a:off x="2984017" y="2941039"/>
            <a:ext cx="1152900" cy="64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0</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39</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77</a:t>
            </a:r>
          </a:p>
        </p:txBody>
      </p:sp>
      <p:sp>
        <p:nvSpPr>
          <p:cNvPr id="17" name="Title 1">
            <a:extLst>
              <a:ext uri="{FF2B5EF4-FFF2-40B4-BE49-F238E27FC236}">
                <a16:creationId xmlns:a16="http://schemas.microsoft.com/office/drawing/2014/main" id="{52354A06-5593-4A4D-BAD2-556967CFED6E}"/>
              </a:ext>
            </a:extLst>
          </p:cNvPr>
          <p:cNvSpPr>
            <a:spLocks noGrp="1"/>
          </p:cNvSpPr>
          <p:nvPr>
            <p:ph type="title" hasCustomPrompt="1"/>
          </p:nvPr>
        </p:nvSpPr>
        <p:spPr>
          <a:xfrm>
            <a:off x="681038" y="365125"/>
            <a:ext cx="8543925" cy="1325563"/>
          </a:xfrm>
        </p:spPr>
        <p:txBody>
          <a:bodyPr/>
          <a:lstStyle>
            <a:lvl1pPr>
              <a:defRPr/>
            </a:lvl1pPr>
          </a:lstStyle>
          <a:p>
            <a:r>
              <a:rPr lang="en-US"/>
              <a:t>Logos and </a:t>
            </a:r>
            <a:r>
              <a:rPr lang="en-US" err="1"/>
              <a:t>Colours</a:t>
            </a:r>
            <a:endParaRPr lang="en-GB"/>
          </a:p>
        </p:txBody>
      </p:sp>
      <p:pic>
        <p:nvPicPr>
          <p:cNvPr id="18" name="Imagem 17">
            <a:extLst>
              <a:ext uri="{FF2B5EF4-FFF2-40B4-BE49-F238E27FC236}">
                <a16:creationId xmlns:a16="http://schemas.microsoft.com/office/drawing/2014/main" id="{6EF13E7D-F2D4-4741-8E4A-7696DDE13A1C}"/>
              </a:ext>
            </a:extLst>
          </p:cNvPr>
          <p:cNvPicPr>
            <a:picLocks noChangeAspect="1"/>
          </p:cNvPicPr>
          <p:nvPr userDrawn="1"/>
        </p:nvPicPr>
        <p:blipFill>
          <a:blip r:embed="rId2"/>
          <a:stretch>
            <a:fillRect/>
          </a:stretch>
        </p:blipFill>
        <p:spPr>
          <a:xfrm>
            <a:off x="3151954" y="1646479"/>
            <a:ext cx="4833738" cy="878269"/>
          </a:xfrm>
          <a:prstGeom prst="rect">
            <a:avLst/>
          </a:prstGeom>
        </p:spPr>
      </p:pic>
      <p:sp>
        <p:nvSpPr>
          <p:cNvPr id="19" name="Google Shape;428;p35">
            <a:extLst>
              <a:ext uri="{FF2B5EF4-FFF2-40B4-BE49-F238E27FC236}">
                <a16:creationId xmlns:a16="http://schemas.microsoft.com/office/drawing/2014/main" id="{776AACA4-6826-4DA4-AF07-76608A04BA0B}"/>
              </a:ext>
            </a:extLst>
          </p:cNvPr>
          <p:cNvSpPr/>
          <p:nvPr userDrawn="1"/>
        </p:nvSpPr>
        <p:spPr>
          <a:xfrm>
            <a:off x="5552109" y="3981226"/>
            <a:ext cx="1152900" cy="648000"/>
          </a:xfrm>
          <a:prstGeom prst="rect">
            <a:avLst/>
          </a:prstGeom>
          <a:solidFill>
            <a:srgbClr val="2D5E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94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158</a:t>
            </a:r>
            <a:endParaRPr sz="1400" b="1">
              <a:latin typeface="Open Sans"/>
              <a:ea typeface="Open Sans"/>
              <a:cs typeface="Open Sans"/>
              <a:sym typeface="Open Sans"/>
            </a:endParaRPr>
          </a:p>
        </p:txBody>
      </p:sp>
      <p:sp>
        <p:nvSpPr>
          <p:cNvPr id="20" name="Google Shape;429;p35">
            <a:extLst>
              <a:ext uri="{FF2B5EF4-FFF2-40B4-BE49-F238E27FC236}">
                <a16:creationId xmlns:a16="http://schemas.microsoft.com/office/drawing/2014/main" id="{5B7B1162-1A0E-4DD7-9589-4C7163FE22F8}"/>
              </a:ext>
            </a:extLst>
          </p:cNvPr>
          <p:cNvSpPr/>
          <p:nvPr userDrawn="1"/>
        </p:nvSpPr>
        <p:spPr>
          <a:xfrm>
            <a:off x="4268064" y="3981226"/>
            <a:ext cx="1152900" cy="648000"/>
          </a:xfrm>
          <a:prstGeom prst="rect">
            <a:avLst/>
          </a:prstGeom>
          <a:solidFill>
            <a:srgbClr val="1745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23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69</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136</a:t>
            </a:r>
            <a:endParaRPr sz="1400" b="1">
              <a:latin typeface="Open Sans"/>
              <a:ea typeface="Open Sans"/>
              <a:cs typeface="Open Sans"/>
              <a:sym typeface="Open Sans"/>
            </a:endParaRPr>
          </a:p>
        </p:txBody>
      </p:sp>
      <p:sp>
        <p:nvSpPr>
          <p:cNvPr id="21" name="Google Shape;430;p35">
            <a:extLst>
              <a:ext uri="{FF2B5EF4-FFF2-40B4-BE49-F238E27FC236}">
                <a16:creationId xmlns:a16="http://schemas.microsoft.com/office/drawing/2014/main" id="{B047399A-5F37-4CF2-98AC-D070956BBC1B}"/>
              </a:ext>
            </a:extLst>
          </p:cNvPr>
          <p:cNvSpPr/>
          <p:nvPr userDrawn="1"/>
        </p:nvSpPr>
        <p:spPr>
          <a:xfrm>
            <a:off x="415926" y="3981226"/>
            <a:ext cx="1152900" cy="648000"/>
          </a:xfrm>
          <a:prstGeom prst="rect">
            <a:avLst/>
          </a:prstGeom>
          <a:solidFill>
            <a:srgbClr val="EA55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err="1">
                <a:solidFill>
                  <a:schemeClr val="dk1"/>
                </a:solidFill>
                <a:latin typeface="Open Sans"/>
                <a:ea typeface="Open Sans"/>
                <a:cs typeface="Open Sans"/>
                <a:sym typeface="Open Sans"/>
              </a:rPr>
              <a:t>Caixas</a:t>
            </a:r>
            <a:r>
              <a:rPr lang="en-GB" sz="1200" b="1" i="0">
                <a:solidFill>
                  <a:schemeClr val="dk1"/>
                </a:solidFill>
                <a:latin typeface="Open Sans"/>
                <a:ea typeface="Open Sans"/>
                <a:cs typeface="Open Sans"/>
                <a:sym typeface="Open Sans"/>
              </a:rPr>
              <a:t>:</a:t>
            </a:r>
            <a:endParaRPr sz="1400" b="1">
              <a:latin typeface="Open Sans"/>
              <a:ea typeface="Open Sans"/>
              <a:cs typeface="Open Sans"/>
              <a:sym typeface="Open Sans"/>
            </a:endParaRPr>
          </a:p>
          <a:p>
            <a:pPr marL="0" marR="0" lvl="0" indent="0" algn="ctr" rtl="0">
              <a:spcBef>
                <a:spcPts val="600"/>
              </a:spcBef>
              <a:spcAft>
                <a:spcPts val="0"/>
              </a:spcAft>
              <a:buNone/>
            </a:pPr>
            <a:r>
              <a:rPr lang="en-GB" sz="1200" b="1" i="0">
                <a:solidFill>
                  <a:schemeClr val="lt1"/>
                </a:solidFill>
                <a:latin typeface="Open Sans"/>
                <a:ea typeface="Open Sans"/>
                <a:cs typeface="Open Sans"/>
                <a:sym typeface="Open Sans"/>
              </a:rPr>
              <a:t>234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85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74</a:t>
            </a:r>
            <a:endParaRPr sz="1400" b="1">
              <a:latin typeface="Open Sans"/>
              <a:ea typeface="Open Sans"/>
              <a:cs typeface="Open Sans"/>
              <a:sym typeface="Open Sans"/>
            </a:endParaRPr>
          </a:p>
          <a:p>
            <a:pPr marL="0" marR="0" lvl="0" indent="0" algn="ctr" rtl="0">
              <a:spcBef>
                <a:spcPts val="600"/>
              </a:spcBef>
              <a:spcAft>
                <a:spcPts val="0"/>
              </a:spcAft>
              <a:buNone/>
            </a:pPr>
            <a:endParaRPr sz="1200" b="1" i="0">
              <a:solidFill>
                <a:schemeClr val="lt1"/>
              </a:solidFill>
              <a:latin typeface="Open Sans"/>
              <a:ea typeface="Open Sans"/>
              <a:cs typeface="Open Sans"/>
              <a:sym typeface="Open Sans"/>
            </a:endParaRPr>
          </a:p>
        </p:txBody>
      </p:sp>
      <p:sp>
        <p:nvSpPr>
          <p:cNvPr id="22" name="Google Shape;431;p35">
            <a:extLst>
              <a:ext uri="{FF2B5EF4-FFF2-40B4-BE49-F238E27FC236}">
                <a16:creationId xmlns:a16="http://schemas.microsoft.com/office/drawing/2014/main" id="{DC147ED7-02FA-4361-AB5E-8B93044C1446}"/>
              </a:ext>
            </a:extLst>
          </p:cNvPr>
          <p:cNvSpPr/>
          <p:nvPr userDrawn="1"/>
        </p:nvSpPr>
        <p:spPr>
          <a:xfrm>
            <a:off x="1699971" y="3981226"/>
            <a:ext cx="1152900" cy="648000"/>
          </a:xfrm>
          <a:prstGeom prst="rect">
            <a:avLst/>
          </a:prstGeom>
          <a:solidFill>
            <a:srgbClr val="B21B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178</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27</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48</a:t>
            </a:r>
            <a:endParaRPr sz="1400" b="1">
              <a:latin typeface="Open Sans"/>
              <a:ea typeface="Open Sans"/>
              <a:cs typeface="Open Sans"/>
              <a:sym typeface="Open Sans"/>
            </a:endParaRPr>
          </a:p>
        </p:txBody>
      </p:sp>
      <p:sp>
        <p:nvSpPr>
          <p:cNvPr id="23" name="Google Shape;432;p35">
            <a:extLst>
              <a:ext uri="{FF2B5EF4-FFF2-40B4-BE49-F238E27FC236}">
                <a16:creationId xmlns:a16="http://schemas.microsoft.com/office/drawing/2014/main" id="{9129D489-4084-4B15-BA37-D3A2EF9DCA05}"/>
              </a:ext>
            </a:extLst>
          </p:cNvPr>
          <p:cNvSpPr/>
          <p:nvPr userDrawn="1"/>
        </p:nvSpPr>
        <p:spPr>
          <a:xfrm>
            <a:off x="2984017" y="3981226"/>
            <a:ext cx="1152900" cy="648000"/>
          </a:xfrm>
          <a:prstGeom prst="rect">
            <a:avLst/>
          </a:prstGeom>
          <a:solidFill>
            <a:srgbClr val="7B37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123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55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99</a:t>
            </a:r>
            <a:endParaRPr sz="1200" b="1" i="0">
              <a:solidFill>
                <a:schemeClr val="lt1"/>
              </a:solidFill>
              <a:latin typeface="Open Sans"/>
              <a:ea typeface="Open Sans"/>
              <a:cs typeface="Open Sans"/>
              <a:sym typeface="Open Sans"/>
            </a:endParaRPr>
          </a:p>
        </p:txBody>
      </p:sp>
      <p:sp>
        <p:nvSpPr>
          <p:cNvPr id="24" name="Google Shape;428;p35">
            <a:extLst>
              <a:ext uri="{FF2B5EF4-FFF2-40B4-BE49-F238E27FC236}">
                <a16:creationId xmlns:a16="http://schemas.microsoft.com/office/drawing/2014/main" id="{AE737C91-9D3A-4042-8D24-7E940C667A1F}"/>
              </a:ext>
            </a:extLst>
          </p:cNvPr>
          <p:cNvSpPr/>
          <p:nvPr userDrawn="1"/>
        </p:nvSpPr>
        <p:spPr>
          <a:xfrm>
            <a:off x="6832792" y="3981226"/>
            <a:ext cx="1152900" cy="648000"/>
          </a:xfrm>
          <a:prstGeom prst="rect">
            <a:avLst/>
          </a:prstGeom>
          <a:solidFill>
            <a:srgbClr val="3182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49</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185</a:t>
            </a:r>
            <a:endParaRPr sz="1400" b="1">
              <a:latin typeface="Open Sans"/>
              <a:ea typeface="Open Sans"/>
              <a:cs typeface="Open Sans"/>
              <a:sym typeface="Open Sans"/>
            </a:endParaRPr>
          </a:p>
        </p:txBody>
      </p:sp>
      <p:sp>
        <p:nvSpPr>
          <p:cNvPr id="25" name="Google Shape;428;p35">
            <a:extLst>
              <a:ext uri="{FF2B5EF4-FFF2-40B4-BE49-F238E27FC236}">
                <a16:creationId xmlns:a16="http://schemas.microsoft.com/office/drawing/2014/main" id="{DA7E7065-36ED-447A-B03F-B742FF8658FD}"/>
              </a:ext>
            </a:extLst>
          </p:cNvPr>
          <p:cNvSpPr/>
          <p:nvPr userDrawn="1"/>
        </p:nvSpPr>
        <p:spPr>
          <a:xfrm>
            <a:off x="8113475" y="3981226"/>
            <a:ext cx="1152900" cy="648000"/>
          </a:xfrm>
          <a:prstGeom prst="rect">
            <a:avLst/>
          </a:prstGeom>
          <a:solidFill>
            <a:srgbClr val="2EAE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46</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174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216</a:t>
            </a:r>
            <a:endParaRPr sz="1400" b="1">
              <a:latin typeface="Open Sans"/>
              <a:ea typeface="Open Sans"/>
              <a:cs typeface="Open Sans"/>
              <a:sym typeface="Open Sans"/>
            </a:endParaRPr>
          </a:p>
        </p:txBody>
      </p:sp>
      <p:pic>
        <p:nvPicPr>
          <p:cNvPr id="26" name="Google Shape;433;p35">
            <a:extLst>
              <a:ext uri="{FF2B5EF4-FFF2-40B4-BE49-F238E27FC236}">
                <a16:creationId xmlns:a16="http://schemas.microsoft.com/office/drawing/2014/main" id="{AE3F9941-CB5C-4CAB-8A3B-D91EC467E9BC}"/>
              </a:ext>
            </a:extLst>
          </p:cNvPr>
          <p:cNvPicPr preferRelativeResize="0"/>
          <p:nvPr userDrawn="1"/>
        </p:nvPicPr>
        <p:blipFill>
          <a:blip r:embed="rId3">
            <a:alphaModFix/>
          </a:blip>
          <a:stretch>
            <a:fillRect/>
          </a:stretch>
        </p:blipFill>
        <p:spPr>
          <a:xfrm>
            <a:off x="577497" y="1651327"/>
            <a:ext cx="2244947" cy="589091"/>
          </a:xfrm>
          <a:prstGeom prst="rect">
            <a:avLst/>
          </a:prstGeom>
          <a:noFill/>
          <a:ln>
            <a:noFill/>
          </a:ln>
        </p:spPr>
      </p:pic>
      <p:sp>
        <p:nvSpPr>
          <p:cNvPr id="27" name="Google Shape;428;p35">
            <a:extLst>
              <a:ext uri="{FF2B5EF4-FFF2-40B4-BE49-F238E27FC236}">
                <a16:creationId xmlns:a16="http://schemas.microsoft.com/office/drawing/2014/main" id="{18E42AAC-113B-402F-B8E1-BD6FBBA5BF1A}"/>
              </a:ext>
            </a:extLst>
          </p:cNvPr>
          <p:cNvSpPr/>
          <p:nvPr userDrawn="1"/>
        </p:nvSpPr>
        <p:spPr>
          <a:xfrm>
            <a:off x="5552109" y="2941039"/>
            <a:ext cx="1152900" cy="64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240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103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79</a:t>
            </a:r>
            <a:endParaRPr sz="1400" b="1">
              <a:latin typeface="Open Sans"/>
              <a:ea typeface="Open Sans"/>
              <a:cs typeface="Open Sans"/>
              <a:sym typeface="Open Sans"/>
            </a:endParaRPr>
          </a:p>
        </p:txBody>
      </p:sp>
      <p:sp>
        <p:nvSpPr>
          <p:cNvPr id="28" name="Google Shape;429;p35">
            <a:extLst>
              <a:ext uri="{FF2B5EF4-FFF2-40B4-BE49-F238E27FC236}">
                <a16:creationId xmlns:a16="http://schemas.microsoft.com/office/drawing/2014/main" id="{601224B5-350C-42EC-8071-4678A6ECE369}"/>
              </a:ext>
            </a:extLst>
          </p:cNvPr>
          <p:cNvSpPr/>
          <p:nvPr userDrawn="1"/>
        </p:nvSpPr>
        <p:spPr>
          <a:xfrm>
            <a:off x="4268064" y="2941039"/>
            <a:ext cx="1152900" cy="648000"/>
          </a:xfrm>
          <a:prstGeom prst="rect">
            <a:avLst/>
          </a:prstGeom>
          <a:solidFill>
            <a:srgbClr val="3983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57</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131</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157</a:t>
            </a:r>
            <a:endParaRPr sz="1400" b="1">
              <a:latin typeface="Open Sans"/>
              <a:ea typeface="Open Sans"/>
              <a:cs typeface="Open Sans"/>
              <a:sym typeface="Open Sans"/>
            </a:endParaRPr>
          </a:p>
        </p:txBody>
      </p:sp>
      <p:sp>
        <p:nvSpPr>
          <p:cNvPr id="30" name="Google Shape;430;p35">
            <a:extLst>
              <a:ext uri="{FF2B5EF4-FFF2-40B4-BE49-F238E27FC236}">
                <a16:creationId xmlns:a16="http://schemas.microsoft.com/office/drawing/2014/main" id="{0ABEAF03-89AB-4B99-BBE6-9C95B089EE78}"/>
              </a:ext>
            </a:extLst>
          </p:cNvPr>
          <p:cNvSpPr/>
          <p:nvPr userDrawn="1"/>
        </p:nvSpPr>
        <p:spPr>
          <a:xfrm>
            <a:off x="415926" y="2941039"/>
            <a:ext cx="1152900" cy="6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err="1">
                <a:solidFill>
                  <a:schemeClr val="dk1"/>
                </a:solidFill>
                <a:latin typeface="Open Sans"/>
                <a:ea typeface="Open Sans"/>
                <a:cs typeface="Open Sans"/>
                <a:sym typeface="Open Sans"/>
              </a:rPr>
              <a:t>Texto</a:t>
            </a:r>
            <a:r>
              <a:rPr lang="en-GB" sz="1200" b="1" i="0">
                <a:solidFill>
                  <a:schemeClr val="dk1"/>
                </a:solidFill>
                <a:latin typeface="Open Sans"/>
                <a:ea typeface="Open Sans"/>
                <a:cs typeface="Open Sans"/>
                <a:sym typeface="Open Sans"/>
              </a:rPr>
              <a:t>:</a:t>
            </a:r>
            <a:endParaRPr sz="1400" b="1">
              <a:latin typeface="Open Sans"/>
              <a:ea typeface="Open Sans"/>
              <a:cs typeface="Open Sans"/>
              <a:sym typeface="Open Sans"/>
            </a:endParaRPr>
          </a:p>
          <a:p>
            <a:pPr marL="0" marR="0" lvl="0" indent="0" algn="ctr" rtl="0">
              <a:spcBef>
                <a:spcPts val="600"/>
              </a:spcBef>
              <a:spcAft>
                <a:spcPts val="0"/>
              </a:spcAft>
              <a:buNone/>
            </a:pPr>
            <a:r>
              <a:rPr lang="en-GB" sz="1200" b="1" i="0">
                <a:solidFill>
                  <a:schemeClr val="lt1"/>
                </a:solidFill>
                <a:latin typeface="Open Sans"/>
                <a:ea typeface="Open Sans"/>
                <a:cs typeface="Open Sans"/>
                <a:sym typeface="Open Sans"/>
              </a:rPr>
              <a:t>60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68</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81</a:t>
            </a:r>
            <a:endParaRPr sz="1400" b="1">
              <a:latin typeface="Open Sans"/>
              <a:ea typeface="Open Sans"/>
              <a:cs typeface="Open Sans"/>
              <a:sym typeface="Open Sans"/>
            </a:endParaRPr>
          </a:p>
          <a:p>
            <a:pPr marL="0" marR="0" lvl="0" indent="0" algn="ctr" rtl="0">
              <a:spcBef>
                <a:spcPts val="600"/>
              </a:spcBef>
              <a:spcAft>
                <a:spcPts val="0"/>
              </a:spcAft>
              <a:buNone/>
            </a:pPr>
            <a:endParaRPr sz="1200" b="1" i="0">
              <a:solidFill>
                <a:schemeClr val="lt1"/>
              </a:solidFill>
              <a:latin typeface="Open Sans"/>
              <a:ea typeface="Open Sans"/>
              <a:cs typeface="Open Sans"/>
              <a:sym typeface="Open Sans"/>
            </a:endParaRPr>
          </a:p>
        </p:txBody>
      </p:sp>
      <p:sp>
        <p:nvSpPr>
          <p:cNvPr id="32" name="Google Shape;431;p35">
            <a:extLst>
              <a:ext uri="{FF2B5EF4-FFF2-40B4-BE49-F238E27FC236}">
                <a16:creationId xmlns:a16="http://schemas.microsoft.com/office/drawing/2014/main" id="{C6827158-0F0F-4A33-8EE2-591F2929D54B}"/>
              </a:ext>
            </a:extLst>
          </p:cNvPr>
          <p:cNvSpPr/>
          <p:nvPr userDrawn="1"/>
        </p:nvSpPr>
        <p:spPr>
          <a:xfrm>
            <a:off x="1699971" y="2941039"/>
            <a:ext cx="1152900" cy="64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106</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121</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144</a:t>
            </a:r>
            <a:endParaRPr lang="en-GB" sz="1400" b="1">
              <a:latin typeface="Open Sans"/>
              <a:ea typeface="Open Sans"/>
              <a:cs typeface="Open Sans"/>
              <a:sym typeface="Open Sans"/>
            </a:endParaRPr>
          </a:p>
        </p:txBody>
      </p:sp>
      <p:sp>
        <p:nvSpPr>
          <p:cNvPr id="34" name="Google Shape;432;p35">
            <a:extLst>
              <a:ext uri="{FF2B5EF4-FFF2-40B4-BE49-F238E27FC236}">
                <a16:creationId xmlns:a16="http://schemas.microsoft.com/office/drawing/2014/main" id="{A036119B-E191-4C55-ACEC-CBCFD42BC891}"/>
              </a:ext>
            </a:extLst>
          </p:cNvPr>
          <p:cNvSpPr/>
          <p:nvPr userDrawn="1"/>
        </p:nvSpPr>
        <p:spPr>
          <a:xfrm>
            <a:off x="2984017" y="2941039"/>
            <a:ext cx="1152900" cy="64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0</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39</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77</a:t>
            </a:r>
          </a:p>
        </p:txBody>
      </p:sp>
    </p:spTree>
    <p:extLst>
      <p:ext uri="{BB962C8B-B14F-4D97-AF65-F5344CB8AC3E}">
        <p14:creationId xmlns:p14="http://schemas.microsoft.com/office/powerpoint/2010/main" val="33331347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ítulo e conteúd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B7F41A4-51E0-4456-A784-B56E5DA66D5C}"/>
              </a:ext>
            </a:extLst>
          </p:cNvPr>
          <p:cNvSpPr/>
          <p:nvPr/>
        </p:nvSpPr>
        <p:spPr>
          <a:xfrm>
            <a:off x="7811589" y="117566"/>
            <a:ext cx="2094411"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3" name="Retângulo 2">
            <a:extLst>
              <a:ext uri="{FF2B5EF4-FFF2-40B4-BE49-F238E27FC236}">
                <a16:creationId xmlns:a16="http://schemas.microsoft.com/office/drawing/2014/main" id="{21C18F6B-38E1-4577-9B92-9AE6D14CE5E2}"/>
              </a:ext>
            </a:extLst>
          </p:cNvPr>
          <p:cNvSpPr/>
          <p:nvPr userDrawn="1"/>
        </p:nvSpPr>
        <p:spPr>
          <a:xfrm>
            <a:off x="7811589" y="117566"/>
            <a:ext cx="2094411"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Tree>
    <p:extLst>
      <p:ext uri="{BB962C8B-B14F-4D97-AF65-F5344CB8AC3E}">
        <p14:creationId xmlns:p14="http://schemas.microsoft.com/office/powerpoint/2010/main" val="36094541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_Título e conteúdo">
    <p:spTree>
      <p:nvGrpSpPr>
        <p:cNvPr id="1" name=""/>
        <p:cNvGrpSpPr/>
        <p:nvPr/>
      </p:nvGrpSpPr>
      <p:grpSpPr>
        <a:xfrm>
          <a:off x="0" y="0"/>
          <a:ext cx="0" cy="0"/>
          <a:chOff x="0" y="0"/>
          <a:chExt cx="0" cy="0"/>
        </a:xfrm>
      </p:grpSpPr>
      <p:sp>
        <p:nvSpPr>
          <p:cNvPr id="15" name="Espaço Reservado para Conteúdo 3"/>
          <p:cNvSpPr>
            <a:spLocks noGrp="1"/>
          </p:cNvSpPr>
          <p:nvPr>
            <p:ph sz="quarter" idx="13" hasCustomPrompt="1"/>
          </p:nvPr>
        </p:nvSpPr>
        <p:spPr>
          <a:xfrm>
            <a:off x="428497" y="856012"/>
            <a:ext cx="9047731" cy="304458"/>
          </a:xfrm>
        </p:spPr>
        <p:txBody>
          <a:bodyPr lIns="0" tIns="0" rIns="0" bIns="0">
            <a:normAutofit/>
          </a:bodyPr>
          <a:lstStyle>
            <a:lvl1pPr marL="0" indent="0">
              <a:buNone/>
              <a:defRPr sz="1600" b="0" i="1" baseline="0">
                <a:solidFill>
                  <a:schemeClr val="tx1"/>
                </a:solidFill>
                <a:latin typeface="+mj-lt"/>
              </a:defRPr>
            </a:lvl1pPr>
          </a:lstStyle>
          <a:p>
            <a:pPr lvl="0"/>
            <a:r>
              <a:rPr lang="pt-BR" noProof="0"/>
              <a:t>Subtítulo</a:t>
            </a:r>
          </a:p>
        </p:txBody>
      </p:sp>
      <p:sp>
        <p:nvSpPr>
          <p:cNvPr id="23" name="Espaço Reservado para Número de Slide 5"/>
          <p:cNvSpPr>
            <a:spLocks noGrp="1"/>
          </p:cNvSpPr>
          <p:nvPr>
            <p:ph type="sldNum" sz="quarter" idx="12"/>
          </p:nvPr>
        </p:nvSpPr>
        <p:spPr>
          <a:xfrm>
            <a:off x="4566720" y="6468079"/>
            <a:ext cx="771554" cy="365125"/>
          </a:xfrm>
        </p:spPr>
        <p:txBody>
          <a:bodyPr lIns="0" tIns="0" rIns="0" bIns="0"/>
          <a:lstStyle>
            <a:lvl1pPr algn="ctr">
              <a:defRPr sz="1000">
                <a:solidFill>
                  <a:schemeClr val="tx1"/>
                </a:solidFill>
              </a:defRPr>
            </a:lvl1pPr>
          </a:lstStyle>
          <a:p>
            <a:fld id="{2A4585CB-0BA2-4C85-A6C4-DAB4B21DD7D8}" type="slidenum">
              <a:rPr lang="pt-BR" smtClean="0"/>
              <a:pPr/>
              <a:t>‹#›</a:t>
            </a:fld>
            <a:endParaRPr lang="pt-BR"/>
          </a:p>
        </p:txBody>
      </p:sp>
      <p:sp>
        <p:nvSpPr>
          <p:cNvPr id="2" name="Retângulo 1">
            <a:extLst>
              <a:ext uri="{FF2B5EF4-FFF2-40B4-BE49-F238E27FC236}">
                <a16:creationId xmlns:a16="http://schemas.microsoft.com/office/drawing/2014/main" id="{678A4686-A2B5-4A85-9894-FEE270BED328}"/>
              </a:ext>
            </a:extLst>
          </p:cNvPr>
          <p:cNvSpPr/>
          <p:nvPr/>
        </p:nvSpPr>
        <p:spPr>
          <a:xfrm>
            <a:off x="7857744" y="146304"/>
            <a:ext cx="1853184" cy="1225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8" name="Title 1">
            <a:extLst>
              <a:ext uri="{FF2B5EF4-FFF2-40B4-BE49-F238E27FC236}">
                <a16:creationId xmlns:a16="http://schemas.microsoft.com/office/drawing/2014/main" id="{ACBFEDC1-0D49-4F0E-BC2A-8625F458D8A7}"/>
              </a:ext>
            </a:extLst>
          </p:cNvPr>
          <p:cNvSpPr>
            <a:spLocks noGrp="1"/>
          </p:cNvSpPr>
          <p:nvPr>
            <p:ph type="title"/>
          </p:nvPr>
        </p:nvSpPr>
        <p:spPr>
          <a:xfrm>
            <a:off x="415924" y="414000"/>
            <a:ext cx="6732000" cy="411257"/>
          </a:xfrm>
        </p:spPr>
        <p:txBody>
          <a:bodyPr/>
          <a:lstStyle>
            <a:lvl1pPr>
              <a:defRPr>
                <a:solidFill>
                  <a:schemeClr val="tx2"/>
                </a:solidFill>
              </a:defRPr>
            </a:lvl1pPr>
          </a:lstStyle>
          <a:p>
            <a:r>
              <a:rPr lang="pt-BR"/>
              <a:t>Clique para editar o título Mestre</a:t>
            </a:r>
            <a:endParaRPr lang="en-GB"/>
          </a:p>
        </p:txBody>
      </p:sp>
      <p:sp>
        <p:nvSpPr>
          <p:cNvPr id="6" name="Retângulo 5">
            <a:extLst>
              <a:ext uri="{FF2B5EF4-FFF2-40B4-BE49-F238E27FC236}">
                <a16:creationId xmlns:a16="http://schemas.microsoft.com/office/drawing/2014/main" id="{DD030D9D-30CD-48D0-A24F-F3E5EE1E23F1}"/>
              </a:ext>
            </a:extLst>
          </p:cNvPr>
          <p:cNvSpPr/>
          <p:nvPr userDrawn="1"/>
        </p:nvSpPr>
        <p:spPr>
          <a:xfrm>
            <a:off x="7857744" y="146304"/>
            <a:ext cx="1853184" cy="1225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Tree>
    <p:extLst>
      <p:ext uri="{BB962C8B-B14F-4D97-AF65-F5344CB8AC3E}">
        <p14:creationId xmlns:p14="http://schemas.microsoft.com/office/powerpoint/2010/main" val="2403399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Subsection_Barras">
    <p:spTree>
      <p:nvGrpSpPr>
        <p:cNvPr id="1" name=""/>
        <p:cNvGrpSpPr/>
        <p:nvPr/>
      </p:nvGrpSpPr>
      <p:grpSpPr>
        <a:xfrm>
          <a:off x="0" y="0"/>
          <a:ext cx="0" cy="0"/>
          <a:chOff x="0" y="0"/>
          <a:chExt cx="0" cy="0"/>
        </a:xfrm>
      </p:grpSpPr>
      <p:pic>
        <p:nvPicPr>
          <p:cNvPr id="5" name="Google Shape;54;p13">
            <a:extLst>
              <a:ext uri="{FF2B5EF4-FFF2-40B4-BE49-F238E27FC236}">
                <a16:creationId xmlns:a16="http://schemas.microsoft.com/office/drawing/2014/main" id="{19D7C31D-02B3-4CD4-B568-470085C83DA8}"/>
              </a:ext>
            </a:extLst>
          </p:cNvPr>
          <p:cNvPicPr preferRelativeResize="0"/>
          <p:nvPr userDrawn="1"/>
        </p:nvPicPr>
        <p:blipFill rotWithShape="1">
          <a:blip r:embed="rId2">
            <a:alphaModFix amt="20000"/>
          </a:blip>
          <a:srcRect r="17863"/>
          <a:stretch/>
        </p:blipFill>
        <p:spPr>
          <a:xfrm>
            <a:off x="0" y="0"/>
            <a:ext cx="9906000" cy="6857009"/>
          </a:xfrm>
          <a:prstGeom prst="rect">
            <a:avLst/>
          </a:prstGeom>
          <a:noFill/>
          <a:ln>
            <a:noFill/>
          </a:ln>
        </p:spPr>
      </p:pic>
      <p:sp>
        <p:nvSpPr>
          <p:cNvPr id="25" name="Title 1"/>
          <p:cNvSpPr>
            <a:spLocks noGrp="1"/>
          </p:cNvSpPr>
          <p:nvPr userDrawn="1">
            <p:ph type="title" hasCustomPrompt="1"/>
          </p:nvPr>
        </p:nvSpPr>
        <p:spPr>
          <a:xfrm>
            <a:off x="3229200" y="4518646"/>
            <a:ext cx="6588000" cy="379907"/>
          </a:xfrm>
          <a:prstGeom prst="rect">
            <a:avLst/>
          </a:prstGeom>
        </p:spPr>
        <p:txBody>
          <a:bodyPr tIns="0" rIns="0" anchor="b" anchorCtr="0">
            <a:sp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19" name="Text Placeholder 5"/>
          <p:cNvSpPr>
            <a:spLocks noGrp="1"/>
          </p:cNvSpPr>
          <p:nvPr>
            <p:ph type="body" sz="quarter" idx="25" hasCustomPrompt="1"/>
          </p:nvPr>
        </p:nvSpPr>
        <p:spPr>
          <a:xfrm>
            <a:off x="3229200" y="4898553"/>
            <a:ext cx="6588000" cy="324000"/>
          </a:xfrm>
          <a:prstGeom prst="rect">
            <a:avLst/>
          </a:prstGeom>
        </p:spPr>
        <p:txBody>
          <a:bodyPr lIns="72000"/>
          <a:lstStyle>
            <a:lvl1pPr marL="0" indent="0">
              <a:buFontTx/>
              <a:buNone/>
              <a:defRPr lang="en-GB" sz="140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subsection</a:t>
            </a:r>
            <a:endParaRPr lang="en-GB"/>
          </a:p>
        </p:txBody>
      </p:sp>
      <p:cxnSp>
        <p:nvCxnSpPr>
          <p:cNvPr id="3" name="Google Shape;81;p15">
            <a:extLst>
              <a:ext uri="{FF2B5EF4-FFF2-40B4-BE49-F238E27FC236}">
                <a16:creationId xmlns:a16="http://schemas.microsoft.com/office/drawing/2014/main" id="{31E26E00-C014-42F3-ABFC-A41EB22390F0}"/>
              </a:ext>
            </a:extLst>
          </p:cNvPr>
          <p:cNvCxnSpPr>
            <a:cxnSpLocks/>
          </p:cNvCxnSpPr>
          <p:nvPr userDrawn="1"/>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7" name="Google Shape;56;p13">
            <a:extLst>
              <a:ext uri="{FF2B5EF4-FFF2-40B4-BE49-F238E27FC236}">
                <a16:creationId xmlns:a16="http://schemas.microsoft.com/office/drawing/2014/main" id="{AC56B929-02EC-4D1F-B4E6-425B3B06A75C}"/>
              </a:ext>
            </a:extLst>
          </p:cNvPr>
          <p:cNvPicPr preferRelativeResize="0"/>
          <p:nvPr userDrawn="1"/>
        </p:nvPicPr>
        <p:blipFill>
          <a:blip r:embed="rId3">
            <a:alphaModFix amt="20000"/>
          </a:blip>
          <a:stretch>
            <a:fillRect/>
          </a:stretch>
        </p:blipFill>
        <p:spPr>
          <a:xfrm>
            <a:off x="428825" y="396825"/>
            <a:ext cx="2869701" cy="753000"/>
          </a:xfrm>
          <a:prstGeom prst="rect">
            <a:avLst/>
          </a:prstGeom>
          <a:noFill/>
          <a:ln>
            <a:noFill/>
          </a:ln>
        </p:spPr>
      </p:pic>
      <p:sp>
        <p:nvSpPr>
          <p:cNvPr id="9" name="Google Shape;57;p13">
            <a:extLst>
              <a:ext uri="{FF2B5EF4-FFF2-40B4-BE49-F238E27FC236}">
                <a16:creationId xmlns:a16="http://schemas.microsoft.com/office/drawing/2014/main" id="{165DAC97-1B2A-43BF-9F2B-9192226C05CB}"/>
              </a:ext>
            </a:extLst>
          </p:cNvPr>
          <p:cNvSpPr txBox="1"/>
          <p:nvPr userDrawn="1"/>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6752523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ítulo e conteúdo">
    <p:spTree>
      <p:nvGrpSpPr>
        <p:cNvPr id="1" name=""/>
        <p:cNvGrpSpPr/>
        <p:nvPr/>
      </p:nvGrpSpPr>
      <p:grpSpPr>
        <a:xfrm>
          <a:off x="0" y="0"/>
          <a:ext cx="0" cy="0"/>
          <a:chOff x="0" y="0"/>
          <a:chExt cx="0" cy="0"/>
        </a:xfrm>
      </p:grpSpPr>
      <p:sp>
        <p:nvSpPr>
          <p:cNvPr id="11" name="Título 1"/>
          <p:cNvSpPr>
            <a:spLocks noGrp="1"/>
          </p:cNvSpPr>
          <p:nvPr>
            <p:ph type="title"/>
          </p:nvPr>
        </p:nvSpPr>
        <p:spPr>
          <a:xfrm>
            <a:off x="428497" y="260649"/>
            <a:ext cx="9049275" cy="372123"/>
          </a:xfrm>
        </p:spPr>
        <p:txBody>
          <a:bodyPr lIns="0" tIns="0" rIns="0" bIns="0">
            <a:normAutofit/>
          </a:bodyPr>
          <a:lstStyle>
            <a:lvl1pPr algn="l">
              <a:defRPr sz="2200" b="1"/>
            </a:lvl1pPr>
          </a:lstStyle>
          <a:p>
            <a:r>
              <a:rPr lang="pt-BR" noProof="0"/>
              <a:t>Clique para editar o título mestre</a:t>
            </a:r>
          </a:p>
        </p:txBody>
      </p:sp>
      <p:sp>
        <p:nvSpPr>
          <p:cNvPr id="15" name="Espaço Reservado para Conteúdo 3"/>
          <p:cNvSpPr>
            <a:spLocks noGrp="1"/>
          </p:cNvSpPr>
          <p:nvPr>
            <p:ph sz="quarter" idx="13" hasCustomPrompt="1"/>
          </p:nvPr>
        </p:nvSpPr>
        <p:spPr>
          <a:xfrm>
            <a:off x="428497" y="665512"/>
            <a:ext cx="9047731" cy="304458"/>
          </a:xfrm>
        </p:spPr>
        <p:txBody>
          <a:bodyPr lIns="0" tIns="0" rIns="0" bIns="0">
            <a:normAutofit/>
          </a:bodyPr>
          <a:lstStyle>
            <a:lvl1pPr marL="0" indent="0">
              <a:buNone/>
              <a:defRPr sz="1600" b="0" i="1" baseline="0">
                <a:solidFill>
                  <a:schemeClr val="tx1"/>
                </a:solidFill>
              </a:defRPr>
            </a:lvl1pPr>
          </a:lstStyle>
          <a:p>
            <a:pPr lvl="0"/>
            <a:r>
              <a:rPr lang="pt-BR" noProof="0"/>
              <a:t>Subtítulo</a:t>
            </a:r>
          </a:p>
        </p:txBody>
      </p:sp>
      <p:sp>
        <p:nvSpPr>
          <p:cNvPr id="23" name="Espaço Reservado para Número de Slide 5"/>
          <p:cNvSpPr>
            <a:spLocks noGrp="1"/>
          </p:cNvSpPr>
          <p:nvPr>
            <p:ph type="sldNum" sz="quarter" idx="12"/>
          </p:nvPr>
        </p:nvSpPr>
        <p:spPr>
          <a:xfrm>
            <a:off x="4566720" y="6468079"/>
            <a:ext cx="771554" cy="365125"/>
          </a:xfrm>
        </p:spPr>
        <p:txBody>
          <a:bodyPr lIns="0" tIns="0" rIns="0" bIns="0"/>
          <a:lstStyle>
            <a:lvl1pPr algn="ctr">
              <a:defRPr sz="1000">
                <a:solidFill>
                  <a:schemeClr val="tx1"/>
                </a:solidFill>
              </a:defRPr>
            </a:lvl1pPr>
          </a:lstStyle>
          <a:p>
            <a:fld id="{2A4585CB-0BA2-4C85-A6C4-DAB4B21DD7D8}" type="slidenum">
              <a:rPr lang="pt-BR" smtClean="0"/>
              <a:pPr/>
              <a:t>‹#›</a:t>
            </a:fld>
            <a:endParaRPr lang="pt-BR"/>
          </a:p>
        </p:txBody>
      </p:sp>
      <p:sp>
        <p:nvSpPr>
          <p:cNvPr id="19" name="Retângulo 18"/>
          <p:cNvSpPr/>
          <p:nvPr userDrawn="1"/>
        </p:nvSpPr>
        <p:spPr>
          <a:xfrm>
            <a:off x="-30765" y="6342752"/>
            <a:ext cx="990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50">
              <a:solidFill>
                <a:schemeClr val="accent1">
                  <a:lumMod val="50000"/>
                </a:schemeClr>
              </a:solidFill>
            </a:endParaRPr>
          </a:p>
        </p:txBody>
      </p:sp>
      <p:grpSp>
        <p:nvGrpSpPr>
          <p:cNvPr id="35" name="Grupo 22"/>
          <p:cNvGrpSpPr/>
          <p:nvPr userDrawn="1"/>
        </p:nvGrpSpPr>
        <p:grpSpPr>
          <a:xfrm>
            <a:off x="-1300202" y="6438290"/>
            <a:ext cx="4953000" cy="447094"/>
            <a:chOff x="-4705533" y="3799306"/>
            <a:chExt cx="4572000" cy="447094"/>
          </a:xfrm>
        </p:grpSpPr>
        <p:pic>
          <p:nvPicPr>
            <p:cNvPr id="36" name="Imagem 3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03" r="35584" b="50000"/>
            <a:stretch/>
          </p:blipFill>
          <p:spPr>
            <a:xfrm>
              <a:off x="-2868242" y="3799306"/>
              <a:ext cx="653960" cy="160010"/>
            </a:xfrm>
            <a:prstGeom prst="rect">
              <a:avLst/>
            </a:prstGeom>
          </p:spPr>
        </p:pic>
        <p:sp>
          <p:nvSpPr>
            <p:cNvPr id="37" name="CaixaDeTexto 36"/>
            <p:cNvSpPr txBox="1"/>
            <p:nvPr userDrawn="1"/>
          </p:nvSpPr>
          <p:spPr>
            <a:xfrm>
              <a:off x="-4705533" y="4061734"/>
              <a:ext cx="4572000" cy="184666"/>
            </a:xfrm>
            <a:prstGeom prst="rect">
              <a:avLst/>
            </a:prstGeom>
            <a:noFill/>
          </p:spPr>
          <p:txBody>
            <a:bodyPr wrap="square" rtlCol="0">
              <a:spAutoFit/>
            </a:bodyPr>
            <a:lstStyle/>
            <a:p>
              <a:pPr algn="ctr"/>
              <a:r>
                <a:rPr lang="pt-BR" sz="600">
                  <a:solidFill>
                    <a:schemeClr val="accent1">
                      <a:lumMod val="50000"/>
                    </a:schemeClr>
                  </a:solidFill>
                  <a:latin typeface="Eras Light ITC" pitchFamily="34" charset="0"/>
                </a:rPr>
                <a:t>DESENVOLVIMENTO  CORPORATIVO</a:t>
              </a:r>
            </a:p>
          </p:txBody>
        </p:sp>
        <p:sp>
          <p:nvSpPr>
            <p:cNvPr id="38" name="CaixaDeTexto 37"/>
            <p:cNvSpPr txBox="1"/>
            <p:nvPr userDrawn="1"/>
          </p:nvSpPr>
          <p:spPr>
            <a:xfrm>
              <a:off x="-4615011" y="3854555"/>
              <a:ext cx="4390956" cy="338554"/>
            </a:xfrm>
            <a:prstGeom prst="rect">
              <a:avLst/>
            </a:prstGeom>
            <a:noFill/>
          </p:spPr>
          <p:txBody>
            <a:bodyPr wrap="square" rtlCol="0">
              <a:spAutoFit/>
            </a:bodyPr>
            <a:lstStyle/>
            <a:p>
              <a:pPr algn="ctr">
                <a:tabLst>
                  <a:tab pos="8156627" algn="l"/>
                </a:tabLst>
              </a:pPr>
              <a:r>
                <a:rPr lang="pt-BR" sz="1600">
                  <a:solidFill>
                    <a:schemeClr val="accent1">
                      <a:lumMod val="50000"/>
                    </a:schemeClr>
                  </a:solidFill>
                  <a:latin typeface="Eras Medium ITC" panose="020B0602030504020804" pitchFamily="34" charset="0"/>
                </a:rPr>
                <a:t>REDIRECTION</a:t>
              </a:r>
            </a:p>
          </p:txBody>
        </p:sp>
      </p:grpSp>
      <p:pic>
        <p:nvPicPr>
          <p:cNvPr id="39" name="Picture 2" descr="S:\public\C_Clairfield\Logos\Clairfield_Logo_rgb.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550" t="5369" r="2982" b="6839"/>
          <a:stretch/>
        </p:blipFill>
        <p:spPr bwMode="auto">
          <a:xfrm>
            <a:off x="1843319" y="6494242"/>
            <a:ext cx="325432" cy="32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285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Fusões e Aquisições">
    <p:bg>
      <p:bgPr>
        <a:solidFill>
          <a:schemeClr val="bg1"/>
        </a:solidFill>
        <a:effectLst/>
      </p:bgPr>
    </p:bg>
    <p:spTree>
      <p:nvGrpSpPr>
        <p:cNvPr id="1" name=""/>
        <p:cNvGrpSpPr/>
        <p:nvPr/>
      </p:nvGrpSpPr>
      <p:grpSpPr>
        <a:xfrm>
          <a:off x="0" y="0"/>
          <a:ext cx="0" cy="0"/>
          <a:chOff x="0" y="0"/>
          <a:chExt cx="0" cy="0"/>
        </a:xfrm>
      </p:grpSpPr>
      <p:cxnSp>
        <p:nvCxnSpPr>
          <p:cNvPr id="7" name="Google Shape;159;p22">
            <a:extLst>
              <a:ext uri="{FF2B5EF4-FFF2-40B4-BE49-F238E27FC236}">
                <a16:creationId xmlns:a16="http://schemas.microsoft.com/office/drawing/2014/main" id="{84898971-8AA3-45FF-9ABB-2EB33A348D0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8" name="Google Shape;206;p26">
            <a:extLst>
              <a:ext uri="{FF2B5EF4-FFF2-40B4-BE49-F238E27FC236}">
                <a16:creationId xmlns:a16="http://schemas.microsoft.com/office/drawing/2014/main" id="{E6AF338F-0BBB-43A7-ADA8-C483106D59E1}"/>
              </a:ext>
            </a:extLst>
          </p:cNvPr>
          <p:cNvSpPr/>
          <p:nvPr userDrawn="1"/>
        </p:nvSpPr>
        <p:spPr>
          <a:xfrm>
            <a:off x="2761224" y="3381087"/>
            <a:ext cx="1910400" cy="2300400"/>
          </a:xfrm>
          <a:prstGeom prst="rect">
            <a:avLst/>
          </a:prstGeom>
          <a:solidFill>
            <a:schemeClr val="lt1"/>
          </a:solidFill>
          <a:ln w="19050" cap="flat" cmpd="sng">
            <a:solidFill>
              <a:srgbClr val="B21D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19" name="Google Shape;207;p26">
            <a:extLst>
              <a:ext uri="{FF2B5EF4-FFF2-40B4-BE49-F238E27FC236}">
                <a16:creationId xmlns:a16="http://schemas.microsoft.com/office/drawing/2014/main" id="{50533E94-1CA8-4413-AAE6-CB9B25F60588}"/>
              </a:ext>
            </a:extLst>
          </p:cNvPr>
          <p:cNvSpPr/>
          <p:nvPr userDrawn="1"/>
        </p:nvSpPr>
        <p:spPr>
          <a:xfrm>
            <a:off x="4798773" y="3381087"/>
            <a:ext cx="1910400" cy="2300400"/>
          </a:xfrm>
          <a:prstGeom prst="rect">
            <a:avLst/>
          </a:prstGeom>
          <a:solidFill>
            <a:schemeClr val="lt1"/>
          </a:solidFill>
          <a:ln w="19050" cap="flat" cmpd="sng">
            <a:solidFill>
              <a:srgbClr val="7B36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20" name="Google Shape;208;p26">
            <a:extLst>
              <a:ext uri="{FF2B5EF4-FFF2-40B4-BE49-F238E27FC236}">
                <a16:creationId xmlns:a16="http://schemas.microsoft.com/office/drawing/2014/main" id="{96187E44-B440-498E-BF7D-B22E72290634}"/>
              </a:ext>
            </a:extLst>
          </p:cNvPr>
          <p:cNvSpPr/>
          <p:nvPr userDrawn="1"/>
        </p:nvSpPr>
        <p:spPr>
          <a:xfrm>
            <a:off x="6874449" y="3381087"/>
            <a:ext cx="2235900" cy="2300400"/>
          </a:xfrm>
          <a:prstGeom prst="rect">
            <a:avLst/>
          </a:prstGeom>
          <a:solidFill>
            <a:schemeClr val="lt1"/>
          </a:solidFill>
          <a:ln w="19050" cap="flat" cmpd="sng">
            <a:solidFill>
              <a:srgbClr val="60B5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21" name="Google Shape;209;p26">
            <a:extLst>
              <a:ext uri="{FF2B5EF4-FFF2-40B4-BE49-F238E27FC236}">
                <a16:creationId xmlns:a16="http://schemas.microsoft.com/office/drawing/2014/main" id="{D146BD5D-F79C-42E6-A2A6-F178B864CD8C}"/>
              </a:ext>
            </a:extLst>
          </p:cNvPr>
          <p:cNvSpPr/>
          <p:nvPr userDrawn="1"/>
        </p:nvSpPr>
        <p:spPr>
          <a:xfrm>
            <a:off x="745424" y="3381087"/>
            <a:ext cx="1910400" cy="2300400"/>
          </a:xfrm>
          <a:prstGeom prst="rect">
            <a:avLst/>
          </a:prstGeom>
          <a:solidFill>
            <a:schemeClr val="lt1"/>
          </a:solidFill>
          <a:ln w="19050" cap="flat" cmpd="sng">
            <a:solidFill>
              <a:srgbClr val="EA56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cxnSp>
        <p:nvCxnSpPr>
          <p:cNvPr id="22" name="Google Shape;210;p26">
            <a:extLst>
              <a:ext uri="{FF2B5EF4-FFF2-40B4-BE49-F238E27FC236}">
                <a16:creationId xmlns:a16="http://schemas.microsoft.com/office/drawing/2014/main" id="{51926E52-A342-4585-8D9D-4C5C68431D89}"/>
              </a:ext>
            </a:extLst>
          </p:cNvPr>
          <p:cNvCxnSpPr/>
          <p:nvPr userDrawn="1"/>
        </p:nvCxnSpPr>
        <p:spPr>
          <a:xfrm>
            <a:off x="745424" y="3322912"/>
            <a:ext cx="0" cy="2358600"/>
          </a:xfrm>
          <a:prstGeom prst="straightConnector1">
            <a:avLst/>
          </a:prstGeom>
          <a:noFill/>
          <a:ln w="19050" cap="flat" cmpd="sng">
            <a:solidFill>
              <a:srgbClr val="60B5DF"/>
            </a:solidFill>
            <a:prstDash val="solid"/>
            <a:round/>
            <a:headEnd type="none" w="med" len="med"/>
            <a:tailEnd type="none" w="med" len="med"/>
          </a:ln>
        </p:spPr>
      </p:cxnSp>
      <p:sp>
        <p:nvSpPr>
          <p:cNvPr id="23" name="Google Shape;216;p26">
            <a:extLst>
              <a:ext uri="{FF2B5EF4-FFF2-40B4-BE49-F238E27FC236}">
                <a16:creationId xmlns:a16="http://schemas.microsoft.com/office/drawing/2014/main" id="{4FEB358F-F418-402E-8F09-76A5AE897980}"/>
              </a:ext>
            </a:extLst>
          </p:cNvPr>
          <p:cNvSpPr/>
          <p:nvPr userDrawn="1"/>
        </p:nvSpPr>
        <p:spPr>
          <a:xfrm>
            <a:off x="734499" y="2857612"/>
            <a:ext cx="1932900" cy="541500"/>
          </a:xfrm>
          <a:prstGeom prst="rect">
            <a:avLst/>
          </a:prstGeom>
          <a:solidFill>
            <a:srgbClr val="EA5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 name="Google Shape;217;p26">
            <a:extLst>
              <a:ext uri="{FF2B5EF4-FFF2-40B4-BE49-F238E27FC236}">
                <a16:creationId xmlns:a16="http://schemas.microsoft.com/office/drawing/2014/main" id="{2CD35CC2-4329-433C-BCFB-143C54C85C99}"/>
              </a:ext>
            </a:extLst>
          </p:cNvPr>
          <p:cNvSpPr/>
          <p:nvPr userDrawn="1"/>
        </p:nvSpPr>
        <p:spPr>
          <a:xfrm>
            <a:off x="2755749" y="2857612"/>
            <a:ext cx="1908961" cy="541500"/>
          </a:xfrm>
          <a:prstGeom prst="rect">
            <a:avLst/>
          </a:prstGeom>
          <a:solidFill>
            <a:srgbClr val="B21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218;p26">
            <a:extLst>
              <a:ext uri="{FF2B5EF4-FFF2-40B4-BE49-F238E27FC236}">
                <a16:creationId xmlns:a16="http://schemas.microsoft.com/office/drawing/2014/main" id="{00835DA6-3B34-4A8C-B484-88F6997B69E4}"/>
              </a:ext>
            </a:extLst>
          </p:cNvPr>
          <p:cNvSpPr/>
          <p:nvPr userDrawn="1"/>
        </p:nvSpPr>
        <p:spPr>
          <a:xfrm>
            <a:off x="4776999" y="2857612"/>
            <a:ext cx="1928610" cy="541500"/>
          </a:xfrm>
          <a:prstGeom prst="rect">
            <a:avLst/>
          </a:prstGeom>
          <a:solidFill>
            <a:srgbClr val="7B3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219;p26">
            <a:extLst>
              <a:ext uri="{FF2B5EF4-FFF2-40B4-BE49-F238E27FC236}">
                <a16:creationId xmlns:a16="http://schemas.microsoft.com/office/drawing/2014/main" id="{1234C824-DFBC-4622-BDBD-261CBF706204}"/>
              </a:ext>
            </a:extLst>
          </p:cNvPr>
          <p:cNvSpPr/>
          <p:nvPr userDrawn="1"/>
        </p:nvSpPr>
        <p:spPr>
          <a:xfrm>
            <a:off x="6874449" y="2857612"/>
            <a:ext cx="2235900" cy="541500"/>
          </a:xfrm>
          <a:prstGeom prst="rect">
            <a:avLst/>
          </a:prstGeom>
          <a:solidFill>
            <a:srgbClr val="60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 name="Google Shape;221;p26">
            <a:extLst>
              <a:ext uri="{FF2B5EF4-FFF2-40B4-BE49-F238E27FC236}">
                <a16:creationId xmlns:a16="http://schemas.microsoft.com/office/drawing/2014/main" id="{4F79CCAB-53A9-448A-A794-2B2B2D5ED0A8}"/>
              </a:ext>
            </a:extLst>
          </p:cNvPr>
          <p:cNvSpPr txBox="1">
            <a:spLocks/>
          </p:cNvSpPr>
          <p:nvPr userDrawn="1"/>
        </p:nvSpPr>
        <p:spPr>
          <a:xfrm>
            <a:off x="2755749"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Aquisição total ou</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parcial para expansão, concentração, verticalização ou diversificação.</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Expansão para venda posterior.</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Expansão internacional</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Aquisição de know-how e novas tecnologias.</a:t>
            </a:r>
          </a:p>
        </p:txBody>
      </p:sp>
      <p:sp>
        <p:nvSpPr>
          <p:cNvPr id="29" name="Google Shape;222;p26">
            <a:extLst>
              <a:ext uri="{FF2B5EF4-FFF2-40B4-BE49-F238E27FC236}">
                <a16:creationId xmlns:a16="http://schemas.microsoft.com/office/drawing/2014/main" id="{5C7C4F47-1B67-48CF-849E-E807E646B2B2}"/>
              </a:ext>
            </a:extLst>
          </p:cNvPr>
          <p:cNvSpPr txBox="1">
            <a:spLocks/>
          </p:cNvSpPr>
          <p:nvPr userDrawn="1"/>
        </p:nvSpPr>
        <p:spPr>
          <a:xfrm>
            <a:off x="4794024"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Planejamento das opções estratégicas de Fusões &amp; Aquisições.</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Identificação de pontos críticos para viabilização da transação e fatores-chave para maior geração de valor.</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Acompanhamento e preparação da Empresa.</a:t>
            </a:r>
          </a:p>
        </p:txBody>
      </p:sp>
      <p:sp>
        <p:nvSpPr>
          <p:cNvPr id="30" name="Google Shape;223;p26">
            <a:extLst>
              <a:ext uri="{FF2B5EF4-FFF2-40B4-BE49-F238E27FC236}">
                <a16:creationId xmlns:a16="http://schemas.microsoft.com/office/drawing/2014/main" id="{0949950A-C673-4F6E-9652-F2E6C3A130CA}"/>
              </a:ext>
            </a:extLst>
          </p:cNvPr>
          <p:cNvSpPr txBox="1">
            <a:spLocks/>
          </p:cNvSpPr>
          <p:nvPr userDrawn="1"/>
        </p:nvSpPr>
        <p:spPr>
          <a:xfrm>
            <a:off x="6908499" y="3418487"/>
            <a:ext cx="220185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Venda total do negócio.</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Captação via Private Equity.</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Venda de participação.</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Venda de linhas de produtos, marcas e outros ativos específicos.</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Associações e parcerias com fornecedores, clientes ou concorrentes.</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Empresas locais ou estrangeiras.</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Estruturação com empresas.</a:t>
            </a:r>
          </a:p>
        </p:txBody>
      </p:sp>
      <p:sp>
        <p:nvSpPr>
          <p:cNvPr id="31" name="Google Shape;224;p26">
            <a:extLst>
              <a:ext uri="{FF2B5EF4-FFF2-40B4-BE49-F238E27FC236}">
                <a16:creationId xmlns:a16="http://schemas.microsoft.com/office/drawing/2014/main" id="{0CA588C1-988E-4732-AE82-5A68E2F8AAD8}"/>
              </a:ext>
            </a:extLst>
          </p:cNvPr>
          <p:cNvSpPr txBox="1"/>
          <p:nvPr userDrawn="1"/>
        </p:nvSpPr>
        <p:spPr>
          <a:xfrm>
            <a:off x="77047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FUSÃO, ALIANÇA</a:t>
            </a:r>
            <a:endParaRPr sz="1200" b="0" i="0">
              <a:solidFill>
                <a:srgbClr val="FFFFFF"/>
              </a:solidFill>
              <a:latin typeface="+mj-lt"/>
              <a:ea typeface="Montserrat"/>
              <a:cs typeface="Arial" panose="020B0604020202020204" pitchFamily="34" charset="0"/>
              <a:sym typeface="Montserrat"/>
            </a:endParaRPr>
          </a:p>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JOINT VENTURE</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endParaRPr sz="1000" b="0" i="0">
              <a:solidFill>
                <a:srgbClr val="FFFFFF"/>
              </a:solidFill>
              <a:latin typeface="+mj-lt"/>
              <a:ea typeface="Open Sans"/>
              <a:cs typeface="Arial" panose="020B0604020202020204" pitchFamily="34" charset="0"/>
              <a:sym typeface="Open Sans"/>
            </a:endParaRPr>
          </a:p>
        </p:txBody>
      </p:sp>
      <p:sp>
        <p:nvSpPr>
          <p:cNvPr id="32" name="Google Shape;225;p26">
            <a:extLst>
              <a:ext uri="{FF2B5EF4-FFF2-40B4-BE49-F238E27FC236}">
                <a16:creationId xmlns:a16="http://schemas.microsoft.com/office/drawing/2014/main" id="{A91FF062-7E13-4C93-95D1-F84FFC35927A}"/>
              </a:ext>
            </a:extLst>
          </p:cNvPr>
          <p:cNvSpPr txBox="1"/>
          <p:nvPr userDrawn="1"/>
        </p:nvSpPr>
        <p:spPr>
          <a:xfrm>
            <a:off x="28245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AQUISIÇÃO</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PARCIAL OU TOTAL</a:t>
            </a:r>
            <a:endParaRPr sz="1200" b="0" i="0">
              <a:solidFill>
                <a:srgbClr val="FFFFFF"/>
              </a:solidFill>
              <a:latin typeface="+mj-lt"/>
              <a:ea typeface="Montserrat"/>
              <a:cs typeface="Arial" panose="020B0604020202020204" pitchFamily="34" charset="0"/>
              <a:sym typeface="Montserrat"/>
            </a:endParaRPr>
          </a:p>
        </p:txBody>
      </p:sp>
      <p:sp>
        <p:nvSpPr>
          <p:cNvPr id="33" name="Google Shape;226;p26">
            <a:extLst>
              <a:ext uri="{FF2B5EF4-FFF2-40B4-BE49-F238E27FC236}">
                <a16:creationId xmlns:a16="http://schemas.microsoft.com/office/drawing/2014/main" id="{99D42391-C8BA-4BE0-88D9-C18AF7F941B5}"/>
              </a:ext>
            </a:extLst>
          </p:cNvPr>
          <p:cNvSpPr txBox="1"/>
          <p:nvPr userDrawn="1"/>
        </p:nvSpPr>
        <p:spPr>
          <a:xfrm>
            <a:off x="484952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PLANEJAMENTO E PREPARAÇÃO</a:t>
            </a:r>
            <a:endParaRPr sz="1200" b="0" i="0">
              <a:solidFill>
                <a:srgbClr val="FFFFFF"/>
              </a:solidFill>
              <a:latin typeface="+mj-lt"/>
              <a:ea typeface="Montserrat"/>
              <a:cs typeface="Arial" panose="020B0604020202020204" pitchFamily="34" charset="0"/>
              <a:sym typeface="Montserrat"/>
            </a:endParaRPr>
          </a:p>
        </p:txBody>
      </p:sp>
      <p:sp>
        <p:nvSpPr>
          <p:cNvPr id="34" name="Google Shape;227;p26">
            <a:extLst>
              <a:ext uri="{FF2B5EF4-FFF2-40B4-BE49-F238E27FC236}">
                <a16:creationId xmlns:a16="http://schemas.microsoft.com/office/drawing/2014/main" id="{909F527E-0271-4C32-AA43-83B3F7B729FC}"/>
              </a:ext>
            </a:extLst>
          </p:cNvPr>
          <p:cNvSpPr txBox="1"/>
          <p:nvPr userDrawn="1"/>
        </p:nvSpPr>
        <p:spPr>
          <a:xfrm>
            <a:off x="70293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VENDA PARCIAL</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TOTAL</a:t>
            </a:r>
            <a:endParaRPr sz="1200" b="0" i="0">
              <a:solidFill>
                <a:srgbClr val="FFFFFF"/>
              </a:solidFill>
              <a:latin typeface="+mj-lt"/>
              <a:ea typeface="Montserrat"/>
              <a:cs typeface="Arial" panose="020B0604020202020204" pitchFamily="34" charset="0"/>
              <a:sym typeface="Montserrat"/>
            </a:endParaRPr>
          </a:p>
        </p:txBody>
      </p:sp>
      <p:cxnSp>
        <p:nvCxnSpPr>
          <p:cNvPr id="35" name="Google Shape;228;p26">
            <a:extLst>
              <a:ext uri="{FF2B5EF4-FFF2-40B4-BE49-F238E27FC236}">
                <a16:creationId xmlns:a16="http://schemas.microsoft.com/office/drawing/2014/main" id="{308558D9-C60E-4BFB-9E89-6B8FC03EBE43}"/>
              </a:ext>
            </a:extLst>
          </p:cNvPr>
          <p:cNvCxnSpPr/>
          <p:nvPr userDrawn="1"/>
        </p:nvCxnSpPr>
        <p:spPr>
          <a:xfrm>
            <a:off x="2768112" y="3322912"/>
            <a:ext cx="0" cy="2358600"/>
          </a:xfrm>
          <a:prstGeom prst="straightConnector1">
            <a:avLst/>
          </a:prstGeom>
          <a:noFill/>
          <a:ln w="19050" cap="flat" cmpd="sng">
            <a:solidFill>
              <a:srgbClr val="7B3662"/>
            </a:solidFill>
            <a:prstDash val="solid"/>
            <a:round/>
            <a:headEnd type="none" w="med" len="med"/>
            <a:tailEnd type="none" w="med" len="med"/>
          </a:ln>
        </p:spPr>
      </p:cxnSp>
      <p:cxnSp>
        <p:nvCxnSpPr>
          <p:cNvPr id="36" name="Google Shape;229;p26">
            <a:extLst>
              <a:ext uri="{FF2B5EF4-FFF2-40B4-BE49-F238E27FC236}">
                <a16:creationId xmlns:a16="http://schemas.microsoft.com/office/drawing/2014/main" id="{22564FAA-0ADE-4B12-98DC-F97F6E48EFC6}"/>
              </a:ext>
            </a:extLst>
          </p:cNvPr>
          <p:cNvCxnSpPr/>
          <p:nvPr userDrawn="1"/>
        </p:nvCxnSpPr>
        <p:spPr>
          <a:xfrm>
            <a:off x="4788637" y="3322912"/>
            <a:ext cx="0" cy="2358600"/>
          </a:xfrm>
          <a:prstGeom prst="straightConnector1">
            <a:avLst/>
          </a:prstGeom>
          <a:noFill/>
          <a:ln w="19050" cap="flat" cmpd="sng">
            <a:solidFill>
              <a:srgbClr val="B21D30"/>
            </a:solidFill>
            <a:prstDash val="solid"/>
            <a:round/>
            <a:headEnd type="none" w="med" len="med"/>
            <a:tailEnd type="none" w="med" len="med"/>
          </a:ln>
        </p:spPr>
      </p:cxnSp>
      <p:sp>
        <p:nvSpPr>
          <p:cNvPr id="37" name="Google Shape;211;p26">
            <a:extLst>
              <a:ext uri="{FF2B5EF4-FFF2-40B4-BE49-F238E27FC236}">
                <a16:creationId xmlns:a16="http://schemas.microsoft.com/office/drawing/2014/main" id="{A251DB52-2A50-4923-84D2-F57344B211DE}"/>
              </a:ext>
            </a:extLst>
          </p:cNvPr>
          <p:cNvSpPr txBox="1">
            <a:spLocks/>
          </p:cNvSpPr>
          <p:nvPr userDrawn="1"/>
        </p:nvSpPr>
        <p:spPr>
          <a:xfrm>
            <a:off x="415923" y="905892"/>
            <a:ext cx="8770776" cy="1828761"/>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spcBef>
                <a:spcPts val="0"/>
              </a:spcBef>
              <a:spcAft>
                <a:spcPts val="0"/>
              </a:spcAft>
              <a:buFont typeface="Wingdings" panose="05000000000000000000" pitchFamily="2" charset="2"/>
              <a:buNone/>
            </a:pPr>
            <a:r>
              <a:rPr lang="pt-BR" sz="1400" b="0" i="0">
                <a:solidFill>
                  <a:schemeClr val="tx2"/>
                </a:solidFill>
                <a:latin typeface="+mn-lt"/>
                <a:ea typeface="Open Sans"/>
                <a:cs typeface="Arial" panose="020B0604020202020204" pitchFamily="34" charset="0"/>
                <a:sym typeface="Open Sans"/>
              </a:rPr>
              <a:t>Em processos de crescimento, redirecionamento ou reestruturação empresarial, uma operação externa de Fusões &amp; Aquisições frequentemente é o melhor caminho para resolver problemas ou maximizar o aproveitamento de oportunidades.</a:t>
            </a:r>
          </a:p>
          <a:p>
            <a:pPr marL="0" indent="0" algn="just" fontAlgn="auto">
              <a:spcBef>
                <a:spcPts val="0"/>
              </a:spcBef>
              <a:spcAft>
                <a:spcPts val="0"/>
              </a:spcAft>
              <a:buFont typeface="Wingdings" panose="05000000000000000000" pitchFamily="2" charset="2"/>
              <a:buNone/>
            </a:pPr>
            <a:endParaRPr lang="pt-BR" sz="1400" b="0" i="0">
              <a:solidFill>
                <a:schemeClr val="tx2"/>
              </a:solidFill>
              <a:latin typeface="+mn-lt"/>
              <a:ea typeface="Open Sans"/>
              <a:cs typeface="Arial" panose="020B0604020202020204" pitchFamily="34" charset="0"/>
              <a:sym typeface="Open Sans"/>
            </a:endParaRPr>
          </a:p>
          <a:p>
            <a:pPr marL="0" indent="0" algn="just" fontAlgn="auto">
              <a:spcBef>
                <a:spcPts val="0"/>
              </a:spcBef>
              <a:spcAft>
                <a:spcPts val="0"/>
              </a:spcAft>
              <a:buClr>
                <a:schemeClr val="dk1"/>
              </a:buClr>
              <a:buSzPts val="1100"/>
              <a:buFont typeface="Arial"/>
              <a:buNone/>
            </a:pPr>
            <a:r>
              <a:rPr lang="pt-BR" sz="1400" b="0" i="0">
                <a:solidFill>
                  <a:schemeClr val="tx2"/>
                </a:solidFill>
                <a:latin typeface="+mn-lt"/>
                <a:ea typeface="Open Sans"/>
                <a:cs typeface="Arial" panose="020B0604020202020204" pitchFamily="34" charset="0"/>
                <a:sym typeface="Open Sans"/>
              </a:rPr>
              <a:t>Nossa equipe possui vasta experiência nos diversos tipos de transações, planejando e executando todas as etapas da operação.</a:t>
            </a:r>
          </a:p>
        </p:txBody>
      </p:sp>
      <p:sp>
        <p:nvSpPr>
          <p:cNvPr id="38" name="Google Shape;221;p26">
            <a:extLst>
              <a:ext uri="{FF2B5EF4-FFF2-40B4-BE49-F238E27FC236}">
                <a16:creationId xmlns:a16="http://schemas.microsoft.com/office/drawing/2014/main" id="{7D104F59-EF2C-40FF-AC82-20FB8C478F18}"/>
              </a:ext>
            </a:extLst>
          </p:cNvPr>
          <p:cNvSpPr txBox="1">
            <a:spLocks/>
          </p:cNvSpPr>
          <p:nvPr userDrawn="1"/>
        </p:nvSpPr>
        <p:spPr>
          <a:xfrm>
            <a:off x="740574" y="3421209"/>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Associações e parcerias com fornecedores, clientes ou concorrentes.</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Empresas locais ou estrangeiras.</a:t>
            </a:r>
          </a:p>
          <a:p>
            <a:pPr marL="0" indent="0" fontAlgn="auto">
              <a:spcBef>
                <a:spcPts val="0"/>
              </a:spcBef>
              <a:spcAft>
                <a:spcPts val="0"/>
              </a:spcAft>
              <a:buFont typeface="Wingdings" panose="05000000000000000000" pitchFamily="2" charset="2"/>
              <a:buNone/>
            </a:pPr>
            <a:r>
              <a:rPr lang="pt-BR" sz="1100" b="0" i="0">
                <a:solidFill>
                  <a:schemeClr val="tx2"/>
                </a:solidFill>
                <a:latin typeface="+mn-lt"/>
                <a:ea typeface="Open Sans"/>
                <a:cs typeface="Arial" panose="020B0604020202020204" pitchFamily="34" charset="0"/>
                <a:sym typeface="Open Sans"/>
              </a:rPr>
              <a:t>• Estruturação com empresas existentes ou criação de nova empresa.</a:t>
            </a:r>
          </a:p>
        </p:txBody>
      </p:sp>
      <p:sp>
        <p:nvSpPr>
          <p:cNvPr id="39" name="Title 1">
            <a:extLst>
              <a:ext uri="{FF2B5EF4-FFF2-40B4-BE49-F238E27FC236}">
                <a16:creationId xmlns:a16="http://schemas.microsoft.com/office/drawing/2014/main" id="{525CD7F6-2320-46B1-85D9-E58988D9976E}"/>
              </a:ext>
            </a:extLst>
          </p:cNvPr>
          <p:cNvSpPr>
            <a:spLocks noGrp="1"/>
          </p:cNvSpPr>
          <p:nvPr>
            <p:ph type="title" hasCustomPrompt="1"/>
          </p:nvPr>
        </p:nvSpPr>
        <p:spPr>
          <a:xfrm>
            <a:off x="415924" y="414000"/>
            <a:ext cx="6732000" cy="411257"/>
          </a:xfrm>
        </p:spPr>
        <p:txBody>
          <a:bodyPr/>
          <a:lstStyle>
            <a:lvl1pPr>
              <a:defRPr>
                <a:solidFill>
                  <a:schemeClr val="tx2"/>
                </a:solidFill>
              </a:defRPr>
            </a:lvl1pPr>
          </a:lstStyle>
          <a:p>
            <a:r>
              <a:rPr lang="en-US" err="1"/>
              <a:t>Fusões</a:t>
            </a:r>
            <a:r>
              <a:rPr lang="en-US"/>
              <a:t> e </a:t>
            </a:r>
            <a:r>
              <a:rPr lang="en-US" err="1"/>
              <a:t>aquisições</a:t>
            </a:r>
            <a:endParaRPr lang="en-GB"/>
          </a:p>
        </p:txBody>
      </p:sp>
      <p:sp>
        <p:nvSpPr>
          <p:cNvPr id="41" name="TextBox 5">
            <a:extLst>
              <a:ext uri="{FF2B5EF4-FFF2-40B4-BE49-F238E27FC236}">
                <a16:creationId xmlns:a16="http://schemas.microsoft.com/office/drawing/2014/main" id="{7A66CE6A-9BBF-4007-984F-F69953515C7B}"/>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pic>
        <p:nvPicPr>
          <p:cNvPr id="42" name="Google Shape;190;p24">
            <a:extLst>
              <a:ext uri="{FF2B5EF4-FFF2-40B4-BE49-F238E27FC236}">
                <a16:creationId xmlns:a16="http://schemas.microsoft.com/office/drawing/2014/main" id="{C37D29E1-C5FA-4182-ABAA-162405370FB9}"/>
              </a:ext>
            </a:extLst>
          </p:cNvPr>
          <p:cNvPicPr preferRelativeResize="0"/>
          <p:nvPr userDrawn="1"/>
        </p:nvPicPr>
        <p:blipFill>
          <a:blip r:embed="rId2">
            <a:alphaModFix/>
          </a:blip>
          <a:stretch>
            <a:fillRect/>
          </a:stretch>
        </p:blipFill>
        <p:spPr>
          <a:xfrm>
            <a:off x="415924" y="6378292"/>
            <a:ext cx="747450" cy="196125"/>
          </a:xfrm>
          <a:prstGeom prst="rect">
            <a:avLst/>
          </a:prstGeom>
          <a:noFill/>
          <a:ln>
            <a:noFill/>
          </a:ln>
        </p:spPr>
      </p:pic>
      <p:cxnSp>
        <p:nvCxnSpPr>
          <p:cNvPr id="43" name="Google Shape;187;p24">
            <a:extLst>
              <a:ext uri="{FF2B5EF4-FFF2-40B4-BE49-F238E27FC236}">
                <a16:creationId xmlns:a16="http://schemas.microsoft.com/office/drawing/2014/main" id="{F3056614-4400-4741-8B26-33C7433B5D6B}"/>
              </a:ext>
            </a:extLst>
          </p:cNvPr>
          <p:cNvCxnSpPr>
            <a:cxnSpLocks/>
          </p:cNvCxnSpPr>
          <p:nvPr userDrawn="1"/>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2869508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F7137AD-E863-4A8A-A555-2913F7AAD86C}"/>
              </a:ext>
            </a:extLst>
          </p:cNvPr>
          <p:cNvSpPr>
            <a:spLocks noGrp="1"/>
          </p:cNvSpPr>
          <p:nvPr>
            <p:ph type="dt" sz="half" idx="10"/>
          </p:nvPr>
        </p:nvSpPr>
        <p:spPr/>
        <p:txBody>
          <a:bodyPr/>
          <a:lstStyle/>
          <a:p>
            <a:fld id="{7DE21F18-817C-4237-A5A7-FEC7B7EC13C2}" type="datetimeFigureOut">
              <a:rPr lang="pt-BR" smtClean="0"/>
              <a:t>21/05/2024</a:t>
            </a:fld>
            <a:endParaRPr lang="pt-BR"/>
          </a:p>
        </p:txBody>
      </p:sp>
      <p:sp>
        <p:nvSpPr>
          <p:cNvPr id="3" name="Espaço Reservado para Rodapé 2">
            <a:extLst>
              <a:ext uri="{FF2B5EF4-FFF2-40B4-BE49-F238E27FC236}">
                <a16:creationId xmlns:a16="http://schemas.microsoft.com/office/drawing/2014/main" id="{76196AE1-CEE5-44B0-8078-6671B44286C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4C938F0-23C3-49D0-A6C0-D6EF218AD02C}"/>
              </a:ext>
            </a:extLst>
          </p:cNvPr>
          <p:cNvSpPr>
            <a:spLocks noGrp="1"/>
          </p:cNvSpPr>
          <p:nvPr>
            <p:ph type="sldNum" sz="quarter" idx="12"/>
          </p:nvPr>
        </p:nvSpPr>
        <p:spPr/>
        <p:txBody>
          <a:bodyPr/>
          <a:lstStyle/>
          <a:p>
            <a:fld id="{384B1BEA-5E64-4C80-819D-2BC2AAFB329C}" type="slidenum">
              <a:rPr lang="pt-BR" smtClean="0"/>
              <a:t>‹#›</a:t>
            </a:fld>
            <a:endParaRPr lang="pt-BR"/>
          </a:p>
        </p:txBody>
      </p:sp>
    </p:spTree>
    <p:extLst>
      <p:ext uri="{BB962C8B-B14F-4D97-AF65-F5344CB8AC3E}">
        <p14:creationId xmlns:p14="http://schemas.microsoft.com/office/powerpoint/2010/main" val="32687543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sp>
        <p:nvSpPr>
          <p:cNvPr id="13" name="Title 1"/>
          <p:cNvSpPr>
            <a:spLocks noGrp="1"/>
          </p:cNvSpPr>
          <p:nvPr>
            <p:ph type="title"/>
          </p:nvPr>
        </p:nvSpPr>
        <p:spPr>
          <a:xfrm>
            <a:off x="4284001" y="3598605"/>
            <a:ext cx="5544001" cy="1299948"/>
          </a:xfrm>
          <a:prstGeom prst="rect">
            <a:avLst/>
          </a:prstGeom>
        </p:spPr>
        <p:txBody>
          <a:bodyPr rIns="0" anchor="b" anchorCtr="0">
            <a:noAutofit/>
          </a:bodyPr>
          <a:lstStyle>
            <a:lvl1pPr>
              <a:lnSpc>
                <a:spcPct val="110000"/>
              </a:lnSpc>
              <a:defRPr sz="2100" b="1" spc="0">
                <a:solidFill>
                  <a:schemeClr val="tx2"/>
                </a:solidFill>
                <a:latin typeface="+mj-lt"/>
              </a:defRPr>
            </a:lvl1pPr>
          </a:lstStyle>
          <a:p>
            <a:r>
              <a:rPr lang="en-US"/>
              <a:t>Click to edit Master title style</a:t>
            </a:r>
            <a:endParaRPr lang="en-GB"/>
          </a:p>
        </p:txBody>
      </p:sp>
      <p:sp>
        <p:nvSpPr>
          <p:cNvPr id="14" name="Rectangle 13"/>
          <p:cNvSpPr/>
          <p:nvPr userDrawn="1"/>
        </p:nvSpPr>
        <p:spPr>
          <a:xfrm>
            <a:off x="4284001" y="4989165"/>
            <a:ext cx="5472000" cy="4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 Placeholder 5"/>
          <p:cNvSpPr>
            <a:spLocks noGrp="1"/>
          </p:cNvSpPr>
          <p:nvPr>
            <p:ph type="body" sz="quarter" idx="25" hasCustomPrompt="1"/>
          </p:nvPr>
        </p:nvSpPr>
        <p:spPr>
          <a:xfrm>
            <a:off x="4284001" y="5213369"/>
            <a:ext cx="5544001" cy="324000"/>
          </a:xfrm>
          <a:prstGeom prst="rect">
            <a:avLst/>
          </a:prstGeom>
        </p:spPr>
        <p:txBody>
          <a:bodyPr lIns="72000"/>
          <a:lstStyle>
            <a:lvl1pPr marL="0" indent="0">
              <a:buFontTx/>
              <a:buNone/>
              <a:defRPr lang="en-GB" sz="105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28588" lvl="0" indent="-128588" algn="l" defTabSz="685722" rtl="0" eaLnBrk="1" latinLnBrk="0" hangingPunct="1">
              <a:lnSpc>
                <a:spcPct val="105000"/>
              </a:lnSpc>
              <a:spcBef>
                <a:spcPct val="0"/>
              </a:spcBef>
              <a:buClr>
                <a:schemeClr val="tx2"/>
              </a:buClr>
              <a:buSzPct val="120000"/>
              <a:buFont typeface="Wingdings" panose="05000000000000000000" pitchFamily="2" charset="2"/>
              <a:buNone/>
            </a:pPr>
            <a:r>
              <a:rPr lang="en-US"/>
              <a:t>CLICK TO add date</a:t>
            </a: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21985" y="143999"/>
            <a:ext cx="1044000" cy="1044000"/>
          </a:xfrm>
          <a:prstGeom prst="rect">
            <a:avLst/>
          </a:prstGeom>
        </p:spPr>
      </p:pic>
      <p:grpSp>
        <p:nvGrpSpPr>
          <p:cNvPr id="7" name="Grupo 22">
            <a:extLst>
              <a:ext uri="{FF2B5EF4-FFF2-40B4-BE49-F238E27FC236}">
                <a16:creationId xmlns:a16="http://schemas.microsoft.com/office/drawing/2014/main" id="{CBC4FF33-7F69-4D55-B0B0-302781D1F0E4}"/>
              </a:ext>
            </a:extLst>
          </p:cNvPr>
          <p:cNvGrpSpPr/>
          <p:nvPr userDrawn="1"/>
        </p:nvGrpSpPr>
        <p:grpSpPr>
          <a:xfrm>
            <a:off x="4635400" y="195083"/>
            <a:ext cx="4841203" cy="1020900"/>
            <a:chOff x="-29616" y="2820777"/>
            <a:chExt cx="4572000" cy="1035065"/>
          </a:xfrm>
        </p:grpSpPr>
        <p:pic>
          <p:nvPicPr>
            <p:cNvPr id="10" name="Imagem 9">
              <a:extLst>
                <a:ext uri="{FF2B5EF4-FFF2-40B4-BE49-F238E27FC236}">
                  <a16:creationId xmlns:a16="http://schemas.microsoft.com/office/drawing/2014/main" id="{E6F60F78-9779-4ECE-9862-859CCBE39BB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112394" y="2820777"/>
              <a:ext cx="1695451" cy="414841"/>
            </a:xfrm>
            <a:prstGeom prst="rect">
              <a:avLst/>
            </a:prstGeom>
          </p:spPr>
        </p:pic>
        <p:sp>
          <p:nvSpPr>
            <p:cNvPr id="11" name="CaixaDeTexto 10">
              <a:extLst>
                <a:ext uri="{FF2B5EF4-FFF2-40B4-BE49-F238E27FC236}">
                  <a16:creationId xmlns:a16="http://schemas.microsoft.com/office/drawing/2014/main" id="{8280BFA9-388E-49A1-9675-7D0BC463FB1C}"/>
                </a:ext>
              </a:extLst>
            </p:cNvPr>
            <p:cNvSpPr txBox="1"/>
            <p:nvPr userDrawn="1"/>
          </p:nvSpPr>
          <p:spPr>
            <a:xfrm>
              <a:off x="-29616" y="3580785"/>
              <a:ext cx="4572000" cy="275057"/>
            </a:xfrm>
            <a:prstGeom prst="rect">
              <a:avLst/>
            </a:prstGeom>
            <a:noFill/>
          </p:spPr>
          <p:txBody>
            <a:bodyPr wrap="square" rtlCol="0">
              <a:spAutoFit/>
            </a:bodyPr>
            <a:lstStyle/>
            <a:p>
              <a:pPr algn="ctr"/>
              <a:r>
                <a:rPr lang="pt-BR" sz="1163" b="0" i="0">
                  <a:solidFill>
                    <a:srgbClr val="425976"/>
                  </a:solidFill>
                  <a:latin typeface="Eras Light ITC" pitchFamily="34" charset="0"/>
                </a:rPr>
                <a:t>DESENVOLVIMENTO  CORPORATIVO</a:t>
              </a:r>
            </a:p>
          </p:txBody>
        </p:sp>
        <p:sp>
          <p:nvSpPr>
            <p:cNvPr id="12" name="CaixaDeTexto 11">
              <a:extLst>
                <a:ext uri="{FF2B5EF4-FFF2-40B4-BE49-F238E27FC236}">
                  <a16:creationId xmlns:a16="http://schemas.microsoft.com/office/drawing/2014/main" id="{D3996055-1501-41D1-A833-4BBF35E4781A}"/>
                </a:ext>
              </a:extLst>
            </p:cNvPr>
            <p:cNvSpPr txBox="1"/>
            <p:nvPr userDrawn="1"/>
          </p:nvSpPr>
          <p:spPr>
            <a:xfrm>
              <a:off x="71540" y="3075057"/>
              <a:ext cx="4390956" cy="561685"/>
            </a:xfrm>
            <a:prstGeom prst="rect">
              <a:avLst/>
            </a:prstGeom>
            <a:noFill/>
          </p:spPr>
          <p:txBody>
            <a:bodyPr wrap="square" rtlCol="0">
              <a:spAutoFit/>
            </a:bodyPr>
            <a:lstStyle/>
            <a:p>
              <a:pPr algn="ctr">
                <a:tabLst>
                  <a:tab pos="6117470" algn="l"/>
                </a:tabLst>
              </a:pPr>
              <a:r>
                <a:rPr lang="pt-BR" sz="3000" b="0" i="0">
                  <a:solidFill>
                    <a:srgbClr val="153256"/>
                  </a:solidFill>
                  <a:latin typeface="Eras Medium ITC" panose="020B0602030504020804" pitchFamily="34" charset="0"/>
                </a:rPr>
                <a:t>REDIRECTION</a:t>
              </a:r>
            </a:p>
          </p:txBody>
        </p:sp>
      </p:grpSp>
      <p:sp>
        <p:nvSpPr>
          <p:cNvPr id="15" name="Isosceles Triangle 21">
            <a:extLst>
              <a:ext uri="{FF2B5EF4-FFF2-40B4-BE49-F238E27FC236}">
                <a16:creationId xmlns:a16="http://schemas.microsoft.com/office/drawing/2014/main" id="{37FA1CE2-0A27-4EC5-BE20-CF12C74EA68C}"/>
              </a:ext>
            </a:extLst>
          </p:cNvPr>
          <p:cNvSpPr/>
          <p:nvPr userDrawn="1"/>
        </p:nvSpPr>
        <p:spPr>
          <a:xfrm rot="5400000">
            <a:off x="-846729" y="792299"/>
            <a:ext cx="3385458" cy="1692000"/>
          </a:xfrm>
          <a:prstGeom prst="triangle">
            <a:avLst/>
          </a:prstGeom>
          <a:blipFill dpi="0" rotWithShape="0">
            <a:blip r:embed="rId4">
              <a:alphaModFix amt="50000"/>
            </a:blip>
            <a:srcRect/>
            <a:stretch>
              <a:fillRect l="-109000" r="-8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22">
            <a:extLst>
              <a:ext uri="{FF2B5EF4-FFF2-40B4-BE49-F238E27FC236}">
                <a16:creationId xmlns:a16="http://schemas.microsoft.com/office/drawing/2014/main" id="{40170C2B-8716-469D-B714-62A14ACF1977}"/>
              </a:ext>
            </a:extLst>
          </p:cNvPr>
          <p:cNvSpPr/>
          <p:nvPr userDrawn="1"/>
        </p:nvSpPr>
        <p:spPr>
          <a:xfrm>
            <a:off x="32655" y="5170714"/>
            <a:ext cx="3385458" cy="1692000"/>
          </a:xfrm>
          <a:prstGeom prst="triangle">
            <a:avLst/>
          </a:prstGeom>
          <a:blipFill dpi="0" rotWithShape="1">
            <a:blip r:embed="rId5">
              <a:alphaModFix amt="50000"/>
            </a:blip>
            <a:srcRect/>
            <a:stretch>
              <a:fillRect l="-5000" t="-10000" r="-58000" b="-9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23">
            <a:extLst>
              <a:ext uri="{FF2B5EF4-FFF2-40B4-BE49-F238E27FC236}">
                <a16:creationId xmlns:a16="http://schemas.microsoft.com/office/drawing/2014/main" id="{C9DA7ADB-B165-4F08-9908-01E456CDE7A0}"/>
              </a:ext>
            </a:extLst>
          </p:cNvPr>
          <p:cNvSpPr/>
          <p:nvPr userDrawn="1"/>
        </p:nvSpPr>
        <p:spPr>
          <a:xfrm rot="5400000">
            <a:off x="-846729" y="4280718"/>
            <a:ext cx="3385458" cy="1692000"/>
          </a:xfrm>
          <a:prstGeom prst="triangle">
            <a:avLst/>
          </a:prstGeom>
          <a:blipFill dpi="0" rotWithShape="0">
            <a:blip r:embed="rId6">
              <a:alphaModFix amt="50000"/>
            </a:blip>
            <a:srcRect/>
            <a:stretch>
              <a:fillRect l="-97000" t="-10000" r="-13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24">
            <a:extLst>
              <a:ext uri="{FF2B5EF4-FFF2-40B4-BE49-F238E27FC236}">
                <a16:creationId xmlns:a16="http://schemas.microsoft.com/office/drawing/2014/main" id="{62B8C4CE-7AD9-4B9F-A931-86504AD3285F}"/>
              </a:ext>
            </a:extLst>
          </p:cNvPr>
          <p:cNvSpPr>
            <a:spLocks noChangeAspect="1"/>
          </p:cNvSpPr>
          <p:nvPr userDrawn="1"/>
        </p:nvSpPr>
        <p:spPr>
          <a:xfrm rot="2700000">
            <a:off x="527724" y="2187309"/>
            <a:ext cx="2390400" cy="2390400"/>
          </a:xfrm>
          <a:prstGeom prst="rect">
            <a:avLst/>
          </a:prstGeom>
          <a:blipFill dpi="0" rotWithShape="0">
            <a:blip r:embed="rId7">
              <a:alphaModFix amt="50000"/>
            </a:blip>
            <a:srcRect/>
            <a:stretch>
              <a:fillRect l="-36000" r="-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33779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Em branco">
    <p:spTree>
      <p:nvGrpSpPr>
        <p:cNvPr id="1" name=""/>
        <p:cNvGrpSpPr/>
        <p:nvPr/>
      </p:nvGrpSpPr>
      <p:grpSpPr>
        <a:xfrm>
          <a:off x="0" y="0"/>
          <a:ext cx="0" cy="0"/>
          <a:chOff x="0" y="0"/>
          <a:chExt cx="0" cy="0"/>
        </a:xfrm>
      </p:grpSpPr>
      <p:sp>
        <p:nvSpPr>
          <p:cNvPr id="6" name="Título 1"/>
          <p:cNvSpPr>
            <a:spLocks noGrp="1"/>
          </p:cNvSpPr>
          <p:nvPr>
            <p:ph type="title"/>
          </p:nvPr>
        </p:nvSpPr>
        <p:spPr>
          <a:xfrm>
            <a:off x="428498" y="3140968"/>
            <a:ext cx="9049275" cy="576064"/>
          </a:xfrm>
        </p:spPr>
        <p:txBody>
          <a:bodyPr lIns="0" tIns="0" rIns="0" bIns="0">
            <a:normAutofit/>
          </a:bodyPr>
          <a:lstStyle>
            <a:lvl1pPr algn="l">
              <a:defRPr sz="1800" b="1">
                <a:solidFill>
                  <a:schemeClr val="tx2">
                    <a:lumMod val="50000"/>
                  </a:schemeClr>
                </a:solidFill>
                <a:latin typeface="Verdana" pitchFamily="34" charset="0"/>
                <a:ea typeface="Verdana" pitchFamily="34" charset="0"/>
                <a:cs typeface="Verdana" pitchFamily="34" charset="0"/>
              </a:defRPr>
            </a:lvl1pPr>
          </a:lstStyle>
          <a:p>
            <a:r>
              <a:rPr lang="pt-BR"/>
              <a:t>Clique para editar o título mestre</a:t>
            </a:r>
          </a:p>
        </p:txBody>
      </p:sp>
      <p:sp>
        <p:nvSpPr>
          <p:cNvPr id="8" name="Retângulo 7"/>
          <p:cNvSpPr/>
          <p:nvPr userDrawn="1"/>
        </p:nvSpPr>
        <p:spPr>
          <a:xfrm>
            <a:off x="428229" y="3609024"/>
            <a:ext cx="9048000" cy="36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upo 22"/>
          <p:cNvGrpSpPr/>
          <p:nvPr userDrawn="1"/>
        </p:nvGrpSpPr>
        <p:grpSpPr>
          <a:xfrm>
            <a:off x="4304928" y="476672"/>
            <a:ext cx="4953000" cy="1098562"/>
            <a:chOff x="-29616" y="2820777"/>
            <a:chExt cx="4572000" cy="1098562"/>
          </a:xfrm>
        </p:grpSpPr>
        <p:pic>
          <p:nvPicPr>
            <p:cNvPr id="9" name="Imagem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03" r="35584" b="50000"/>
            <a:stretch/>
          </p:blipFill>
          <p:spPr>
            <a:xfrm>
              <a:off x="1112394" y="2820777"/>
              <a:ext cx="1695451" cy="414841"/>
            </a:xfrm>
            <a:prstGeom prst="rect">
              <a:avLst/>
            </a:prstGeom>
          </p:spPr>
        </p:pic>
        <p:sp>
          <p:nvSpPr>
            <p:cNvPr id="10" name="CaixaDeTexto 9"/>
            <p:cNvSpPr txBox="1"/>
            <p:nvPr userDrawn="1"/>
          </p:nvSpPr>
          <p:spPr>
            <a:xfrm>
              <a:off x="-29616" y="3580785"/>
              <a:ext cx="4572000" cy="338554"/>
            </a:xfrm>
            <a:prstGeom prst="rect">
              <a:avLst/>
            </a:prstGeom>
            <a:noFill/>
          </p:spPr>
          <p:txBody>
            <a:bodyPr wrap="square" rtlCol="0">
              <a:spAutoFit/>
            </a:bodyPr>
            <a:lstStyle/>
            <a:p>
              <a:pPr algn="ctr"/>
              <a:r>
                <a:rPr lang="pt-BR" sz="1550">
                  <a:solidFill>
                    <a:schemeClr val="accent1">
                      <a:lumMod val="50000"/>
                    </a:schemeClr>
                  </a:solidFill>
                  <a:latin typeface="Eras Light ITC" pitchFamily="34" charset="0"/>
                </a:rPr>
                <a:t>DESENVOLVIMENTO  CORPORATIVO</a:t>
              </a:r>
            </a:p>
          </p:txBody>
        </p:sp>
        <p:sp>
          <p:nvSpPr>
            <p:cNvPr id="11" name="CaixaDeTexto 10"/>
            <p:cNvSpPr txBox="1"/>
            <p:nvPr userDrawn="1"/>
          </p:nvSpPr>
          <p:spPr>
            <a:xfrm>
              <a:off x="71540" y="3075057"/>
              <a:ext cx="4390956" cy="707886"/>
            </a:xfrm>
            <a:prstGeom prst="rect">
              <a:avLst/>
            </a:prstGeom>
            <a:noFill/>
          </p:spPr>
          <p:txBody>
            <a:bodyPr wrap="square" rtlCol="0">
              <a:spAutoFit/>
            </a:bodyPr>
            <a:lstStyle/>
            <a:p>
              <a:pPr algn="ctr">
                <a:tabLst>
                  <a:tab pos="8156627" algn="l"/>
                </a:tabLst>
              </a:pPr>
              <a:r>
                <a:rPr lang="pt-BR" sz="4000">
                  <a:solidFill>
                    <a:schemeClr val="accent1">
                      <a:lumMod val="50000"/>
                    </a:schemeClr>
                  </a:solidFill>
                  <a:latin typeface="Eras Medium ITC" panose="020B0602030504020804" pitchFamily="34" charset="0"/>
                </a:rPr>
                <a:t>REDIRECTION</a:t>
              </a:r>
            </a:p>
          </p:txBody>
        </p:sp>
      </p:grpSp>
      <p:pic>
        <p:nvPicPr>
          <p:cNvPr id="12" name="Picture 2" descr="S:\public\C_Clairfield\Logos\Clairfield_Logo_rgb.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550" t="5369" r="2982" b="6839"/>
          <a:stretch/>
        </p:blipFill>
        <p:spPr bwMode="auto">
          <a:xfrm>
            <a:off x="8557489" y="597423"/>
            <a:ext cx="876975" cy="87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4034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Last page">
    <p:spTree>
      <p:nvGrpSpPr>
        <p:cNvPr id="1" name=""/>
        <p:cNvGrpSpPr/>
        <p:nvPr/>
      </p:nvGrpSpPr>
      <p:grpSpPr>
        <a:xfrm>
          <a:off x="0" y="0"/>
          <a:ext cx="0" cy="0"/>
          <a:chOff x="0" y="0"/>
          <a:chExt cx="0" cy="0"/>
        </a:xfrm>
      </p:grpSpPr>
      <p:sp>
        <p:nvSpPr>
          <p:cNvPr id="10" name="Title Placeholder 4"/>
          <p:cNvSpPr>
            <a:spLocks noGrp="1"/>
          </p:cNvSpPr>
          <p:nvPr>
            <p:ph type="title"/>
          </p:nvPr>
        </p:nvSpPr>
        <p:spPr>
          <a:xfrm>
            <a:off x="4284001" y="2442963"/>
            <a:ext cx="5544001" cy="349702"/>
          </a:xfrm>
          <a:prstGeom prst="rect">
            <a:avLst/>
          </a:prstGeom>
        </p:spPr>
        <p:txBody>
          <a:bodyPr vert="horz" wrap="square" lIns="72000" tIns="36000" rIns="0" bIns="36000" rtlCol="0" anchor="t">
            <a:spAutoFit/>
          </a:bodyPr>
          <a:lstStyle>
            <a:lvl1pPr>
              <a:defRPr sz="1800">
                <a:solidFill>
                  <a:schemeClr val="tx2"/>
                </a:solidFill>
              </a:defRPr>
            </a:lvl1pPr>
          </a:lstStyle>
          <a:p>
            <a:r>
              <a:rPr lang="en-US"/>
              <a:t>Click to edit Master title style</a:t>
            </a:r>
            <a:endParaRPr lang="en-GB"/>
          </a:p>
        </p:txBody>
      </p:sp>
      <p:pic>
        <p:nvPicPr>
          <p:cNvPr id="12" name="Picture 11"/>
          <p:cNvPicPr>
            <a:picLocks noChangeAspect="1"/>
          </p:cNvPicPr>
          <p:nvPr userDrawn="1"/>
        </p:nvPicPr>
        <p:blipFill>
          <a:blip r:embed="rId2">
            <a:lum bright="70000" contrast="-70000"/>
            <a:extLst>
              <a:ext uri="{28A0092B-C50C-407E-A947-70E740481C1C}">
                <a14:useLocalDpi xmlns:a14="http://schemas.microsoft.com/office/drawing/2010/main"/>
              </a:ext>
            </a:extLst>
          </a:blip>
          <a:stretch>
            <a:fillRect/>
          </a:stretch>
        </p:blipFill>
        <p:spPr>
          <a:xfrm>
            <a:off x="3868474" y="5071044"/>
            <a:ext cx="280987" cy="373113"/>
          </a:xfrm>
          <a:prstGeom prst="rect">
            <a:avLst/>
          </a:prstGeom>
          <a:ln>
            <a:solidFill>
              <a:schemeClr val="lt1">
                <a:hueOff val="0"/>
                <a:satOff val="0"/>
                <a:lumOff val="0"/>
              </a:schemeClr>
            </a:solidFill>
          </a:ln>
        </p:spPr>
      </p:pic>
      <p:graphicFrame>
        <p:nvGraphicFramePr>
          <p:cNvPr id="13" name="Table 12"/>
          <p:cNvGraphicFramePr>
            <a:graphicFrameLocks noGrp="1"/>
          </p:cNvGraphicFramePr>
          <p:nvPr userDrawn="1"/>
        </p:nvGraphicFramePr>
        <p:xfrm>
          <a:off x="4283999" y="5121776"/>
          <a:ext cx="5206076" cy="1620000"/>
        </p:xfrm>
        <a:graphic>
          <a:graphicData uri="http://schemas.openxmlformats.org/drawingml/2006/table">
            <a:tbl>
              <a:tblPr firstRow="1" bandRow="1">
                <a:tableStyleId>{5C22544A-7EE6-4342-B048-85BDC9FD1C3A}</a:tableStyleId>
              </a:tblPr>
              <a:tblGrid>
                <a:gridCol w="2603038">
                  <a:extLst>
                    <a:ext uri="{9D8B030D-6E8A-4147-A177-3AD203B41FA5}">
                      <a16:colId xmlns:a16="http://schemas.microsoft.com/office/drawing/2014/main" val="20000"/>
                    </a:ext>
                  </a:extLst>
                </a:gridCol>
                <a:gridCol w="2603038">
                  <a:extLst>
                    <a:ext uri="{9D8B030D-6E8A-4147-A177-3AD203B41FA5}">
                      <a16:colId xmlns:a16="http://schemas.microsoft.com/office/drawing/2014/main" val="20001"/>
                    </a:ext>
                  </a:extLst>
                </a:gridCol>
              </a:tblGrid>
              <a:tr h="288000">
                <a:tc gridSpan="2">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1500" i="0">
                          <a:solidFill>
                            <a:schemeClr val="tx2"/>
                          </a:solidFill>
                          <a:latin typeface="Calibri Light" panose="020F0302020204030204" pitchFamily="34" charset="0"/>
                          <a:ea typeface="Arial Unicode MS" pitchFamily="34" charset="-128"/>
                          <a:cs typeface="Calibri Light" panose="020F0302020204030204" pitchFamily="34" charset="0"/>
                        </a:rPr>
                        <a:t>CLAIRFIELD INTERNATIONAL SA</a:t>
                      </a:r>
                      <a:endParaRPr kumimoji="0" lang="es-ES" sz="15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1999"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s-ES" sz="1200" b="0"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00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rPr>
                        <a:t>Head office</a:t>
                      </a:r>
                      <a:endParaRPr kumimoji="0" lang="en-US"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8 Boulevard des Philosophes</a:t>
                      </a:r>
                      <a:b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b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CH-1205 Geneva</a:t>
                      </a:r>
                      <a:endParaRPr kumimoji="0" lang="de-DE"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e-DE" sz="1100" b="0" i="0" u="none" strike="noStrike" kern="1200" cap="none" spc="0" normalizeH="0" baseline="0" noProof="0">
                        <a:ln>
                          <a:noFill/>
                        </a:ln>
                        <a:solidFill>
                          <a:prstClr val="black">
                            <a:lumMod val="65000"/>
                            <a:lumOff val="35000"/>
                          </a:prstClr>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3"/>
                          </a:solidFill>
                          <a:effectLst/>
                          <a:uLnTx/>
                          <a:uFillTx/>
                          <a:latin typeface="Calibri Light" panose="020F0302020204030204" pitchFamily="34" charset="0"/>
                          <a:ea typeface="Arial Unicode MS" pitchFamily="34" charset="-128"/>
                          <a:cs typeface="Calibri Light" panose="020F0302020204030204" pitchFamily="34" charset="0"/>
                        </a:rPr>
                        <a:t>Kim Rizvi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International Business Manager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krizvi@clairfield.com</a:t>
                      </a:r>
                    </a:p>
                  </a:txBody>
                  <a:tcPr marL="71999"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Phone:  +41 22 518 024</a:t>
                      </a:r>
                      <a:endParaRPr kumimoji="0" lang="en-US"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info@clairfield.com</a:t>
                      </a:r>
                      <a:endParaRPr kumimoji="0" lang="en-US"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rPr>
                        <a:t>www.clairfield.com</a:t>
                      </a:r>
                      <a:endParaRPr kumimoji="0" lang="de-DE"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e-DE"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3"/>
                          </a:solidFill>
                          <a:effectLst/>
                          <a:uLnTx/>
                          <a:uFillTx/>
                          <a:latin typeface="Calibri Light" panose="020F0302020204030204" pitchFamily="34" charset="0"/>
                          <a:ea typeface="Arial Unicode MS" pitchFamily="34" charset="-128"/>
                          <a:cs typeface="Calibri Light" panose="020F0302020204030204" pitchFamily="34" charset="0"/>
                        </a:rPr>
                        <a:t>Silvio </a:t>
                      </a:r>
                      <a:r>
                        <a:rPr kumimoji="0" lang="en-GB" sz="1100" b="1" i="0" u="none" strike="noStrike" kern="1200" cap="none" spc="0" normalizeH="0" baseline="0" noProof="0" err="1">
                          <a:ln>
                            <a:noFill/>
                          </a:ln>
                          <a:solidFill>
                            <a:schemeClr val="accent3"/>
                          </a:solidFill>
                          <a:effectLst/>
                          <a:uLnTx/>
                          <a:uFillTx/>
                          <a:latin typeface="Calibri Light" panose="020F0302020204030204" pitchFamily="34" charset="0"/>
                          <a:ea typeface="Arial Unicode MS" pitchFamily="34" charset="-128"/>
                          <a:cs typeface="Calibri Light" panose="020F0302020204030204" pitchFamily="34" charset="0"/>
                        </a:rPr>
                        <a:t>Curioni</a:t>
                      </a:r>
                      <a:endParaRPr kumimoji="0" lang="en-GB" sz="1100" b="1" i="0" u="none" strike="noStrike" kern="1200" cap="none" spc="0" normalizeH="0" baseline="0" noProof="0">
                        <a:ln>
                          <a:noFill/>
                        </a:ln>
                        <a:solidFill>
                          <a:schemeClr val="accent3"/>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Treasurer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scurioni@clairfield.com</a:t>
                      </a:r>
                    </a:p>
                  </a:txBody>
                  <a:tcPr marL="71999"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Rectangle 13"/>
          <p:cNvSpPr/>
          <p:nvPr userDrawn="1"/>
        </p:nvSpPr>
        <p:spPr>
          <a:xfrm>
            <a:off x="4284001" y="4903748"/>
            <a:ext cx="5472000" cy="4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21985" y="143999"/>
            <a:ext cx="1044000" cy="1044000"/>
          </a:xfrm>
          <a:prstGeom prst="rect">
            <a:avLst/>
          </a:prstGeom>
        </p:spPr>
      </p:pic>
      <p:grpSp>
        <p:nvGrpSpPr>
          <p:cNvPr id="7" name="Grupo 22">
            <a:extLst>
              <a:ext uri="{FF2B5EF4-FFF2-40B4-BE49-F238E27FC236}">
                <a16:creationId xmlns:a16="http://schemas.microsoft.com/office/drawing/2014/main" id="{AFBDAD18-AF61-4F51-AF83-3405586A3ED7}"/>
              </a:ext>
            </a:extLst>
          </p:cNvPr>
          <p:cNvGrpSpPr/>
          <p:nvPr userDrawn="1"/>
        </p:nvGrpSpPr>
        <p:grpSpPr>
          <a:xfrm>
            <a:off x="4635400" y="195083"/>
            <a:ext cx="4841203" cy="1020900"/>
            <a:chOff x="-29616" y="2820777"/>
            <a:chExt cx="4572000" cy="1035065"/>
          </a:xfrm>
        </p:grpSpPr>
        <p:pic>
          <p:nvPicPr>
            <p:cNvPr id="9" name="Imagem 8">
              <a:extLst>
                <a:ext uri="{FF2B5EF4-FFF2-40B4-BE49-F238E27FC236}">
                  <a16:creationId xmlns:a16="http://schemas.microsoft.com/office/drawing/2014/main" id="{86DB5E51-77AC-4482-A72D-536C2DB1D78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112394" y="2820777"/>
              <a:ext cx="1695451" cy="414841"/>
            </a:xfrm>
            <a:prstGeom prst="rect">
              <a:avLst/>
            </a:prstGeom>
          </p:spPr>
        </p:pic>
        <p:sp>
          <p:nvSpPr>
            <p:cNvPr id="11" name="CaixaDeTexto 10">
              <a:extLst>
                <a:ext uri="{FF2B5EF4-FFF2-40B4-BE49-F238E27FC236}">
                  <a16:creationId xmlns:a16="http://schemas.microsoft.com/office/drawing/2014/main" id="{8FB13A83-E567-4F54-85C1-5423D17C90FC}"/>
                </a:ext>
              </a:extLst>
            </p:cNvPr>
            <p:cNvSpPr txBox="1"/>
            <p:nvPr userDrawn="1"/>
          </p:nvSpPr>
          <p:spPr>
            <a:xfrm>
              <a:off x="-29616" y="3580785"/>
              <a:ext cx="4572000" cy="275057"/>
            </a:xfrm>
            <a:prstGeom prst="rect">
              <a:avLst/>
            </a:prstGeom>
            <a:noFill/>
          </p:spPr>
          <p:txBody>
            <a:bodyPr wrap="square" rtlCol="0">
              <a:spAutoFit/>
            </a:bodyPr>
            <a:lstStyle/>
            <a:p>
              <a:pPr algn="ctr"/>
              <a:r>
                <a:rPr lang="pt-BR" sz="1163" b="0" i="0">
                  <a:solidFill>
                    <a:srgbClr val="425976"/>
                  </a:solidFill>
                  <a:latin typeface="Eras Light ITC" pitchFamily="34" charset="0"/>
                </a:rPr>
                <a:t>DESENVOLVIMENTO  CORPORATIVO</a:t>
              </a:r>
            </a:p>
          </p:txBody>
        </p:sp>
        <p:sp>
          <p:nvSpPr>
            <p:cNvPr id="15" name="CaixaDeTexto 14">
              <a:extLst>
                <a:ext uri="{FF2B5EF4-FFF2-40B4-BE49-F238E27FC236}">
                  <a16:creationId xmlns:a16="http://schemas.microsoft.com/office/drawing/2014/main" id="{416143D3-9019-40D5-8C6B-FB85329E3865}"/>
                </a:ext>
              </a:extLst>
            </p:cNvPr>
            <p:cNvSpPr txBox="1"/>
            <p:nvPr userDrawn="1"/>
          </p:nvSpPr>
          <p:spPr>
            <a:xfrm>
              <a:off x="71540" y="3075057"/>
              <a:ext cx="4390956" cy="561685"/>
            </a:xfrm>
            <a:prstGeom prst="rect">
              <a:avLst/>
            </a:prstGeom>
            <a:noFill/>
          </p:spPr>
          <p:txBody>
            <a:bodyPr wrap="square" rtlCol="0">
              <a:spAutoFit/>
            </a:bodyPr>
            <a:lstStyle/>
            <a:p>
              <a:pPr algn="ctr">
                <a:tabLst>
                  <a:tab pos="6117470" algn="l"/>
                </a:tabLst>
              </a:pPr>
              <a:r>
                <a:rPr lang="pt-BR" sz="3000" b="0" i="0">
                  <a:solidFill>
                    <a:srgbClr val="153256"/>
                  </a:solidFill>
                  <a:latin typeface="Eras Medium ITC" panose="020B0602030504020804" pitchFamily="34" charset="0"/>
                </a:rPr>
                <a:t>REDIRECTION</a:t>
              </a:r>
            </a:p>
          </p:txBody>
        </p:sp>
      </p:grpSp>
      <p:sp>
        <p:nvSpPr>
          <p:cNvPr id="16" name="Isosceles Triangle 16">
            <a:extLst>
              <a:ext uri="{FF2B5EF4-FFF2-40B4-BE49-F238E27FC236}">
                <a16:creationId xmlns:a16="http://schemas.microsoft.com/office/drawing/2014/main" id="{17CF24FC-4DF3-4078-8AC5-8AA77E262167}"/>
              </a:ext>
            </a:extLst>
          </p:cNvPr>
          <p:cNvSpPr/>
          <p:nvPr userDrawn="1"/>
        </p:nvSpPr>
        <p:spPr>
          <a:xfrm rot="5400000">
            <a:off x="-846729" y="792299"/>
            <a:ext cx="3385458" cy="1692000"/>
          </a:xfrm>
          <a:prstGeom prst="triangle">
            <a:avLst/>
          </a:prstGeom>
          <a:blipFill dpi="0" rotWithShape="0">
            <a:blip r:embed="rId5">
              <a:alphaModFix amt="50000"/>
            </a:blip>
            <a:srcRect/>
            <a:stretch>
              <a:fillRect l="-154000" r="-5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7">
            <a:extLst>
              <a:ext uri="{FF2B5EF4-FFF2-40B4-BE49-F238E27FC236}">
                <a16:creationId xmlns:a16="http://schemas.microsoft.com/office/drawing/2014/main" id="{3D82CAC3-E407-4660-95C2-23EA026A1698}"/>
              </a:ext>
            </a:extLst>
          </p:cNvPr>
          <p:cNvSpPr/>
          <p:nvPr userDrawn="1"/>
        </p:nvSpPr>
        <p:spPr>
          <a:xfrm>
            <a:off x="32655" y="5170714"/>
            <a:ext cx="3385458" cy="1692000"/>
          </a:xfrm>
          <a:prstGeom prst="triangle">
            <a:avLst/>
          </a:prstGeom>
          <a:blipFill dpi="0" rotWithShape="1">
            <a:blip r:embed="rId6">
              <a:alphaModFix amt="50000"/>
            </a:blip>
            <a:srcRect/>
            <a:stretch>
              <a:fillRect l="-19000" r="-37000" b="-10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8">
            <a:extLst>
              <a:ext uri="{FF2B5EF4-FFF2-40B4-BE49-F238E27FC236}">
                <a16:creationId xmlns:a16="http://schemas.microsoft.com/office/drawing/2014/main" id="{8CB054A4-9713-4EE2-9D12-2A1337E5D7B4}"/>
              </a:ext>
            </a:extLst>
          </p:cNvPr>
          <p:cNvSpPr/>
          <p:nvPr userDrawn="1"/>
        </p:nvSpPr>
        <p:spPr>
          <a:xfrm rot="5400000">
            <a:off x="-846729" y="4280718"/>
            <a:ext cx="3385458" cy="1692000"/>
          </a:xfrm>
          <a:prstGeom prst="triangle">
            <a:avLst/>
          </a:prstGeom>
          <a:blipFill dpi="0" rotWithShape="0">
            <a:blip r:embed="rId7">
              <a:alphaModFix amt="50000"/>
            </a:blip>
            <a:srcRect/>
            <a:stretch>
              <a:fillRect l="-154000" t="1000" r="-57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9">
            <a:extLst>
              <a:ext uri="{FF2B5EF4-FFF2-40B4-BE49-F238E27FC236}">
                <a16:creationId xmlns:a16="http://schemas.microsoft.com/office/drawing/2014/main" id="{32A54A79-B9F3-4A2D-AFCB-8B1F4B0EFE79}"/>
              </a:ext>
            </a:extLst>
          </p:cNvPr>
          <p:cNvSpPr>
            <a:spLocks noChangeAspect="1"/>
          </p:cNvSpPr>
          <p:nvPr userDrawn="1"/>
        </p:nvSpPr>
        <p:spPr>
          <a:xfrm rot="2700000">
            <a:off x="527724" y="2187309"/>
            <a:ext cx="2390400" cy="2390400"/>
          </a:xfrm>
          <a:prstGeom prst="rect">
            <a:avLst/>
          </a:prstGeom>
          <a:blipFill dpi="0" rotWithShape="0">
            <a:blip r:embed="rId8">
              <a:alphaModFix amt="50000"/>
            </a:blip>
            <a:srcRect/>
            <a:stretch>
              <a:fillRect l="-25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41980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cSld name="1_O Processo de F&amp;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O </a:t>
            </a:r>
            <a:r>
              <a:rPr lang="en-US" err="1"/>
              <a:t>processo</a:t>
            </a:r>
            <a:r>
              <a:rPr lang="en-US"/>
              <a:t> de </a:t>
            </a:r>
            <a:r>
              <a:rPr lang="en-US" err="1"/>
              <a:t>f&amp;a</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8" name="Google Shape;186;p24">
            <a:extLst>
              <a:ext uri="{FF2B5EF4-FFF2-40B4-BE49-F238E27FC236}">
                <a16:creationId xmlns:a16="http://schemas.microsoft.com/office/drawing/2014/main" id="{44656192-676A-436C-81BE-E39DFBE0C719}"/>
              </a:ext>
            </a:extLst>
          </p:cNvPr>
          <p:cNvSpPr txBox="1"/>
          <p:nvPr/>
        </p:nvSpPr>
        <p:spPr>
          <a:xfrm>
            <a:off x="415924" y="834669"/>
            <a:ext cx="4537076" cy="796948"/>
          </a:xfrm>
          <a:prstGeom prst="rect">
            <a:avLst/>
          </a:prstGeom>
          <a:noFill/>
          <a:ln>
            <a:noFill/>
          </a:ln>
        </p:spPr>
        <p:txBody>
          <a:bodyPr spcFirstLastPara="1" wrap="square" lIns="91425" tIns="91425" rIns="91425" bIns="91425" anchor="t" anchorCtr="0">
            <a:noAutofit/>
          </a:bodyPr>
          <a:lstStyle/>
          <a:p>
            <a:pPr fontAlgn="auto">
              <a:spcBef>
                <a:spcPts val="0"/>
              </a:spcBef>
              <a:spcAft>
                <a:spcPts val="0"/>
              </a:spcAft>
              <a:buClr>
                <a:srgbClr val="000000"/>
              </a:buClr>
              <a:buFont typeface="Arial"/>
              <a:buNone/>
            </a:pPr>
            <a:r>
              <a:rPr lang="pt-BR" sz="1800" b="0" i="0" kern="0">
                <a:solidFill>
                  <a:schemeClr val="bg1">
                    <a:lumMod val="50000"/>
                  </a:schemeClr>
                </a:solidFill>
                <a:latin typeface="Montserrat Light"/>
                <a:ea typeface="Montserrat Light"/>
                <a:cs typeface="Montserrat Light"/>
                <a:sym typeface="Montserrat Light"/>
              </a:rPr>
              <a:t>ELEMENTOS CRÍTICOS DA NEGOCIAÇÃO</a:t>
            </a:r>
            <a:endParaRPr sz="1800" b="0" i="0" kern="0">
              <a:solidFill>
                <a:schemeClr val="bg1">
                  <a:lumMod val="50000"/>
                </a:schemeClr>
              </a:solidFill>
              <a:latin typeface="Montserrat Light"/>
              <a:ea typeface="Montserrat Light"/>
              <a:cs typeface="Montserrat Light"/>
              <a:sym typeface="Montserrat Light"/>
            </a:endParaRPr>
          </a:p>
        </p:txBody>
      </p:sp>
      <p:sp>
        <p:nvSpPr>
          <p:cNvPr id="11" name="TextBox 5">
            <a:extLst>
              <a:ext uri="{FF2B5EF4-FFF2-40B4-BE49-F238E27FC236}">
                <a16:creationId xmlns:a16="http://schemas.microsoft.com/office/drawing/2014/main" id="{4CCA4D81-230E-4EC5-9207-5D9AC519EB1D}"/>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13" name="Google Shape;159;p22">
            <a:extLst>
              <a:ext uri="{FF2B5EF4-FFF2-40B4-BE49-F238E27FC236}">
                <a16:creationId xmlns:a16="http://schemas.microsoft.com/office/drawing/2014/main" id="{8CA8C629-B032-4A96-B474-F1A95746162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15" name="Google Shape;189;p24">
            <a:extLst>
              <a:ext uri="{FF2B5EF4-FFF2-40B4-BE49-F238E27FC236}">
                <a16:creationId xmlns:a16="http://schemas.microsoft.com/office/drawing/2014/main" id="{305DED1C-D7B2-48C0-80DF-149FE2AF2BFF}"/>
              </a:ext>
            </a:extLst>
          </p:cNvPr>
          <p:cNvPicPr preferRelativeResize="0"/>
          <p:nvPr userDrawn="1"/>
        </p:nvPicPr>
        <p:blipFill>
          <a:blip r:embed="rId2">
            <a:alphaModFix/>
          </a:blip>
          <a:stretch>
            <a:fillRect/>
          </a:stretch>
        </p:blipFill>
        <p:spPr>
          <a:xfrm>
            <a:off x="1089947" y="1206924"/>
            <a:ext cx="7223760" cy="5237076"/>
          </a:xfrm>
          <a:prstGeom prst="rect">
            <a:avLst/>
          </a:prstGeom>
          <a:noFill/>
          <a:ln>
            <a:noFill/>
          </a:ln>
        </p:spPr>
      </p:pic>
      <p:pic>
        <p:nvPicPr>
          <p:cNvPr id="19" name="Google Shape;9;p1">
            <a:extLst>
              <a:ext uri="{FF2B5EF4-FFF2-40B4-BE49-F238E27FC236}">
                <a16:creationId xmlns:a16="http://schemas.microsoft.com/office/drawing/2014/main" id="{1A1633F8-AB6B-4A59-98AD-F9AC8D621C97}"/>
              </a:ext>
            </a:extLst>
          </p:cNvPr>
          <p:cNvPicPr preferRelativeResize="0"/>
          <p:nvPr userDrawn="1"/>
        </p:nvPicPr>
        <p:blipFill>
          <a:blip r:embed="rId3">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176096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valiaçõ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err="1"/>
              <a:t>Avaliações</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1" name="CaixaDeTexto 10">
            <a:extLst>
              <a:ext uri="{FF2B5EF4-FFF2-40B4-BE49-F238E27FC236}">
                <a16:creationId xmlns:a16="http://schemas.microsoft.com/office/drawing/2014/main" id="{724938C5-1C51-4F64-8EA4-9CD0AA583C95}"/>
              </a:ext>
            </a:extLst>
          </p:cNvPr>
          <p:cNvSpPr txBox="1"/>
          <p:nvPr/>
        </p:nvSpPr>
        <p:spPr>
          <a:xfrm>
            <a:off x="415923" y="981313"/>
            <a:ext cx="8927581" cy="1569660"/>
          </a:xfrm>
          <a:prstGeom prst="rect">
            <a:avLst/>
          </a:prstGeom>
          <a:noFill/>
        </p:spPr>
        <p:txBody>
          <a:bodyPr wrap="square">
            <a:spAutoFit/>
          </a:bodyPr>
          <a:lstStyle/>
          <a:p>
            <a:pPr algn="just"/>
            <a:r>
              <a:rPr lang="pt-BR" sz="1600" b="0" i="0">
                <a:solidFill>
                  <a:schemeClr val="bg1">
                    <a:lumMod val="50000"/>
                  </a:schemeClr>
                </a:solidFill>
                <a:latin typeface="+mn-lt"/>
              </a:rPr>
              <a:t>A </a:t>
            </a:r>
            <a:r>
              <a:rPr lang="pt-BR" sz="1600" b="0" i="0" err="1">
                <a:solidFill>
                  <a:schemeClr val="bg1">
                    <a:lumMod val="50000"/>
                  </a:schemeClr>
                </a:solidFill>
                <a:latin typeface="+mn-lt"/>
              </a:rPr>
              <a:t>avaliação</a:t>
            </a:r>
            <a:r>
              <a:rPr lang="pt-BR" sz="1600" b="0" i="0">
                <a:solidFill>
                  <a:schemeClr val="bg1">
                    <a:lumMod val="50000"/>
                  </a:schemeClr>
                </a:solidFill>
                <a:latin typeface="+mn-lt"/>
              </a:rPr>
              <a:t> da empresa é uma etapa preliminar e fundamental em </a:t>
            </a:r>
            <a:r>
              <a:rPr lang="pt-BR" sz="1600" b="0" i="0" err="1">
                <a:solidFill>
                  <a:schemeClr val="bg1">
                    <a:lumMod val="50000"/>
                  </a:schemeClr>
                </a:solidFill>
                <a:latin typeface="+mn-lt"/>
              </a:rPr>
              <a:t>operações</a:t>
            </a:r>
            <a:r>
              <a:rPr lang="pt-BR" sz="1600" b="0" i="0">
                <a:solidFill>
                  <a:schemeClr val="bg1">
                    <a:lumMod val="50000"/>
                  </a:schemeClr>
                </a:solidFill>
                <a:latin typeface="+mn-lt"/>
              </a:rPr>
              <a:t> de </a:t>
            </a:r>
            <a:r>
              <a:rPr lang="pt-BR" sz="1600" b="0" i="0" err="1">
                <a:solidFill>
                  <a:schemeClr val="bg1">
                    <a:lumMod val="50000"/>
                  </a:schemeClr>
                </a:solidFill>
                <a:latin typeface="+mn-lt"/>
              </a:rPr>
              <a:t>Fusões</a:t>
            </a:r>
            <a:r>
              <a:rPr lang="pt-BR" sz="1600" b="0" i="0">
                <a:solidFill>
                  <a:schemeClr val="bg1">
                    <a:lumMod val="50000"/>
                  </a:schemeClr>
                </a:solidFill>
                <a:latin typeface="+mn-lt"/>
              </a:rPr>
              <a:t> &amp; </a:t>
            </a:r>
            <a:r>
              <a:rPr lang="pt-BR" sz="1600" b="0" i="0" err="1">
                <a:solidFill>
                  <a:schemeClr val="bg1">
                    <a:lumMod val="50000"/>
                  </a:schemeClr>
                </a:solidFill>
                <a:latin typeface="+mn-lt"/>
              </a:rPr>
              <a:t>Aquisições.A</a:t>
            </a:r>
            <a:r>
              <a:rPr lang="pt-BR" sz="1600" b="0" i="0">
                <a:solidFill>
                  <a:schemeClr val="bg1">
                    <a:lumMod val="50000"/>
                  </a:schemeClr>
                </a:solidFill>
                <a:latin typeface="+mn-lt"/>
              </a:rPr>
              <a:t> empresa </a:t>
            </a:r>
            <a:r>
              <a:rPr lang="pt-BR" sz="1600" b="0" i="0" err="1">
                <a:solidFill>
                  <a:schemeClr val="bg1">
                    <a:lumMod val="50000"/>
                  </a:schemeClr>
                </a:solidFill>
                <a:latin typeface="+mn-lt"/>
              </a:rPr>
              <a:t>também</a:t>
            </a:r>
            <a:r>
              <a:rPr lang="pt-BR" sz="1600" b="0" i="0">
                <a:solidFill>
                  <a:schemeClr val="bg1">
                    <a:lumMod val="50000"/>
                  </a:schemeClr>
                </a:solidFill>
                <a:latin typeface="+mn-lt"/>
              </a:rPr>
              <a:t> pode optar por realizar uma </a:t>
            </a:r>
            <a:r>
              <a:rPr lang="pt-BR" sz="1600" b="0" i="0" err="1">
                <a:solidFill>
                  <a:schemeClr val="bg1">
                    <a:lumMod val="50000"/>
                  </a:schemeClr>
                </a:solidFill>
                <a:latin typeface="+mn-lt"/>
              </a:rPr>
              <a:t>avaliação</a:t>
            </a:r>
            <a:r>
              <a:rPr lang="pt-BR" sz="1600" b="0" i="0">
                <a:solidFill>
                  <a:schemeClr val="bg1">
                    <a:lumMod val="50000"/>
                  </a:schemeClr>
                </a:solidFill>
                <a:latin typeface="+mn-lt"/>
              </a:rPr>
              <a:t> para fins de </a:t>
            </a:r>
            <a:r>
              <a:rPr lang="pt-BR" sz="1600" b="0" i="0" err="1">
                <a:solidFill>
                  <a:schemeClr val="bg1">
                    <a:lumMod val="50000"/>
                  </a:schemeClr>
                </a:solidFill>
                <a:latin typeface="+mn-lt"/>
              </a:rPr>
              <a:t>mensuração</a:t>
            </a:r>
            <a:r>
              <a:rPr lang="pt-BR" sz="1600" b="0" i="0">
                <a:solidFill>
                  <a:schemeClr val="bg1">
                    <a:lumMod val="50000"/>
                  </a:schemeClr>
                </a:solidFill>
                <a:latin typeface="+mn-lt"/>
              </a:rPr>
              <a:t> e </a:t>
            </a:r>
            <a:r>
              <a:rPr lang="pt-BR" sz="1600" b="0" i="0" err="1">
                <a:solidFill>
                  <a:schemeClr val="bg1">
                    <a:lumMod val="50000"/>
                  </a:schemeClr>
                </a:solidFill>
                <a:latin typeface="+mn-lt"/>
              </a:rPr>
              <a:t>geração</a:t>
            </a:r>
            <a:r>
              <a:rPr lang="pt-BR" sz="1600" b="0" i="0">
                <a:solidFill>
                  <a:schemeClr val="bg1">
                    <a:lumMod val="50000"/>
                  </a:schemeClr>
                </a:solidFill>
                <a:latin typeface="+mn-lt"/>
              </a:rPr>
              <a:t> de valor para os acionistas, independentemente de uma </a:t>
            </a:r>
            <a:r>
              <a:rPr lang="pt-BR" sz="1600" b="0" i="0" err="1">
                <a:solidFill>
                  <a:schemeClr val="bg1">
                    <a:lumMod val="50000"/>
                  </a:schemeClr>
                </a:solidFill>
                <a:latin typeface="+mn-lt"/>
              </a:rPr>
              <a:t>operação</a:t>
            </a:r>
            <a:r>
              <a:rPr lang="pt-BR" sz="1600" b="0" i="0">
                <a:solidFill>
                  <a:schemeClr val="bg1">
                    <a:lumMod val="50000"/>
                  </a:schemeClr>
                </a:solidFill>
                <a:latin typeface="+mn-lt"/>
              </a:rPr>
              <a:t> externa.</a:t>
            </a:r>
          </a:p>
          <a:p>
            <a:pPr algn="just"/>
            <a:endParaRPr lang="pt-BR" sz="1600" b="0" i="0">
              <a:solidFill>
                <a:schemeClr val="bg1">
                  <a:lumMod val="50000"/>
                </a:schemeClr>
              </a:solidFill>
              <a:latin typeface="+mn-lt"/>
            </a:endParaRPr>
          </a:p>
          <a:p>
            <a:pPr algn="just"/>
            <a:r>
              <a:rPr lang="pt-BR" sz="1600" b="0" i="0">
                <a:solidFill>
                  <a:schemeClr val="bg1">
                    <a:lumMod val="50000"/>
                  </a:schemeClr>
                </a:solidFill>
                <a:latin typeface="+mn-lt"/>
              </a:rPr>
              <a:t>O </a:t>
            </a:r>
            <a:r>
              <a:rPr lang="pt-BR" sz="1600" b="0" i="0" err="1">
                <a:solidFill>
                  <a:schemeClr val="bg1">
                    <a:lumMod val="50000"/>
                  </a:schemeClr>
                </a:solidFill>
                <a:latin typeface="+mn-lt"/>
              </a:rPr>
              <a:t>relatório</a:t>
            </a:r>
            <a:r>
              <a:rPr lang="pt-BR" sz="1600" b="0" i="0">
                <a:solidFill>
                  <a:schemeClr val="bg1">
                    <a:lumMod val="50000"/>
                  </a:schemeClr>
                </a:solidFill>
                <a:latin typeface="+mn-lt"/>
              </a:rPr>
              <a:t> de </a:t>
            </a:r>
            <a:r>
              <a:rPr lang="pt-BR" sz="1600" b="0" i="0" err="1">
                <a:solidFill>
                  <a:schemeClr val="bg1">
                    <a:lumMod val="50000"/>
                  </a:schemeClr>
                </a:solidFill>
                <a:latin typeface="+mn-lt"/>
              </a:rPr>
              <a:t>valuation</a:t>
            </a:r>
            <a:r>
              <a:rPr lang="pt-BR" sz="1600" b="0" i="0">
                <a:solidFill>
                  <a:schemeClr val="bg1">
                    <a:lumMod val="50000"/>
                  </a:schemeClr>
                </a:solidFill>
                <a:latin typeface="+mn-lt"/>
              </a:rPr>
              <a:t> é </a:t>
            </a:r>
            <a:r>
              <a:rPr lang="pt-BR" sz="1600" b="0" i="0" err="1">
                <a:solidFill>
                  <a:schemeClr val="bg1">
                    <a:lumMod val="50000"/>
                  </a:schemeClr>
                </a:solidFill>
                <a:latin typeface="+mn-lt"/>
              </a:rPr>
              <a:t>obrigatório</a:t>
            </a:r>
            <a:r>
              <a:rPr lang="pt-BR" sz="1600" b="0" i="0">
                <a:solidFill>
                  <a:schemeClr val="bg1">
                    <a:lumMod val="50000"/>
                  </a:schemeClr>
                </a:solidFill>
                <a:latin typeface="+mn-lt"/>
              </a:rPr>
              <a:t> para que compradores possam amortizar o </a:t>
            </a:r>
            <a:r>
              <a:rPr lang="pt-BR" sz="1600" b="0" i="0" err="1">
                <a:solidFill>
                  <a:schemeClr val="bg1">
                    <a:lumMod val="50000"/>
                  </a:schemeClr>
                </a:solidFill>
                <a:latin typeface="+mn-lt"/>
              </a:rPr>
              <a:t>ágio</a:t>
            </a:r>
            <a:r>
              <a:rPr lang="pt-BR" sz="1600" b="0" i="0">
                <a:solidFill>
                  <a:schemeClr val="bg1">
                    <a:lumMod val="50000"/>
                  </a:schemeClr>
                </a:solidFill>
                <a:latin typeface="+mn-lt"/>
              </a:rPr>
              <a:t> das </a:t>
            </a:r>
            <a:r>
              <a:rPr lang="pt-BR" sz="1600" b="0" i="0" err="1">
                <a:solidFill>
                  <a:schemeClr val="bg1">
                    <a:lumMod val="50000"/>
                  </a:schemeClr>
                </a:solidFill>
                <a:latin typeface="+mn-lt"/>
              </a:rPr>
              <a:t>operações</a:t>
            </a:r>
            <a:r>
              <a:rPr lang="pt-BR" sz="1600" b="0" i="0">
                <a:solidFill>
                  <a:schemeClr val="bg1">
                    <a:lumMod val="50000"/>
                  </a:schemeClr>
                </a:solidFill>
                <a:latin typeface="+mn-lt"/>
              </a:rPr>
              <a:t> F&amp;A de acordo com a </a:t>
            </a:r>
            <a:r>
              <a:rPr lang="pt-BR" sz="1600" b="0" i="0" err="1">
                <a:solidFill>
                  <a:schemeClr val="bg1">
                    <a:lumMod val="50000"/>
                  </a:schemeClr>
                </a:solidFill>
                <a:latin typeface="+mn-lt"/>
              </a:rPr>
              <a:t>Legislação</a:t>
            </a:r>
            <a:r>
              <a:rPr lang="pt-BR" sz="1600" b="0" i="0">
                <a:solidFill>
                  <a:schemeClr val="bg1">
                    <a:lumMod val="50000"/>
                  </a:schemeClr>
                </a:solidFill>
                <a:latin typeface="+mn-lt"/>
              </a:rPr>
              <a:t> do Brasil (Teste de </a:t>
            </a:r>
            <a:r>
              <a:rPr lang="pt-BR" sz="1600" b="0" i="0" err="1">
                <a:solidFill>
                  <a:schemeClr val="bg1">
                    <a:lumMod val="50000"/>
                  </a:schemeClr>
                </a:solidFill>
                <a:latin typeface="+mn-lt"/>
              </a:rPr>
              <a:t>Impairment</a:t>
            </a:r>
            <a:r>
              <a:rPr lang="pt-BR" sz="1600" b="0" i="0">
                <a:solidFill>
                  <a:schemeClr val="bg1">
                    <a:lumMod val="50000"/>
                  </a:schemeClr>
                </a:solidFill>
                <a:latin typeface="+mn-lt"/>
              </a:rPr>
              <a:t>).</a:t>
            </a:r>
          </a:p>
        </p:txBody>
      </p:sp>
      <p:grpSp>
        <p:nvGrpSpPr>
          <p:cNvPr id="42" name="Agrupar 41">
            <a:extLst>
              <a:ext uri="{FF2B5EF4-FFF2-40B4-BE49-F238E27FC236}">
                <a16:creationId xmlns:a16="http://schemas.microsoft.com/office/drawing/2014/main" id="{828A8F88-C016-41B7-814C-57DA8E64F317}"/>
              </a:ext>
            </a:extLst>
          </p:cNvPr>
          <p:cNvGrpSpPr/>
          <p:nvPr/>
        </p:nvGrpSpPr>
        <p:grpSpPr>
          <a:xfrm>
            <a:off x="502783" y="2874754"/>
            <a:ext cx="2892542" cy="1035777"/>
            <a:chOff x="502783" y="2874754"/>
            <a:chExt cx="2892542" cy="1035777"/>
          </a:xfrm>
        </p:grpSpPr>
        <p:pic>
          <p:nvPicPr>
            <p:cNvPr id="4" name="Google Shape;269;p28">
              <a:extLst>
                <a:ext uri="{FF2B5EF4-FFF2-40B4-BE49-F238E27FC236}">
                  <a16:creationId xmlns:a16="http://schemas.microsoft.com/office/drawing/2014/main" id="{E4FCACA3-5954-47C1-AEC6-7DD0C54294A8}"/>
                </a:ext>
              </a:extLst>
            </p:cNvPr>
            <p:cNvPicPr preferRelativeResize="0"/>
            <p:nvPr userDrawn="1"/>
          </p:nvPicPr>
          <p:blipFill>
            <a:blip r:embed="rId2">
              <a:alphaModFix/>
            </a:blip>
            <a:stretch>
              <a:fillRect/>
            </a:stretch>
          </p:blipFill>
          <p:spPr>
            <a:xfrm>
              <a:off x="502783" y="2874754"/>
              <a:ext cx="432574" cy="437778"/>
            </a:xfrm>
            <a:prstGeom prst="rect">
              <a:avLst/>
            </a:prstGeom>
            <a:noFill/>
            <a:ln>
              <a:noFill/>
            </a:ln>
          </p:spPr>
        </p:pic>
        <p:grpSp>
          <p:nvGrpSpPr>
            <p:cNvPr id="41" name="Agrupar 40">
              <a:extLst>
                <a:ext uri="{FF2B5EF4-FFF2-40B4-BE49-F238E27FC236}">
                  <a16:creationId xmlns:a16="http://schemas.microsoft.com/office/drawing/2014/main" id="{AF1A691E-A157-40C7-8C06-A381B52E5F9D}"/>
                </a:ext>
              </a:extLst>
            </p:cNvPr>
            <p:cNvGrpSpPr/>
            <p:nvPr userDrawn="1"/>
          </p:nvGrpSpPr>
          <p:grpSpPr>
            <a:xfrm>
              <a:off x="502783" y="3387311"/>
              <a:ext cx="2892542" cy="523220"/>
              <a:chOff x="540321" y="3337433"/>
              <a:chExt cx="2892542" cy="523220"/>
            </a:xfrm>
          </p:grpSpPr>
          <p:cxnSp>
            <p:nvCxnSpPr>
              <p:cNvPr id="18" name="Google Shape;159;p22">
                <a:extLst>
                  <a:ext uri="{FF2B5EF4-FFF2-40B4-BE49-F238E27FC236}">
                    <a16:creationId xmlns:a16="http://schemas.microsoft.com/office/drawing/2014/main" id="{7B911E40-1A3D-46D6-9460-D90E5CE834AB}"/>
                  </a:ext>
                </a:extLst>
              </p:cNvPr>
              <p:cNvCxnSpPr>
                <a:cxnSpLocks/>
              </p:cNvCxnSpPr>
              <p:nvPr userDrawn="1"/>
            </p:nvCxnSpPr>
            <p:spPr>
              <a:xfrm rot="10800000">
                <a:off x="540321" y="3860652"/>
                <a:ext cx="2105100" cy="0"/>
              </a:xfrm>
              <a:prstGeom prst="straightConnector1">
                <a:avLst/>
              </a:prstGeom>
              <a:noFill/>
              <a:ln w="19050" cap="flat" cmpd="sng">
                <a:solidFill>
                  <a:srgbClr val="60B5DF"/>
                </a:solidFill>
                <a:prstDash val="solid"/>
                <a:round/>
                <a:headEnd type="none" w="med" len="med"/>
                <a:tailEnd type="none" w="med" len="med"/>
              </a:ln>
            </p:spPr>
          </p:cxnSp>
          <p:sp>
            <p:nvSpPr>
              <p:cNvPr id="22" name="CaixaDeTexto 21">
                <a:extLst>
                  <a:ext uri="{FF2B5EF4-FFF2-40B4-BE49-F238E27FC236}">
                    <a16:creationId xmlns:a16="http://schemas.microsoft.com/office/drawing/2014/main" id="{629CC612-7FDC-49E3-85EE-C6AD0C9DD38A}"/>
                  </a:ext>
                </a:extLst>
              </p:cNvPr>
              <p:cNvSpPr txBox="1"/>
              <p:nvPr userDrawn="1"/>
            </p:nvSpPr>
            <p:spPr>
              <a:xfrm>
                <a:off x="540321" y="3337433"/>
                <a:ext cx="2892542" cy="523220"/>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AVALIAÇÃO POR MÚLTIPLOS </a:t>
                </a:r>
              </a:p>
              <a:p>
                <a:pPr marL="0" lvl="0" indent="0" algn="l" rtl="0">
                  <a:spcBef>
                    <a:spcPts val="0"/>
                  </a:spcBef>
                  <a:spcAft>
                    <a:spcPts val="0"/>
                  </a:spcAft>
                  <a:buNone/>
                </a:pPr>
                <a:r>
                  <a:rPr lang="pt-BR" sz="1400" b="0">
                    <a:latin typeface="+mj-lt"/>
                    <a:ea typeface="Montserrat"/>
                    <a:cs typeface="Montserrat"/>
                    <a:sym typeface="Montserrat"/>
                  </a:rPr>
                  <a:t>DE MERCADO</a:t>
                </a:r>
              </a:p>
            </p:txBody>
          </p:sp>
        </p:grpSp>
      </p:grpSp>
      <p:sp>
        <p:nvSpPr>
          <p:cNvPr id="28" name="CaixaDeTexto 27">
            <a:extLst>
              <a:ext uri="{FF2B5EF4-FFF2-40B4-BE49-F238E27FC236}">
                <a16:creationId xmlns:a16="http://schemas.microsoft.com/office/drawing/2014/main" id="{12CD8C06-5991-4888-A37D-E8629142904D}"/>
              </a:ext>
            </a:extLst>
          </p:cNvPr>
          <p:cNvSpPr txBox="1"/>
          <p:nvPr/>
        </p:nvSpPr>
        <p:spPr>
          <a:xfrm>
            <a:off x="502782" y="4007430"/>
            <a:ext cx="285500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0" i="0" u="none" strike="noStrike" kern="0" cap="none" spc="0" normalizeH="0" baseline="0" noProof="0">
                <a:ln>
                  <a:noFill/>
                </a:ln>
                <a:solidFill>
                  <a:srgbClr val="777777"/>
                </a:solidFill>
                <a:effectLst/>
                <a:uLnTx/>
                <a:uFillTx/>
                <a:latin typeface="+mn-lt"/>
                <a:ea typeface="Open Sans"/>
                <a:cs typeface="Open Sans"/>
                <a:sym typeface="Open Sans"/>
              </a:rPr>
              <a:t>• Valor implícito da empresa de acordo com os participantes ou histórico de transações do mercado.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0" i="0" u="none" strike="noStrike" kern="0" cap="none" spc="0" normalizeH="0" baseline="0" noProof="0">
                <a:ln>
                  <a:noFill/>
                </a:ln>
                <a:solidFill>
                  <a:srgbClr val="777777"/>
                </a:solidFill>
                <a:effectLst/>
                <a:uLnTx/>
                <a:uFillTx/>
                <a:latin typeface="+mn-lt"/>
                <a:ea typeface="Open Sans"/>
                <a:cs typeface="Open Sans"/>
                <a:sym typeface="Open Sans"/>
              </a:rPr>
              <a:t>• Utiliza múltiplos de transações anteriores para comparação.</a:t>
            </a:r>
          </a:p>
        </p:txBody>
      </p:sp>
      <p:grpSp>
        <p:nvGrpSpPr>
          <p:cNvPr id="43" name="Agrupar 42">
            <a:extLst>
              <a:ext uri="{FF2B5EF4-FFF2-40B4-BE49-F238E27FC236}">
                <a16:creationId xmlns:a16="http://schemas.microsoft.com/office/drawing/2014/main" id="{BD2A9313-CF49-467A-8340-F28BE929E397}"/>
              </a:ext>
            </a:extLst>
          </p:cNvPr>
          <p:cNvGrpSpPr/>
          <p:nvPr/>
        </p:nvGrpSpPr>
        <p:grpSpPr>
          <a:xfrm>
            <a:off x="3779552" y="2874754"/>
            <a:ext cx="2684724" cy="1064607"/>
            <a:chOff x="3768453" y="2875206"/>
            <a:chExt cx="2684724" cy="1064607"/>
          </a:xfrm>
        </p:grpSpPr>
        <p:pic>
          <p:nvPicPr>
            <p:cNvPr id="9" name="Google Shape;270;p28">
              <a:extLst>
                <a:ext uri="{FF2B5EF4-FFF2-40B4-BE49-F238E27FC236}">
                  <a16:creationId xmlns:a16="http://schemas.microsoft.com/office/drawing/2014/main" id="{9785F764-31E7-4686-9616-878FD7E8557B}"/>
                </a:ext>
              </a:extLst>
            </p:cNvPr>
            <p:cNvPicPr preferRelativeResize="0"/>
            <p:nvPr userDrawn="1"/>
          </p:nvPicPr>
          <p:blipFill>
            <a:blip r:embed="rId3">
              <a:alphaModFix/>
            </a:blip>
            <a:stretch>
              <a:fillRect/>
            </a:stretch>
          </p:blipFill>
          <p:spPr>
            <a:xfrm>
              <a:off x="3768453" y="2875206"/>
              <a:ext cx="432579" cy="432573"/>
            </a:xfrm>
            <a:prstGeom prst="rect">
              <a:avLst/>
            </a:prstGeom>
            <a:noFill/>
            <a:ln>
              <a:noFill/>
            </a:ln>
          </p:spPr>
        </p:pic>
        <p:grpSp>
          <p:nvGrpSpPr>
            <p:cNvPr id="40" name="Agrupar 39">
              <a:extLst>
                <a:ext uri="{FF2B5EF4-FFF2-40B4-BE49-F238E27FC236}">
                  <a16:creationId xmlns:a16="http://schemas.microsoft.com/office/drawing/2014/main" id="{48F9E87A-C57F-4064-BF1F-18D76749CD12}"/>
                </a:ext>
              </a:extLst>
            </p:cNvPr>
            <p:cNvGrpSpPr/>
            <p:nvPr userDrawn="1"/>
          </p:nvGrpSpPr>
          <p:grpSpPr>
            <a:xfrm>
              <a:off x="3768453" y="3416593"/>
              <a:ext cx="2684724" cy="523220"/>
              <a:chOff x="3805990" y="3366715"/>
              <a:chExt cx="2684724" cy="523220"/>
            </a:xfrm>
          </p:grpSpPr>
          <p:cxnSp>
            <p:nvCxnSpPr>
              <p:cNvPr id="19" name="Google Shape;159;p22">
                <a:extLst>
                  <a:ext uri="{FF2B5EF4-FFF2-40B4-BE49-F238E27FC236}">
                    <a16:creationId xmlns:a16="http://schemas.microsoft.com/office/drawing/2014/main" id="{636878C1-E631-4BD8-BEB7-AF82C0892FEF}"/>
                  </a:ext>
                </a:extLst>
              </p:cNvPr>
              <p:cNvCxnSpPr>
                <a:cxnSpLocks/>
              </p:cNvCxnSpPr>
              <p:nvPr userDrawn="1"/>
            </p:nvCxnSpPr>
            <p:spPr>
              <a:xfrm rot="10800000">
                <a:off x="3805990" y="3889934"/>
                <a:ext cx="2105100" cy="0"/>
              </a:xfrm>
              <a:prstGeom prst="straightConnector1">
                <a:avLst/>
              </a:prstGeom>
              <a:noFill/>
              <a:ln w="19050" cap="flat" cmpd="sng">
                <a:solidFill>
                  <a:srgbClr val="60B5DF"/>
                </a:solidFill>
                <a:prstDash val="solid"/>
                <a:round/>
                <a:headEnd type="none" w="med" len="med"/>
                <a:tailEnd type="none" w="med" len="med"/>
              </a:ln>
            </p:spPr>
          </p:cxnSp>
          <p:sp>
            <p:nvSpPr>
              <p:cNvPr id="23" name="CaixaDeTexto 22">
                <a:extLst>
                  <a:ext uri="{FF2B5EF4-FFF2-40B4-BE49-F238E27FC236}">
                    <a16:creationId xmlns:a16="http://schemas.microsoft.com/office/drawing/2014/main" id="{CF9B0118-4EF8-4FB4-889F-599B49842A0C}"/>
                  </a:ext>
                </a:extLst>
              </p:cNvPr>
              <p:cNvSpPr txBox="1"/>
              <p:nvPr userDrawn="1"/>
            </p:nvSpPr>
            <p:spPr>
              <a:xfrm>
                <a:off x="3805990" y="3366715"/>
                <a:ext cx="2684724" cy="523220"/>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FLUXO DE CAIXA </a:t>
                </a:r>
              </a:p>
              <a:p>
                <a:pPr marL="0" lvl="0" indent="0" algn="l" rtl="0">
                  <a:spcBef>
                    <a:spcPts val="0"/>
                  </a:spcBef>
                  <a:spcAft>
                    <a:spcPts val="0"/>
                  </a:spcAft>
                  <a:buNone/>
                </a:pPr>
                <a:r>
                  <a:rPr lang="pt-BR" sz="1400" b="0">
                    <a:latin typeface="+mj-lt"/>
                    <a:ea typeface="Montserrat"/>
                    <a:cs typeface="Montserrat"/>
                    <a:sym typeface="Montserrat"/>
                  </a:rPr>
                  <a:t>DESCONTADO</a:t>
                </a:r>
              </a:p>
            </p:txBody>
          </p:sp>
        </p:grpSp>
      </p:grpSp>
      <p:sp>
        <p:nvSpPr>
          <p:cNvPr id="30" name="CaixaDeTexto 29">
            <a:extLst>
              <a:ext uri="{FF2B5EF4-FFF2-40B4-BE49-F238E27FC236}">
                <a16:creationId xmlns:a16="http://schemas.microsoft.com/office/drawing/2014/main" id="{9E135C90-9AC9-4E11-B435-AA3EB6595FD7}"/>
              </a:ext>
            </a:extLst>
          </p:cNvPr>
          <p:cNvSpPr txBox="1"/>
          <p:nvPr/>
        </p:nvSpPr>
        <p:spPr>
          <a:xfrm>
            <a:off x="3779552" y="4007430"/>
            <a:ext cx="2684724" cy="1569660"/>
          </a:xfrm>
          <a:prstGeom prst="rect">
            <a:avLst/>
          </a:prstGeom>
          <a:noFill/>
        </p:spPr>
        <p:txBody>
          <a:bodyPr wrap="square">
            <a:spAutoFit/>
          </a:bodyPr>
          <a:lstStyle>
            <a:defPPr>
              <a:defRPr lang="en-GB"/>
            </a:defPPr>
            <a:lvl1pPr marL="0" marR="0" lvl="0" indent="0" defTabSz="914400" eaLnBrk="1" fontAlgn="auto" latinLnBrk="0" hangingPunct="1">
              <a:lnSpc>
                <a:spcPct val="100000"/>
              </a:lnSpc>
              <a:spcBef>
                <a:spcPts val="0"/>
              </a:spcBef>
              <a:spcAft>
                <a:spcPts val="0"/>
              </a:spcAft>
              <a:buClr>
                <a:srgbClr val="000000"/>
              </a:buClr>
              <a:buSzTx/>
              <a:buFont typeface="Arial"/>
              <a:buNone/>
              <a:tabLst/>
              <a:defRPr kumimoji="0" sz="1400" b="0" i="0" u="none" strike="noStrike" kern="0" cap="none" spc="0" normalizeH="0" baseline="0">
                <a:ln>
                  <a:noFill/>
                </a:ln>
                <a:solidFill>
                  <a:srgbClr val="777777"/>
                </a:solidFill>
                <a:effectLst/>
                <a:uLnTx/>
                <a:uFillTx/>
                <a:latin typeface="Arial"/>
                <a:ea typeface="Open Sans"/>
                <a:cs typeface="Open Sans"/>
              </a:defRPr>
            </a:lvl1pPr>
          </a:lstStyle>
          <a:p>
            <a:pPr marL="0" lvl="0" indent="0">
              <a:buFont typeface="Arial" panose="020B0604020202020204" pitchFamily="34" charset="0"/>
              <a:buNone/>
            </a:pPr>
            <a:r>
              <a:rPr lang="pt-BR" sz="1600" noProof="0">
                <a:latin typeface="+mn-lt"/>
                <a:sym typeface="Open Sans"/>
              </a:rPr>
              <a:t>• Projeção das demonstrações financeiras considerando o potencial crescimento no futuro.</a:t>
            </a:r>
          </a:p>
          <a:p>
            <a:pPr lvl="0"/>
            <a:r>
              <a:rPr lang="pt-BR" sz="1600" noProof="0">
                <a:latin typeface="+mn-lt"/>
                <a:sym typeface="Open Sans"/>
              </a:rPr>
              <a:t>• Definição de premissas de crescimento/evolução.</a:t>
            </a:r>
          </a:p>
        </p:txBody>
      </p:sp>
      <p:grpSp>
        <p:nvGrpSpPr>
          <p:cNvPr id="45" name="Agrupar 44">
            <a:extLst>
              <a:ext uri="{FF2B5EF4-FFF2-40B4-BE49-F238E27FC236}">
                <a16:creationId xmlns:a16="http://schemas.microsoft.com/office/drawing/2014/main" id="{45D4E83B-72D5-4A2C-9609-F71DC4BABF9D}"/>
              </a:ext>
            </a:extLst>
          </p:cNvPr>
          <p:cNvGrpSpPr/>
          <p:nvPr/>
        </p:nvGrpSpPr>
        <p:grpSpPr>
          <a:xfrm>
            <a:off x="6707713" y="2874754"/>
            <a:ext cx="2684724" cy="822356"/>
            <a:chOff x="6788968" y="2875206"/>
            <a:chExt cx="2684724" cy="822356"/>
          </a:xfrm>
        </p:grpSpPr>
        <p:pic>
          <p:nvPicPr>
            <p:cNvPr id="15" name="Google Shape;271;p28">
              <a:extLst>
                <a:ext uri="{FF2B5EF4-FFF2-40B4-BE49-F238E27FC236}">
                  <a16:creationId xmlns:a16="http://schemas.microsoft.com/office/drawing/2014/main" id="{C5048A7B-A334-4C28-8902-F2F230228B34}"/>
                </a:ext>
              </a:extLst>
            </p:cNvPr>
            <p:cNvPicPr preferRelativeResize="0"/>
            <p:nvPr userDrawn="1"/>
          </p:nvPicPr>
          <p:blipFill>
            <a:blip r:embed="rId4">
              <a:alphaModFix/>
            </a:blip>
            <a:stretch>
              <a:fillRect/>
            </a:stretch>
          </p:blipFill>
          <p:spPr>
            <a:xfrm>
              <a:off x="6788968" y="2875206"/>
              <a:ext cx="358956" cy="432573"/>
            </a:xfrm>
            <a:prstGeom prst="rect">
              <a:avLst/>
            </a:prstGeom>
            <a:noFill/>
            <a:ln>
              <a:noFill/>
            </a:ln>
          </p:spPr>
        </p:pic>
        <p:grpSp>
          <p:nvGrpSpPr>
            <p:cNvPr id="44" name="Agrupar 43">
              <a:extLst>
                <a:ext uri="{FF2B5EF4-FFF2-40B4-BE49-F238E27FC236}">
                  <a16:creationId xmlns:a16="http://schemas.microsoft.com/office/drawing/2014/main" id="{1BC081F6-5EDD-4083-BB04-909D1D0FEDB3}"/>
                </a:ext>
              </a:extLst>
            </p:cNvPr>
            <p:cNvGrpSpPr/>
            <p:nvPr userDrawn="1"/>
          </p:nvGrpSpPr>
          <p:grpSpPr>
            <a:xfrm>
              <a:off x="6788968" y="3389785"/>
              <a:ext cx="2684724" cy="307777"/>
              <a:chOff x="6797336" y="3389785"/>
              <a:chExt cx="2684724" cy="307777"/>
            </a:xfrm>
          </p:grpSpPr>
          <p:cxnSp>
            <p:nvCxnSpPr>
              <p:cNvPr id="20" name="Google Shape;159;p22">
                <a:extLst>
                  <a:ext uri="{FF2B5EF4-FFF2-40B4-BE49-F238E27FC236}">
                    <a16:creationId xmlns:a16="http://schemas.microsoft.com/office/drawing/2014/main" id="{1E204373-FFB5-4D39-9ABD-AAF1CBA11702}"/>
                  </a:ext>
                </a:extLst>
              </p:cNvPr>
              <p:cNvCxnSpPr>
                <a:cxnSpLocks/>
              </p:cNvCxnSpPr>
              <p:nvPr userDrawn="1"/>
            </p:nvCxnSpPr>
            <p:spPr>
              <a:xfrm rot="10800000">
                <a:off x="6797336" y="3697562"/>
                <a:ext cx="2105100" cy="0"/>
              </a:xfrm>
              <a:prstGeom prst="straightConnector1">
                <a:avLst/>
              </a:prstGeom>
              <a:noFill/>
              <a:ln w="19050" cap="flat" cmpd="sng">
                <a:solidFill>
                  <a:srgbClr val="60B5DF"/>
                </a:solidFill>
                <a:prstDash val="solid"/>
                <a:round/>
                <a:headEnd type="none" w="med" len="med"/>
                <a:tailEnd type="none" w="med" len="med"/>
              </a:ln>
            </p:spPr>
          </p:cxnSp>
          <p:sp>
            <p:nvSpPr>
              <p:cNvPr id="24" name="CaixaDeTexto 23">
                <a:extLst>
                  <a:ext uri="{FF2B5EF4-FFF2-40B4-BE49-F238E27FC236}">
                    <a16:creationId xmlns:a16="http://schemas.microsoft.com/office/drawing/2014/main" id="{8A41F2F5-FD56-4FD8-BA0B-517605AE2988}"/>
                  </a:ext>
                </a:extLst>
              </p:cNvPr>
              <p:cNvSpPr txBox="1"/>
              <p:nvPr userDrawn="1"/>
            </p:nvSpPr>
            <p:spPr>
              <a:xfrm>
                <a:off x="6797336" y="3389785"/>
                <a:ext cx="2684724" cy="307777"/>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AVALIAÇÃO PATRIMONIAL</a:t>
                </a:r>
              </a:p>
            </p:txBody>
          </p:sp>
        </p:grpSp>
      </p:grpSp>
      <p:sp>
        <p:nvSpPr>
          <p:cNvPr id="32" name="CaixaDeTexto 31">
            <a:extLst>
              <a:ext uri="{FF2B5EF4-FFF2-40B4-BE49-F238E27FC236}">
                <a16:creationId xmlns:a16="http://schemas.microsoft.com/office/drawing/2014/main" id="{9FECACD6-38E2-4977-B5CA-D5108EC57CD3}"/>
              </a:ext>
            </a:extLst>
          </p:cNvPr>
          <p:cNvSpPr txBox="1"/>
          <p:nvPr/>
        </p:nvSpPr>
        <p:spPr>
          <a:xfrm>
            <a:off x="6707713" y="3750269"/>
            <a:ext cx="2604062" cy="1569660"/>
          </a:xfrm>
          <a:prstGeom prst="rect">
            <a:avLst/>
          </a:prstGeom>
          <a:noFill/>
        </p:spPr>
        <p:txBody>
          <a:bodyPr wrap="square">
            <a:spAutoFit/>
          </a:bodyPr>
          <a:lstStyle>
            <a:defPPr>
              <a:defRPr lang="en-GB"/>
            </a:defPPr>
            <a:lvl1pPr marL="0" marR="0" lvl="0" indent="0" defTabSz="914400" eaLnBrk="1" fontAlgn="auto" latinLnBrk="0" hangingPunct="1">
              <a:lnSpc>
                <a:spcPct val="100000"/>
              </a:lnSpc>
              <a:spcBef>
                <a:spcPts val="0"/>
              </a:spcBef>
              <a:spcAft>
                <a:spcPts val="0"/>
              </a:spcAft>
              <a:buClr>
                <a:srgbClr val="000000"/>
              </a:buClr>
              <a:buSzTx/>
              <a:buFont typeface="Arial" panose="020B0604020202020204" pitchFamily="34" charset="0"/>
              <a:buNone/>
              <a:tabLst/>
              <a:defRPr kumimoji="0" sz="1400" b="0" i="0" u="none" strike="noStrike" kern="0" cap="none" spc="0" normalizeH="0" baseline="0">
                <a:ln>
                  <a:noFill/>
                </a:ln>
                <a:solidFill>
                  <a:srgbClr val="777777"/>
                </a:solidFill>
                <a:effectLst/>
                <a:uLnTx/>
                <a:uFillTx/>
                <a:latin typeface="Arial"/>
                <a:ea typeface="Open Sans"/>
                <a:cs typeface="Open Sans"/>
              </a:defRPr>
            </a:lvl1pPr>
          </a:lstStyle>
          <a:p>
            <a:pPr lvl="0"/>
            <a:r>
              <a:rPr lang="pt-BR" sz="1600" noProof="0">
                <a:latin typeface="+mn-lt"/>
                <a:sym typeface="Open Sans"/>
              </a:rPr>
              <a:t>• Determina o valor da empresa através da estimativa do valor de seus ativos e passivos.</a:t>
            </a:r>
          </a:p>
          <a:p>
            <a:pPr lvl="0"/>
            <a:r>
              <a:rPr lang="pt-BR" sz="1600" noProof="0">
                <a:latin typeface="+mn-lt"/>
                <a:sym typeface="Open Sans"/>
              </a:rPr>
              <a:t>• Não contempla possível evolução do negócio.</a:t>
            </a:r>
          </a:p>
        </p:txBody>
      </p:sp>
      <p:sp>
        <p:nvSpPr>
          <p:cNvPr id="27" name="TextBox 5">
            <a:extLst>
              <a:ext uri="{FF2B5EF4-FFF2-40B4-BE49-F238E27FC236}">
                <a16:creationId xmlns:a16="http://schemas.microsoft.com/office/drawing/2014/main" id="{B1FE17B6-BDE0-4AB5-9223-7712AA5BC035}"/>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29" name="Google Shape;159;p22">
            <a:extLst>
              <a:ext uri="{FF2B5EF4-FFF2-40B4-BE49-F238E27FC236}">
                <a16:creationId xmlns:a16="http://schemas.microsoft.com/office/drawing/2014/main" id="{672058D2-9F09-43DA-A1E7-B2A3E5417A81}"/>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34" name="CaixaDeTexto 33">
            <a:extLst>
              <a:ext uri="{FF2B5EF4-FFF2-40B4-BE49-F238E27FC236}">
                <a16:creationId xmlns:a16="http://schemas.microsoft.com/office/drawing/2014/main" id="{A734EBF2-7747-403E-A961-2462BE90039F}"/>
              </a:ext>
            </a:extLst>
          </p:cNvPr>
          <p:cNvSpPr txBox="1"/>
          <p:nvPr userDrawn="1"/>
        </p:nvSpPr>
        <p:spPr>
          <a:xfrm>
            <a:off x="415923" y="981313"/>
            <a:ext cx="8927581" cy="1569660"/>
          </a:xfrm>
          <a:prstGeom prst="rect">
            <a:avLst/>
          </a:prstGeom>
          <a:noFill/>
        </p:spPr>
        <p:txBody>
          <a:bodyPr wrap="square">
            <a:spAutoFit/>
          </a:bodyPr>
          <a:lstStyle/>
          <a:p>
            <a:pPr algn="just"/>
            <a:r>
              <a:rPr lang="pt-BR" sz="1600" b="0" i="0">
                <a:solidFill>
                  <a:schemeClr val="bg1">
                    <a:lumMod val="50000"/>
                  </a:schemeClr>
                </a:solidFill>
                <a:latin typeface="+mn-lt"/>
              </a:rPr>
              <a:t>A </a:t>
            </a:r>
            <a:r>
              <a:rPr lang="pt-BR" sz="1600" b="0" i="0" err="1">
                <a:solidFill>
                  <a:schemeClr val="bg1">
                    <a:lumMod val="50000"/>
                  </a:schemeClr>
                </a:solidFill>
                <a:latin typeface="+mn-lt"/>
              </a:rPr>
              <a:t>avaliação</a:t>
            </a:r>
            <a:r>
              <a:rPr lang="pt-BR" sz="1600" b="0" i="0">
                <a:solidFill>
                  <a:schemeClr val="bg1">
                    <a:lumMod val="50000"/>
                  </a:schemeClr>
                </a:solidFill>
                <a:latin typeface="+mn-lt"/>
              </a:rPr>
              <a:t> da empresa é uma etapa preliminar e fundamental em </a:t>
            </a:r>
            <a:r>
              <a:rPr lang="pt-BR" sz="1600" b="0" i="0" err="1">
                <a:solidFill>
                  <a:schemeClr val="bg1">
                    <a:lumMod val="50000"/>
                  </a:schemeClr>
                </a:solidFill>
                <a:latin typeface="+mn-lt"/>
              </a:rPr>
              <a:t>operações</a:t>
            </a:r>
            <a:r>
              <a:rPr lang="pt-BR" sz="1600" b="0" i="0">
                <a:solidFill>
                  <a:schemeClr val="bg1">
                    <a:lumMod val="50000"/>
                  </a:schemeClr>
                </a:solidFill>
                <a:latin typeface="+mn-lt"/>
              </a:rPr>
              <a:t> de </a:t>
            </a:r>
            <a:r>
              <a:rPr lang="pt-BR" sz="1600" b="0" i="0" err="1">
                <a:solidFill>
                  <a:schemeClr val="bg1">
                    <a:lumMod val="50000"/>
                  </a:schemeClr>
                </a:solidFill>
                <a:latin typeface="+mn-lt"/>
              </a:rPr>
              <a:t>Fusões</a:t>
            </a:r>
            <a:r>
              <a:rPr lang="pt-BR" sz="1600" b="0" i="0">
                <a:solidFill>
                  <a:schemeClr val="bg1">
                    <a:lumMod val="50000"/>
                  </a:schemeClr>
                </a:solidFill>
                <a:latin typeface="+mn-lt"/>
              </a:rPr>
              <a:t> &amp; </a:t>
            </a:r>
            <a:r>
              <a:rPr lang="pt-BR" sz="1600" b="0" i="0" err="1">
                <a:solidFill>
                  <a:schemeClr val="bg1">
                    <a:lumMod val="50000"/>
                  </a:schemeClr>
                </a:solidFill>
                <a:latin typeface="+mn-lt"/>
              </a:rPr>
              <a:t>Aquisições.A</a:t>
            </a:r>
            <a:r>
              <a:rPr lang="pt-BR" sz="1600" b="0" i="0">
                <a:solidFill>
                  <a:schemeClr val="bg1">
                    <a:lumMod val="50000"/>
                  </a:schemeClr>
                </a:solidFill>
                <a:latin typeface="+mn-lt"/>
              </a:rPr>
              <a:t> empresa </a:t>
            </a:r>
            <a:r>
              <a:rPr lang="pt-BR" sz="1600" b="0" i="0" err="1">
                <a:solidFill>
                  <a:schemeClr val="bg1">
                    <a:lumMod val="50000"/>
                  </a:schemeClr>
                </a:solidFill>
                <a:latin typeface="+mn-lt"/>
              </a:rPr>
              <a:t>também</a:t>
            </a:r>
            <a:r>
              <a:rPr lang="pt-BR" sz="1600" b="0" i="0">
                <a:solidFill>
                  <a:schemeClr val="bg1">
                    <a:lumMod val="50000"/>
                  </a:schemeClr>
                </a:solidFill>
                <a:latin typeface="+mn-lt"/>
              </a:rPr>
              <a:t> pode optar por realizar uma </a:t>
            </a:r>
            <a:r>
              <a:rPr lang="pt-BR" sz="1600" b="0" i="0" err="1">
                <a:solidFill>
                  <a:schemeClr val="bg1">
                    <a:lumMod val="50000"/>
                  </a:schemeClr>
                </a:solidFill>
                <a:latin typeface="+mn-lt"/>
              </a:rPr>
              <a:t>avaliação</a:t>
            </a:r>
            <a:r>
              <a:rPr lang="pt-BR" sz="1600" b="0" i="0">
                <a:solidFill>
                  <a:schemeClr val="bg1">
                    <a:lumMod val="50000"/>
                  </a:schemeClr>
                </a:solidFill>
                <a:latin typeface="+mn-lt"/>
              </a:rPr>
              <a:t> para fins de </a:t>
            </a:r>
            <a:r>
              <a:rPr lang="pt-BR" sz="1600" b="0" i="0" err="1">
                <a:solidFill>
                  <a:schemeClr val="bg1">
                    <a:lumMod val="50000"/>
                  </a:schemeClr>
                </a:solidFill>
                <a:latin typeface="+mn-lt"/>
              </a:rPr>
              <a:t>mensuração</a:t>
            </a:r>
            <a:r>
              <a:rPr lang="pt-BR" sz="1600" b="0" i="0">
                <a:solidFill>
                  <a:schemeClr val="bg1">
                    <a:lumMod val="50000"/>
                  </a:schemeClr>
                </a:solidFill>
                <a:latin typeface="+mn-lt"/>
              </a:rPr>
              <a:t> e </a:t>
            </a:r>
            <a:r>
              <a:rPr lang="pt-BR" sz="1600" b="0" i="0" err="1">
                <a:solidFill>
                  <a:schemeClr val="bg1">
                    <a:lumMod val="50000"/>
                  </a:schemeClr>
                </a:solidFill>
                <a:latin typeface="+mn-lt"/>
              </a:rPr>
              <a:t>geração</a:t>
            </a:r>
            <a:r>
              <a:rPr lang="pt-BR" sz="1600" b="0" i="0">
                <a:solidFill>
                  <a:schemeClr val="bg1">
                    <a:lumMod val="50000"/>
                  </a:schemeClr>
                </a:solidFill>
                <a:latin typeface="+mn-lt"/>
              </a:rPr>
              <a:t> de valor para os acionistas, independentemente de uma </a:t>
            </a:r>
            <a:r>
              <a:rPr lang="pt-BR" sz="1600" b="0" i="0" err="1">
                <a:solidFill>
                  <a:schemeClr val="bg1">
                    <a:lumMod val="50000"/>
                  </a:schemeClr>
                </a:solidFill>
                <a:latin typeface="+mn-lt"/>
              </a:rPr>
              <a:t>operação</a:t>
            </a:r>
            <a:r>
              <a:rPr lang="pt-BR" sz="1600" b="0" i="0">
                <a:solidFill>
                  <a:schemeClr val="bg1">
                    <a:lumMod val="50000"/>
                  </a:schemeClr>
                </a:solidFill>
                <a:latin typeface="+mn-lt"/>
              </a:rPr>
              <a:t> externa.</a:t>
            </a:r>
          </a:p>
          <a:p>
            <a:pPr algn="just"/>
            <a:endParaRPr lang="pt-BR" sz="1600" b="0" i="0">
              <a:solidFill>
                <a:schemeClr val="bg1">
                  <a:lumMod val="50000"/>
                </a:schemeClr>
              </a:solidFill>
              <a:latin typeface="+mn-lt"/>
            </a:endParaRPr>
          </a:p>
          <a:p>
            <a:pPr algn="just"/>
            <a:r>
              <a:rPr lang="pt-BR" sz="1600" b="0" i="0">
                <a:solidFill>
                  <a:schemeClr val="bg1">
                    <a:lumMod val="50000"/>
                  </a:schemeClr>
                </a:solidFill>
                <a:latin typeface="+mn-lt"/>
              </a:rPr>
              <a:t>O </a:t>
            </a:r>
            <a:r>
              <a:rPr lang="pt-BR" sz="1600" b="0" i="0" err="1">
                <a:solidFill>
                  <a:schemeClr val="bg1">
                    <a:lumMod val="50000"/>
                  </a:schemeClr>
                </a:solidFill>
                <a:latin typeface="+mn-lt"/>
              </a:rPr>
              <a:t>relatório</a:t>
            </a:r>
            <a:r>
              <a:rPr lang="pt-BR" sz="1600" b="0" i="0">
                <a:solidFill>
                  <a:schemeClr val="bg1">
                    <a:lumMod val="50000"/>
                  </a:schemeClr>
                </a:solidFill>
                <a:latin typeface="+mn-lt"/>
              </a:rPr>
              <a:t> de </a:t>
            </a:r>
            <a:r>
              <a:rPr lang="pt-BR" sz="1600" b="0" i="0" err="1">
                <a:solidFill>
                  <a:schemeClr val="bg1">
                    <a:lumMod val="50000"/>
                  </a:schemeClr>
                </a:solidFill>
                <a:latin typeface="+mn-lt"/>
              </a:rPr>
              <a:t>valuation</a:t>
            </a:r>
            <a:r>
              <a:rPr lang="pt-BR" sz="1600" b="0" i="0">
                <a:solidFill>
                  <a:schemeClr val="bg1">
                    <a:lumMod val="50000"/>
                  </a:schemeClr>
                </a:solidFill>
                <a:latin typeface="+mn-lt"/>
              </a:rPr>
              <a:t> é </a:t>
            </a:r>
            <a:r>
              <a:rPr lang="pt-BR" sz="1600" b="0" i="0" err="1">
                <a:solidFill>
                  <a:schemeClr val="bg1">
                    <a:lumMod val="50000"/>
                  </a:schemeClr>
                </a:solidFill>
                <a:latin typeface="+mn-lt"/>
              </a:rPr>
              <a:t>obrigatório</a:t>
            </a:r>
            <a:r>
              <a:rPr lang="pt-BR" sz="1600" b="0" i="0">
                <a:solidFill>
                  <a:schemeClr val="bg1">
                    <a:lumMod val="50000"/>
                  </a:schemeClr>
                </a:solidFill>
                <a:latin typeface="+mn-lt"/>
              </a:rPr>
              <a:t> para que compradores possam amortizar o </a:t>
            </a:r>
            <a:r>
              <a:rPr lang="pt-BR" sz="1600" b="0" i="0" err="1">
                <a:solidFill>
                  <a:schemeClr val="bg1">
                    <a:lumMod val="50000"/>
                  </a:schemeClr>
                </a:solidFill>
                <a:latin typeface="+mn-lt"/>
              </a:rPr>
              <a:t>ágio</a:t>
            </a:r>
            <a:r>
              <a:rPr lang="pt-BR" sz="1600" b="0" i="0">
                <a:solidFill>
                  <a:schemeClr val="bg1">
                    <a:lumMod val="50000"/>
                  </a:schemeClr>
                </a:solidFill>
                <a:latin typeface="+mn-lt"/>
              </a:rPr>
              <a:t> das </a:t>
            </a:r>
            <a:r>
              <a:rPr lang="pt-BR" sz="1600" b="0" i="0" err="1">
                <a:solidFill>
                  <a:schemeClr val="bg1">
                    <a:lumMod val="50000"/>
                  </a:schemeClr>
                </a:solidFill>
                <a:latin typeface="+mn-lt"/>
              </a:rPr>
              <a:t>operações</a:t>
            </a:r>
            <a:r>
              <a:rPr lang="pt-BR" sz="1600" b="0" i="0">
                <a:solidFill>
                  <a:schemeClr val="bg1">
                    <a:lumMod val="50000"/>
                  </a:schemeClr>
                </a:solidFill>
                <a:latin typeface="+mn-lt"/>
              </a:rPr>
              <a:t> F&amp;A de acordo com a </a:t>
            </a:r>
            <a:r>
              <a:rPr lang="pt-BR" sz="1600" b="0" i="0" err="1">
                <a:solidFill>
                  <a:schemeClr val="bg1">
                    <a:lumMod val="50000"/>
                  </a:schemeClr>
                </a:solidFill>
                <a:latin typeface="+mn-lt"/>
              </a:rPr>
              <a:t>Legislação</a:t>
            </a:r>
            <a:r>
              <a:rPr lang="pt-BR" sz="1600" b="0" i="0">
                <a:solidFill>
                  <a:schemeClr val="bg1">
                    <a:lumMod val="50000"/>
                  </a:schemeClr>
                </a:solidFill>
                <a:latin typeface="+mn-lt"/>
              </a:rPr>
              <a:t> do Brasil (Teste de </a:t>
            </a:r>
            <a:r>
              <a:rPr lang="pt-BR" sz="1600" b="0" i="0" err="1">
                <a:solidFill>
                  <a:schemeClr val="bg1">
                    <a:lumMod val="50000"/>
                  </a:schemeClr>
                </a:solidFill>
                <a:latin typeface="+mn-lt"/>
              </a:rPr>
              <a:t>Impairment</a:t>
            </a:r>
            <a:r>
              <a:rPr lang="pt-BR" sz="1600" b="0" i="0">
                <a:solidFill>
                  <a:schemeClr val="bg1">
                    <a:lumMod val="50000"/>
                  </a:schemeClr>
                </a:solidFill>
                <a:latin typeface="+mn-lt"/>
              </a:rPr>
              <a:t>).</a:t>
            </a:r>
          </a:p>
        </p:txBody>
      </p:sp>
      <p:grpSp>
        <p:nvGrpSpPr>
          <p:cNvPr id="35" name="Agrupar 34">
            <a:extLst>
              <a:ext uri="{FF2B5EF4-FFF2-40B4-BE49-F238E27FC236}">
                <a16:creationId xmlns:a16="http://schemas.microsoft.com/office/drawing/2014/main" id="{123FBF1C-25E9-435F-875D-E83EF4A85254}"/>
              </a:ext>
            </a:extLst>
          </p:cNvPr>
          <p:cNvGrpSpPr/>
          <p:nvPr userDrawn="1"/>
        </p:nvGrpSpPr>
        <p:grpSpPr>
          <a:xfrm>
            <a:off x="502783" y="2874754"/>
            <a:ext cx="2892542" cy="1035777"/>
            <a:chOff x="502783" y="2874754"/>
            <a:chExt cx="2892542" cy="1035777"/>
          </a:xfrm>
        </p:grpSpPr>
        <p:pic>
          <p:nvPicPr>
            <p:cNvPr id="36" name="Google Shape;269;p28">
              <a:extLst>
                <a:ext uri="{FF2B5EF4-FFF2-40B4-BE49-F238E27FC236}">
                  <a16:creationId xmlns:a16="http://schemas.microsoft.com/office/drawing/2014/main" id="{501DFC53-9D7D-46C2-A4B3-E2A96E000A90}"/>
                </a:ext>
              </a:extLst>
            </p:cNvPr>
            <p:cNvPicPr preferRelativeResize="0"/>
            <p:nvPr userDrawn="1"/>
          </p:nvPicPr>
          <p:blipFill>
            <a:blip r:embed="rId2">
              <a:alphaModFix/>
            </a:blip>
            <a:stretch>
              <a:fillRect/>
            </a:stretch>
          </p:blipFill>
          <p:spPr>
            <a:xfrm>
              <a:off x="502783" y="2874754"/>
              <a:ext cx="432574" cy="437778"/>
            </a:xfrm>
            <a:prstGeom prst="rect">
              <a:avLst/>
            </a:prstGeom>
            <a:noFill/>
            <a:ln>
              <a:noFill/>
            </a:ln>
          </p:spPr>
        </p:pic>
        <p:grpSp>
          <p:nvGrpSpPr>
            <p:cNvPr id="37" name="Agrupar 36">
              <a:extLst>
                <a:ext uri="{FF2B5EF4-FFF2-40B4-BE49-F238E27FC236}">
                  <a16:creationId xmlns:a16="http://schemas.microsoft.com/office/drawing/2014/main" id="{62977754-F1F2-48FE-8B1C-77B13F98E000}"/>
                </a:ext>
              </a:extLst>
            </p:cNvPr>
            <p:cNvGrpSpPr/>
            <p:nvPr userDrawn="1"/>
          </p:nvGrpSpPr>
          <p:grpSpPr>
            <a:xfrm>
              <a:off x="502783" y="3387311"/>
              <a:ext cx="2892542" cy="523220"/>
              <a:chOff x="540321" y="3337433"/>
              <a:chExt cx="2892542" cy="523220"/>
            </a:xfrm>
          </p:grpSpPr>
          <p:cxnSp>
            <p:nvCxnSpPr>
              <p:cNvPr id="38" name="Google Shape;159;p22">
                <a:extLst>
                  <a:ext uri="{FF2B5EF4-FFF2-40B4-BE49-F238E27FC236}">
                    <a16:creationId xmlns:a16="http://schemas.microsoft.com/office/drawing/2014/main" id="{7253AC60-FB7E-42B1-ACF7-985D6E5DA620}"/>
                  </a:ext>
                </a:extLst>
              </p:cNvPr>
              <p:cNvCxnSpPr>
                <a:cxnSpLocks/>
              </p:cNvCxnSpPr>
              <p:nvPr userDrawn="1"/>
            </p:nvCxnSpPr>
            <p:spPr>
              <a:xfrm rot="10800000">
                <a:off x="540321" y="3860652"/>
                <a:ext cx="2105100" cy="0"/>
              </a:xfrm>
              <a:prstGeom prst="straightConnector1">
                <a:avLst/>
              </a:prstGeom>
              <a:noFill/>
              <a:ln w="19050" cap="flat" cmpd="sng">
                <a:solidFill>
                  <a:srgbClr val="60B5DF"/>
                </a:solidFill>
                <a:prstDash val="solid"/>
                <a:round/>
                <a:headEnd type="none" w="med" len="med"/>
                <a:tailEnd type="none" w="med" len="med"/>
              </a:ln>
            </p:spPr>
          </p:cxnSp>
          <p:sp>
            <p:nvSpPr>
              <p:cNvPr id="39" name="CaixaDeTexto 38">
                <a:extLst>
                  <a:ext uri="{FF2B5EF4-FFF2-40B4-BE49-F238E27FC236}">
                    <a16:creationId xmlns:a16="http://schemas.microsoft.com/office/drawing/2014/main" id="{7B2DFC16-AB76-446B-B6B1-05C8A8F79A70}"/>
                  </a:ext>
                </a:extLst>
              </p:cNvPr>
              <p:cNvSpPr txBox="1"/>
              <p:nvPr userDrawn="1"/>
            </p:nvSpPr>
            <p:spPr>
              <a:xfrm>
                <a:off x="540321" y="3337433"/>
                <a:ext cx="2892542" cy="523220"/>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AVALIAÇÃO POR MÚLTIPLOS </a:t>
                </a:r>
              </a:p>
              <a:p>
                <a:pPr marL="0" lvl="0" indent="0" algn="l" rtl="0">
                  <a:spcBef>
                    <a:spcPts val="0"/>
                  </a:spcBef>
                  <a:spcAft>
                    <a:spcPts val="0"/>
                  </a:spcAft>
                  <a:buNone/>
                </a:pPr>
                <a:r>
                  <a:rPr lang="pt-BR" sz="1400" b="0">
                    <a:latin typeface="+mj-lt"/>
                    <a:ea typeface="Montserrat"/>
                    <a:cs typeface="Montserrat"/>
                    <a:sym typeface="Montserrat"/>
                  </a:rPr>
                  <a:t>DE MERCADO</a:t>
                </a:r>
              </a:p>
            </p:txBody>
          </p:sp>
        </p:grpSp>
      </p:grpSp>
      <p:sp>
        <p:nvSpPr>
          <p:cNvPr id="46" name="CaixaDeTexto 45">
            <a:extLst>
              <a:ext uri="{FF2B5EF4-FFF2-40B4-BE49-F238E27FC236}">
                <a16:creationId xmlns:a16="http://schemas.microsoft.com/office/drawing/2014/main" id="{BBF34580-242E-4A5A-9F1E-9B06532DFB68}"/>
              </a:ext>
            </a:extLst>
          </p:cNvPr>
          <p:cNvSpPr txBox="1"/>
          <p:nvPr userDrawn="1"/>
        </p:nvSpPr>
        <p:spPr>
          <a:xfrm>
            <a:off x="502782" y="4007430"/>
            <a:ext cx="2855004"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0" i="0" u="none" strike="noStrike" kern="0" cap="none" spc="0" normalizeH="0" baseline="0" noProof="0">
                <a:ln>
                  <a:noFill/>
                </a:ln>
                <a:solidFill>
                  <a:srgbClr val="777777"/>
                </a:solidFill>
                <a:effectLst/>
                <a:uLnTx/>
                <a:uFillTx/>
                <a:latin typeface="+mn-lt"/>
                <a:ea typeface="Open Sans"/>
                <a:cs typeface="Open Sans"/>
                <a:sym typeface="Open Sans"/>
              </a:rPr>
              <a:t>• Valor implícito da empresa de acordo com os participantes ou histórico de transações do mercado.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0" i="0" u="none" strike="noStrike" kern="0" cap="none" spc="0" normalizeH="0" baseline="0" noProof="0">
                <a:ln>
                  <a:noFill/>
                </a:ln>
                <a:solidFill>
                  <a:srgbClr val="777777"/>
                </a:solidFill>
                <a:effectLst/>
                <a:uLnTx/>
                <a:uFillTx/>
                <a:latin typeface="+mn-lt"/>
                <a:ea typeface="Open Sans"/>
                <a:cs typeface="Open Sans"/>
                <a:sym typeface="Open Sans"/>
              </a:rPr>
              <a:t>• Utiliza múltiplos de transações anteriores para comparação.</a:t>
            </a:r>
          </a:p>
        </p:txBody>
      </p:sp>
      <p:grpSp>
        <p:nvGrpSpPr>
          <p:cNvPr id="47" name="Agrupar 46">
            <a:extLst>
              <a:ext uri="{FF2B5EF4-FFF2-40B4-BE49-F238E27FC236}">
                <a16:creationId xmlns:a16="http://schemas.microsoft.com/office/drawing/2014/main" id="{2A899640-C274-4EA9-95C5-4C62EC411F5E}"/>
              </a:ext>
            </a:extLst>
          </p:cNvPr>
          <p:cNvGrpSpPr/>
          <p:nvPr userDrawn="1"/>
        </p:nvGrpSpPr>
        <p:grpSpPr>
          <a:xfrm>
            <a:off x="3779552" y="2874754"/>
            <a:ext cx="2684724" cy="1064607"/>
            <a:chOff x="3768453" y="2875206"/>
            <a:chExt cx="2684724" cy="1064607"/>
          </a:xfrm>
        </p:grpSpPr>
        <p:pic>
          <p:nvPicPr>
            <p:cNvPr id="48" name="Google Shape;270;p28">
              <a:extLst>
                <a:ext uri="{FF2B5EF4-FFF2-40B4-BE49-F238E27FC236}">
                  <a16:creationId xmlns:a16="http://schemas.microsoft.com/office/drawing/2014/main" id="{AB1028BB-2D09-437A-AAF2-65AF203AA372}"/>
                </a:ext>
              </a:extLst>
            </p:cNvPr>
            <p:cNvPicPr preferRelativeResize="0"/>
            <p:nvPr userDrawn="1"/>
          </p:nvPicPr>
          <p:blipFill>
            <a:blip r:embed="rId3">
              <a:alphaModFix/>
            </a:blip>
            <a:stretch>
              <a:fillRect/>
            </a:stretch>
          </p:blipFill>
          <p:spPr>
            <a:xfrm>
              <a:off x="3768453" y="2875206"/>
              <a:ext cx="432579" cy="432573"/>
            </a:xfrm>
            <a:prstGeom prst="rect">
              <a:avLst/>
            </a:prstGeom>
            <a:noFill/>
            <a:ln>
              <a:noFill/>
            </a:ln>
          </p:spPr>
        </p:pic>
        <p:grpSp>
          <p:nvGrpSpPr>
            <p:cNvPr id="49" name="Agrupar 48">
              <a:extLst>
                <a:ext uri="{FF2B5EF4-FFF2-40B4-BE49-F238E27FC236}">
                  <a16:creationId xmlns:a16="http://schemas.microsoft.com/office/drawing/2014/main" id="{F3EF09FC-1162-4215-B323-A3164707C4FD}"/>
                </a:ext>
              </a:extLst>
            </p:cNvPr>
            <p:cNvGrpSpPr/>
            <p:nvPr userDrawn="1"/>
          </p:nvGrpSpPr>
          <p:grpSpPr>
            <a:xfrm>
              <a:off x="3768453" y="3416593"/>
              <a:ext cx="2684724" cy="523220"/>
              <a:chOff x="3805990" y="3366715"/>
              <a:chExt cx="2684724" cy="523220"/>
            </a:xfrm>
          </p:grpSpPr>
          <p:cxnSp>
            <p:nvCxnSpPr>
              <p:cNvPr id="50" name="Google Shape;159;p22">
                <a:extLst>
                  <a:ext uri="{FF2B5EF4-FFF2-40B4-BE49-F238E27FC236}">
                    <a16:creationId xmlns:a16="http://schemas.microsoft.com/office/drawing/2014/main" id="{9CDC7939-2FCD-433E-A242-CFFE8529319D}"/>
                  </a:ext>
                </a:extLst>
              </p:cNvPr>
              <p:cNvCxnSpPr>
                <a:cxnSpLocks/>
              </p:cNvCxnSpPr>
              <p:nvPr userDrawn="1"/>
            </p:nvCxnSpPr>
            <p:spPr>
              <a:xfrm rot="10800000">
                <a:off x="3805990" y="3889934"/>
                <a:ext cx="2105100" cy="0"/>
              </a:xfrm>
              <a:prstGeom prst="straightConnector1">
                <a:avLst/>
              </a:prstGeom>
              <a:noFill/>
              <a:ln w="19050" cap="flat" cmpd="sng">
                <a:solidFill>
                  <a:srgbClr val="60B5DF"/>
                </a:solidFill>
                <a:prstDash val="solid"/>
                <a:round/>
                <a:headEnd type="none" w="med" len="med"/>
                <a:tailEnd type="none" w="med" len="med"/>
              </a:ln>
            </p:spPr>
          </p:cxnSp>
          <p:sp>
            <p:nvSpPr>
              <p:cNvPr id="51" name="CaixaDeTexto 50">
                <a:extLst>
                  <a:ext uri="{FF2B5EF4-FFF2-40B4-BE49-F238E27FC236}">
                    <a16:creationId xmlns:a16="http://schemas.microsoft.com/office/drawing/2014/main" id="{C86FCBA3-55E7-42B9-B81B-3747A04E60AC}"/>
                  </a:ext>
                </a:extLst>
              </p:cNvPr>
              <p:cNvSpPr txBox="1"/>
              <p:nvPr userDrawn="1"/>
            </p:nvSpPr>
            <p:spPr>
              <a:xfrm>
                <a:off x="3805990" y="3366715"/>
                <a:ext cx="2684724" cy="523220"/>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FLUXO DE CAIXA </a:t>
                </a:r>
              </a:p>
              <a:p>
                <a:pPr marL="0" lvl="0" indent="0" algn="l" rtl="0">
                  <a:spcBef>
                    <a:spcPts val="0"/>
                  </a:spcBef>
                  <a:spcAft>
                    <a:spcPts val="0"/>
                  </a:spcAft>
                  <a:buNone/>
                </a:pPr>
                <a:r>
                  <a:rPr lang="pt-BR" sz="1400" b="0">
                    <a:latin typeface="+mj-lt"/>
                    <a:ea typeface="Montserrat"/>
                    <a:cs typeface="Montserrat"/>
                    <a:sym typeface="Montserrat"/>
                  </a:rPr>
                  <a:t>DESCONTADO</a:t>
                </a:r>
              </a:p>
            </p:txBody>
          </p:sp>
        </p:grpSp>
      </p:grpSp>
      <p:sp>
        <p:nvSpPr>
          <p:cNvPr id="52" name="CaixaDeTexto 51">
            <a:extLst>
              <a:ext uri="{FF2B5EF4-FFF2-40B4-BE49-F238E27FC236}">
                <a16:creationId xmlns:a16="http://schemas.microsoft.com/office/drawing/2014/main" id="{AFF57072-6837-4A13-90A3-CFF1CA61B908}"/>
              </a:ext>
            </a:extLst>
          </p:cNvPr>
          <p:cNvSpPr txBox="1"/>
          <p:nvPr userDrawn="1"/>
        </p:nvSpPr>
        <p:spPr>
          <a:xfrm>
            <a:off x="3779552" y="4007430"/>
            <a:ext cx="2684724" cy="1569660"/>
          </a:xfrm>
          <a:prstGeom prst="rect">
            <a:avLst/>
          </a:prstGeom>
          <a:noFill/>
        </p:spPr>
        <p:txBody>
          <a:bodyPr wrap="square">
            <a:spAutoFit/>
          </a:bodyPr>
          <a:lstStyle>
            <a:defPPr>
              <a:defRPr lang="en-GB"/>
            </a:defPPr>
            <a:lvl1pPr marL="0" marR="0" lvl="0" indent="0" defTabSz="914400" eaLnBrk="1" fontAlgn="auto" latinLnBrk="0" hangingPunct="1">
              <a:lnSpc>
                <a:spcPct val="100000"/>
              </a:lnSpc>
              <a:spcBef>
                <a:spcPts val="0"/>
              </a:spcBef>
              <a:spcAft>
                <a:spcPts val="0"/>
              </a:spcAft>
              <a:buClr>
                <a:srgbClr val="000000"/>
              </a:buClr>
              <a:buSzTx/>
              <a:buFont typeface="Arial"/>
              <a:buNone/>
              <a:tabLst/>
              <a:defRPr kumimoji="0" sz="1400" b="0" i="0" u="none" strike="noStrike" kern="0" cap="none" spc="0" normalizeH="0" baseline="0">
                <a:ln>
                  <a:noFill/>
                </a:ln>
                <a:solidFill>
                  <a:srgbClr val="777777"/>
                </a:solidFill>
                <a:effectLst/>
                <a:uLnTx/>
                <a:uFillTx/>
                <a:latin typeface="Arial"/>
                <a:ea typeface="Open Sans"/>
                <a:cs typeface="Open Sans"/>
              </a:defRPr>
            </a:lvl1pPr>
          </a:lstStyle>
          <a:p>
            <a:pPr marL="0" lvl="0" indent="0">
              <a:buFont typeface="Arial" panose="020B0604020202020204" pitchFamily="34" charset="0"/>
              <a:buNone/>
            </a:pPr>
            <a:r>
              <a:rPr lang="pt-BR" sz="1600" noProof="0">
                <a:latin typeface="+mn-lt"/>
                <a:sym typeface="Open Sans"/>
              </a:rPr>
              <a:t>• Projeção das demonstrações financeiras considerando o potencial crescimento no futuro.</a:t>
            </a:r>
          </a:p>
          <a:p>
            <a:pPr lvl="0"/>
            <a:r>
              <a:rPr lang="pt-BR" sz="1600" noProof="0">
                <a:latin typeface="+mn-lt"/>
                <a:sym typeface="Open Sans"/>
              </a:rPr>
              <a:t>• Definição de premissas de crescimento/evolução.</a:t>
            </a:r>
          </a:p>
        </p:txBody>
      </p:sp>
      <p:grpSp>
        <p:nvGrpSpPr>
          <p:cNvPr id="53" name="Agrupar 52">
            <a:extLst>
              <a:ext uri="{FF2B5EF4-FFF2-40B4-BE49-F238E27FC236}">
                <a16:creationId xmlns:a16="http://schemas.microsoft.com/office/drawing/2014/main" id="{861CCE46-6DF2-4413-9BF1-96E82BDEECD5}"/>
              </a:ext>
            </a:extLst>
          </p:cNvPr>
          <p:cNvGrpSpPr/>
          <p:nvPr userDrawn="1"/>
        </p:nvGrpSpPr>
        <p:grpSpPr>
          <a:xfrm>
            <a:off x="6707713" y="2874754"/>
            <a:ext cx="2684724" cy="822356"/>
            <a:chOff x="6788968" y="2875206"/>
            <a:chExt cx="2684724" cy="822356"/>
          </a:xfrm>
        </p:grpSpPr>
        <p:pic>
          <p:nvPicPr>
            <p:cNvPr id="54" name="Google Shape;271;p28">
              <a:extLst>
                <a:ext uri="{FF2B5EF4-FFF2-40B4-BE49-F238E27FC236}">
                  <a16:creationId xmlns:a16="http://schemas.microsoft.com/office/drawing/2014/main" id="{30986209-B22F-4A4D-B4EB-C6EA8AB78A8A}"/>
                </a:ext>
              </a:extLst>
            </p:cNvPr>
            <p:cNvPicPr preferRelativeResize="0"/>
            <p:nvPr userDrawn="1"/>
          </p:nvPicPr>
          <p:blipFill>
            <a:blip r:embed="rId4">
              <a:alphaModFix/>
            </a:blip>
            <a:stretch>
              <a:fillRect/>
            </a:stretch>
          </p:blipFill>
          <p:spPr>
            <a:xfrm>
              <a:off x="6788968" y="2875206"/>
              <a:ext cx="358956" cy="432573"/>
            </a:xfrm>
            <a:prstGeom prst="rect">
              <a:avLst/>
            </a:prstGeom>
            <a:noFill/>
            <a:ln>
              <a:noFill/>
            </a:ln>
          </p:spPr>
        </p:pic>
        <p:grpSp>
          <p:nvGrpSpPr>
            <p:cNvPr id="55" name="Agrupar 54">
              <a:extLst>
                <a:ext uri="{FF2B5EF4-FFF2-40B4-BE49-F238E27FC236}">
                  <a16:creationId xmlns:a16="http://schemas.microsoft.com/office/drawing/2014/main" id="{019126ED-C0B3-41A7-8EF9-C5BEB1AA49CE}"/>
                </a:ext>
              </a:extLst>
            </p:cNvPr>
            <p:cNvGrpSpPr/>
            <p:nvPr userDrawn="1"/>
          </p:nvGrpSpPr>
          <p:grpSpPr>
            <a:xfrm>
              <a:off x="6788968" y="3389785"/>
              <a:ext cx="2684724" cy="307777"/>
              <a:chOff x="6797336" y="3389785"/>
              <a:chExt cx="2684724" cy="307777"/>
            </a:xfrm>
          </p:grpSpPr>
          <p:cxnSp>
            <p:nvCxnSpPr>
              <p:cNvPr id="56" name="Google Shape;159;p22">
                <a:extLst>
                  <a:ext uri="{FF2B5EF4-FFF2-40B4-BE49-F238E27FC236}">
                    <a16:creationId xmlns:a16="http://schemas.microsoft.com/office/drawing/2014/main" id="{84632E7F-DF1A-4A22-9997-8F627CB2783A}"/>
                  </a:ext>
                </a:extLst>
              </p:cNvPr>
              <p:cNvCxnSpPr>
                <a:cxnSpLocks/>
              </p:cNvCxnSpPr>
              <p:nvPr userDrawn="1"/>
            </p:nvCxnSpPr>
            <p:spPr>
              <a:xfrm rot="10800000">
                <a:off x="6797336" y="3697562"/>
                <a:ext cx="2105100" cy="0"/>
              </a:xfrm>
              <a:prstGeom prst="straightConnector1">
                <a:avLst/>
              </a:prstGeom>
              <a:noFill/>
              <a:ln w="19050" cap="flat" cmpd="sng">
                <a:solidFill>
                  <a:srgbClr val="60B5DF"/>
                </a:solidFill>
                <a:prstDash val="solid"/>
                <a:round/>
                <a:headEnd type="none" w="med" len="med"/>
                <a:tailEnd type="none" w="med" len="med"/>
              </a:ln>
            </p:spPr>
          </p:cxnSp>
          <p:sp>
            <p:nvSpPr>
              <p:cNvPr id="57" name="CaixaDeTexto 56">
                <a:extLst>
                  <a:ext uri="{FF2B5EF4-FFF2-40B4-BE49-F238E27FC236}">
                    <a16:creationId xmlns:a16="http://schemas.microsoft.com/office/drawing/2014/main" id="{FC73CC90-FBFB-44E8-90BE-0F6C868F92D4}"/>
                  </a:ext>
                </a:extLst>
              </p:cNvPr>
              <p:cNvSpPr txBox="1"/>
              <p:nvPr userDrawn="1"/>
            </p:nvSpPr>
            <p:spPr>
              <a:xfrm>
                <a:off x="6797336" y="3389785"/>
                <a:ext cx="2684724" cy="307777"/>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AVALIAÇÃO PATRIMONIAL</a:t>
                </a:r>
              </a:p>
            </p:txBody>
          </p:sp>
        </p:grpSp>
      </p:grpSp>
      <p:sp>
        <p:nvSpPr>
          <p:cNvPr id="58" name="CaixaDeTexto 57">
            <a:extLst>
              <a:ext uri="{FF2B5EF4-FFF2-40B4-BE49-F238E27FC236}">
                <a16:creationId xmlns:a16="http://schemas.microsoft.com/office/drawing/2014/main" id="{501A987F-3723-4237-9341-B7CAD2E4003A}"/>
              </a:ext>
            </a:extLst>
          </p:cNvPr>
          <p:cNvSpPr txBox="1"/>
          <p:nvPr userDrawn="1"/>
        </p:nvSpPr>
        <p:spPr>
          <a:xfrm>
            <a:off x="6707713" y="3750269"/>
            <a:ext cx="2604062" cy="1569660"/>
          </a:xfrm>
          <a:prstGeom prst="rect">
            <a:avLst/>
          </a:prstGeom>
          <a:noFill/>
        </p:spPr>
        <p:txBody>
          <a:bodyPr wrap="square">
            <a:spAutoFit/>
          </a:bodyPr>
          <a:lstStyle>
            <a:defPPr>
              <a:defRPr lang="en-GB"/>
            </a:defPPr>
            <a:lvl1pPr marL="0" marR="0" lvl="0" indent="0" defTabSz="914400" eaLnBrk="1" fontAlgn="auto" latinLnBrk="0" hangingPunct="1">
              <a:lnSpc>
                <a:spcPct val="100000"/>
              </a:lnSpc>
              <a:spcBef>
                <a:spcPts val="0"/>
              </a:spcBef>
              <a:spcAft>
                <a:spcPts val="0"/>
              </a:spcAft>
              <a:buClr>
                <a:srgbClr val="000000"/>
              </a:buClr>
              <a:buSzTx/>
              <a:buFont typeface="Arial" panose="020B0604020202020204" pitchFamily="34" charset="0"/>
              <a:buNone/>
              <a:tabLst/>
              <a:defRPr kumimoji="0" sz="1400" b="0" i="0" u="none" strike="noStrike" kern="0" cap="none" spc="0" normalizeH="0" baseline="0">
                <a:ln>
                  <a:noFill/>
                </a:ln>
                <a:solidFill>
                  <a:srgbClr val="777777"/>
                </a:solidFill>
                <a:effectLst/>
                <a:uLnTx/>
                <a:uFillTx/>
                <a:latin typeface="Arial"/>
                <a:ea typeface="Open Sans"/>
                <a:cs typeface="Open Sans"/>
              </a:defRPr>
            </a:lvl1pPr>
          </a:lstStyle>
          <a:p>
            <a:pPr lvl="0"/>
            <a:r>
              <a:rPr lang="pt-BR" sz="1600" noProof="0">
                <a:latin typeface="+mn-lt"/>
                <a:sym typeface="Open Sans"/>
              </a:rPr>
              <a:t>• Determina o valor da empresa através da estimativa do valor de seus ativos e passivos.</a:t>
            </a:r>
          </a:p>
          <a:p>
            <a:pPr lvl="0"/>
            <a:r>
              <a:rPr lang="pt-BR" sz="1600" noProof="0">
                <a:latin typeface="+mn-lt"/>
                <a:sym typeface="Open Sans"/>
              </a:rPr>
              <a:t>• Não contempla possível evolução do negócio.</a:t>
            </a:r>
          </a:p>
        </p:txBody>
      </p:sp>
      <p:pic>
        <p:nvPicPr>
          <p:cNvPr id="59" name="Google Shape;9;p1">
            <a:extLst>
              <a:ext uri="{FF2B5EF4-FFF2-40B4-BE49-F238E27FC236}">
                <a16:creationId xmlns:a16="http://schemas.microsoft.com/office/drawing/2014/main" id="{9921D946-67E2-4FF4-9292-9F8971592637}"/>
              </a:ext>
            </a:extLst>
          </p:cNvPr>
          <p:cNvPicPr preferRelativeResize="0"/>
          <p:nvPr userDrawn="1"/>
        </p:nvPicPr>
        <p:blipFill>
          <a:blip r:embed="rId5">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2888700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rocesso de Compra e V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err="1"/>
              <a:t>Operação</a:t>
            </a:r>
            <a:r>
              <a:rPr lang="en-US"/>
              <a:t> de </a:t>
            </a:r>
            <a:r>
              <a:rPr lang="en-US" err="1"/>
              <a:t>venda</a:t>
            </a:r>
            <a:r>
              <a:rPr lang="en-US"/>
              <a:t> </a:t>
            </a:r>
            <a:r>
              <a:rPr lang="en-US" err="1"/>
              <a:t>ou</a:t>
            </a:r>
            <a:r>
              <a:rPr lang="en-US"/>
              <a:t> </a:t>
            </a:r>
            <a:r>
              <a:rPr lang="en-US" err="1"/>
              <a:t>captação</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3" name="TextBox 5">
            <a:extLst>
              <a:ext uri="{FF2B5EF4-FFF2-40B4-BE49-F238E27FC236}">
                <a16:creationId xmlns:a16="http://schemas.microsoft.com/office/drawing/2014/main" id="{A2F6BA38-D39F-4789-98C1-597AD4272907}"/>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14" name="Google Shape;159;p22">
            <a:extLst>
              <a:ext uri="{FF2B5EF4-FFF2-40B4-BE49-F238E27FC236}">
                <a16:creationId xmlns:a16="http://schemas.microsoft.com/office/drawing/2014/main" id="{C0899556-F996-4485-B3AD-1F9F6402DBFA}"/>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22" name="Google Shape;9;p1">
            <a:extLst>
              <a:ext uri="{FF2B5EF4-FFF2-40B4-BE49-F238E27FC236}">
                <a16:creationId xmlns:a16="http://schemas.microsoft.com/office/drawing/2014/main" id="{41016D7B-2E85-451D-8CBA-07D84F52EB58}"/>
              </a:ext>
            </a:extLst>
          </p:cNvPr>
          <p:cNvPicPr preferRelativeResize="0"/>
          <p:nvPr userDrawn="1"/>
        </p:nvPicPr>
        <p:blipFill>
          <a:blip r:embed="rId2">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4119715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924" y="414000"/>
            <a:ext cx="6732000" cy="411257"/>
          </a:xfrm>
        </p:spPr>
        <p:txBody>
          <a:bodyPr/>
          <a:lstStyle>
            <a:lvl1pPr>
              <a:defRPr sz="2200">
                <a:solidFill>
                  <a:schemeClr val="tx2"/>
                </a:solidFill>
              </a:defRPr>
            </a:lvl1pPr>
          </a:lstStyle>
          <a:p>
            <a:r>
              <a:rPr lang="en-US"/>
              <a:t>O </a:t>
            </a:r>
            <a:r>
              <a:rPr lang="en-US" err="1"/>
              <a:t>processo</a:t>
            </a:r>
            <a:r>
              <a:rPr lang="en-US"/>
              <a:t> de </a:t>
            </a:r>
            <a:r>
              <a:rPr lang="en-US" err="1"/>
              <a:t>Fusões</a:t>
            </a:r>
            <a:r>
              <a:rPr lang="en-US"/>
              <a:t> e </a:t>
            </a:r>
            <a:r>
              <a:rPr lang="en-US" err="1"/>
              <a:t>aquisições</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4" name="Espaço Reservado para Conteúdo 9">
            <a:extLst>
              <a:ext uri="{FF2B5EF4-FFF2-40B4-BE49-F238E27FC236}">
                <a16:creationId xmlns:a16="http://schemas.microsoft.com/office/drawing/2014/main" id="{01FE7BF8-8BD8-49B8-956E-46784EEE1EAA}"/>
              </a:ext>
            </a:extLst>
          </p:cNvPr>
          <p:cNvSpPr>
            <a:spLocks noGrp="1"/>
          </p:cNvSpPr>
          <p:nvPr>
            <p:ph sz="quarter" idx="13" hasCustomPrompt="1"/>
          </p:nvPr>
        </p:nvSpPr>
        <p:spPr>
          <a:xfrm>
            <a:off x="428497" y="856012"/>
            <a:ext cx="9047731" cy="304458"/>
          </a:xfrm>
        </p:spPr>
        <p:txBody>
          <a:bodyPr/>
          <a:lstStyle>
            <a:lvl1pPr marL="0" indent="0">
              <a:buNone/>
              <a:defRPr sz="1600" i="1">
                <a:latin typeface="+mj-lt"/>
              </a:defRPr>
            </a:lvl1pPr>
          </a:lstStyle>
          <a:p>
            <a:r>
              <a:rPr lang="pt-BR"/>
              <a:t>O Processo</a:t>
            </a:r>
          </a:p>
        </p:txBody>
      </p:sp>
    </p:spTree>
    <p:extLst>
      <p:ext uri="{BB962C8B-B14F-4D97-AF65-F5344CB8AC3E}">
        <p14:creationId xmlns:p14="http://schemas.microsoft.com/office/powerpoint/2010/main" val="2037612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924" y="414000"/>
            <a:ext cx="6732000" cy="411257"/>
          </a:xfrm>
        </p:spPr>
        <p:txBody>
          <a:bodyPr/>
          <a:lstStyle>
            <a:lvl1pPr>
              <a:defRPr sz="2200">
                <a:solidFill>
                  <a:schemeClr val="tx2"/>
                </a:solidFill>
              </a:defRPr>
            </a:lvl1pPr>
          </a:lstStyle>
          <a:p>
            <a:r>
              <a:rPr lang="en-US"/>
              <a:t>O </a:t>
            </a:r>
            <a:r>
              <a:rPr lang="en-US" err="1"/>
              <a:t>processo</a:t>
            </a:r>
            <a:r>
              <a:rPr lang="en-US"/>
              <a:t> de </a:t>
            </a:r>
            <a:r>
              <a:rPr lang="en-US" err="1"/>
              <a:t>Fusões</a:t>
            </a:r>
            <a:r>
              <a:rPr lang="en-US"/>
              <a:t> e </a:t>
            </a:r>
            <a:r>
              <a:rPr lang="en-US" err="1"/>
              <a:t>aquisições</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4" name="Espaço Reservado para Conteúdo 9">
            <a:extLst>
              <a:ext uri="{FF2B5EF4-FFF2-40B4-BE49-F238E27FC236}">
                <a16:creationId xmlns:a16="http://schemas.microsoft.com/office/drawing/2014/main" id="{01FE7BF8-8BD8-49B8-956E-46784EEE1EAA}"/>
              </a:ext>
            </a:extLst>
          </p:cNvPr>
          <p:cNvSpPr>
            <a:spLocks noGrp="1"/>
          </p:cNvSpPr>
          <p:nvPr>
            <p:ph sz="quarter" idx="13" hasCustomPrompt="1"/>
          </p:nvPr>
        </p:nvSpPr>
        <p:spPr>
          <a:xfrm>
            <a:off x="428497" y="856012"/>
            <a:ext cx="9047731" cy="304458"/>
          </a:xfrm>
        </p:spPr>
        <p:txBody>
          <a:bodyPr/>
          <a:lstStyle>
            <a:lvl1pPr marL="0" indent="0">
              <a:buNone/>
              <a:defRPr sz="1600" i="1">
                <a:latin typeface="+mj-lt"/>
              </a:defRPr>
            </a:lvl1pPr>
          </a:lstStyle>
          <a:p>
            <a:r>
              <a:rPr lang="pt-BR"/>
              <a:t>O Processo</a:t>
            </a:r>
          </a:p>
        </p:txBody>
      </p:sp>
      <p:pic>
        <p:nvPicPr>
          <p:cNvPr id="6" name="Google Shape;57;p13">
            <a:hlinkClick r:id="rId2"/>
            <a:extLst>
              <a:ext uri="{FF2B5EF4-FFF2-40B4-BE49-F238E27FC236}">
                <a16:creationId xmlns:a16="http://schemas.microsoft.com/office/drawing/2014/main" id="{4AF850BD-476F-4D00-A666-CC3009F2DD46}"/>
              </a:ext>
            </a:extLst>
          </p:cNvPr>
          <p:cNvPicPr preferRelativeResize="0"/>
          <p:nvPr userDrawn="1"/>
        </p:nvPicPr>
        <p:blipFill>
          <a:blip r:embed="rId3">
            <a:alphaModFix/>
          </a:blip>
          <a:stretch>
            <a:fillRect/>
          </a:stretch>
        </p:blipFill>
        <p:spPr>
          <a:xfrm>
            <a:off x="628649" y="1409700"/>
            <a:ext cx="8915401" cy="4592288"/>
          </a:xfrm>
          <a:prstGeom prst="rect">
            <a:avLst/>
          </a:prstGeom>
          <a:noFill/>
          <a:ln>
            <a:noFill/>
          </a:ln>
        </p:spPr>
      </p:pic>
    </p:spTree>
    <p:extLst>
      <p:ext uri="{BB962C8B-B14F-4D97-AF65-F5344CB8AC3E}">
        <p14:creationId xmlns:p14="http://schemas.microsoft.com/office/powerpoint/2010/main" val="902073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C78DFE-F2FE-4D11-9551-66BA73B668AE}"/>
              </a:ext>
            </a:extLst>
          </p:cNvPr>
          <p:cNvSpPr>
            <a:spLocks noGrp="1"/>
          </p:cNvSpPr>
          <p:nvPr>
            <p:ph type="title"/>
          </p:nvPr>
        </p:nvSpPr>
        <p:spPr/>
        <p:txBody>
          <a:bodyPr/>
          <a:lstStyle/>
          <a:p>
            <a:r>
              <a:rPr lang="pt-BR"/>
              <a:t>Clique para editar o título Mestre</a:t>
            </a:r>
          </a:p>
        </p:txBody>
      </p:sp>
      <p:pic>
        <p:nvPicPr>
          <p:cNvPr id="3" name="Google Shape;79;p15">
            <a:extLst>
              <a:ext uri="{FF2B5EF4-FFF2-40B4-BE49-F238E27FC236}">
                <a16:creationId xmlns:a16="http://schemas.microsoft.com/office/drawing/2014/main" id="{E1935FEA-1F4D-4A5E-8064-9D902A29DD35}"/>
              </a:ext>
            </a:extLst>
          </p:cNvPr>
          <p:cNvPicPr preferRelativeResize="0"/>
          <p:nvPr userDrawn="1"/>
        </p:nvPicPr>
        <p:blipFill>
          <a:blip r:embed="rId2">
            <a:alphaModFix/>
          </a:blip>
          <a:stretch>
            <a:fillRect/>
          </a:stretch>
        </p:blipFill>
        <p:spPr>
          <a:xfrm>
            <a:off x="523747" y="1451318"/>
            <a:ext cx="8458328" cy="4848269"/>
          </a:xfrm>
          <a:prstGeom prst="rect">
            <a:avLst/>
          </a:prstGeom>
          <a:noFill/>
          <a:ln>
            <a:noFill/>
          </a:ln>
        </p:spPr>
      </p:pic>
      <p:sp>
        <p:nvSpPr>
          <p:cNvPr id="4" name="Espaço Reservado para Conteúdo 9">
            <a:extLst>
              <a:ext uri="{FF2B5EF4-FFF2-40B4-BE49-F238E27FC236}">
                <a16:creationId xmlns:a16="http://schemas.microsoft.com/office/drawing/2014/main" id="{7D002986-1AE0-4D64-A41B-6A9C547E2047}"/>
              </a:ext>
            </a:extLst>
          </p:cNvPr>
          <p:cNvSpPr>
            <a:spLocks noGrp="1"/>
          </p:cNvSpPr>
          <p:nvPr>
            <p:ph sz="quarter" idx="13" hasCustomPrompt="1"/>
          </p:nvPr>
        </p:nvSpPr>
        <p:spPr>
          <a:xfrm>
            <a:off x="428497" y="856012"/>
            <a:ext cx="9047731" cy="304458"/>
          </a:xfrm>
        </p:spPr>
        <p:txBody>
          <a:bodyPr/>
          <a:lstStyle>
            <a:lvl1pPr marL="0" indent="0">
              <a:buNone/>
              <a:defRPr sz="1600" i="1">
                <a:latin typeface="+mj-lt"/>
              </a:defRPr>
            </a:lvl1pPr>
          </a:lstStyle>
          <a:p>
            <a:r>
              <a:rPr lang="pt-BR"/>
              <a:t>Metodologia de Avaliação Fluxo de Caixa Descontado</a:t>
            </a:r>
          </a:p>
        </p:txBody>
      </p:sp>
    </p:spTree>
    <p:extLst>
      <p:ext uri="{BB962C8B-B14F-4D97-AF65-F5344CB8AC3E}">
        <p14:creationId xmlns:p14="http://schemas.microsoft.com/office/powerpoint/2010/main" val="2998401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D8921B-7DBA-4F7F-B286-AE5393FEF7CE}"/>
              </a:ext>
            </a:extLst>
          </p:cNvPr>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805390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Processo de Compra e V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err="1"/>
              <a:t>Transações</a:t>
            </a:r>
            <a:r>
              <a:rPr lang="en-US"/>
              <a:t> </a:t>
            </a:r>
            <a:r>
              <a:rPr lang="en-US" err="1"/>
              <a:t>Recentes</a:t>
            </a:r>
            <a:endParaRPr lang="en-GB"/>
          </a:p>
        </p:txBody>
      </p:sp>
      <p:sp>
        <p:nvSpPr>
          <p:cNvPr id="6" name="TextBox 5"/>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16" name="Google Shape;187;p24">
            <a:extLst>
              <a:ext uri="{FF2B5EF4-FFF2-40B4-BE49-F238E27FC236}">
                <a16:creationId xmlns:a16="http://schemas.microsoft.com/office/drawing/2014/main" id="{3483347C-4E8E-47E9-9CC3-07B6CFE23944}"/>
              </a:ext>
            </a:extLst>
          </p:cNvPr>
          <p:cNvCxnSpPr>
            <a:cxnSpLocks/>
          </p:cNvCxnSpPr>
          <p:nvPr userDrawn="1"/>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pic>
        <p:nvPicPr>
          <p:cNvPr id="8" name="Imagem 7" descr="Uma imagem contendo Texto&#10;&#10;Descrição gerada automaticamente">
            <a:extLst>
              <a:ext uri="{FF2B5EF4-FFF2-40B4-BE49-F238E27FC236}">
                <a16:creationId xmlns:a16="http://schemas.microsoft.com/office/drawing/2014/main" id="{BF95082C-8B3E-40C3-A9DA-CCC29E6DB5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9637" y="1262108"/>
            <a:ext cx="1200150" cy="1487329"/>
          </a:xfrm>
          <a:prstGeom prst="rect">
            <a:avLst/>
          </a:prstGeom>
          <a:ln>
            <a:solidFill>
              <a:schemeClr val="bg1">
                <a:lumMod val="85000"/>
              </a:schemeClr>
            </a:solidFill>
          </a:ln>
        </p:spPr>
      </p:pic>
      <p:pic>
        <p:nvPicPr>
          <p:cNvPr id="14" name="Imagem 13" descr="Texto&#10;&#10;Descrição gerada automaticamente">
            <a:extLst>
              <a:ext uri="{FF2B5EF4-FFF2-40B4-BE49-F238E27FC236}">
                <a16:creationId xmlns:a16="http://schemas.microsoft.com/office/drawing/2014/main" id="{E76FB223-BC0F-44ED-BB03-DEE56AAFAF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03828" y="1262108"/>
            <a:ext cx="1200150" cy="1487329"/>
          </a:xfrm>
          <a:prstGeom prst="rect">
            <a:avLst/>
          </a:prstGeom>
          <a:ln>
            <a:solidFill>
              <a:schemeClr val="bg1">
                <a:lumMod val="85000"/>
              </a:schemeClr>
            </a:solidFill>
          </a:ln>
        </p:spPr>
      </p:pic>
      <p:pic>
        <p:nvPicPr>
          <p:cNvPr id="18" name="Imagem 17" descr="Interface gráfica do usuário, Texto, Email&#10;&#10;Descrição gerada automaticamente">
            <a:extLst>
              <a:ext uri="{FF2B5EF4-FFF2-40B4-BE49-F238E27FC236}">
                <a16:creationId xmlns:a16="http://schemas.microsoft.com/office/drawing/2014/main" id="{147E2B6C-85C5-426D-9886-65021F2FBD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1733" y="1262108"/>
            <a:ext cx="1200150" cy="1487329"/>
          </a:xfrm>
          <a:prstGeom prst="rect">
            <a:avLst/>
          </a:prstGeom>
          <a:ln>
            <a:solidFill>
              <a:schemeClr val="bg1">
                <a:lumMod val="85000"/>
              </a:schemeClr>
            </a:solidFill>
          </a:ln>
        </p:spPr>
      </p:pic>
      <p:pic>
        <p:nvPicPr>
          <p:cNvPr id="30" name="Imagem 29" descr="Uma imagem contendo Aplicativo&#10;&#10;Descrição gerada automaticamente">
            <a:extLst>
              <a:ext uri="{FF2B5EF4-FFF2-40B4-BE49-F238E27FC236}">
                <a16:creationId xmlns:a16="http://schemas.microsoft.com/office/drawing/2014/main" id="{D568C0EC-500B-47BA-BEB3-8416987AA6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67543" y="1272378"/>
            <a:ext cx="1200150" cy="1487329"/>
          </a:xfrm>
          <a:prstGeom prst="rect">
            <a:avLst/>
          </a:prstGeom>
          <a:ln>
            <a:solidFill>
              <a:schemeClr val="bg1">
                <a:lumMod val="85000"/>
              </a:schemeClr>
            </a:solidFill>
          </a:ln>
        </p:spPr>
      </p:pic>
      <p:pic>
        <p:nvPicPr>
          <p:cNvPr id="32" name="Imagem 31" descr="Tela de celular com texto preto sobre fundo branco&#10;&#10;Descrição gerada automaticamente">
            <a:extLst>
              <a:ext uri="{FF2B5EF4-FFF2-40B4-BE49-F238E27FC236}">
                <a16:creationId xmlns:a16="http://schemas.microsoft.com/office/drawing/2014/main" id="{1DC7D466-BE08-43EF-875B-C060E8B679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55449" y="1272378"/>
            <a:ext cx="1200150" cy="1487329"/>
          </a:xfrm>
          <a:prstGeom prst="rect">
            <a:avLst/>
          </a:prstGeom>
          <a:ln>
            <a:solidFill>
              <a:schemeClr val="bg1">
                <a:lumMod val="85000"/>
              </a:schemeClr>
            </a:solidFill>
          </a:ln>
        </p:spPr>
      </p:pic>
      <p:pic>
        <p:nvPicPr>
          <p:cNvPr id="38" name="Imagem 37" descr="Uma imagem contendo nome da empresa&#10;&#10;Descrição gerada automaticamente">
            <a:extLst>
              <a:ext uri="{FF2B5EF4-FFF2-40B4-BE49-F238E27FC236}">
                <a16:creationId xmlns:a16="http://schemas.microsoft.com/office/drawing/2014/main" id="{13BEAC8E-09BB-4BB4-949B-A133835A75D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3828" y="2857172"/>
            <a:ext cx="1200150" cy="1487329"/>
          </a:xfrm>
          <a:prstGeom prst="rect">
            <a:avLst/>
          </a:prstGeom>
          <a:ln>
            <a:solidFill>
              <a:schemeClr val="bg1">
                <a:lumMod val="85000"/>
              </a:schemeClr>
            </a:solidFill>
          </a:ln>
        </p:spPr>
      </p:pic>
      <p:pic>
        <p:nvPicPr>
          <p:cNvPr id="42" name="Imagem 41" descr="Logotipo, nome da empresa&#10;&#10;Descrição gerada automaticamente">
            <a:extLst>
              <a:ext uri="{FF2B5EF4-FFF2-40B4-BE49-F238E27FC236}">
                <a16:creationId xmlns:a16="http://schemas.microsoft.com/office/drawing/2014/main" id="{A64D38F1-48DF-4136-B519-76E89ABBA93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991733" y="2857172"/>
            <a:ext cx="1200150" cy="1487329"/>
          </a:xfrm>
          <a:prstGeom prst="rect">
            <a:avLst/>
          </a:prstGeom>
          <a:ln>
            <a:solidFill>
              <a:schemeClr val="bg1">
                <a:lumMod val="85000"/>
              </a:schemeClr>
            </a:solidFill>
          </a:ln>
        </p:spPr>
      </p:pic>
      <p:pic>
        <p:nvPicPr>
          <p:cNvPr id="46" name="Imagem 45" descr="Uma imagem contendo Interface gráfica do usuário&#10;&#10;Descrição gerada automaticamente">
            <a:extLst>
              <a:ext uri="{FF2B5EF4-FFF2-40B4-BE49-F238E27FC236}">
                <a16:creationId xmlns:a16="http://schemas.microsoft.com/office/drawing/2014/main" id="{3C5895DA-CCCD-44C7-8D26-464AB430DA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79638" y="2857172"/>
            <a:ext cx="1200150" cy="1487329"/>
          </a:xfrm>
          <a:prstGeom prst="rect">
            <a:avLst/>
          </a:prstGeom>
          <a:ln>
            <a:solidFill>
              <a:schemeClr val="bg1">
                <a:lumMod val="85000"/>
              </a:schemeClr>
            </a:solidFill>
          </a:ln>
        </p:spPr>
      </p:pic>
      <p:pic>
        <p:nvPicPr>
          <p:cNvPr id="50" name="Imagem 49" descr="Logotipo, nome da empresa&#10;&#10;Descrição gerada automaticamente">
            <a:extLst>
              <a:ext uri="{FF2B5EF4-FFF2-40B4-BE49-F238E27FC236}">
                <a16:creationId xmlns:a16="http://schemas.microsoft.com/office/drawing/2014/main" id="{EF40D0FD-28F4-4BE0-8329-EE997E447F0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67543" y="2857172"/>
            <a:ext cx="1200150" cy="1487329"/>
          </a:xfrm>
          <a:prstGeom prst="rect">
            <a:avLst/>
          </a:prstGeom>
          <a:ln>
            <a:solidFill>
              <a:schemeClr val="bg1">
                <a:lumMod val="85000"/>
              </a:schemeClr>
            </a:solidFill>
          </a:ln>
        </p:spPr>
      </p:pic>
      <p:pic>
        <p:nvPicPr>
          <p:cNvPr id="54" name="Imagem 53" descr="Logotipo, nome da empresa&#10;&#10;Descrição gerada automaticamente">
            <a:extLst>
              <a:ext uri="{FF2B5EF4-FFF2-40B4-BE49-F238E27FC236}">
                <a16:creationId xmlns:a16="http://schemas.microsoft.com/office/drawing/2014/main" id="{F0B66E8B-9D1B-43C2-B7A6-E09B5DC773A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55448" y="2857172"/>
            <a:ext cx="1200150" cy="1487329"/>
          </a:xfrm>
          <a:prstGeom prst="rect">
            <a:avLst/>
          </a:prstGeom>
          <a:ln>
            <a:solidFill>
              <a:schemeClr val="bg1">
                <a:lumMod val="85000"/>
              </a:schemeClr>
            </a:solidFill>
          </a:ln>
        </p:spPr>
      </p:pic>
      <p:pic>
        <p:nvPicPr>
          <p:cNvPr id="58" name="Imagem 57" descr="Logotipo, nome da empresa&#10;&#10;Descrição gerada automaticamente">
            <a:extLst>
              <a:ext uri="{FF2B5EF4-FFF2-40B4-BE49-F238E27FC236}">
                <a16:creationId xmlns:a16="http://schemas.microsoft.com/office/drawing/2014/main" id="{2092C1F7-6184-4FF8-AC06-4D7497FB32E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143353" y="2857172"/>
            <a:ext cx="1200150" cy="1487329"/>
          </a:xfrm>
          <a:prstGeom prst="rect">
            <a:avLst/>
          </a:prstGeom>
          <a:ln>
            <a:solidFill>
              <a:schemeClr val="bg1">
                <a:lumMod val="85000"/>
              </a:schemeClr>
            </a:solidFill>
          </a:ln>
        </p:spPr>
      </p:pic>
      <p:pic>
        <p:nvPicPr>
          <p:cNvPr id="62" name="Imagem 61" descr="Uma imagem contendo nome da empresa&#10;&#10;Descrição gerada automaticamente">
            <a:extLst>
              <a:ext uri="{FF2B5EF4-FFF2-40B4-BE49-F238E27FC236}">
                <a16:creationId xmlns:a16="http://schemas.microsoft.com/office/drawing/2014/main" id="{0FED8A4E-0A53-4E21-A8BD-781DD46969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5923" y="4439737"/>
            <a:ext cx="1200150" cy="1487329"/>
          </a:xfrm>
          <a:prstGeom prst="rect">
            <a:avLst/>
          </a:prstGeom>
          <a:ln>
            <a:solidFill>
              <a:schemeClr val="bg1">
                <a:lumMod val="85000"/>
              </a:schemeClr>
            </a:solidFill>
          </a:ln>
        </p:spPr>
      </p:pic>
      <p:pic>
        <p:nvPicPr>
          <p:cNvPr id="72" name="Imagem 71" descr="Uma imagem contendo nome da empresa&#10;&#10;Descrição gerada automaticamente">
            <a:extLst>
              <a:ext uri="{FF2B5EF4-FFF2-40B4-BE49-F238E27FC236}">
                <a16:creationId xmlns:a16="http://schemas.microsoft.com/office/drawing/2014/main" id="{0E62D072-19AC-4344-9E3F-2EE55512BA0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3828" y="4439737"/>
            <a:ext cx="1200150" cy="1487329"/>
          </a:xfrm>
          <a:prstGeom prst="rect">
            <a:avLst/>
          </a:prstGeom>
          <a:ln>
            <a:solidFill>
              <a:schemeClr val="bg1">
                <a:lumMod val="85000"/>
              </a:schemeClr>
            </a:solidFill>
          </a:ln>
        </p:spPr>
      </p:pic>
      <p:pic>
        <p:nvPicPr>
          <p:cNvPr id="76" name="Imagem 75" descr="Uma imagem contendo Texto&#10;&#10;Descrição gerada automaticamente">
            <a:extLst>
              <a:ext uri="{FF2B5EF4-FFF2-40B4-BE49-F238E27FC236}">
                <a16:creationId xmlns:a16="http://schemas.microsoft.com/office/drawing/2014/main" id="{68B77B5F-D27F-417C-A651-C52162E31B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991733" y="4439737"/>
            <a:ext cx="1200150" cy="1487329"/>
          </a:xfrm>
          <a:prstGeom prst="rect">
            <a:avLst/>
          </a:prstGeom>
          <a:ln>
            <a:solidFill>
              <a:schemeClr val="bg1">
                <a:lumMod val="85000"/>
              </a:schemeClr>
            </a:solidFill>
          </a:ln>
        </p:spPr>
      </p:pic>
      <p:pic>
        <p:nvPicPr>
          <p:cNvPr id="80" name="Imagem 79" descr="Uma imagem contendo Interface gráfica do usuário, Aplicativo&#10;&#10;Descrição gerada automaticamente">
            <a:extLst>
              <a:ext uri="{FF2B5EF4-FFF2-40B4-BE49-F238E27FC236}">
                <a16:creationId xmlns:a16="http://schemas.microsoft.com/office/drawing/2014/main" id="{3C94BFB6-B947-4B49-81C9-CBEB1A966A2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279638" y="4439737"/>
            <a:ext cx="1200150" cy="1487329"/>
          </a:xfrm>
          <a:prstGeom prst="rect">
            <a:avLst/>
          </a:prstGeom>
          <a:ln>
            <a:solidFill>
              <a:schemeClr val="bg1">
                <a:lumMod val="85000"/>
              </a:schemeClr>
            </a:solidFill>
          </a:ln>
        </p:spPr>
      </p:pic>
      <p:pic>
        <p:nvPicPr>
          <p:cNvPr id="84" name="Imagem 83" descr="Uma imagem contendo Diagrama&#10;&#10;Descrição gerada automaticamente">
            <a:extLst>
              <a:ext uri="{FF2B5EF4-FFF2-40B4-BE49-F238E27FC236}">
                <a16:creationId xmlns:a16="http://schemas.microsoft.com/office/drawing/2014/main" id="{89B52B26-6DB8-48FC-8D15-59EC31B529E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567543" y="4439737"/>
            <a:ext cx="1200150" cy="1487329"/>
          </a:xfrm>
          <a:prstGeom prst="rect">
            <a:avLst/>
          </a:prstGeom>
          <a:ln>
            <a:solidFill>
              <a:schemeClr val="bg1">
                <a:lumMod val="85000"/>
              </a:schemeClr>
            </a:solidFill>
          </a:ln>
        </p:spPr>
      </p:pic>
      <p:pic>
        <p:nvPicPr>
          <p:cNvPr id="88" name="Imagem 87" descr="Uma imagem contendo Texto&#10;&#10;Descrição gerada automaticamente">
            <a:extLst>
              <a:ext uri="{FF2B5EF4-FFF2-40B4-BE49-F238E27FC236}">
                <a16:creationId xmlns:a16="http://schemas.microsoft.com/office/drawing/2014/main" id="{C0E7DDC7-23BD-48F0-831A-52B8244819F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855448" y="4439737"/>
            <a:ext cx="1200150" cy="1487329"/>
          </a:xfrm>
          <a:prstGeom prst="rect">
            <a:avLst/>
          </a:prstGeom>
          <a:ln>
            <a:solidFill>
              <a:schemeClr val="bg1">
                <a:lumMod val="85000"/>
              </a:schemeClr>
            </a:solidFill>
          </a:ln>
        </p:spPr>
      </p:pic>
      <p:pic>
        <p:nvPicPr>
          <p:cNvPr id="92" name="Imagem 91" descr="Uma imagem contendo Interface gráfica do usuário, Aplicativo&#10;&#10;Descrição gerada automaticamente">
            <a:extLst>
              <a:ext uri="{FF2B5EF4-FFF2-40B4-BE49-F238E27FC236}">
                <a16:creationId xmlns:a16="http://schemas.microsoft.com/office/drawing/2014/main" id="{8AFF903D-9F7E-4534-AF82-B35D136665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143353" y="4440755"/>
            <a:ext cx="1200150" cy="1487329"/>
          </a:xfrm>
          <a:prstGeom prst="rect">
            <a:avLst/>
          </a:prstGeom>
          <a:ln>
            <a:solidFill>
              <a:schemeClr val="bg1">
                <a:lumMod val="85000"/>
              </a:schemeClr>
            </a:solidFill>
          </a:ln>
        </p:spPr>
      </p:pic>
      <p:pic>
        <p:nvPicPr>
          <p:cNvPr id="114" name="Imagem 113" descr="Logotipo, nome da empresa&#10;&#10;Descrição gerada automaticamente">
            <a:extLst>
              <a:ext uri="{FF2B5EF4-FFF2-40B4-BE49-F238E27FC236}">
                <a16:creationId xmlns:a16="http://schemas.microsoft.com/office/drawing/2014/main" id="{29FC03A3-9684-42D5-BFB7-15F3A75A268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5923" y="2857172"/>
            <a:ext cx="1200150" cy="1487329"/>
          </a:xfrm>
          <a:prstGeom prst="rect">
            <a:avLst/>
          </a:prstGeom>
          <a:ln>
            <a:solidFill>
              <a:schemeClr val="bg1">
                <a:lumMod val="85000"/>
              </a:schemeClr>
            </a:solidFill>
          </a:ln>
        </p:spPr>
      </p:pic>
      <p:pic>
        <p:nvPicPr>
          <p:cNvPr id="4" name="Imagem 3" descr="Logotipo, nome da empresa&#10;&#10;Descrição gerada automaticamente">
            <a:extLst>
              <a:ext uri="{FF2B5EF4-FFF2-40B4-BE49-F238E27FC236}">
                <a16:creationId xmlns:a16="http://schemas.microsoft.com/office/drawing/2014/main" id="{6322636C-7A6E-4885-85F7-8DB8DA33870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143353" y="1262107"/>
            <a:ext cx="1200150" cy="1487329"/>
          </a:xfrm>
          <a:prstGeom prst="rect">
            <a:avLst/>
          </a:prstGeom>
          <a:ln>
            <a:solidFill>
              <a:schemeClr val="bg1">
                <a:lumMod val="85000"/>
              </a:schemeClr>
            </a:solidFill>
          </a:ln>
        </p:spPr>
      </p:pic>
      <p:pic>
        <p:nvPicPr>
          <p:cNvPr id="3" name="Google Shape;9;p1">
            <a:extLst>
              <a:ext uri="{FF2B5EF4-FFF2-40B4-BE49-F238E27FC236}">
                <a16:creationId xmlns:a16="http://schemas.microsoft.com/office/drawing/2014/main" id="{47492952-9953-4965-A39C-2099015F588A}"/>
              </a:ext>
            </a:extLst>
          </p:cNvPr>
          <p:cNvPicPr preferRelativeResize="0"/>
          <p:nvPr userDrawn="1"/>
        </p:nvPicPr>
        <p:blipFill>
          <a:blip r:embed="rId22">
            <a:alphaModFix/>
          </a:blip>
          <a:stretch>
            <a:fillRect/>
          </a:stretch>
        </p:blipFill>
        <p:spPr>
          <a:xfrm>
            <a:off x="8404975" y="209232"/>
            <a:ext cx="1257300" cy="329911"/>
          </a:xfrm>
          <a:prstGeom prst="rect">
            <a:avLst/>
          </a:prstGeom>
          <a:noFill/>
          <a:ln>
            <a:noFill/>
          </a:ln>
        </p:spPr>
      </p:pic>
      <p:pic>
        <p:nvPicPr>
          <p:cNvPr id="29" name="Imagem 28" descr="Texto&#10;&#10;Descrição gerada automaticamente">
            <a:extLst>
              <a:ext uri="{FF2B5EF4-FFF2-40B4-BE49-F238E27FC236}">
                <a16:creationId xmlns:a16="http://schemas.microsoft.com/office/drawing/2014/main" id="{FBB6ED05-9867-D0F6-886F-153CAEDCD4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923" y="1262106"/>
            <a:ext cx="1200150" cy="1487329"/>
          </a:xfrm>
          <a:prstGeom prst="rect">
            <a:avLst/>
          </a:prstGeom>
          <a:ln>
            <a:solidFill>
              <a:schemeClr val="bg1">
                <a:lumMod val="85000"/>
              </a:schemeClr>
            </a:solidFill>
          </a:ln>
        </p:spPr>
      </p:pic>
      <p:pic>
        <p:nvPicPr>
          <p:cNvPr id="31" name="Imagem 30">
            <a:extLst>
              <a:ext uri="{FF2B5EF4-FFF2-40B4-BE49-F238E27FC236}">
                <a16:creationId xmlns:a16="http://schemas.microsoft.com/office/drawing/2014/main" id="{6D5359DF-7604-E418-D195-17A36A82AE80}"/>
              </a:ext>
            </a:extLst>
          </p:cNvPr>
          <p:cNvPicPr>
            <a:picLocks noChangeAspect="1"/>
          </p:cNvPicPr>
          <p:nvPr userDrawn="1"/>
        </p:nvPicPr>
        <p:blipFill rotWithShape="1">
          <a:blip r:embed="rId23"/>
          <a:srcRect b="54782"/>
          <a:stretch/>
        </p:blipFill>
        <p:spPr>
          <a:xfrm>
            <a:off x="495450" y="1356985"/>
            <a:ext cx="1041095" cy="298942"/>
          </a:xfrm>
          <a:prstGeom prst="rect">
            <a:avLst/>
          </a:prstGeom>
        </p:spPr>
      </p:pic>
      <p:pic>
        <p:nvPicPr>
          <p:cNvPr id="33" name="Imagem 32">
            <a:extLst>
              <a:ext uri="{FF2B5EF4-FFF2-40B4-BE49-F238E27FC236}">
                <a16:creationId xmlns:a16="http://schemas.microsoft.com/office/drawing/2014/main" id="{7EFE0045-37BC-F028-6221-AB778A931AA9}"/>
              </a:ext>
            </a:extLst>
          </p:cNvPr>
          <p:cNvPicPr>
            <a:picLocks noChangeAspect="1"/>
          </p:cNvPicPr>
          <p:nvPr userDrawn="1"/>
        </p:nvPicPr>
        <p:blipFill>
          <a:blip r:embed="rId24"/>
          <a:stretch>
            <a:fillRect/>
          </a:stretch>
        </p:blipFill>
        <p:spPr>
          <a:xfrm>
            <a:off x="564586" y="2188791"/>
            <a:ext cx="903888" cy="298942"/>
          </a:xfrm>
          <a:prstGeom prst="rect">
            <a:avLst/>
          </a:prstGeom>
        </p:spPr>
      </p:pic>
      <p:pic>
        <p:nvPicPr>
          <p:cNvPr id="34" name="Imagem 33">
            <a:extLst>
              <a:ext uri="{FF2B5EF4-FFF2-40B4-BE49-F238E27FC236}">
                <a16:creationId xmlns:a16="http://schemas.microsoft.com/office/drawing/2014/main" id="{E6AF1FD6-CD8F-12B2-A9D7-9FABAA725FA1}"/>
              </a:ext>
            </a:extLst>
          </p:cNvPr>
          <p:cNvPicPr>
            <a:picLocks noChangeAspect="1"/>
          </p:cNvPicPr>
          <p:nvPr userDrawn="1"/>
        </p:nvPicPr>
        <p:blipFill rotWithShape="1">
          <a:blip r:embed="rId23">
            <a:grayscl/>
          </a:blip>
          <a:srcRect t="46249"/>
          <a:stretch/>
        </p:blipFill>
        <p:spPr>
          <a:xfrm>
            <a:off x="495450" y="1731865"/>
            <a:ext cx="1116173" cy="380987"/>
          </a:xfrm>
          <a:prstGeom prst="rect">
            <a:avLst/>
          </a:prstGeom>
        </p:spPr>
      </p:pic>
      <p:pic>
        <p:nvPicPr>
          <p:cNvPr id="1026" name="Picture 2" descr="IN India Flag Icon | Public Domain World Flags Iconset | Wikipedia Authors">
            <a:extLst>
              <a:ext uri="{FF2B5EF4-FFF2-40B4-BE49-F238E27FC236}">
                <a16:creationId xmlns:a16="http://schemas.microsoft.com/office/drawing/2014/main" id="{DCC3E21F-C75C-ED92-8557-9FF8D8D3EAEC}"/>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942972" y="2557027"/>
            <a:ext cx="146049" cy="14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322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Processo de Compra e V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err="1"/>
              <a:t>Transações</a:t>
            </a:r>
            <a:r>
              <a:rPr lang="en-US"/>
              <a:t> </a:t>
            </a:r>
            <a:r>
              <a:rPr lang="en-US" err="1"/>
              <a:t>Recentes</a:t>
            </a:r>
            <a:endParaRPr lang="en-GB"/>
          </a:p>
        </p:txBody>
      </p:sp>
      <p:sp>
        <p:nvSpPr>
          <p:cNvPr id="6" name="TextBox 5"/>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16" name="Google Shape;187;p24">
            <a:extLst>
              <a:ext uri="{FF2B5EF4-FFF2-40B4-BE49-F238E27FC236}">
                <a16:creationId xmlns:a16="http://schemas.microsoft.com/office/drawing/2014/main" id="{3483347C-4E8E-47E9-9CC3-07B6CFE23944}"/>
              </a:ext>
            </a:extLst>
          </p:cNvPr>
          <p:cNvCxnSpPr>
            <a:cxnSpLocks/>
          </p:cNvCxnSpPr>
          <p:nvPr userDrawn="1"/>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pic>
        <p:nvPicPr>
          <p:cNvPr id="4" name="Imagem 3" descr="Tela de celular com texto preto sobre fundo branco&#10;&#10;Descrição gerada automaticamente">
            <a:extLst>
              <a:ext uri="{FF2B5EF4-FFF2-40B4-BE49-F238E27FC236}">
                <a16:creationId xmlns:a16="http://schemas.microsoft.com/office/drawing/2014/main" id="{02F020B8-A4AA-40EC-AC78-1226F2C2CE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924" y="1273417"/>
            <a:ext cx="1200150" cy="1487329"/>
          </a:xfrm>
          <a:prstGeom prst="rect">
            <a:avLst/>
          </a:prstGeom>
          <a:ln>
            <a:solidFill>
              <a:schemeClr val="bg1">
                <a:lumMod val="85000"/>
              </a:schemeClr>
            </a:solidFill>
          </a:ln>
        </p:spPr>
      </p:pic>
      <p:pic>
        <p:nvPicPr>
          <p:cNvPr id="9" name="Imagem 8" descr="Uma imagem contendo nome da empresa&#10;&#10;Descrição gerada automaticamente">
            <a:extLst>
              <a:ext uri="{FF2B5EF4-FFF2-40B4-BE49-F238E27FC236}">
                <a16:creationId xmlns:a16="http://schemas.microsoft.com/office/drawing/2014/main" id="{CCB57612-0FA8-4B2A-B94A-73423A1773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03829" y="1273417"/>
            <a:ext cx="1200150" cy="1487329"/>
          </a:xfrm>
          <a:prstGeom prst="rect">
            <a:avLst/>
          </a:prstGeom>
          <a:ln>
            <a:solidFill>
              <a:schemeClr val="bg1">
                <a:lumMod val="85000"/>
              </a:schemeClr>
            </a:solidFill>
          </a:ln>
        </p:spPr>
      </p:pic>
      <p:pic>
        <p:nvPicPr>
          <p:cNvPr id="11" name="Imagem 10" descr="Uma imagem contendo Linha do tempo&#10;&#10;Descrição gerada automaticamente">
            <a:extLst>
              <a:ext uri="{FF2B5EF4-FFF2-40B4-BE49-F238E27FC236}">
                <a16:creationId xmlns:a16="http://schemas.microsoft.com/office/drawing/2014/main" id="{AAE098A4-D11A-4465-A9D4-C056D41F78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1734" y="1273417"/>
            <a:ext cx="1200150" cy="1487329"/>
          </a:xfrm>
          <a:prstGeom prst="rect">
            <a:avLst/>
          </a:prstGeom>
          <a:ln>
            <a:solidFill>
              <a:schemeClr val="bg1">
                <a:lumMod val="85000"/>
              </a:schemeClr>
            </a:solidFill>
          </a:ln>
        </p:spPr>
      </p:pic>
      <p:pic>
        <p:nvPicPr>
          <p:cNvPr id="15" name="Imagem 14" descr="Uma imagem contendo Interface gráfica do usuário, Aplicativo&#10;&#10;Descrição gerada automaticamente">
            <a:extLst>
              <a:ext uri="{FF2B5EF4-FFF2-40B4-BE49-F238E27FC236}">
                <a16:creationId xmlns:a16="http://schemas.microsoft.com/office/drawing/2014/main" id="{5F1F7AC7-7C7E-4046-880C-8F30870DB1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79639" y="1273417"/>
            <a:ext cx="1200150" cy="1487329"/>
          </a:xfrm>
          <a:prstGeom prst="rect">
            <a:avLst/>
          </a:prstGeom>
          <a:ln>
            <a:solidFill>
              <a:schemeClr val="bg1">
                <a:lumMod val="85000"/>
              </a:schemeClr>
            </a:solidFill>
          </a:ln>
        </p:spPr>
      </p:pic>
      <p:pic>
        <p:nvPicPr>
          <p:cNvPr id="19" name="Imagem 18" descr="Nome da empresa&#10;&#10;Descrição gerada automaticamente">
            <a:extLst>
              <a:ext uri="{FF2B5EF4-FFF2-40B4-BE49-F238E27FC236}">
                <a16:creationId xmlns:a16="http://schemas.microsoft.com/office/drawing/2014/main" id="{F12B8FF4-B3D0-4765-A90F-BB9F927300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67544" y="1273417"/>
            <a:ext cx="1200150" cy="1487329"/>
          </a:xfrm>
          <a:prstGeom prst="rect">
            <a:avLst/>
          </a:prstGeom>
          <a:ln>
            <a:solidFill>
              <a:schemeClr val="bg1">
                <a:lumMod val="85000"/>
              </a:schemeClr>
            </a:solidFill>
          </a:ln>
        </p:spPr>
      </p:pic>
      <p:pic>
        <p:nvPicPr>
          <p:cNvPr id="21" name="Imagem 20" descr="Uma imagem contendo Texto&#10;&#10;Descrição gerada automaticamente">
            <a:extLst>
              <a:ext uri="{FF2B5EF4-FFF2-40B4-BE49-F238E27FC236}">
                <a16:creationId xmlns:a16="http://schemas.microsoft.com/office/drawing/2014/main" id="{9B3AE181-380D-4A47-8AAB-46B1D82B3D0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55449" y="1273417"/>
            <a:ext cx="1200150" cy="1487329"/>
          </a:xfrm>
          <a:prstGeom prst="rect">
            <a:avLst/>
          </a:prstGeom>
          <a:ln>
            <a:solidFill>
              <a:schemeClr val="bg1">
                <a:lumMod val="85000"/>
              </a:schemeClr>
            </a:solidFill>
          </a:ln>
        </p:spPr>
      </p:pic>
      <p:pic>
        <p:nvPicPr>
          <p:cNvPr id="24" name="Imagem 23" descr="Interface gráfica do usuário&#10;&#10;Descrição gerada automaticamente">
            <a:extLst>
              <a:ext uri="{FF2B5EF4-FFF2-40B4-BE49-F238E27FC236}">
                <a16:creationId xmlns:a16="http://schemas.microsoft.com/office/drawing/2014/main" id="{F6B597C4-105B-4D41-86FA-DCF1C53D59D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43355" y="1273416"/>
            <a:ext cx="1200150" cy="1487329"/>
          </a:xfrm>
          <a:prstGeom prst="rect">
            <a:avLst/>
          </a:prstGeom>
          <a:ln>
            <a:solidFill>
              <a:schemeClr val="bg1">
                <a:lumMod val="85000"/>
              </a:schemeClr>
            </a:solidFill>
          </a:ln>
        </p:spPr>
      </p:pic>
      <p:pic>
        <p:nvPicPr>
          <p:cNvPr id="27" name="Imagem 26" descr="Logotipo, nome da empresa&#10;&#10;Descrição gerada automaticamente">
            <a:extLst>
              <a:ext uri="{FF2B5EF4-FFF2-40B4-BE49-F238E27FC236}">
                <a16:creationId xmlns:a16="http://schemas.microsoft.com/office/drawing/2014/main" id="{8BE14CCA-0CFB-41A4-B59D-CD5E9B0C8C8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5924" y="2868217"/>
            <a:ext cx="1200150" cy="1487329"/>
          </a:xfrm>
          <a:prstGeom prst="rect">
            <a:avLst/>
          </a:prstGeom>
          <a:ln>
            <a:solidFill>
              <a:schemeClr val="bg1">
                <a:lumMod val="85000"/>
              </a:schemeClr>
            </a:solidFill>
          </a:ln>
        </p:spPr>
      </p:pic>
      <p:pic>
        <p:nvPicPr>
          <p:cNvPr id="29" name="Imagem 28" descr="Logotipo, nome da empresa&#10;&#10;Descrição gerada automaticamente">
            <a:extLst>
              <a:ext uri="{FF2B5EF4-FFF2-40B4-BE49-F238E27FC236}">
                <a16:creationId xmlns:a16="http://schemas.microsoft.com/office/drawing/2014/main" id="{7C5D31FC-AEFA-4C5E-9490-B52D5F12859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03829" y="2868217"/>
            <a:ext cx="1200150" cy="1487329"/>
          </a:xfrm>
          <a:prstGeom prst="rect">
            <a:avLst/>
          </a:prstGeom>
          <a:ln>
            <a:solidFill>
              <a:schemeClr val="bg1">
                <a:lumMod val="85000"/>
              </a:schemeClr>
            </a:solidFill>
          </a:ln>
        </p:spPr>
      </p:pic>
      <p:pic>
        <p:nvPicPr>
          <p:cNvPr id="33" name="Imagem 32" descr="Uma imagem contendo Texto&#10;&#10;Descrição gerada automaticamente">
            <a:extLst>
              <a:ext uri="{FF2B5EF4-FFF2-40B4-BE49-F238E27FC236}">
                <a16:creationId xmlns:a16="http://schemas.microsoft.com/office/drawing/2014/main" id="{59377CFC-ECBB-40B0-84DE-34157FBFEBC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991734" y="2868217"/>
            <a:ext cx="1200150" cy="1487329"/>
          </a:xfrm>
          <a:prstGeom prst="rect">
            <a:avLst/>
          </a:prstGeom>
          <a:ln>
            <a:solidFill>
              <a:schemeClr val="bg1">
                <a:lumMod val="85000"/>
              </a:schemeClr>
            </a:solidFill>
          </a:ln>
        </p:spPr>
      </p:pic>
      <p:pic>
        <p:nvPicPr>
          <p:cNvPr id="35" name="Imagem 34" descr="Uma imagem contendo Interface gráfica do usuário&#10;&#10;Descrição gerada automaticamente">
            <a:extLst>
              <a:ext uri="{FF2B5EF4-FFF2-40B4-BE49-F238E27FC236}">
                <a16:creationId xmlns:a16="http://schemas.microsoft.com/office/drawing/2014/main" id="{C1556C47-2682-4556-B0E2-B0517C56A2F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79639" y="2868217"/>
            <a:ext cx="1200150" cy="1487329"/>
          </a:xfrm>
          <a:prstGeom prst="rect">
            <a:avLst/>
          </a:prstGeom>
          <a:ln>
            <a:solidFill>
              <a:schemeClr val="bg1">
                <a:lumMod val="85000"/>
              </a:schemeClr>
            </a:solidFill>
          </a:ln>
        </p:spPr>
      </p:pic>
      <p:pic>
        <p:nvPicPr>
          <p:cNvPr id="37" name="Imagem 36" descr="Uma imagem contendo Interface gráfica do usuário, Texto, Aplicativo&#10;&#10;Descrição gerada automaticamente">
            <a:extLst>
              <a:ext uri="{FF2B5EF4-FFF2-40B4-BE49-F238E27FC236}">
                <a16:creationId xmlns:a16="http://schemas.microsoft.com/office/drawing/2014/main" id="{99938EBC-CB8B-4EB4-BA23-D771EB5BAD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67544" y="2868217"/>
            <a:ext cx="1200150" cy="1487329"/>
          </a:xfrm>
          <a:prstGeom prst="rect">
            <a:avLst/>
          </a:prstGeom>
          <a:ln>
            <a:solidFill>
              <a:schemeClr val="bg1">
                <a:lumMod val="85000"/>
              </a:schemeClr>
            </a:solidFill>
          </a:ln>
        </p:spPr>
      </p:pic>
      <p:pic>
        <p:nvPicPr>
          <p:cNvPr id="40" name="Imagem 39" descr="Uma imagem contendo Interface gráfica do usuário, Aplicativo&#10;&#10;Descrição gerada automaticamente">
            <a:extLst>
              <a:ext uri="{FF2B5EF4-FFF2-40B4-BE49-F238E27FC236}">
                <a16:creationId xmlns:a16="http://schemas.microsoft.com/office/drawing/2014/main" id="{8B37ED27-024F-4DAE-9F9D-CA6A76C160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855449" y="2868217"/>
            <a:ext cx="1200150" cy="1487329"/>
          </a:xfrm>
          <a:prstGeom prst="rect">
            <a:avLst/>
          </a:prstGeom>
          <a:ln>
            <a:solidFill>
              <a:schemeClr val="bg1">
                <a:lumMod val="85000"/>
              </a:schemeClr>
            </a:solidFill>
          </a:ln>
        </p:spPr>
      </p:pic>
      <p:pic>
        <p:nvPicPr>
          <p:cNvPr id="43" name="Imagem 42" descr="Tela de celular com texto preto sobre fundo branco&#10;&#10;Descrição gerada automaticamente">
            <a:extLst>
              <a:ext uri="{FF2B5EF4-FFF2-40B4-BE49-F238E27FC236}">
                <a16:creationId xmlns:a16="http://schemas.microsoft.com/office/drawing/2014/main" id="{B3473506-56DC-4645-9AE5-39D4CEB1A62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43355" y="2868217"/>
            <a:ext cx="1200150" cy="1487329"/>
          </a:xfrm>
          <a:prstGeom prst="rect">
            <a:avLst/>
          </a:prstGeom>
          <a:ln>
            <a:solidFill>
              <a:schemeClr val="bg1">
                <a:lumMod val="85000"/>
              </a:schemeClr>
            </a:solidFill>
          </a:ln>
        </p:spPr>
      </p:pic>
      <p:pic>
        <p:nvPicPr>
          <p:cNvPr id="48" name="Imagem 47" descr="Texto&#10;&#10;Descrição gerada automaticamente">
            <a:extLst>
              <a:ext uri="{FF2B5EF4-FFF2-40B4-BE49-F238E27FC236}">
                <a16:creationId xmlns:a16="http://schemas.microsoft.com/office/drawing/2014/main" id="{E9B45ECC-D2D6-4A31-8009-6FF0AED277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15924" y="4463017"/>
            <a:ext cx="1200150" cy="1487329"/>
          </a:xfrm>
          <a:prstGeom prst="rect">
            <a:avLst/>
          </a:prstGeom>
          <a:ln>
            <a:solidFill>
              <a:schemeClr val="bg1">
                <a:lumMod val="85000"/>
              </a:schemeClr>
            </a:solidFill>
          </a:ln>
        </p:spPr>
      </p:pic>
      <p:pic>
        <p:nvPicPr>
          <p:cNvPr id="51" name="Imagem 50" descr="Interface gráfica do usuário, Texto, Aplicativo&#10;&#10;Descrição gerada automaticamente">
            <a:extLst>
              <a:ext uri="{FF2B5EF4-FFF2-40B4-BE49-F238E27FC236}">
                <a16:creationId xmlns:a16="http://schemas.microsoft.com/office/drawing/2014/main" id="{BE86D79A-332C-4155-A898-D4CAB5CC6C4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03829" y="4463017"/>
            <a:ext cx="1200150" cy="1487329"/>
          </a:xfrm>
          <a:prstGeom prst="rect">
            <a:avLst/>
          </a:prstGeom>
          <a:ln>
            <a:solidFill>
              <a:schemeClr val="bg1">
                <a:lumMod val="85000"/>
              </a:schemeClr>
            </a:solidFill>
          </a:ln>
        </p:spPr>
      </p:pic>
      <p:pic>
        <p:nvPicPr>
          <p:cNvPr id="53" name="Imagem 52" descr="Tela de celular com texto preto sobre fundo branco&#10;&#10;Descrição gerada automaticamente">
            <a:extLst>
              <a:ext uri="{FF2B5EF4-FFF2-40B4-BE49-F238E27FC236}">
                <a16:creationId xmlns:a16="http://schemas.microsoft.com/office/drawing/2014/main" id="{21D13EFE-F45E-4515-82FA-5B8E451B83B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91734" y="4463017"/>
            <a:ext cx="1200150" cy="1487329"/>
          </a:xfrm>
          <a:prstGeom prst="rect">
            <a:avLst/>
          </a:prstGeom>
          <a:ln>
            <a:solidFill>
              <a:schemeClr val="bg1">
                <a:lumMod val="85000"/>
              </a:schemeClr>
            </a:solidFill>
          </a:ln>
        </p:spPr>
      </p:pic>
      <p:pic>
        <p:nvPicPr>
          <p:cNvPr id="56" name="Imagem 55" descr="Logotipo, nome da empresa&#10;&#10;Descrição gerada automaticamente">
            <a:extLst>
              <a:ext uri="{FF2B5EF4-FFF2-40B4-BE49-F238E27FC236}">
                <a16:creationId xmlns:a16="http://schemas.microsoft.com/office/drawing/2014/main" id="{048F65C2-E7BE-4284-BA6B-3502B74142AA}"/>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79639" y="4463017"/>
            <a:ext cx="1200150" cy="1487329"/>
          </a:xfrm>
          <a:prstGeom prst="rect">
            <a:avLst/>
          </a:prstGeom>
          <a:ln>
            <a:solidFill>
              <a:schemeClr val="bg1">
                <a:lumMod val="85000"/>
              </a:schemeClr>
            </a:solidFill>
          </a:ln>
        </p:spPr>
      </p:pic>
      <p:pic>
        <p:nvPicPr>
          <p:cNvPr id="61" name="Imagem 60" descr="Logotipo, nome da empresa&#10;&#10;Descrição gerada automaticamente">
            <a:extLst>
              <a:ext uri="{FF2B5EF4-FFF2-40B4-BE49-F238E27FC236}">
                <a16:creationId xmlns:a16="http://schemas.microsoft.com/office/drawing/2014/main" id="{BABC802C-199F-4631-9636-B157EBB32FA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567544" y="4463017"/>
            <a:ext cx="1200150" cy="1487329"/>
          </a:xfrm>
          <a:prstGeom prst="rect">
            <a:avLst/>
          </a:prstGeom>
          <a:ln>
            <a:solidFill>
              <a:schemeClr val="bg1">
                <a:lumMod val="85000"/>
              </a:schemeClr>
            </a:solidFill>
          </a:ln>
        </p:spPr>
      </p:pic>
      <p:pic>
        <p:nvPicPr>
          <p:cNvPr id="65" name="Imagem 64" descr="Logotipo, nome da empresa&#10;&#10;Descrição gerada automaticamente">
            <a:extLst>
              <a:ext uri="{FF2B5EF4-FFF2-40B4-BE49-F238E27FC236}">
                <a16:creationId xmlns:a16="http://schemas.microsoft.com/office/drawing/2014/main" id="{34668752-1401-45DA-BD4A-348993130D4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143356" y="4463017"/>
            <a:ext cx="1200150" cy="1487329"/>
          </a:xfrm>
          <a:prstGeom prst="rect">
            <a:avLst/>
          </a:prstGeom>
          <a:ln>
            <a:solidFill>
              <a:schemeClr val="bg1">
                <a:lumMod val="85000"/>
              </a:schemeClr>
            </a:solidFill>
          </a:ln>
        </p:spPr>
      </p:pic>
      <p:pic>
        <p:nvPicPr>
          <p:cNvPr id="5" name="Imagem 4" descr="Logotipo, nome da empresa&#10;&#10;Descrição gerada automaticamente">
            <a:extLst>
              <a:ext uri="{FF2B5EF4-FFF2-40B4-BE49-F238E27FC236}">
                <a16:creationId xmlns:a16="http://schemas.microsoft.com/office/drawing/2014/main" id="{C327450D-FF78-4FB7-835D-84781964459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855449" y="4463016"/>
            <a:ext cx="1200150" cy="1487329"/>
          </a:xfrm>
          <a:prstGeom prst="rect">
            <a:avLst/>
          </a:prstGeom>
          <a:ln>
            <a:solidFill>
              <a:schemeClr val="bg1">
                <a:lumMod val="85000"/>
              </a:schemeClr>
            </a:solidFill>
          </a:ln>
        </p:spPr>
      </p:pic>
      <p:pic>
        <p:nvPicPr>
          <p:cNvPr id="3" name="Google Shape;9;p1">
            <a:extLst>
              <a:ext uri="{FF2B5EF4-FFF2-40B4-BE49-F238E27FC236}">
                <a16:creationId xmlns:a16="http://schemas.microsoft.com/office/drawing/2014/main" id="{1AF827C7-7D13-47C1-AEEB-3419C33A30BD}"/>
              </a:ext>
            </a:extLst>
          </p:cNvPr>
          <p:cNvPicPr preferRelativeResize="0"/>
          <p:nvPr userDrawn="1"/>
        </p:nvPicPr>
        <p:blipFill>
          <a:blip r:embed="rId23">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315440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Imagem2">
    <p:spTree>
      <p:nvGrpSpPr>
        <p:cNvPr id="1" name=""/>
        <p:cNvGrpSpPr/>
        <p:nvPr/>
      </p:nvGrpSpPr>
      <p:grpSpPr>
        <a:xfrm>
          <a:off x="0" y="0"/>
          <a:ext cx="0" cy="0"/>
          <a:chOff x="0" y="0"/>
          <a:chExt cx="0" cy="0"/>
        </a:xfrm>
      </p:grpSpPr>
      <p:pic>
        <p:nvPicPr>
          <p:cNvPr id="3" name="Google Shape;483;p36">
            <a:extLst>
              <a:ext uri="{FF2B5EF4-FFF2-40B4-BE49-F238E27FC236}">
                <a16:creationId xmlns:a16="http://schemas.microsoft.com/office/drawing/2014/main" id="{A76A8337-20A1-4D3C-BD39-F114F387FFE6}"/>
              </a:ext>
            </a:extLst>
          </p:cNvPr>
          <p:cNvPicPr preferRelativeResize="0"/>
          <p:nvPr userDrawn="1"/>
        </p:nvPicPr>
        <p:blipFill>
          <a:blip r:embed="rId2">
            <a:alphaModFix/>
          </a:blip>
          <a:stretch>
            <a:fillRect/>
          </a:stretch>
        </p:blipFill>
        <p:spPr>
          <a:xfrm>
            <a:off x="-488272" y="-71021"/>
            <a:ext cx="11469950" cy="6929021"/>
          </a:xfrm>
          <a:prstGeom prst="rect">
            <a:avLst/>
          </a:prstGeom>
          <a:noFill/>
          <a:ln>
            <a:noFill/>
          </a:ln>
        </p:spPr>
      </p:pic>
      <p:pic>
        <p:nvPicPr>
          <p:cNvPr id="6" name="Google Shape;484;p36">
            <a:extLst>
              <a:ext uri="{FF2B5EF4-FFF2-40B4-BE49-F238E27FC236}">
                <a16:creationId xmlns:a16="http://schemas.microsoft.com/office/drawing/2014/main" id="{53A2A3FB-732D-406E-B87F-69E1AE45293F}"/>
              </a:ext>
            </a:extLst>
          </p:cNvPr>
          <p:cNvPicPr preferRelativeResize="0"/>
          <p:nvPr userDrawn="1"/>
        </p:nvPicPr>
        <p:blipFill>
          <a:blip r:embed="rId3">
            <a:alphaModFix/>
          </a:blip>
          <a:stretch>
            <a:fillRect/>
          </a:stretch>
        </p:blipFill>
        <p:spPr>
          <a:xfrm>
            <a:off x="3291018" y="914814"/>
            <a:ext cx="3922640" cy="967253"/>
          </a:xfrm>
          <a:prstGeom prst="rect">
            <a:avLst/>
          </a:prstGeom>
          <a:noFill/>
          <a:ln>
            <a:noFill/>
          </a:ln>
        </p:spPr>
      </p:pic>
      <p:sp>
        <p:nvSpPr>
          <p:cNvPr id="17" name="Google Shape;485;p36">
            <a:extLst>
              <a:ext uri="{FF2B5EF4-FFF2-40B4-BE49-F238E27FC236}">
                <a16:creationId xmlns:a16="http://schemas.microsoft.com/office/drawing/2014/main" id="{EAB394D5-8FFF-421C-9846-1383E4557C85}"/>
              </a:ext>
            </a:extLst>
          </p:cNvPr>
          <p:cNvSpPr txBox="1"/>
          <p:nvPr userDrawn="1"/>
        </p:nvSpPr>
        <p:spPr>
          <a:xfrm>
            <a:off x="3105000" y="1882067"/>
            <a:ext cx="3696000" cy="2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500">
                <a:solidFill>
                  <a:srgbClr val="FFFFFF"/>
                </a:solidFill>
                <a:uFill>
                  <a:noFill/>
                </a:uFill>
                <a:latin typeface="Montserrat Light"/>
                <a:ea typeface="Montserrat Light"/>
                <a:cs typeface="Montserrat Light"/>
                <a:sym typeface="Montserrat Light"/>
                <a:hlinkClick r:id="rId4">
                  <a:extLst>
                    <a:ext uri="{A12FA001-AC4F-418D-AE19-62706E023703}">
                      <ahyp:hlinkClr xmlns:ahyp="http://schemas.microsoft.com/office/drawing/2018/hyperlinkcolor" val="tx"/>
                    </a:ext>
                  </a:extLst>
                </a:hlinkClick>
              </a:rPr>
              <a:t>www.redirection.com.br</a:t>
            </a:r>
            <a:endParaRPr sz="1500">
              <a:solidFill>
                <a:srgbClr val="FFFFFF"/>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69106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st Page_Imagem">
    <p:spTree>
      <p:nvGrpSpPr>
        <p:cNvPr id="1" name=""/>
        <p:cNvGrpSpPr/>
        <p:nvPr/>
      </p:nvGrpSpPr>
      <p:grpSpPr>
        <a:xfrm>
          <a:off x="0" y="0"/>
          <a:ext cx="0" cy="0"/>
          <a:chOff x="0" y="0"/>
          <a:chExt cx="0" cy="0"/>
        </a:xfrm>
      </p:grpSpPr>
      <p:pic>
        <p:nvPicPr>
          <p:cNvPr id="3" name="Google Shape;423;p34">
            <a:extLst>
              <a:ext uri="{FF2B5EF4-FFF2-40B4-BE49-F238E27FC236}">
                <a16:creationId xmlns:a16="http://schemas.microsoft.com/office/drawing/2014/main" id="{975843C1-2CDF-4A20-8342-10010B204870}"/>
              </a:ext>
            </a:extLst>
          </p:cNvPr>
          <p:cNvPicPr preferRelativeResize="0"/>
          <p:nvPr/>
        </p:nvPicPr>
        <p:blipFill rotWithShape="1">
          <a:blip r:embed="rId2">
            <a:alphaModFix/>
          </a:blip>
          <a:srcRect l="13341" r="11"/>
          <a:stretch/>
        </p:blipFill>
        <p:spPr>
          <a:xfrm>
            <a:off x="0" y="-262512"/>
            <a:ext cx="9906000" cy="6858000"/>
          </a:xfrm>
          <a:prstGeom prst="rect">
            <a:avLst/>
          </a:prstGeom>
          <a:noFill/>
          <a:ln>
            <a:noFill/>
          </a:ln>
        </p:spPr>
      </p:pic>
      <p:sp>
        <p:nvSpPr>
          <p:cNvPr id="45" name="Google Shape;428;p34">
            <a:extLst>
              <a:ext uri="{FF2B5EF4-FFF2-40B4-BE49-F238E27FC236}">
                <a16:creationId xmlns:a16="http://schemas.microsoft.com/office/drawing/2014/main" id="{9EE1A080-8556-40E4-8285-41CAEB49B26B}"/>
              </a:ext>
            </a:extLst>
          </p:cNvPr>
          <p:cNvSpPr txBox="1">
            <a:spLocks/>
          </p:cNvSpPr>
          <p:nvPr/>
        </p:nvSpPr>
        <p:spPr>
          <a:xfrm>
            <a:off x="299888" y="2807126"/>
            <a:ext cx="2640900" cy="5610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it-IT" b="0" i="0">
                <a:solidFill>
                  <a:schemeClr val="lt1"/>
                </a:solidFill>
                <a:latin typeface="Montserrat"/>
                <a:ea typeface="Montserrat"/>
                <a:cs typeface="Montserrat"/>
                <a:sym typeface="Montserrat"/>
              </a:rPr>
              <a:t>CLAUDIO DOERZBACHER JR.</a:t>
            </a:r>
            <a:br>
              <a:rPr lang="it-IT" sz="1000" b="0" i="0">
                <a:solidFill>
                  <a:schemeClr val="lt1"/>
                </a:solidFill>
                <a:latin typeface="Open Sans"/>
                <a:ea typeface="Open Sans"/>
                <a:cs typeface="Open Sans"/>
                <a:sym typeface="Open Sans"/>
              </a:rPr>
            </a:br>
            <a:r>
              <a:rPr lang="it-IT" b="0" i="1">
                <a:solidFill>
                  <a:schemeClr val="lt1"/>
                </a:solidFill>
                <a:latin typeface="+mn-lt"/>
                <a:ea typeface="PT Serif"/>
                <a:cs typeface="PT Serif"/>
                <a:sym typeface="PT Serif"/>
              </a:rPr>
              <a:t>Senior Partner</a:t>
            </a:r>
            <a:endParaRPr lang="it-IT" sz="1000" b="0" i="0">
              <a:solidFill>
                <a:schemeClr val="lt1"/>
              </a:solidFill>
              <a:latin typeface="+mn-lt"/>
              <a:ea typeface="Open Sans"/>
              <a:cs typeface="Open Sans"/>
              <a:sym typeface="Open Sans"/>
            </a:endParaRPr>
          </a:p>
        </p:txBody>
      </p:sp>
      <p:sp>
        <p:nvSpPr>
          <p:cNvPr id="46" name="Google Shape;429;p34">
            <a:extLst>
              <a:ext uri="{FF2B5EF4-FFF2-40B4-BE49-F238E27FC236}">
                <a16:creationId xmlns:a16="http://schemas.microsoft.com/office/drawing/2014/main" id="{C9E40B7A-E9BC-453E-A5A9-5E880A38CC51}"/>
              </a:ext>
            </a:extLst>
          </p:cNvPr>
          <p:cNvSpPr txBox="1">
            <a:spLocks/>
          </p:cNvSpPr>
          <p:nvPr/>
        </p:nvSpPr>
        <p:spPr>
          <a:xfrm>
            <a:off x="299888" y="3644997"/>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DIEGO ALBUQUERQUE</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47" name="Google Shape;430;p34">
            <a:extLst>
              <a:ext uri="{FF2B5EF4-FFF2-40B4-BE49-F238E27FC236}">
                <a16:creationId xmlns:a16="http://schemas.microsoft.com/office/drawing/2014/main" id="{BFB14492-95CB-4279-BAC8-1956FA17CC05}"/>
              </a:ext>
            </a:extLst>
          </p:cNvPr>
          <p:cNvSpPr txBox="1">
            <a:spLocks/>
          </p:cNvSpPr>
          <p:nvPr/>
        </p:nvSpPr>
        <p:spPr>
          <a:xfrm>
            <a:off x="3061438" y="3637572"/>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RODRIGO PASIN</a:t>
            </a:r>
          </a:p>
          <a:p>
            <a:pPr marL="0" indent="0" algn="ctr" fontAlgn="auto">
              <a:lnSpc>
                <a:spcPct val="115000"/>
              </a:lnSpc>
              <a:spcBef>
                <a:spcPts val="0"/>
              </a:spcBef>
              <a:spcAft>
                <a:spcPts val="0"/>
              </a:spcAft>
              <a:buFont typeface="Wingdings" panose="05000000000000000000" pitchFamily="2" charset="2"/>
              <a:buNone/>
            </a:pPr>
            <a:r>
              <a:rPr lang="pt-BR" b="0" i="1">
                <a:solidFill>
                  <a:schemeClr val="lt1"/>
                </a:solidFill>
                <a:latin typeface="+mn-lt"/>
                <a:ea typeface="PT Serif"/>
                <a:cs typeface="PT Serif"/>
                <a:sym typeface="PT Serif"/>
              </a:rPr>
              <a:t>Associated </a:t>
            </a:r>
            <a:r>
              <a:rPr lang="pt-BR" b="0" i="1" err="1">
                <a:solidFill>
                  <a:schemeClr val="lt1"/>
                </a:solidFill>
                <a:latin typeface="+mn-lt"/>
                <a:ea typeface="PT Serif"/>
                <a:cs typeface="PT Serif"/>
                <a:sym typeface="PT Serif"/>
              </a:rPr>
              <a:t>Senior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48" name="Google Shape;431;p34">
            <a:extLst>
              <a:ext uri="{FF2B5EF4-FFF2-40B4-BE49-F238E27FC236}">
                <a16:creationId xmlns:a16="http://schemas.microsoft.com/office/drawing/2014/main" id="{8B2AC75C-A682-4853-9A35-DDAC439A4CC8}"/>
              </a:ext>
            </a:extLst>
          </p:cNvPr>
          <p:cNvSpPr txBox="1">
            <a:spLocks/>
          </p:cNvSpPr>
          <p:nvPr/>
        </p:nvSpPr>
        <p:spPr>
          <a:xfrm>
            <a:off x="299938" y="4545784"/>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DANIEL SHIGUIHARA</a:t>
            </a:r>
          </a:p>
          <a:p>
            <a:pPr marL="0" indent="0" algn="ctr" fontAlgn="auto">
              <a:lnSpc>
                <a:spcPct val="115000"/>
              </a:lnSpc>
              <a:spcBef>
                <a:spcPts val="0"/>
              </a:spcBef>
              <a:spcAft>
                <a:spcPts val="0"/>
              </a:spcAft>
              <a:buClr>
                <a:schemeClr val="dk1"/>
              </a:buClr>
              <a:buSzPts val="1100"/>
              <a:buFont typeface="Arial"/>
              <a:buNone/>
            </a:pPr>
            <a:r>
              <a:rPr lang="pt-BR" b="0" i="1">
                <a:solidFill>
                  <a:schemeClr val="lt1"/>
                </a:solidFill>
                <a:latin typeface="+mn-lt"/>
                <a:ea typeface="PT Serif"/>
                <a:cs typeface="PT Serif"/>
                <a:sym typeface="PT Serif"/>
              </a:rPr>
              <a:t>Associated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49" name="Google Shape;432;p34">
            <a:extLst>
              <a:ext uri="{FF2B5EF4-FFF2-40B4-BE49-F238E27FC236}">
                <a16:creationId xmlns:a16="http://schemas.microsoft.com/office/drawing/2014/main" id="{0A597255-13DF-4FB3-B46A-434B708213D8}"/>
              </a:ext>
            </a:extLst>
          </p:cNvPr>
          <p:cNvSpPr txBox="1">
            <a:spLocks/>
          </p:cNvSpPr>
          <p:nvPr/>
        </p:nvSpPr>
        <p:spPr>
          <a:xfrm>
            <a:off x="3001125" y="4531934"/>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VINÍCIUS DE OLIVEIRA</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50" name="Google Shape;433;p34">
            <a:extLst>
              <a:ext uri="{FF2B5EF4-FFF2-40B4-BE49-F238E27FC236}">
                <a16:creationId xmlns:a16="http://schemas.microsoft.com/office/drawing/2014/main" id="{536806A2-3C34-4CFC-95B2-5792E66F4C61}"/>
              </a:ext>
            </a:extLst>
          </p:cNvPr>
          <p:cNvSpPr txBox="1">
            <a:spLocks/>
          </p:cNvSpPr>
          <p:nvPr/>
        </p:nvSpPr>
        <p:spPr>
          <a:xfrm>
            <a:off x="3061413" y="1993459"/>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GABRIEL LOEST CARDOSO</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pic>
        <p:nvPicPr>
          <p:cNvPr id="51" name="Google Shape;434;p34">
            <a:extLst>
              <a:ext uri="{FF2B5EF4-FFF2-40B4-BE49-F238E27FC236}">
                <a16:creationId xmlns:a16="http://schemas.microsoft.com/office/drawing/2014/main" id="{D55EAD48-60FA-4490-9E41-E6D94C7C01C7}"/>
              </a:ext>
            </a:extLst>
          </p:cNvPr>
          <p:cNvPicPr preferRelativeResize="0"/>
          <p:nvPr/>
        </p:nvPicPr>
        <p:blipFill>
          <a:blip r:embed="rId3">
            <a:alphaModFix/>
          </a:blip>
          <a:stretch>
            <a:fillRect/>
          </a:stretch>
        </p:blipFill>
        <p:spPr>
          <a:xfrm>
            <a:off x="1554761" y="3384007"/>
            <a:ext cx="131225" cy="125125"/>
          </a:xfrm>
          <a:prstGeom prst="rect">
            <a:avLst/>
          </a:prstGeom>
          <a:noFill/>
          <a:ln>
            <a:noFill/>
          </a:ln>
        </p:spPr>
      </p:pic>
      <p:sp>
        <p:nvSpPr>
          <p:cNvPr id="52" name="Google Shape;436;p34">
            <a:extLst>
              <a:ext uri="{FF2B5EF4-FFF2-40B4-BE49-F238E27FC236}">
                <a16:creationId xmlns:a16="http://schemas.microsoft.com/office/drawing/2014/main" id="{0198F296-A994-431E-8751-0721E6FABC63}"/>
              </a:ext>
            </a:extLst>
          </p:cNvPr>
          <p:cNvSpPr txBox="1">
            <a:spLocks/>
          </p:cNvSpPr>
          <p:nvPr/>
        </p:nvSpPr>
        <p:spPr>
          <a:xfrm>
            <a:off x="299925" y="1970730"/>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ADAM PATTERSON</a:t>
            </a:r>
          </a:p>
          <a:p>
            <a:pPr marL="0" indent="0" algn="ctr" fontAlgn="auto">
              <a:lnSpc>
                <a:spcPct val="115000"/>
              </a:lnSpc>
              <a:spcBef>
                <a:spcPts val="0"/>
              </a:spcBef>
              <a:spcAft>
                <a:spcPts val="0"/>
              </a:spcAft>
              <a:buFont typeface="Wingdings" panose="05000000000000000000" pitchFamily="2" charset="2"/>
              <a:buNone/>
            </a:pP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pic>
        <p:nvPicPr>
          <p:cNvPr id="53" name="Google Shape;437;p34">
            <a:extLst>
              <a:ext uri="{FF2B5EF4-FFF2-40B4-BE49-F238E27FC236}">
                <a16:creationId xmlns:a16="http://schemas.microsoft.com/office/drawing/2014/main" id="{07B9A3ED-525C-4740-9E05-7E9088BF9417}"/>
              </a:ext>
            </a:extLst>
          </p:cNvPr>
          <p:cNvPicPr preferRelativeResize="0"/>
          <p:nvPr/>
        </p:nvPicPr>
        <p:blipFill>
          <a:blip r:embed="rId3">
            <a:alphaModFix/>
          </a:blip>
          <a:stretch>
            <a:fillRect/>
          </a:stretch>
        </p:blipFill>
        <p:spPr>
          <a:xfrm>
            <a:off x="1554748" y="2516757"/>
            <a:ext cx="131225" cy="125125"/>
          </a:xfrm>
          <a:prstGeom prst="rect">
            <a:avLst/>
          </a:prstGeom>
          <a:noFill/>
          <a:ln>
            <a:noFill/>
          </a:ln>
        </p:spPr>
      </p:pic>
      <p:pic>
        <p:nvPicPr>
          <p:cNvPr id="54" name="Google Shape;438;p34">
            <a:extLst>
              <a:ext uri="{FF2B5EF4-FFF2-40B4-BE49-F238E27FC236}">
                <a16:creationId xmlns:a16="http://schemas.microsoft.com/office/drawing/2014/main" id="{1E33E7BF-DCA3-46CD-AA50-F499F981F99D}"/>
              </a:ext>
            </a:extLst>
          </p:cNvPr>
          <p:cNvPicPr preferRelativeResize="0"/>
          <p:nvPr/>
        </p:nvPicPr>
        <p:blipFill>
          <a:blip r:embed="rId3">
            <a:alphaModFix/>
          </a:blip>
          <a:stretch>
            <a:fillRect/>
          </a:stretch>
        </p:blipFill>
        <p:spPr>
          <a:xfrm>
            <a:off x="1554736" y="4301082"/>
            <a:ext cx="131225" cy="125125"/>
          </a:xfrm>
          <a:prstGeom prst="rect">
            <a:avLst/>
          </a:prstGeom>
          <a:noFill/>
          <a:ln>
            <a:noFill/>
          </a:ln>
        </p:spPr>
      </p:pic>
      <p:pic>
        <p:nvPicPr>
          <p:cNvPr id="55" name="Google Shape;439;p34">
            <a:extLst>
              <a:ext uri="{FF2B5EF4-FFF2-40B4-BE49-F238E27FC236}">
                <a16:creationId xmlns:a16="http://schemas.microsoft.com/office/drawing/2014/main" id="{F59F9C81-967D-4035-91CC-9EBAC0110660}"/>
              </a:ext>
            </a:extLst>
          </p:cNvPr>
          <p:cNvPicPr preferRelativeResize="0"/>
          <p:nvPr/>
        </p:nvPicPr>
        <p:blipFill>
          <a:blip r:embed="rId3">
            <a:alphaModFix/>
          </a:blip>
          <a:stretch>
            <a:fillRect/>
          </a:stretch>
        </p:blipFill>
        <p:spPr>
          <a:xfrm>
            <a:off x="4316248" y="2516757"/>
            <a:ext cx="131225" cy="125125"/>
          </a:xfrm>
          <a:prstGeom prst="rect">
            <a:avLst/>
          </a:prstGeom>
          <a:noFill/>
          <a:ln>
            <a:noFill/>
          </a:ln>
        </p:spPr>
      </p:pic>
      <p:pic>
        <p:nvPicPr>
          <p:cNvPr id="56" name="Google Shape;440;p34">
            <a:extLst>
              <a:ext uri="{FF2B5EF4-FFF2-40B4-BE49-F238E27FC236}">
                <a16:creationId xmlns:a16="http://schemas.microsoft.com/office/drawing/2014/main" id="{7A15D1D7-F614-4571-88EE-E6425FD2CB5A}"/>
              </a:ext>
            </a:extLst>
          </p:cNvPr>
          <p:cNvPicPr preferRelativeResize="0"/>
          <p:nvPr/>
        </p:nvPicPr>
        <p:blipFill>
          <a:blip r:embed="rId3">
            <a:alphaModFix/>
          </a:blip>
          <a:stretch>
            <a:fillRect/>
          </a:stretch>
        </p:blipFill>
        <p:spPr>
          <a:xfrm>
            <a:off x="4316273" y="3384032"/>
            <a:ext cx="131225" cy="125125"/>
          </a:xfrm>
          <a:prstGeom prst="rect">
            <a:avLst/>
          </a:prstGeom>
          <a:noFill/>
          <a:ln>
            <a:noFill/>
          </a:ln>
        </p:spPr>
      </p:pic>
      <p:pic>
        <p:nvPicPr>
          <p:cNvPr id="57" name="Google Shape;441;p34">
            <a:extLst>
              <a:ext uri="{FF2B5EF4-FFF2-40B4-BE49-F238E27FC236}">
                <a16:creationId xmlns:a16="http://schemas.microsoft.com/office/drawing/2014/main" id="{EFDAD555-9CB5-4AE5-AD67-5398CCD5D43B}"/>
              </a:ext>
            </a:extLst>
          </p:cNvPr>
          <p:cNvPicPr preferRelativeResize="0"/>
          <p:nvPr/>
        </p:nvPicPr>
        <p:blipFill>
          <a:blip r:embed="rId3">
            <a:alphaModFix/>
          </a:blip>
          <a:stretch>
            <a:fillRect/>
          </a:stretch>
        </p:blipFill>
        <p:spPr>
          <a:xfrm>
            <a:off x="1554773" y="5147782"/>
            <a:ext cx="131225" cy="125125"/>
          </a:xfrm>
          <a:prstGeom prst="rect">
            <a:avLst/>
          </a:prstGeom>
          <a:noFill/>
          <a:ln>
            <a:noFill/>
          </a:ln>
        </p:spPr>
      </p:pic>
      <p:pic>
        <p:nvPicPr>
          <p:cNvPr id="58" name="Google Shape;442;p34">
            <a:extLst>
              <a:ext uri="{FF2B5EF4-FFF2-40B4-BE49-F238E27FC236}">
                <a16:creationId xmlns:a16="http://schemas.microsoft.com/office/drawing/2014/main" id="{29DB58A6-0755-4130-9B90-AC6E40BBF538}"/>
              </a:ext>
            </a:extLst>
          </p:cNvPr>
          <p:cNvPicPr preferRelativeResize="0"/>
          <p:nvPr/>
        </p:nvPicPr>
        <p:blipFill>
          <a:blip r:embed="rId3">
            <a:alphaModFix/>
          </a:blip>
          <a:stretch>
            <a:fillRect/>
          </a:stretch>
        </p:blipFill>
        <p:spPr>
          <a:xfrm>
            <a:off x="4316298" y="4196182"/>
            <a:ext cx="131225" cy="125125"/>
          </a:xfrm>
          <a:prstGeom prst="rect">
            <a:avLst/>
          </a:prstGeom>
          <a:noFill/>
          <a:ln>
            <a:noFill/>
          </a:ln>
        </p:spPr>
      </p:pic>
      <p:pic>
        <p:nvPicPr>
          <p:cNvPr id="59" name="Google Shape;443;p34">
            <a:extLst>
              <a:ext uri="{FF2B5EF4-FFF2-40B4-BE49-F238E27FC236}">
                <a16:creationId xmlns:a16="http://schemas.microsoft.com/office/drawing/2014/main" id="{D9B32407-4122-4DBF-8B87-752417EDB900}"/>
              </a:ext>
            </a:extLst>
          </p:cNvPr>
          <p:cNvPicPr preferRelativeResize="0"/>
          <p:nvPr/>
        </p:nvPicPr>
        <p:blipFill>
          <a:blip r:embed="rId3">
            <a:alphaModFix/>
          </a:blip>
          <a:stretch>
            <a:fillRect/>
          </a:stretch>
        </p:blipFill>
        <p:spPr>
          <a:xfrm>
            <a:off x="4255961" y="5109732"/>
            <a:ext cx="131225" cy="125125"/>
          </a:xfrm>
          <a:prstGeom prst="rect">
            <a:avLst/>
          </a:prstGeom>
          <a:noFill/>
          <a:ln>
            <a:noFill/>
          </a:ln>
        </p:spPr>
      </p:pic>
      <p:cxnSp>
        <p:nvCxnSpPr>
          <p:cNvPr id="60" name="Google Shape;444;p34">
            <a:extLst>
              <a:ext uri="{FF2B5EF4-FFF2-40B4-BE49-F238E27FC236}">
                <a16:creationId xmlns:a16="http://schemas.microsoft.com/office/drawing/2014/main" id="{681F1445-719D-4130-AA68-A4E9F0E2195F}"/>
              </a:ext>
            </a:extLst>
          </p:cNvPr>
          <p:cNvCxnSpPr/>
          <p:nvPr/>
        </p:nvCxnSpPr>
        <p:spPr>
          <a:xfrm rot="10800000">
            <a:off x="6173625" y="1772159"/>
            <a:ext cx="0" cy="3665700"/>
          </a:xfrm>
          <a:prstGeom prst="straightConnector1">
            <a:avLst/>
          </a:prstGeom>
          <a:noFill/>
          <a:ln w="19050" cap="flat" cmpd="sng">
            <a:solidFill>
              <a:srgbClr val="60B5DF"/>
            </a:solidFill>
            <a:prstDash val="solid"/>
            <a:round/>
            <a:headEnd type="none" w="med" len="med"/>
            <a:tailEnd type="none" w="med" len="med"/>
          </a:ln>
        </p:spPr>
      </p:cxnSp>
      <p:sp>
        <p:nvSpPr>
          <p:cNvPr id="61" name="Google Shape;445;p34">
            <a:extLst>
              <a:ext uri="{FF2B5EF4-FFF2-40B4-BE49-F238E27FC236}">
                <a16:creationId xmlns:a16="http://schemas.microsoft.com/office/drawing/2014/main" id="{079AF8CA-CEDC-47A2-8B09-0C2336D92820}"/>
              </a:ext>
            </a:extLst>
          </p:cNvPr>
          <p:cNvSpPr txBox="1"/>
          <p:nvPr/>
        </p:nvSpPr>
        <p:spPr>
          <a:xfrm>
            <a:off x="6068825" y="4554097"/>
            <a:ext cx="3291000" cy="56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Redirection International:</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Avenida Iguaçu, 2820 </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Curitiba/PR</a:t>
            </a:r>
            <a:endParaRPr sz="1400" b="0">
              <a:solidFill>
                <a:srgbClr val="FFFFFF"/>
              </a:solidFill>
              <a:latin typeface="Montserrat Light"/>
              <a:ea typeface="Montserrat Light"/>
              <a:cs typeface="Montserrat Light"/>
              <a:sym typeface="Montserrat Light"/>
            </a:endParaRPr>
          </a:p>
        </p:txBody>
      </p:sp>
      <p:cxnSp>
        <p:nvCxnSpPr>
          <p:cNvPr id="62" name="Google Shape;446;p34">
            <a:extLst>
              <a:ext uri="{FF2B5EF4-FFF2-40B4-BE49-F238E27FC236}">
                <a16:creationId xmlns:a16="http://schemas.microsoft.com/office/drawing/2014/main" id="{79FCCBFF-8CC9-4029-8845-CA31FA0DBF46}"/>
              </a:ext>
            </a:extLst>
          </p:cNvPr>
          <p:cNvCxnSpPr/>
          <p:nvPr/>
        </p:nvCxnSpPr>
        <p:spPr>
          <a:xfrm rot="10800000">
            <a:off x="8394725" y="4562472"/>
            <a:ext cx="812700" cy="0"/>
          </a:xfrm>
          <a:prstGeom prst="straightConnector1">
            <a:avLst/>
          </a:prstGeom>
          <a:noFill/>
          <a:ln w="19050" cap="flat" cmpd="sng">
            <a:solidFill>
              <a:srgbClr val="60B5DF"/>
            </a:solidFill>
            <a:prstDash val="solid"/>
            <a:round/>
            <a:headEnd type="none" w="med" len="med"/>
            <a:tailEnd type="none" w="med" len="med"/>
          </a:ln>
        </p:spPr>
      </p:cxnSp>
      <p:sp>
        <p:nvSpPr>
          <p:cNvPr id="63" name="Google Shape;447;p34">
            <a:extLst>
              <a:ext uri="{FF2B5EF4-FFF2-40B4-BE49-F238E27FC236}">
                <a16:creationId xmlns:a16="http://schemas.microsoft.com/office/drawing/2014/main" id="{FB62A9F4-CFED-4950-840F-8D488F2D47D5}"/>
              </a:ext>
            </a:extLst>
          </p:cNvPr>
          <p:cNvSpPr txBox="1"/>
          <p:nvPr/>
        </p:nvSpPr>
        <p:spPr>
          <a:xfrm>
            <a:off x="6374925" y="1913047"/>
            <a:ext cx="32910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FALE CONOSCO:</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+55 (41) 342-0022</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info@redirection.com.br</a:t>
            </a:r>
            <a:endParaRPr sz="1200" b="0">
              <a:solidFill>
                <a:srgbClr val="FFFFFF"/>
              </a:solidFill>
              <a:latin typeface="Montserrat"/>
              <a:ea typeface="Montserrat"/>
              <a:cs typeface="Montserrat"/>
              <a:sym typeface="Montserrat"/>
            </a:endParaRPr>
          </a:p>
        </p:txBody>
      </p:sp>
      <p:cxnSp>
        <p:nvCxnSpPr>
          <p:cNvPr id="64" name="Google Shape;448;p34">
            <a:extLst>
              <a:ext uri="{FF2B5EF4-FFF2-40B4-BE49-F238E27FC236}">
                <a16:creationId xmlns:a16="http://schemas.microsoft.com/office/drawing/2014/main" id="{78E36D2E-0D1F-4253-9BD9-409D626D4AD9}"/>
              </a:ext>
            </a:extLst>
          </p:cNvPr>
          <p:cNvCxnSpPr/>
          <p:nvPr/>
        </p:nvCxnSpPr>
        <p:spPr>
          <a:xfrm rot="10800000">
            <a:off x="6488075" y="2236672"/>
            <a:ext cx="812700" cy="0"/>
          </a:xfrm>
          <a:prstGeom prst="straightConnector1">
            <a:avLst/>
          </a:prstGeom>
          <a:noFill/>
          <a:ln w="19050" cap="flat" cmpd="sng">
            <a:solidFill>
              <a:srgbClr val="60B5DF"/>
            </a:solidFill>
            <a:prstDash val="solid"/>
            <a:round/>
            <a:headEnd type="none" w="med" len="med"/>
            <a:tailEnd type="none" w="med" len="med"/>
          </a:ln>
        </p:spPr>
      </p:cxnSp>
      <p:sp>
        <p:nvSpPr>
          <p:cNvPr id="65" name="Title 1">
            <a:extLst>
              <a:ext uri="{FF2B5EF4-FFF2-40B4-BE49-F238E27FC236}">
                <a16:creationId xmlns:a16="http://schemas.microsoft.com/office/drawing/2014/main" id="{D17EDA52-84CB-4C0E-A3BB-BFD13FDC184F}"/>
              </a:ext>
            </a:extLst>
          </p:cNvPr>
          <p:cNvSpPr txBox="1">
            <a:spLocks/>
          </p:cNvSpPr>
          <p:nvPr/>
        </p:nvSpPr>
        <p:spPr>
          <a:xfrm>
            <a:off x="415924" y="414000"/>
            <a:ext cx="6732000" cy="411257"/>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en-US" err="1">
                <a:solidFill>
                  <a:schemeClr val="bg1"/>
                </a:solidFill>
              </a:rPr>
              <a:t>Equipe</a:t>
            </a:r>
            <a:r>
              <a:rPr lang="en-US">
                <a:solidFill>
                  <a:schemeClr val="bg1"/>
                </a:solidFill>
              </a:rPr>
              <a:t>:</a:t>
            </a:r>
          </a:p>
        </p:txBody>
      </p:sp>
      <p:cxnSp>
        <p:nvCxnSpPr>
          <p:cNvPr id="6" name="Google Shape;171;p23">
            <a:extLst>
              <a:ext uri="{FF2B5EF4-FFF2-40B4-BE49-F238E27FC236}">
                <a16:creationId xmlns:a16="http://schemas.microsoft.com/office/drawing/2014/main" id="{56214012-1A51-4BE8-ADCA-D0609EC52545}"/>
              </a:ext>
            </a:extLst>
          </p:cNvPr>
          <p:cNvCxnSpPr>
            <a:cxnSpLocks/>
          </p:cNvCxnSpPr>
          <p:nvPr/>
        </p:nvCxnSpPr>
        <p:spPr>
          <a:xfrm rot="10800000">
            <a:off x="492126" y="825257"/>
            <a:ext cx="1482600" cy="0"/>
          </a:xfrm>
          <a:prstGeom prst="straightConnector1">
            <a:avLst/>
          </a:prstGeom>
          <a:noFill/>
          <a:ln w="19050" cap="flat" cmpd="sng">
            <a:solidFill>
              <a:srgbClr val="60B5DF"/>
            </a:solidFill>
            <a:prstDash val="solid"/>
            <a:round/>
            <a:headEnd type="none" w="med" len="med"/>
            <a:tailEnd type="none" w="med" len="med"/>
          </a:ln>
        </p:spPr>
      </p:cxnSp>
      <p:sp>
        <p:nvSpPr>
          <p:cNvPr id="31" name="Google Shape;433;p34">
            <a:extLst>
              <a:ext uri="{FF2B5EF4-FFF2-40B4-BE49-F238E27FC236}">
                <a16:creationId xmlns:a16="http://schemas.microsoft.com/office/drawing/2014/main" id="{D2CDAA9D-8392-4083-8C4A-D126C107E515}"/>
              </a:ext>
            </a:extLst>
          </p:cNvPr>
          <p:cNvSpPr txBox="1">
            <a:spLocks/>
          </p:cNvSpPr>
          <p:nvPr/>
        </p:nvSpPr>
        <p:spPr>
          <a:xfrm>
            <a:off x="3061413" y="2827526"/>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JOÃO CAETANO MAGALHÃES</a:t>
            </a:r>
            <a:br>
              <a:rPr lang="pt-BR" b="0" i="0">
                <a:solidFill>
                  <a:schemeClr val="lt1"/>
                </a:solidFill>
                <a:latin typeface="Montserrat"/>
                <a:ea typeface="Montserrat"/>
                <a:cs typeface="Montserrat"/>
                <a:sym typeface="Montserrat"/>
              </a:rPr>
            </a:br>
            <a:r>
              <a:rPr lang="pt-BR" b="0" i="0" err="1">
                <a:solidFill>
                  <a:schemeClr val="lt1"/>
                </a:solidFill>
                <a:latin typeface="+mn-lt"/>
                <a:ea typeface="Montserrat"/>
                <a:cs typeface="Montserrat"/>
                <a:sym typeface="Montserrat"/>
              </a:rPr>
              <a:t>S</a:t>
            </a:r>
            <a:r>
              <a:rPr lang="pt-BR" b="0" i="1" err="1">
                <a:solidFill>
                  <a:schemeClr val="lt1"/>
                </a:solidFill>
                <a:latin typeface="+mn-lt"/>
                <a:ea typeface="Montserrat"/>
                <a:cs typeface="Montserrat"/>
                <a:sym typeface="PT Serif"/>
              </a:rPr>
              <a:t>e</a:t>
            </a:r>
            <a:r>
              <a:rPr lang="pt-BR" b="0" i="1" err="1">
                <a:solidFill>
                  <a:schemeClr val="lt1"/>
                </a:solidFill>
                <a:latin typeface="+mn-lt"/>
                <a:ea typeface="PT Serif"/>
                <a:cs typeface="PT Serif"/>
                <a:sym typeface="PT Serif"/>
              </a:rPr>
              <a:t>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pic>
        <p:nvPicPr>
          <p:cNvPr id="26" name="Google Shape;423;p34">
            <a:extLst>
              <a:ext uri="{FF2B5EF4-FFF2-40B4-BE49-F238E27FC236}">
                <a16:creationId xmlns:a16="http://schemas.microsoft.com/office/drawing/2014/main" id="{8863EED2-E7F3-4BD0-83E3-38603A178EAD}"/>
              </a:ext>
            </a:extLst>
          </p:cNvPr>
          <p:cNvPicPr preferRelativeResize="0"/>
          <p:nvPr userDrawn="1"/>
        </p:nvPicPr>
        <p:blipFill rotWithShape="1">
          <a:blip r:embed="rId2">
            <a:alphaModFix/>
          </a:blip>
          <a:srcRect l="13341" r="11"/>
          <a:stretch/>
        </p:blipFill>
        <p:spPr>
          <a:xfrm>
            <a:off x="0" y="-262512"/>
            <a:ext cx="9906000" cy="7120512"/>
          </a:xfrm>
          <a:prstGeom prst="rect">
            <a:avLst/>
          </a:prstGeom>
          <a:noFill/>
          <a:ln>
            <a:noFill/>
          </a:ln>
        </p:spPr>
      </p:pic>
      <p:sp>
        <p:nvSpPr>
          <p:cNvPr id="27" name="Google Shape;428;p34">
            <a:extLst>
              <a:ext uri="{FF2B5EF4-FFF2-40B4-BE49-F238E27FC236}">
                <a16:creationId xmlns:a16="http://schemas.microsoft.com/office/drawing/2014/main" id="{03B8D665-E2A4-4E1C-8C3E-C4A7006FE4CD}"/>
              </a:ext>
            </a:extLst>
          </p:cNvPr>
          <p:cNvSpPr txBox="1">
            <a:spLocks/>
          </p:cNvSpPr>
          <p:nvPr userDrawn="1"/>
        </p:nvSpPr>
        <p:spPr>
          <a:xfrm>
            <a:off x="299888" y="2807126"/>
            <a:ext cx="2640900" cy="5610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it-IT" b="0" i="0">
                <a:solidFill>
                  <a:schemeClr val="lt1"/>
                </a:solidFill>
                <a:latin typeface="Montserrat"/>
                <a:ea typeface="Montserrat"/>
                <a:cs typeface="Montserrat"/>
                <a:sym typeface="Montserrat"/>
              </a:rPr>
              <a:t>CLAUDIO DOERZBACHER JR.</a:t>
            </a:r>
            <a:br>
              <a:rPr lang="it-IT" sz="1000" b="0" i="0">
                <a:solidFill>
                  <a:schemeClr val="lt1"/>
                </a:solidFill>
                <a:latin typeface="Open Sans"/>
                <a:ea typeface="Open Sans"/>
                <a:cs typeface="Open Sans"/>
                <a:sym typeface="Open Sans"/>
              </a:rPr>
            </a:br>
            <a:r>
              <a:rPr lang="it-IT" b="0" i="1">
                <a:solidFill>
                  <a:schemeClr val="lt1"/>
                </a:solidFill>
                <a:latin typeface="+mn-lt"/>
                <a:ea typeface="PT Serif"/>
                <a:cs typeface="PT Serif"/>
                <a:sym typeface="PT Serif"/>
              </a:rPr>
              <a:t>Senior Partner</a:t>
            </a:r>
            <a:endParaRPr lang="it-IT" sz="1000" b="0" i="0">
              <a:solidFill>
                <a:schemeClr val="lt1"/>
              </a:solidFill>
              <a:latin typeface="+mn-lt"/>
              <a:ea typeface="Open Sans"/>
              <a:cs typeface="Open Sans"/>
              <a:sym typeface="Open Sans"/>
            </a:endParaRPr>
          </a:p>
        </p:txBody>
      </p:sp>
      <p:sp>
        <p:nvSpPr>
          <p:cNvPr id="28" name="Google Shape;429;p34">
            <a:extLst>
              <a:ext uri="{FF2B5EF4-FFF2-40B4-BE49-F238E27FC236}">
                <a16:creationId xmlns:a16="http://schemas.microsoft.com/office/drawing/2014/main" id="{5B5AEF33-51DC-4182-BC50-DE6FBA36F021}"/>
              </a:ext>
            </a:extLst>
          </p:cNvPr>
          <p:cNvSpPr txBox="1">
            <a:spLocks/>
          </p:cNvSpPr>
          <p:nvPr userDrawn="1"/>
        </p:nvSpPr>
        <p:spPr>
          <a:xfrm>
            <a:off x="299888" y="3644997"/>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DIEGO ALBUQUERQUE</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29" name="Google Shape;430;p34">
            <a:extLst>
              <a:ext uri="{FF2B5EF4-FFF2-40B4-BE49-F238E27FC236}">
                <a16:creationId xmlns:a16="http://schemas.microsoft.com/office/drawing/2014/main" id="{3C27B05E-0A85-4BD1-A234-71E17686455D}"/>
              </a:ext>
            </a:extLst>
          </p:cNvPr>
          <p:cNvSpPr txBox="1">
            <a:spLocks/>
          </p:cNvSpPr>
          <p:nvPr userDrawn="1"/>
        </p:nvSpPr>
        <p:spPr>
          <a:xfrm>
            <a:off x="3061438" y="3637572"/>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RODRIGO PASIN</a:t>
            </a:r>
          </a:p>
          <a:p>
            <a:pPr marL="0" indent="0" algn="ctr" fontAlgn="auto">
              <a:lnSpc>
                <a:spcPct val="115000"/>
              </a:lnSpc>
              <a:spcBef>
                <a:spcPts val="0"/>
              </a:spcBef>
              <a:spcAft>
                <a:spcPts val="0"/>
              </a:spcAft>
              <a:buFont typeface="Wingdings" panose="05000000000000000000" pitchFamily="2" charset="2"/>
              <a:buNone/>
            </a:pPr>
            <a:r>
              <a:rPr lang="pt-BR" b="0" i="1">
                <a:solidFill>
                  <a:schemeClr val="lt1"/>
                </a:solidFill>
                <a:latin typeface="+mn-lt"/>
                <a:ea typeface="PT Serif"/>
                <a:cs typeface="PT Serif"/>
                <a:sym typeface="PT Serif"/>
              </a:rPr>
              <a:t>Associated </a:t>
            </a:r>
            <a:r>
              <a:rPr lang="pt-BR" b="0" i="1" err="1">
                <a:solidFill>
                  <a:schemeClr val="lt1"/>
                </a:solidFill>
                <a:latin typeface="+mn-lt"/>
                <a:ea typeface="PT Serif"/>
                <a:cs typeface="PT Serif"/>
                <a:sym typeface="PT Serif"/>
              </a:rPr>
              <a:t>Senior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30" name="Google Shape;431;p34">
            <a:extLst>
              <a:ext uri="{FF2B5EF4-FFF2-40B4-BE49-F238E27FC236}">
                <a16:creationId xmlns:a16="http://schemas.microsoft.com/office/drawing/2014/main" id="{6097B75B-952F-47B1-B649-572FCF79611B}"/>
              </a:ext>
            </a:extLst>
          </p:cNvPr>
          <p:cNvSpPr txBox="1">
            <a:spLocks/>
          </p:cNvSpPr>
          <p:nvPr userDrawn="1"/>
        </p:nvSpPr>
        <p:spPr>
          <a:xfrm>
            <a:off x="299938" y="4545784"/>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DANIEL SHIGUIHARA</a:t>
            </a:r>
          </a:p>
          <a:p>
            <a:pPr marL="0" indent="0" algn="ctr" fontAlgn="auto">
              <a:lnSpc>
                <a:spcPct val="115000"/>
              </a:lnSpc>
              <a:spcBef>
                <a:spcPts val="0"/>
              </a:spcBef>
              <a:spcAft>
                <a:spcPts val="0"/>
              </a:spcAft>
              <a:buClr>
                <a:schemeClr val="dk1"/>
              </a:buClr>
              <a:buSzPts val="1100"/>
              <a:buFont typeface="Arial"/>
              <a:buNone/>
            </a:pPr>
            <a:r>
              <a:rPr lang="pt-BR" b="0" i="1">
                <a:solidFill>
                  <a:schemeClr val="lt1"/>
                </a:solidFill>
                <a:latin typeface="+mn-lt"/>
                <a:ea typeface="PT Serif"/>
                <a:cs typeface="PT Serif"/>
                <a:sym typeface="PT Serif"/>
              </a:rPr>
              <a:t>Associated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32" name="Google Shape;432;p34">
            <a:extLst>
              <a:ext uri="{FF2B5EF4-FFF2-40B4-BE49-F238E27FC236}">
                <a16:creationId xmlns:a16="http://schemas.microsoft.com/office/drawing/2014/main" id="{55C08577-1649-472F-8F32-C78DCA64541A}"/>
              </a:ext>
            </a:extLst>
          </p:cNvPr>
          <p:cNvSpPr txBox="1">
            <a:spLocks/>
          </p:cNvSpPr>
          <p:nvPr userDrawn="1"/>
        </p:nvSpPr>
        <p:spPr>
          <a:xfrm>
            <a:off x="3001125" y="4531934"/>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VINÍCIUS DE OLIVEIRA</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33" name="Google Shape;433;p34">
            <a:extLst>
              <a:ext uri="{FF2B5EF4-FFF2-40B4-BE49-F238E27FC236}">
                <a16:creationId xmlns:a16="http://schemas.microsoft.com/office/drawing/2014/main" id="{484348C4-5087-441E-BF61-58F8B48D4F1E}"/>
              </a:ext>
            </a:extLst>
          </p:cNvPr>
          <p:cNvSpPr txBox="1">
            <a:spLocks/>
          </p:cNvSpPr>
          <p:nvPr userDrawn="1"/>
        </p:nvSpPr>
        <p:spPr>
          <a:xfrm>
            <a:off x="3061413" y="1993459"/>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GABRIEL LOEST CARDOSO</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pic>
        <p:nvPicPr>
          <p:cNvPr id="34" name="Google Shape;434;p34">
            <a:extLst>
              <a:ext uri="{FF2B5EF4-FFF2-40B4-BE49-F238E27FC236}">
                <a16:creationId xmlns:a16="http://schemas.microsoft.com/office/drawing/2014/main" id="{8C2FC2D4-F2AE-4193-AF84-B454ABE41FBF}"/>
              </a:ext>
            </a:extLst>
          </p:cNvPr>
          <p:cNvPicPr preferRelativeResize="0"/>
          <p:nvPr userDrawn="1"/>
        </p:nvPicPr>
        <p:blipFill>
          <a:blip r:embed="rId3">
            <a:alphaModFix/>
          </a:blip>
          <a:stretch>
            <a:fillRect/>
          </a:stretch>
        </p:blipFill>
        <p:spPr>
          <a:xfrm>
            <a:off x="1554761" y="3384007"/>
            <a:ext cx="131225" cy="125125"/>
          </a:xfrm>
          <a:prstGeom prst="rect">
            <a:avLst/>
          </a:prstGeom>
          <a:noFill/>
          <a:ln>
            <a:noFill/>
          </a:ln>
        </p:spPr>
      </p:pic>
      <p:sp>
        <p:nvSpPr>
          <p:cNvPr id="35" name="Google Shape;436;p34">
            <a:extLst>
              <a:ext uri="{FF2B5EF4-FFF2-40B4-BE49-F238E27FC236}">
                <a16:creationId xmlns:a16="http://schemas.microsoft.com/office/drawing/2014/main" id="{0835DD92-28EB-4F17-B28C-EB1447D607A5}"/>
              </a:ext>
            </a:extLst>
          </p:cNvPr>
          <p:cNvSpPr txBox="1">
            <a:spLocks/>
          </p:cNvSpPr>
          <p:nvPr userDrawn="1"/>
        </p:nvSpPr>
        <p:spPr>
          <a:xfrm>
            <a:off x="299925" y="1970730"/>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ADAM PATTERSON</a:t>
            </a:r>
          </a:p>
          <a:p>
            <a:pPr marL="0" indent="0" algn="ctr" fontAlgn="auto">
              <a:lnSpc>
                <a:spcPct val="115000"/>
              </a:lnSpc>
              <a:spcBef>
                <a:spcPts val="0"/>
              </a:spcBef>
              <a:spcAft>
                <a:spcPts val="0"/>
              </a:spcAft>
              <a:buFont typeface="Wingdings" panose="05000000000000000000" pitchFamily="2" charset="2"/>
              <a:buNone/>
            </a:pP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pic>
        <p:nvPicPr>
          <p:cNvPr id="36" name="Google Shape;437;p34">
            <a:extLst>
              <a:ext uri="{FF2B5EF4-FFF2-40B4-BE49-F238E27FC236}">
                <a16:creationId xmlns:a16="http://schemas.microsoft.com/office/drawing/2014/main" id="{6A31EDB8-5A9B-4572-9A9F-95F599DB0C12}"/>
              </a:ext>
            </a:extLst>
          </p:cNvPr>
          <p:cNvPicPr preferRelativeResize="0"/>
          <p:nvPr userDrawn="1"/>
        </p:nvPicPr>
        <p:blipFill>
          <a:blip r:embed="rId3">
            <a:alphaModFix/>
          </a:blip>
          <a:stretch>
            <a:fillRect/>
          </a:stretch>
        </p:blipFill>
        <p:spPr>
          <a:xfrm>
            <a:off x="1554748" y="2516757"/>
            <a:ext cx="131225" cy="125125"/>
          </a:xfrm>
          <a:prstGeom prst="rect">
            <a:avLst/>
          </a:prstGeom>
          <a:noFill/>
          <a:ln>
            <a:noFill/>
          </a:ln>
        </p:spPr>
      </p:pic>
      <p:pic>
        <p:nvPicPr>
          <p:cNvPr id="37" name="Google Shape;438;p34">
            <a:extLst>
              <a:ext uri="{FF2B5EF4-FFF2-40B4-BE49-F238E27FC236}">
                <a16:creationId xmlns:a16="http://schemas.microsoft.com/office/drawing/2014/main" id="{640532FD-870B-463A-8249-D10F9CF22497}"/>
              </a:ext>
            </a:extLst>
          </p:cNvPr>
          <p:cNvPicPr preferRelativeResize="0"/>
          <p:nvPr userDrawn="1"/>
        </p:nvPicPr>
        <p:blipFill>
          <a:blip r:embed="rId3">
            <a:alphaModFix/>
          </a:blip>
          <a:stretch>
            <a:fillRect/>
          </a:stretch>
        </p:blipFill>
        <p:spPr>
          <a:xfrm>
            <a:off x="1554736" y="4301082"/>
            <a:ext cx="131225" cy="125125"/>
          </a:xfrm>
          <a:prstGeom prst="rect">
            <a:avLst/>
          </a:prstGeom>
          <a:noFill/>
          <a:ln>
            <a:noFill/>
          </a:ln>
        </p:spPr>
      </p:pic>
      <p:pic>
        <p:nvPicPr>
          <p:cNvPr id="38" name="Google Shape;439;p34">
            <a:extLst>
              <a:ext uri="{FF2B5EF4-FFF2-40B4-BE49-F238E27FC236}">
                <a16:creationId xmlns:a16="http://schemas.microsoft.com/office/drawing/2014/main" id="{744E8711-E815-429A-9F4A-FDA86F75BD14}"/>
              </a:ext>
            </a:extLst>
          </p:cNvPr>
          <p:cNvPicPr preferRelativeResize="0"/>
          <p:nvPr userDrawn="1"/>
        </p:nvPicPr>
        <p:blipFill>
          <a:blip r:embed="rId3">
            <a:alphaModFix/>
          </a:blip>
          <a:stretch>
            <a:fillRect/>
          </a:stretch>
        </p:blipFill>
        <p:spPr>
          <a:xfrm>
            <a:off x="4316248" y="2516757"/>
            <a:ext cx="131225" cy="125125"/>
          </a:xfrm>
          <a:prstGeom prst="rect">
            <a:avLst/>
          </a:prstGeom>
          <a:noFill/>
          <a:ln>
            <a:noFill/>
          </a:ln>
        </p:spPr>
      </p:pic>
      <p:pic>
        <p:nvPicPr>
          <p:cNvPr id="39" name="Google Shape;440;p34">
            <a:extLst>
              <a:ext uri="{FF2B5EF4-FFF2-40B4-BE49-F238E27FC236}">
                <a16:creationId xmlns:a16="http://schemas.microsoft.com/office/drawing/2014/main" id="{9FD600C0-FF58-4092-8422-2DDAD5410837}"/>
              </a:ext>
            </a:extLst>
          </p:cNvPr>
          <p:cNvPicPr preferRelativeResize="0"/>
          <p:nvPr userDrawn="1"/>
        </p:nvPicPr>
        <p:blipFill>
          <a:blip r:embed="rId3">
            <a:alphaModFix/>
          </a:blip>
          <a:stretch>
            <a:fillRect/>
          </a:stretch>
        </p:blipFill>
        <p:spPr>
          <a:xfrm>
            <a:off x="4316273" y="3384032"/>
            <a:ext cx="131225" cy="125125"/>
          </a:xfrm>
          <a:prstGeom prst="rect">
            <a:avLst/>
          </a:prstGeom>
          <a:noFill/>
          <a:ln>
            <a:noFill/>
          </a:ln>
        </p:spPr>
      </p:pic>
      <p:pic>
        <p:nvPicPr>
          <p:cNvPr id="40" name="Google Shape;441;p34">
            <a:extLst>
              <a:ext uri="{FF2B5EF4-FFF2-40B4-BE49-F238E27FC236}">
                <a16:creationId xmlns:a16="http://schemas.microsoft.com/office/drawing/2014/main" id="{69B604A5-E41D-4594-BF40-CAF0F9B0CD89}"/>
              </a:ext>
            </a:extLst>
          </p:cNvPr>
          <p:cNvPicPr preferRelativeResize="0"/>
          <p:nvPr userDrawn="1"/>
        </p:nvPicPr>
        <p:blipFill>
          <a:blip r:embed="rId3">
            <a:alphaModFix/>
          </a:blip>
          <a:stretch>
            <a:fillRect/>
          </a:stretch>
        </p:blipFill>
        <p:spPr>
          <a:xfrm>
            <a:off x="1554773" y="5147782"/>
            <a:ext cx="131225" cy="125125"/>
          </a:xfrm>
          <a:prstGeom prst="rect">
            <a:avLst/>
          </a:prstGeom>
          <a:noFill/>
          <a:ln>
            <a:noFill/>
          </a:ln>
        </p:spPr>
      </p:pic>
      <p:pic>
        <p:nvPicPr>
          <p:cNvPr id="41" name="Google Shape;442;p34">
            <a:extLst>
              <a:ext uri="{FF2B5EF4-FFF2-40B4-BE49-F238E27FC236}">
                <a16:creationId xmlns:a16="http://schemas.microsoft.com/office/drawing/2014/main" id="{0CD3B092-1A6D-4795-B71A-BC8B53AEF92B}"/>
              </a:ext>
            </a:extLst>
          </p:cNvPr>
          <p:cNvPicPr preferRelativeResize="0"/>
          <p:nvPr userDrawn="1"/>
        </p:nvPicPr>
        <p:blipFill>
          <a:blip r:embed="rId3">
            <a:alphaModFix/>
          </a:blip>
          <a:stretch>
            <a:fillRect/>
          </a:stretch>
        </p:blipFill>
        <p:spPr>
          <a:xfrm>
            <a:off x="4316298" y="4196182"/>
            <a:ext cx="131225" cy="125125"/>
          </a:xfrm>
          <a:prstGeom prst="rect">
            <a:avLst/>
          </a:prstGeom>
          <a:noFill/>
          <a:ln>
            <a:noFill/>
          </a:ln>
        </p:spPr>
      </p:pic>
      <p:pic>
        <p:nvPicPr>
          <p:cNvPr id="42" name="Google Shape;443;p34">
            <a:extLst>
              <a:ext uri="{FF2B5EF4-FFF2-40B4-BE49-F238E27FC236}">
                <a16:creationId xmlns:a16="http://schemas.microsoft.com/office/drawing/2014/main" id="{EC84E5D9-88C1-4376-9D2E-A95C4DE1EBB4}"/>
              </a:ext>
            </a:extLst>
          </p:cNvPr>
          <p:cNvPicPr preferRelativeResize="0"/>
          <p:nvPr userDrawn="1"/>
        </p:nvPicPr>
        <p:blipFill>
          <a:blip r:embed="rId3">
            <a:alphaModFix/>
          </a:blip>
          <a:stretch>
            <a:fillRect/>
          </a:stretch>
        </p:blipFill>
        <p:spPr>
          <a:xfrm>
            <a:off x="4255961" y="5109732"/>
            <a:ext cx="131225" cy="125125"/>
          </a:xfrm>
          <a:prstGeom prst="rect">
            <a:avLst/>
          </a:prstGeom>
          <a:noFill/>
          <a:ln>
            <a:noFill/>
          </a:ln>
        </p:spPr>
      </p:pic>
      <p:cxnSp>
        <p:nvCxnSpPr>
          <p:cNvPr id="43" name="Google Shape;444;p34">
            <a:extLst>
              <a:ext uri="{FF2B5EF4-FFF2-40B4-BE49-F238E27FC236}">
                <a16:creationId xmlns:a16="http://schemas.microsoft.com/office/drawing/2014/main" id="{262F17E3-68CE-496C-BF2D-DAECE1963A0D}"/>
              </a:ext>
            </a:extLst>
          </p:cNvPr>
          <p:cNvCxnSpPr/>
          <p:nvPr userDrawn="1"/>
        </p:nvCxnSpPr>
        <p:spPr>
          <a:xfrm rot="10800000">
            <a:off x="6173625" y="1772159"/>
            <a:ext cx="0" cy="3665700"/>
          </a:xfrm>
          <a:prstGeom prst="straightConnector1">
            <a:avLst/>
          </a:prstGeom>
          <a:noFill/>
          <a:ln w="19050" cap="flat" cmpd="sng">
            <a:solidFill>
              <a:srgbClr val="60B5DF"/>
            </a:solidFill>
            <a:prstDash val="solid"/>
            <a:round/>
            <a:headEnd type="none" w="med" len="med"/>
            <a:tailEnd type="none" w="med" len="med"/>
          </a:ln>
        </p:spPr>
      </p:cxnSp>
      <p:sp>
        <p:nvSpPr>
          <p:cNvPr id="44" name="Google Shape;445;p34">
            <a:extLst>
              <a:ext uri="{FF2B5EF4-FFF2-40B4-BE49-F238E27FC236}">
                <a16:creationId xmlns:a16="http://schemas.microsoft.com/office/drawing/2014/main" id="{59C67C38-ECB2-410B-A339-A6BF37501ECF}"/>
              </a:ext>
            </a:extLst>
          </p:cNvPr>
          <p:cNvSpPr txBox="1"/>
          <p:nvPr userDrawn="1"/>
        </p:nvSpPr>
        <p:spPr>
          <a:xfrm>
            <a:off x="6068825" y="4554097"/>
            <a:ext cx="3291000" cy="56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Redirection International:</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Avenida Iguaçu, 2820 </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Curitiba/PR</a:t>
            </a:r>
            <a:endParaRPr sz="1400" b="0">
              <a:solidFill>
                <a:srgbClr val="FFFFFF"/>
              </a:solidFill>
              <a:latin typeface="Montserrat Light"/>
              <a:ea typeface="Montserrat Light"/>
              <a:cs typeface="Montserrat Light"/>
              <a:sym typeface="Montserrat Light"/>
            </a:endParaRPr>
          </a:p>
        </p:txBody>
      </p:sp>
      <p:cxnSp>
        <p:nvCxnSpPr>
          <p:cNvPr id="66" name="Google Shape;446;p34">
            <a:extLst>
              <a:ext uri="{FF2B5EF4-FFF2-40B4-BE49-F238E27FC236}">
                <a16:creationId xmlns:a16="http://schemas.microsoft.com/office/drawing/2014/main" id="{81883FB2-264D-4915-94F6-F4639E1B0130}"/>
              </a:ext>
            </a:extLst>
          </p:cNvPr>
          <p:cNvCxnSpPr/>
          <p:nvPr userDrawn="1"/>
        </p:nvCxnSpPr>
        <p:spPr>
          <a:xfrm rot="10800000">
            <a:off x="8394725" y="4562472"/>
            <a:ext cx="812700" cy="0"/>
          </a:xfrm>
          <a:prstGeom prst="straightConnector1">
            <a:avLst/>
          </a:prstGeom>
          <a:noFill/>
          <a:ln w="19050" cap="flat" cmpd="sng">
            <a:solidFill>
              <a:srgbClr val="60B5DF"/>
            </a:solidFill>
            <a:prstDash val="solid"/>
            <a:round/>
            <a:headEnd type="none" w="med" len="med"/>
            <a:tailEnd type="none" w="med" len="med"/>
          </a:ln>
        </p:spPr>
      </p:cxnSp>
      <p:sp>
        <p:nvSpPr>
          <p:cNvPr id="67" name="Google Shape;447;p34">
            <a:extLst>
              <a:ext uri="{FF2B5EF4-FFF2-40B4-BE49-F238E27FC236}">
                <a16:creationId xmlns:a16="http://schemas.microsoft.com/office/drawing/2014/main" id="{40129E61-8585-41DF-82D9-88B0880ABF6E}"/>
              </a:ext>
            </a:extLst>
          </p:cNvPr>
          <p:cNvSpPr txBox="1"/>
          <p:nvPr userDrawn="1"/>
        </p:nvSpPr>
        <p:spPr>
          <a:xfrm>
            <a:off x="6374925" y="1913047"/>
            <a:ext cx="32910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CONTACT US:</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+55 (41) 342-0022</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info@redirection.com.br</a:t>
            </a:r>
            <a:endParaRPr sz="1200" b="0">
              <a:solidFill>
                <a:srgbClr val="FFFFFF"/>
              </a:solidFill>
              <a:latin typeface="Montserrat"/>
              <a:ea typeface="Montserrat"/>
              <a:cs typeface="Montserrat"/>
              <a:sym typeface="Montserrat"/>
            </a:endParaRPr>
          </a:p>
        </p:txBody>
      </p:sp>
      <p:cxnSp>
        <p:nvCxnSpPr>
          <p:cNvPr id="68" name="Google Shape;448;p34">
            <a:extLst>
              <a:ext uri="{FF2B5EF4-FFF2-40B4-BE49-F238E27FC236}">
                <a16:creationId xmlns:a16="http://schemas.microsoft.com/office/drawing/2014/main" id="{45523246-8C5A-4811-AD40-F57ACD226C96}"/>
              </a:ext>
            </a:extLst>
          </p:cNvPr>
          <p:cNvCxnSpPr/>
          <p:nvPr userDrawn="1"/>
        </p:nvCxnSpPr>
        <p:spPr>
          <a:xfrm rot="10800000">
            <a:off x="6488075" y="2236672"/>
            <a:ext cx="812700" cy="0"/>
          </a:xfrm>
          <a:prstGeom prst="straightConnector1">
            <a:avLst/>
          </a:prstGeom>
          <a:noFill/>
          <a:ln w="19050" cap="flat" cmpd="sng">
            <a:solidFill>
              <a:srgbClr val="60B5DF"/>
            </a:solidFill>
            <a:prstDash val="solid"/>
            <a:round/>
            <a:headEnd type="none" w="med" len="med"/>
            <a:tailEnd type="none" w="med" len="med"/>
          </a:ln>
        </p:spPr>
      </p:cxnSp>
      <p:sp>
        <p:nvSpPr>
          <p:cNvPr id="69" name="Title 1">
            <a:extLst>
              <a:ext uri="{FF2B5EF4-FFF2-40B4-BE49-F238E27FC236}">
                <a16:creationId xmlns:a16="http://schemas.microsoft.com/office/drawing/2014/main" id="{8017FAF2-2FDA-4E70-AF33-3EE59C6BDF5C}"/>
              </a:ext>
            </a:extLst>
          </p:cNvPr>
          <p:cNvSpPr txBox="1">
            <a:spLocks/>
          </p:cNvSpPr>
          <p:nvPr userDrawn="1"/>
        </p:nvSpPr>
        <p:spPr>
          <a:xfrm>
            <a:off x="415924" y="414000"/>
            <a:ext cx="6732000" cy="411257"/>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en-US">
                <a:solidFill>
                  <a:schemeClr val="bg1"/>
                </a:solidFill>
              </a:rPr>
              <a:t>team:</a:t>
            </a:r>
          </a:p>
        </p:txBody>
      </p:sp>
      <p:cxnSp>
        <p:nvCxnSpPr>
          <p:cNvPr id="70" name="Google Shape;171;p23">
            <a:extLst>
              <a:ext uri="{FF2B5EF4-FFF2-40B4-BE49-F238E27FC236}">
                <a16:creationId xmlns:a16="http://schemas.microsoft.com/office/drawing/2014/main" id="{380A9E9D-4A2A-4E21-B814-DAFBFB93744E}"/>
              </a:ext>
            </a:extLst>
          </p:cNvPr>
          <p:cNvCxnSpPr>
            <a:cxnSpLocks/>
          </p:cNvCxnSpPr>
          <p:nvPr userDrawn="1"/>
        </p:nvCxnSpPr>
        <p:spPr>
          <a:xfrm rot="10800000">
            <a:off x="492126" y="825257"/>
            <a:ext cx="1482600" cy="0"/>
          </a:xfrm>
          <a:prstGeom prst="straightConnector1">
            <a:avLst/>
          </a:prstGeom>
          <a:noFill/>
          <a:ln w="19050" cap="flat" cmpd="sng">
            <a:solidFill>
              <a:srgbClr val="60B5DF"/>
            </a:solidFill>
            <a:prstDash val="solid"/>
            <a:round/>
            <a:headEnd type="none" w="med" len="med"/>
            <a:tailEnd type="none" w="med" len="med"/>
          </a:ln>
        </p:spPr>
      </p:cxnSp>
      <p:sp>
        <p:nvSpPr>
          <p:cNvPr id="71" name="Google Shape;433;p34">
            <a:extLst>
              <a:ext uri="{FF2B5EF4-FFF2-40B4-BE49-F238E27FC236}">
                <a16:creationId xmlns:a16="http://schemas.microsoft.com/office/drawing/2014/main" id="{23E7A9FA-D79B-417B-8696-0B362146E3DB}"/>
              </a:ext>
            </a:extLst>
          </p:cNvPr>
          <p:cNvSpPr txBox="1">
            <a:spLocks/>
          </p:cNvSpPr>
          <p:nvPr userDrawn="1"/>
        </p:nvSpPr>
        <p:spPr>
          <a:xfrm>
            <a:off x="3061413" y="2827526"/>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JOÃO CAETANO MAGALHÃES</a:t>
            </a:r>
            <a:br>
              <a:rPr lang="pt-BR" b="0" i="0">
                <a:solidFill>
                  <a:schemeClr val="lt1"/>
                </a:solidFill>
                <a:latin typeface="Montserrat"/>
                <a:ea typeface="Montserrat"/>
                <a:cs typeface="Montserrat"/>
                <a:sym typeface="Montserrat"/>
              </a:rPr>
            </a:br>
            <a:r>
              <a:rPr lang="pt-BR" b="0" i="0" err="1">
                <a:solidFill>
                  <a:schemeClr val="lt1"/>
                </a:solidFill>
                <a:latin typeface="+mn-lt"/>
                <a:ea typeface="Montserrat"/>
                <a:cs typeface="Montserrat"/>
                <a:sym typeface="Montserrat"/>
              </a:rPr>
              <a:t>S</a:t>
            </a:r>
            <a:r>
              <a:rPr lang="pt-BR" b="0" i="1" err="1">
                <a:solidFill>
                  <a:schemeClr val="lt1"/>
                </a:solidFill>
                <a:latin typeface="+mn-lt"/>
                <a:ea typeface="Montserrat"/>
                <a:cs typeface="Montserrat"/>
                <a:sym typeface="PT Serif"/>
              </a:rPr>
              <a:t>e</a:t>
            </a:r>
            <a:r>
              <a:rPr lang="pt-BR" b="0" i="1" err="1">
                <a:solidFill>
                  <a:schemeClr val="lt1"/>
                </a:solidFill>
                <a:latin typeface="+mn-lt"/>
                <a:ea typeface="PT Serif"/>
                <a:cs typeface="PT Serif"/>
                <a:sym typeface="PT Serif"/>
              </a:rPr>
              <a:t>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Tree>
    <p:extLst>
      <p:ext uri="{BB962C8B-B14F-4D97-AF65-F5344CB8AC3E}">
        <p14:creationId xmlns:p14="http://schemas.microsoft.com/office/powerpoint/2010/main" val="170102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ubsection_Barras">
    <p:spTree>
      <p:nvGrpSpPr>
        <p:cNvPr id="1" name=""/>
        <p:cNvGrpSpPr/>
        <p:nvPr/>
      </p:nvGrpSpPr>
      <p:grpSpPr>
        <a:xfrm>
          <a:off x="0" y="0"/>
          <a:ext cx="0" cy="0"/>
          <a:chOff x="0" y="0"/>
          <a:chExt cx="0" cy="0"/>
        </a:xfrm>
      </p:grpSpPr>
      <p:pic>
        <p:nvPicPr>
          <p:cNvPr id="5" name="Google Shape;54;p13">
            <a:extLst>
              <a:ext uri="{FF2B5EF4-FFF2-40B4-BE49-F238E27FC236}">
                <a16:creationId xmlns:a16="http://schemas.microsoft.com/office/drawing/2014/main" id="{19D7C31D-02B3-4CD4-B568-470085C83DA8}"/>
              </a:ext>
            </a:extLst>
          </p:cNvPr>
          <p:cNvPicPr preferRelativeResize="0"/>
          <p:nvPr/>
        </p:nvPicPr>
        <p:blipFill rotWithShape="1">
          <a:blip r:embed="rId2">
            <a:alphaModFix amt="20000"/>
          </a:blip>
          <a:srcRect r="17863"/>
          <a:stretch/>
        </p:blipFill>
        <p:spPr>
          <a:xfrm>
            <a:off x="0" y="0"/>
            <a:ext cx="9906000" cy="6857009"/>
          </a:xfrm>
          <a:prstGeom prst="rect">
            <a:avLst/>
          </a:prstGeom>
          <a:noFill/>
          <a:ln>
            <a:noFill/>
          </a:ln>
        </p:spPr>
      </p:pic>
      <p:sp>
        <p:nvSpPr>
          <p:cNvPr id="25" name="Title 1"/>
          <p:cNvSpPr>
            <a:spLocks noGrp="1"/>
          </p:cNvSpPr>
          <p:nvPr>
            <p:ph type="title" hasCustomPrompt="1"/>
          </p:nvPr>
        </p:nvSpPr>
        <p:spPr>
          <a:xfrm>
            <a:off x="3229200" y="4518646"/>
            <a:ext cx="6588000" cy="379907"/>
          </a:xfrm>
          <a:prstGeom prst="rect">
            <a:avLst/>
          </a:prstGeom>
        </p:spPr>
        <p:txBody>
          <a:bodyPr tIns="0" rIns="0" anchor="b" anchorCtr="0">
            <a:sp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19" name="Text Placeholder 5"/>
          <p:cNvSpPr>
            <a:spLocks noGrp="1"/>
          </p:cNvSpPr>
          <p:nvPr>
            <p:ph type="body" sz="quarter" idx="25" hasCustomPrompt="1"/>
          </p:nvPr>
        </p:nvSpPr>
        <p:spPr>
          <a:xfrm>
            <a:off x="3229200" y="4898553"/>
            <a:ext cx="6588000" cy="324000"/>
          </a:xfrm>
          <a:prstGeom prst="rect">
            <a:avLst/>
          </a:prstGeom>
        </p:spPr>
        <p:txBody>
          <a:bodyPr lIns="72000"/>
          <a:lstStyle>
            <a:lvl1pPr marL="0" indent="0">
              <a:buFontTx/>
              <a:buNone/>
              <a:defRPr lang="en-GB" sz="140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subsection</a:t>
            </a:r>
            <a:endParaRPr lang="en-GB"/>
          </a:p>
        </p:txBody>
      </p:sp>
      <p:cxnSp>
        <p:nvCxnSpPr>
          <p:cNvPr id="3" name="Google Shape;81;p15">
            <a:extLst>
              <a:ext uri="{FF2B5EF4-FFF2-40B4-BE49-F238E27FC236}">
                <a16:creationId xmlns:a16="http://schemas.microsoft.com/office/drawing/2014/main" id="{31E26E00-C014-42F3-ABFC-A41EB22390F0}"/>
              </a:ext>
            </a:extLst>
          </p:cNvPr>
          <p:cNvCxnSpPr>
            <a:cxnSpLocks/>
          </p:cNvCxnSpPr>
          <p:nvPr/>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7" name="Google Shape;56;p13">
            <a:extLst>
              <a:ext uri="{FF2B5EF4-FFF2-40B4-BE49-F238E27FC236}">
                <a16:creationId xmlns:a16="http://schemas.microsoft.com/office/drawing/2014/main" id="{AC56B929-02EC-4D1F-B4E6-425B3B06A75C}"/>
              </a:ext>
            </a:extLst>
          </p:cNvPr>
          <p:cNvPicPr preferRelativeResize="0"/>
          <p:nvPr/>
        </p:nvPicPr>
        <p:blipFill>
          <a:blip r:embed="rId3">
            <a:alphaModFix amt="20000"/>
          </a:blip>
          <a:stretch>
            <a:fillRect/>
          </a:stretch>
        </p:blipFill>
        <p:spPr>
          <a:xfrm>
            <a:off x="428825" y="396825"/>
            <a:ext cx="2869701" cy="753000"/>
          </a:xfrm>
          <a:prstGeom prst="rect">
            <a:avLst/>
          </a:prstGeom>
          <a:noFill/>
          <a:ln>
            <a:noFill/>
          </a:ln>
        </p:spPr>
      </p:pic>
      <p:sp>
        <p:nvSpPr>
          <p:cNvPr id="9" name="Google Shape;57;p13">
            <a:extLst>
              <a:ext uri="{FF2B5EF4-FFF2-40B4-BE49-F238E27FC236}">
                <a16:creationId xmlns:a16="http://schemas.microsoft.com/office/drawing/2014/main" id="{165DAC97-1B2A-43BF-9F2B-9192226C05CB}"/>
              </a:ext>
            </a:extLst>
          </p:cNvPr>
          <p:cNvSpPr txBox="1"/>
          <p:nvPr/>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pic>
        <p:nvPicPr>
          <p:cNvPr id="8" name="Google Shape;54;p13">
            <a:extLst>
              <a:ext uri="{FF2B5EF4-FFF2-40B4-BE49-F238E27FC236}">
                <a16:creationId xmlns:a16="http://schemas.microsoft.com/office/drawing/2014/main" id="{CF8F3505-6670-4650-A9CE-11EE31C7FF8D}"/>
              </a:ext>
            </a:extLst>
          </p:cNvPr>
          <p:cNvPicPr preferRelativeResize="0"/>
          <p:nvPr userDrawn="1"/>
        </p:nvPicPr>
        <p:blipFill rotWithShape="1">
          <a:blip r:embed="rId2">
            <a:alphaModFix amt="20000"/>
          </a:blip>
          <a:srcRect r="17863"/>
          <a:stretch/>
        </p:blipFill>
        <p:spPr>
          <a:xfrm>
            <a:off x="0" y="0"/>
            <a:ext cx="9906000" cy="6857009"/>
          </a:xfrm>
          <a:prstGeom prst="rect">
            <a:avLst/>
          </a:prstGeom>
          <a:noFill/>
          <a:ln>
            <a:noFill/>
          </a:ln>
        </p:spPr>
      </p:pic>
      <p:sp>
        <p:nvSpPr>
          <p:cNvPr id="10" name="Title 1">
            <a:extLst>
              <a:ext uri="{FF2B5EF4-FFF2-40B4-BE49-F238E27FC236}">
                <a16:creationId xmlns:a16="http://schemas.microsoft.com/office/drawing/2014/main" id="{F5F4738C-C2F5-4067-8F72-C8F8C93D69B6}"/>
              </a:ext>
            </a:extLst>
          </p:cNvPr>
          <p:cNvSpPr>
            <a:spLocks noGrp="1"/>
          </p:cNvSpPr>
          <p:nvPr>
            <p:ph type="title" hasCustomPrompt="1"/>
          </p:nvPr>
        </p:nvSpPr>
        <p:spPr>
          <a:xfrm>
            <a:off x="3229200" y="4518646"/>
            <a:ext cx="6588000" cy="379907"/>
          </a:xfrm>
          <a:prstGeom prst="rect">
            <a:avLst/>
          </a:prstGeom>
        </p:spPr>
        <p:txBody>
          <a:bodyPr tIns="0" rIns="0" anchor="b" anchorCtr="0">
            <a:spAutoFit/>
          </a:bodyPr>
          <a:lstStyle>
            <a:lvl1pPr>
              <a:lnSpc>
                <a:spcPct val="110000"/>
              </a:lnSpc>
              <a:defRPr sz="2200" b="0" spc="0">
                <a:solidFill>
                  <a:schemeClr val="tx2"/>
                </a:solidFill>
                <a:latin typeface="+mj-lt"/>
              </a:defRPr>
            </a:lvl1pPr>
          </a:lstStyle>
          <a:p>
            <a:r>
              <a:rPr lang="en-US"/>
              <a:t>Click to edit Master title style</a:t>
            </a:r>
            <a:endParaRPr lang="en-GB"/>
          </a:p>
        </p:txBody>
      </p:sp>
      <p:cxnSp>
        <p:nvCxnSpPr>
          <p:cNvPr id="11" name="Google Shape;81;p15">
            <a:extLst>
              <a:ext uri="{FF2B5EF4-FFF2-40B4-BE49-F238E27FC236}">
                <a16:creationId xmlns:a16="http://schemas.microsoft.com/office/drawing/2014/main" id="{FF459608-A1BF-4D9E-A76D-6A7F95AF323B}"/>
              </a:ext>
            </a:extLst>
          </p:cNvPr>
          <p:cNvCxnSpPr>
            <a:cxnSpLocks/>
          </p:cNvCxnSpPr>
          <p:nvPr userDrawn="1"/>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12" name="Google Shape;56;p13">
            <a:extLst>
              <a:ext uri="{FF2B5EF4-FFF2-40B4-BE49-F238E27FC236}">
                <a16:creationId xmlns:a16="http://schemas.microsoft.com/office/drawing/2014/main" id="{D4AD3797-729F-498A-B621-D5497564DECD}"/>
              </a:ext>
            </a:extLst>
          </p:cNvPr>
          <p:cNvPicPr preferRelativeResize="0"/>
          <p:nvPr userDrawn="1"/>
        </p:nvPicPr>
        <p:blipFill>
          <a:blip r:embed="rId3">
            <a:alphaModFix amt="20000"/>
          </a:blip>
          <a:stretch>
            <a:fillRect/>
          </a:stretch>
        </p:blipFill>
        <p:spPr>
          <a:xfrm>
            <a:off x="428825" y="396825"/>
            <a:ext cx="2869701" cy="753000"/>
          </a:xfrm>
          <a:prstGeom prst="rect">
            <a:avLst/>
          </a:prstGeom>
          <a:noFill/>
          <a:ln>
            <a:noFill/>
          </a:ln>
        </p:spPr>
      </p:pic>
      <p:sp>
        <p:nvSpPr>
          <p:cNvPr id="13" name="Google Shape;57;p13">
            <a:extLst>
              <a:ext uri="{FF2B5EF4-FFF2-40B4-BE49-F238E27FC236}">
                <a16:creationId xmlns:a16="http://schemas.microsoft.com/office/drawing/2014/main" id="{69F63D46-92AE-49F6-A0B3-7B3F5A1503FF}"/>
              </a:ext>
            </a:extLst>
          </p:cNvPr>
          <p:cNvSpPr txBox="1"/>
          <p:nvPr userDrawn="1"/>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767309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Last Page_Barras">
    <p:spTree>
      <p:nvGrpSpPr>
        <p:cNvPr id="1" name=""/>
        <p:cNvGrpSpPr/>
        <p:nvPr/>
      </p:nvGrpSpPr>
      <p:grpSpPr>
        <a:xfrm>
          <a:off x="0" y="0"/>
          <a:ext cx="0" cy="0"/>
          <a:chOff x="0" y="0"/>
          <a:chExt cx="0" cy="0"/>
        </a:xfrm>
      </p:grpSpPr>
      <p:pic>
        <p:nvPicPr>
          <p:cNvPr id="2" name="Google Shape;54;p13">
            <a:extLst>
              <a:ext uri="{FF2B5EF4-FFF2-40B4-BE49-F238E27FC236}">
                <a16:creationId xmlns:a16="http://schemas.microsoft.com/office/drawing/2014/main" id="{44DEF3BA-F043-40AA-874E-306AC0AF2C79}"/>
              </a:ext>
            </a:extLst>
          </p:cNvPr>
          <p:cNvPicPr preferRelativeResize="0"/>
          <p:nvPr/>
        </p:nvPicPr>
        <p:blipFill rotWithShape="1">
          <a:blip r:embed="rId2">
            <a:alphaModFix amt="20000"/>
          </a:blip>
          <a:srcRect r="17863"/>
          <a:stretch/>
        </p:blipFill>
        <p:spPr>
          <a:xfrm>
            <a:off x="0" y="0"/>
            <a:ext cx="9906000" cy="6857009"/>
          </a:xfrm>
          <a:prstGeom prst="rect">
            <a:avLst/>
          </a:prstGeom>
          <a:noFill/>
          <a:ln>
            <a:noFill/>
          </a:ln>
        </p:spPr>
      </p:pic>
      <p:sp>
        <p:nvSpPr>
          <p:cNvPr id="10" name="Title Placeholder 4"/>
          <p:cNvSpPr>
            <a:spLocks noGrp="1"/>
          </p:cNvSpPr>
          <p:nvPr>
            <p:ph type="title" hasCustomPrompt="1"/>
          </p:nvPr>
        </p:nvSpPr>
        <p:spPr>
          <a:xfrm>
            <a:off x="4284000" y="2442961"/>
            <a:ext cx="5544000" cy="411257"/>
          </a:xfrm>
          <a:prstGeom prst="rect">
            <a:avLst/>
          </a:prstGeom>
        </p:spPr>
        <p:txBody>
          <a:bodyPr vert="horz" wrap="square" lIns="72000" tIns="36000" rIns="0" bIns="36000" rtlCol="0" anchor="t">
            <a:spAutoFit/>
          </a:bodyPr>
          <a:lstStyle>
            <a:lvl1pPr>
              <a:defRPr sz="2200">
                <a:solidFill>
                  <a:schemeClr val="tx2"/>
                </a:solidFill>
              </a:defRPr>
            </a:lvl1pPr>
          </a:lstStyle>
          <a:p>
            <a:r>
              <a:rPr lang="en-US"/>
              <a:t>Click to edit Master title style</a:t>
            </a:r>
            <a:endParaRPr lang="en-GB"/>
          </a:p>
        </p:txBody>
      </p:sp>
      <p:pic>
        <p:nvPicPr>
          <p:cNvPr id="12" name="Picture 11"/>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3868473" y="5071041"/>
            <a:ext cx="280987" cy="373113"/>
          </a:xfrm>
          <a:prstGeom prst="rect">
            <a:avLst/>
          </a:prstGeom>
          <a:ln>
            <a:solidFill>
              <a:schemeClr val="lt1">
                <a:hueOff val="0"/>
                <a:satOff val="0"/>
                <a:lumOff val="0"/>
              </a:schemeClr>
            </a:solidFill>
          </a:ln>
        </p:spPr>
      </p:pic>
      <p:graphicFrame>
        <p:nvGraphicFramePr>
          <p:cNvPr id="13" name="Table 12"/>
          <p:cNvGraphicFramePr>
            <a:graphicFrameLocks noGrp="1"/>
          </p:cNvGraphicFramePr>
          <p:nvPr>
            <p:extLst>
              <p:ext uri="{D42A27DB-BD31-4B8C-83A1-F6EECF244321}">
                <p14:modId xmlns:p14="http://schemas.microsoft.com/office/powerpoint/2010/main" val="3877340860"/>
              </p:ext>
            </p:extLst>
          </p:nvPr>
        </p:nvGraphicFramePr>
        <p:xfrm>
          <a:off x="4283998" y="5121776"/>
          <a:ext cx="5206076" cy="1620000"/>
        </p:xfrm>
        <a:graphic>
          <a:graphicData uri="http://schemas.openxmlformats.org/drawingml/2006/table">
            <a:tbl>
              <a:tblPr firstRow="1" bandRow="1">
                <a:tableStyleId>{5C22544A-7EE6-4342-B048-85BDC9FD1C3A}</a:tableStyleId>
              </a:tblPr>
              <a:tblGrid>
                <a:gridCol w="2603038">
                  <a:extLst>
                    <a:ext uri="{9D8B030D-6E8A-4147-A177-3AD203B41FA5}">
                      <a16:colId xmlns:a16="http://schemas.microsoft.com/office/drawing/2014/main" val="20000"/>
                    </a:ext>
                  </a:extLst>
                </a:gridCol>
                <a:gridCol w="2603038">
                  <a:extLst>
                    <a:ext uri="{9D8B030D-6E8A-4147-A177-3AD203B41FA5}">
                      <a16:colId xmlns:a16="http://schemas.microsoft.com/office/drawing/2014/main" val="20001"/>
                    </a:ext>
                  </a:extLst>
                </a:gridCol>
              </a:tblGrid>
              <a:tr h="288000">
                <a:tc gridSpan="2">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1500" i="0">
                          <a:solidFill>
                            <a:schemeClr val="tx2"/>
                          </a:solidFill>
                          <a:latin typeface="Calibri Light" panose="020F0302020204030204" pitchFamily="34" charset="0"/>
                          <a:ea typeface="Arial Unicode MS" pitchFamily="34" charset="-128"/>
                          <a:cs typeface="Calibri Light" panose="020F0302020204030204" pitchFamily="34" charset="0"/>
                        </a:rPr>
                        <a:t>REDIRECTION INTERNATIONAL</a:t>
                      </a:r>
                      <a:endParaRPr kumimoji="0" lang="es-ES" sz="15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s-ES" sz="1200" b="0"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00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rPr>
                        <a:t>Head office</a:t>
                      </a:r>
                      <a:endParaRPr kumimoji="0" lang="en-US"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Avenida Iguaçu, 2820 -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Curitiba/PR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e-DE" sz="1100" b="0" i="0" u="none" strike="noStrike" kern="1200" cap="none" spc="0" normalizeH="0" baseline="0" noProof="0">
                        <a:ln>
                          <a:noFill/>
                        </a:ln>
                        <a:solidFill>
                          <a:prstClr val="black">
                            <a:lumMod val="65000"/>
                            <a:lumOff val="35000"/>
                          </a:prstClr>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hlinkClick r:id="rId4"/>
                        </a:rPr>
                        <a:t>www.redirection.com.br</a:t>
                      </a:r>
                      <a:endPar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+55 (41) 342-0022</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hlinkClick r:id="rId5"/>
                        </a:rPr>
                        <a:t>info@redirection.com.br</a:t>
                      </a:r>
                      <a:endPar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3" name="Google Shape;81;p15">
            <a:extLst>
              <a:ext uri="{FF2B5EF4-FFF2-40B4-BE49-F238E27FC236}">
                <a16:creationId xmlns:a16="http://schemas.microsoft.com/office/drawing/2014/main" id="{D09DB224-B1EF-4077-8CF9-EE3BF7042441}"/>
              </a:ext>
            </a:extLst>
          </p:cNvPr>
          <p:cNvCxnSpPr>
            <a:cxnSpLocks/>
          </p:cNvCxnSpPr>
          <p:nvPr/>
        </p:nvCxnSpPr>
        <p:spPr>
          <a:xfrm flipH="1">
            <a:off x="4361998" y="5064021"/>
            <a:ext cx="5544002"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56;p13">
            <a:extLst>
              <a:ext uri="{FF2B5EF4-FFF2-40B4-BE49-F238E27FC236}">
                <a16:creationId xmlns:a16="http://schemas.microsoft.com/office/drawing/2014/main" id="{46ED82DA-DAE4-4B7C-A303-FC5DD2754B56}"/>
              </a:ext>
            </a:extLst>
          </p:cNvPr>
          <p:cNvPicPr preferRelativeResize="0"/>
          <p:nvPr/>
        </p:nvPicPr>
        <p:blipFill>
          <a:blip r:embed="rId6">
            <a:alphaModFix amt="20000"/>
          </a:blip>
          <a:stretch>
            <a:fillRect/>
          </a:stretch>
        </p:blipFill>
        <p:spPr>
          <a:xfrm>
            <a:off x="428825" y="396825"/>
            <a:ext cx="2869701" cy="753000"/>
          </a:xfrm>
          <a:prstGeom prst="rect">
            <a:avLst/>
          </a:prstGeom>
          <a:noFill/>
          <a:ln>
            <a:noFill/>
          </a:ln>
        </p:spPr>
      </p:pic>
      <p:sp>
        <p:nvSpPr>
          <p:cNvPr id="6" name="Google Shape;57;p13">
            <a:extLst>
              <a:ext uri="{FF2B5EF4-FFF2-40B4-BE49-F238E27FC236}">
                <a16:creationId xmlns:a16="http://schemas.microsoft.com/office/drawing/2014/main" id="{791DA74F-DB0E-4443-8296-31F8C4B729C7}"/>
              </a:ext>
            </a:extLst>
          </p:cNvPr>
          <p:cNvSpPr txBox="1"/>
          <p:nvPr/>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pic>
        <p:nvPicPr>
          <p:cNvPr id="9" name="Google Shape;54;p13">
            <a:extLst>
              <a:ext uri="{FF2B5EF4-FFF2-40B4-BE49-F238E27FC236}">
                <a16:creationId xmlns:a16="http://schemas.microsoft.com/office/drawing/2014/main" id="{BDF86844-226B-496D-8AE8-9CA0795D20D6}"/>
              </a:ext>
            </a:extLst>
          </p:cNvPr>
          <p:cNvPicPr preferRelativeResize="0"/>
          <p:nvPr userDrawn="1"/>
        </p:nvPicPr>
        <p:blipFill rotWithShape="1">
          <a:blip r:embed="rId2">
            <a:alphaModFix amt="20000"/>
          </a:blip>
          <a:srcRect r="17863"/>
          <a:stretch/>
        </p:blipFill>
        <p:spPr>
          <a:xfrm>
            <a:off x="0" y="0"/>
            <a:ext cx="9906000" cy="6857009"/>
          </a:xfrm>
          <a:prstGeom prst="rect">
            <a:avLst/>
          </a:prstGeom>
          <a:noFill/>
          <a:ln>
            <a:noFill/>
          </a:ln>
        </p:spPr>
      </p:pic>
      <p:pic>
        <p:nvPicPr>
          <p:cNvPr id="11" name="Picture 11">
            <a:extLst>
              <a:ext uri="{FF2B5EF4-FFF2-40B4-BE49-F238E27FC236}">
                <a16:creationId xmlns:a16="http://schemas.microsoft.com/office/drawing/2014/main" id="{DA538D09-D47A-4FF8-AEBC-C0BCD627FDC3}"/>
              </a:ext>
            </a:extLst>
          </p:cNvPr>
          <p:cNvPicPr>
            <a:picLocks noChangeAspect="1"/>
          </p:cNvPicPr>
          <p:nvPr userDrawn="1"/>
        </p:nvPicPr>
        <p:blipFill>
          <a:blip r:embed="rId3">
            <a:lum bright="70000" contrast="-70000"/>
            <a:extLst>
              <a:ext uri="{28A0092B-C50C-407E-A947-70E740481C1C}">
                <a14:useLocalDpi xmlns:a14="http://schemas.microsoft.com/office/drawing/2010/main"/>
              </a:ext>
            </a:extLst>
          </a:blip>
          <a:stretch>
            <a:fillRect/>
          </a:stretch>
        </p:blipFill>
        <p:spPr>
          <a:xfrm>
            <a:off x="3868473" y="5071041"/>
            <a:ext cx="280987" cy="373113"/>
          </a:xfrm>
          <a:prstGeom prst="rect">
            <a:avLst/>
          </a:prstGeom>
          <a:ln>
            <a:solidFill>
              <a:schemeClr val="lt1">
                <a:hueOff val="0"/>
                <a:satOff val="0"/>
                <a:lumOff val="0"/>
              </a:schemeClr>
            </a:solidFill>
          </a:ln>
        </p:spPr>
      </p:pic>
      <p:graphicFrame>
        <p:nvGraphicFramePr>
          <p:cNvPr id="14" name="Table 12">
            <a:extLst>
              <a:ext uri="{FF2B5EF4-FFF2-40B4-BE49-F238E27FC236}">
                <a16:creationId xmlns:a16="http://schemas.microsoft.com/office/drawing/2014/main" id="{323F1B30-7A11-4AAF-8BF2-932DBB6EA137}"/>
              </a:ext>
            </a:extLst>
          </p:cNvPr>
          <p:cNvGraphicFramePr>
            <a:graphicFrameLocks noGrp="1"/>
          </p:cNvGraphicFramePr>
          <p:nvPr userDrawn="1">
            <p:extLst>
              <p:ext uri="{D42A27DB-BD31-4B8C-83A1-F6EECF244321}">
                <p14:modId xmlns:p14="http://schemas.microsoft.com/office/powerpoint/2010/main" val="2040096410"/>
              </p:ext>
            </p:extLst>
          </p:nvPr>
        </p:nvGraphicFramePr>
        <p:xfrm>
          <a:off x="4283998" y="5121776"/>
          <a:ext cx="5206076" cy="1620000"/>
        </p:xfrm>
        <a:graphic>
          <a:graphicData uri="http://schemas.openxmlformats.org/drawingml/2006/table">
            <a:tbl>
              <a:tblPr firstRow="1" bandRow="1">
                <a:tableStyleId>{5C22544A-7EE6-4342-B048-85BDC9FD1C3A}</a:tableStyleId>
              </a:tblPr>
              <a:tblGrid>
                <a:gridCol w="2603038">
                  <a:extLst>
                    <a:ext uri="{9D8B030D-6E8A-4147-A177-3AD203B41FA5}">
                      <a16:colId xmlns:a16="http://schemas.microsoft.com/office/drawing/2014/main" val="20000"/>
                    </a:ext>
                  </a:extLst>
                </a:gridCol>
                <a:gridCol w="2603038">
                  <a:extLst>
                    <a:ext uri="{9D8B030D-6E8A-4147-A177-3AD203B41FA5}">
                      <a16:colId xmlns:a16="http://schemas.microsoft.com/office/drawing/2014/main" val="20001"/>
                    </a:ext>
                  </a:extLst>
                </a:gridCol>
              </a:tblGrid>
              <a:tr h="288000">
                <a:tc gridSpan="2">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1500" i="0">
                          <a:solidFill>
                            <a:schemeClr val="tx2"/>
                          </a:solidFill>
                          <a:latin typeface="Calibri Light" panose="020F0302020204030204" pitchFamily="34" charset="0"/>
                          <a:ea typeface="Arial Unicode MS" pitchFamily="34" charset="-128"/>
                          <a:cs typeface="Calibri Light" panose="020F0302020204030204" pitchFamily="34" charset="0"/>
                        </a:rPr>
                        <a:t>REDIRECTION INTERNATIONAL</a:t>
                      </a:r>
                      <a:endParaRPr kumimoji="0" lang="es-ES" sz="15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s-ES" sz="1200" b="0"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00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rPr>
                        <a:t>Head office</a:t>
                      </a:r>
                      <a:endParaRPr kumimoji="0" lang="en-US"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Avenida Iguaçu, 2820 -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Curitiba/PR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e-DE" sz="1100" b="0" i="0" u="none" strike="noStrike" kern="1200" cap="none" spc="0" normalizeH="0" baseline="0" noProof="0">
                        <a:ln>
                          <a:noFill/>
                        </a:ln>
                        <a:solidFill>
                          <a:prstClr val="black">
                            <a:lumMod val="65000"/>
                            <a:lumOff val="35000"/>
                          </a:prstClr>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hlinkClick r:id="rId4"/>
                        </a:rPr>
                        <a:t>www.redirection.com.br</a:t>
                      </a:r>
                      <a:endPar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+55 (41) 342-0022</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hlinkClick r:id="rId5"/>
                        </a:rPr>
                        <a:t>info@redirection.com.br</a:t>
                      </a:r>
                      <a:endPar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15" name="Google Shape;81;p15">
            <a:extLst>
              <a:ext uri="{FF2B5EF4-FFF2-40B4-BE49-F238E27FC236}">
                <a16:creationId xmlns:a16="http://schemas.microsoft.com/office/drawing/2014/main" id="{F82D77AE-3566-446B-81CD-9D503823EB4E}"/>
              </a:ext>
            </a:extLst>
          </p:cNvPr>
          <p:cNvCxnSpPr>
            <a:cxnSpLocks/>
          </p:cNvCxnSpPr>
          <p:nvPr userDrawn="1"/>
        </p:nvCxnSpPr>
        <p:spPr>
          <a:xfrm flipH="1">
            <a:off x="4361998" y="5064021"/>
            <a:ext cx="5544002" cy="0"/>
          </a:xfrm>
          <a:prstGeom prst="straightConnector1">
            <a:avLst/>
          </a:prstGeom>
          <a:noFill/>
          <a:ln w="19050" cap="flat" cmpd="sng">
            <a:solidFill>
              <a:srgbClr val="60B5DF"/>
            </a:solidFill>
            <a:prstDash val="solid"/>
            <a:round/>
            <a:headEnd type="none" w="med" len="med"/>
            <a:tailEnd type="none" w="med" len="med"/>
          </a:ln>
        </p:spPr>
      </p:cxnSp>
      <p:pic>
        <p:nvPicPr>
          <p:cNvPr id="16" name="Google Shape;56;p13">
            <a:extLst>
              <a:ext uri="{FF2B5EF4-FFF2-40B4-BE49-F238E27FC236}">
                <a16:creationId xmlns:a16="http://schemas.microsoft.com/office/drawing/2014/main" id="{5EB12B3D-7524-4368-A978-77B6953F220E}"/>
              </a:ext>
            </a:extLst>
          </p:cNvPr>
          <p:cNvPicPr preferRelativeResize="0"/>
          <p:nvPr userDrawn="1"/>
        </p:nvPicPr>
        <p:blipFill>
          <a:blip r:embed="rId6">
            <a:alphaModFix amt="20000"/>
          </a:blip>
          <a:stretch>
            <a:fillRect/>
          </a:stretch>
        </p:blipFill>
        <p:spPr>
          <a:xfrm>
            <a:off x="428825" y="396825"/>
            <a:ext cx="2869701" cy="753000"/>
          </a:xfrm>
          <a:prstGeom prst="rect">
            <a:avLst/>
          </a:prstGeom>
          <a:noFill/>
          <a:ln>
            <a:noFill/>
          </a:ln>
        </p:spPr>
      </p:pic>
      <p:sp>
        <p:nvSpPr>
          <p:cNvPr id="17" name="Google Shape;57;p13">
            <a:extLst>
              <a:ext uri="{FF2B5EF4-FFF2-40B4-BE49-F238E27FC236}">
                <a16:creationId xmlns:a16="http://schemas.microsoft.com/office/drawing/2014/main" id="{C1AEBFB5-EDB4-4D65-953B-D4E910EFAED3}"/>
              </a:ext>
            </a:extLst>
          </p:cNvPr>
          <p:cNvSpPr txBox="1"/>
          <p:nvPr userDrawn="1"/>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163571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hilosoph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Click to edit Master title style</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3" name="Rectangle 12"/>
          <p:cNvSpPr/>
          <p:nvPr/>
        </p:nvSpPr>
        <p:spPr>
          <a:xfrm>
            <a:off x="5387590" y="6641958"/>
            <a:ext cx="4518410" cy="2160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b="0" i="0"/>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sp>
        <p:nvSpPr>
          <p:cNvPr id="8" name="TextBox 7"/>
          <p:cNvSpPr txBox="1"/>
          <p:nvPr/>
        </p:nvSpPr>
        <p:spPr>
          <a:xfrm>
            <a:off x="8231678" y="6642556"/>
            <a:ext cx="1257322" cy="195814"/>
          </a:xfrm>
          <a:prstGeom prst="rect">
            <a:avLst/>
          </a:prstGeom>
        </p:spPr>
        <p:txBody>
          <a:bodyPr wrap="none" lIns="36000" tIns="36000" rIns="36000" bIns="36000" rtlCol="0" anchor="b">
            <a:spAutoFit/>
          </a:bodyPr>
          <a:lstStyle/>
          <a:p>
            <a:pPr marL="0" indent="0" algn="r" fontAlgn="auto">
              <a:spcAft>
                <a:spcPts val="0"/>
              </a:spcAft>
              <a:buClr>
                <a:srgbClr val="06305D"/>
              </a:buClr>
              <a:buFontTx/>
              <a:buNone/>
            </a:pPr>
            <a:r>
              <a:rPr lang="de-DE" sz="800" b="0" i="1">
                <a:solidFill>
                  <a:schemeClr val="tx1"/>
                </a:solidFill>
                <a:latin typeface="+mn-lt"/>
              </a:rPr>
              <a:t>Strictly</a:t>
            </a:r>
            <a:r>
              <a:rPr lang="de-DE" sz="800" b="0" i="1" baseline="0">
                <a:solidFill>
                  <a:schemeClr val="tx1"/>
                </a:solidFill>
                <a:latin typeface="+mn-lt"/>
              </a:rPr>
              <a:t> private &amp; confidential</a:t>
            </a:r>
            <a:endParaRPr lang="en-GB" sz="800" b="0" i="1">
              <a:solidFill>
                <a:schemeClr val="tx1"/>
              </a:solidFill>
              <a:latin typeface="+mn-lt"/>
            </a:endParaRPr>
          </a:p>
        </p:txBody>
      </p:sp>
      <p:sp>
        <p:nvSpPr>
          <p:cNvPr id="9" name="Rectangle 12">
            <a:extLst>
              <a:ext uri="{FF2B5EF4-FFF2-40B4-BE49-F238E27FC236}">
                <a16:creationId xmlns:a16="http://schemas.microsoft.com/office/drawing/2014/main" id="{B401CF46-6390-44D6-B46F-9D667BC6A1E9}"/>
              </a:ext>
            </a:extLst>
          </p:cNvPr>
          <p:cNvSpPr/>
          <p:nvPr userDrawn="1"/>
        </p:nvSpPr>
        <p:spPr>
          <a:xfrm>
            <a:off x="5387590" y="6641958"/>
            <a:ext cx="4518410" cy="2160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b="0" i="0"/>
          </a:p>
        </p:txBody>
      </p:sp>
      <p:sp>
        <p:nvSpPr>
          <p:cNvPr id="10" name="TextBox 5">
            <a:extLst>
              <a:ext uri="{FF2B5EF4-FFF2-40B4-BE49-F238E27FC236}">
                <a16:creationId xmlns:a16="http://schemas.microsoft.com/office/drawing/2014/main" id="{1FDD969A-A1D0-451F-A0B8-9CB660DFE0BE}"/>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sp>
        <p:nvSpPr>
          <p:cNvPr id="11" name="TextBox 7">
            <a:extLst>
              <a:ext uri="{FF2B5EF4-FFF2-40B4-BE49-F238E27FC236}">
                <a16:creationId xmlns:a16="http://schemas.microsoft.com/office/drawing/2014/main" id="{6C543276-C433-442C-AE5A-82B92332A25C}"/>
              </a:ext>
            </a:extLst>
          </p:cNvPr>
          <p:cNvSpPr txBox="1"/>
          <p:nvPr userDrawn="1"/>
        </p:nvSpPr>
        <p:spPr>
          <a:xfrm>
            <a:off x="8231678" y="6642556"/>
            <a:ext cx="1257322" cy="195814"/>
          </a:xfrm>
          <a:prstGeom prst="rect">
            <a:avLst/>
          </a:prstGeom>
        </p:spPr>
        <p:txBody>
          <a:bodyPr wrap="none" lIns="36000" tIns="36000" rIns="36000" bIns="36000" rtlCol="0" anchor="b">
            <a:spAutoFit/>
          </a:bodyPr>
          <a:lstStyle/>
          <a:p>
            <a:pPr marL="0" indent="0" algn="r" fontAlgn="auto">
              <a:spcAft>
                <a:spcPts val="0"/>
              </a:spcAft>
              <a:buClr>
                <a:srgbClr val="06305D"/>
              </a:buClr>
              <a:buFontTx/>
              <a:buNone/>
            </a:pPr>
            <a:r>
              <a:rPr lang="de-DE" sz="800" b="0" i="1">
                <a:solidFill>
                  <a:schemeClr val="tx1"/>
                </a:solidFill>
                <a:latin typeface="+mn-lt"/>
              </a:rPr>
              <a:t>Strictly</a:t>
            </a:r>
            <a:r>
              <a:rPr lang="de-DE" sz="800" b="0" i="1" baseline="0">
                <a:solidFill>
                  <a:schemeClr val="tx1"/>
                </a:solidFill>
                <a:latin typeface="+mn-lt"/>
              </a:rPr>
              <a:t> private &amp; confidential</a:t>
            </a:r>
            <a:endParaRPr lang="en-GB" sz="800" b="0" i="1">
              <a:solidFill>
                <a:schemeClr val="tx1"/>
              </a:solidFill>
              <a:latin typeface="+mn-lt"/>
            </a:endParaRPr>
          </a:p>
        </p:txBody>
      </p:sp>
      <p:pic>
        <p:nvPicPr>
          <p:cNvPr id="12" name="Google Shape;9;p1">
            <a:extLst>
              <a:ext uri="{FF2B5EF4-FFF2-40B4-BE49-F238E27FC236}">
                <a16:creationId xmlns:a16="http://schemas.microsoft.com/office/drawing/2014/main" id="{A63086C9-A228-4656-B4D9-D18D2348550F}"/>
              </a:ext>
            </a:extLst>
          </p:cNvPr>
          <p:cNvPicPr preferRelativeResize="0"/>
          <p:nvPr userDrawn="1"/>
        </p:nvPicPr>
        <p:blipFill>
          <a:blip r:embed="rId2">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336668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12"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
        <p:nvSpPr>
          <p:cNvPr id="16" name="Title 15"/>
          <p:cNvSpPr>
            <a:spLocks noGrp="1"/>
          </p:cNvSpPr>
          <p:nvPr>
            <p:ph type="title"/>
          </p:nvPr>
        </p:nvSpPr>
        <p:spPr>
          <a:xfrm>
            <a:off x="415924" y="414000"/>
            <a:ext cx="7776000" cy="411257"/>
          </a:xfrm>
        </p:spPr>
        <p:txBody>
          <a:bodyPr/>
          <a:lstStyle/>
          <a:p>
            <a:r>
              <a:rPr lang="pt-BR"/>
              <a:t>Clique para editar o título Mestre</a:t>
            </a:r>
            <a:endParaRPr lang="en-GB"/>
          </a:p>
        </p:txBody>
      </p:sp>
      <p:sp>
        <p:nvSpPr>
          <p:cNvPr id="9"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5" name="Espaço Reservado para Conteúdo 9">
            <a:extLst>
              <a:ext uri="{FF2B5EF4-FFF2-40B4-BE49-F238E27FC236}">
                <a16:creationId xmlns:a16="http://schemas.microsoft.com/office/drawing/2014/main" id="{727FF766-9BDF-4150-8C98-1911E4020807}"/>
              </a:ext>
            </a:extLst>
          </p:cNvPr>
          <p:cNvSpPr>
            <a:spLocks noGrp="1"/>
          </p:cNvSpPr>
          <p:nvPr>
            <p:ph sz="quarter" idx="13"/>
          </p:nvPr>
        </p:nvSpPr>
        <p:spPr>
          <a:xfrm>
            <a:off x="428497" y="856012"/>
            <a:ext cx="9047731" cy="304458"/>
          </a:xfrm>
        </p:spPr>
        <p:txBody>
          <a:bodyPr/>
          <a:lstStyle>
            <a:lvl1pPr marL="0" indent="0">
              <a:buNone/>
              <a:defRPr sz="1600" i="1">
                <a:latin typeface="+mj-lt"/>
              </a:defRPr>
            </a:lvl1pPr>
          </a:lstStyle>
          <a:p>
            <a:endParaRPr lang="pt-BR"/>
          </a:p>
        </p:txBody>
      </p:sp>
    </p:spTree>
    <p:extLst>
      <p:ext uri="{BB962C8B-B14F-4D97-AF65-F5344CB8AC3E}">
        <p14:creationId xmlns:p14="http://schemas.microsoft.com/office/powerpoint/2010/main" val="3647736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1 heading">
    <p:spTree>
      <p:nvGrpSpPr>
        <p:cNvPr id="1" name=""/>
        <p:cNvGrpSpPr/>
        <p:nvPr/>
      </p:nvGrpSpPr>
      <p:grpSpPr>
        <a:xfrm>
          <a:off x="0" y="0"/>
          <a:ext cx="0" cy="0"/>
          <a:chOff x="0" y="0"/>
          <a:chExt cx="0" cy="0"/>
        </a:xfrm>
      </p:grpSpPr>
      <p:sp>
        <p:nvSpPr>
          <p:cNvPr id="18"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buFontTx/>
              <a:buNone/>
              <a:defRPr sz="1400" b="0">
                <a:solidFill>
                  <a:schemeClr val="tx2"/>
                </a:solidFill>
              </a:defRPr>
            </a:lvl1pPr>
          </a:lstStyle>
          <a:p>
            <a:pPr lvl="0"/>
            <a:r>
              <a:rPr lang="en-US"/>
              <a:t>Click to edit heading</a:t>
            </a:r>
            <a:endParaRPr lang="en-GB"/>
          </a:p>
        </p:txBody>
      </p:sp>
      <p:sp>
        <p:nvSpPr>
          <p:cNvPr id="2" name="Title 1"/>
          <p:cNvSpPr>
            <a:spLocks noGrp="1"/>
          </p:cNvSpPr>
          <p:nvPr>
            <p:ph type="title"/>
          </p:nvPr>
        </p:nvSpPr>
        <p:spPr/>
        <p:txBody>
          <a:bodyPr/>
          <a:lstStyle>
            <a:lvl1pPr>
              <a:defRPr>
                <a:solidFill>
                  <a:schemeClr val="tx2"/>
                </a:solidFill>
              </a:defRPr>
            </a:lvl1pPr>
          </a:lstStyle>
          <a:p>
            <a:r>
              <a:rPr lang="pt-BR"/>
              <a:t>Clique para editar o título Mestre</a:t>
            </a:r>
            <a:endParaRPr lang="en-GB"/>
          </a:p>
        </p:txBody>
      </p:sp>
      <p:sp>
        <p:nvSpPr>
          <p:cNvPr id="6"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Tree>
    <p:extLst>
      <p:ext uri="{BB962C8B-B14F-4D97-AF65-F5344CB8AC3E}">
        <p14:creationId xmlns:p14="http://schemas.microsoft.com/office/powerpoint/2010/main" val="1542197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1 heading w strapline">
    <p:spTree>
      <p:nvGrpSpPr>
        <p:cNvPr id="1" name=""/>
        <p:cNvGrpSpPr/>
        <p:nvPr/>
      </p:nvGrpSpPr>
      <p:grpSpPr>
        <a:xfrm>
          <a:off x="0" y="0"/>
          <a:ext cx="0" cy="0"/>
          <a:chOff x="0" y="0"/>
          <a:chExt cx="0" cy="0"/>
        </a:xfrm>
      </p:grpSpPr>
      <p:sp>
        <p:nvSpPr>
          <p:cNvPr id="18"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2" name="Title 1"/>
          <p:cNvSpPr>
            <a:spLocks noGrp="1"/>
          </p:cNvSpPr>
          <p:nvPr>
            <p:ph type="title"/>
          </p:nvPr>
        </p:nvSpPr>
        <p:spPr/>
        <p:txBody>
          <a:bodyPr/>
          <a:lstStyle/>
          <a:p>
            <a:r>
              <a:rPr lang="pt-BR"/>
              <a:t>Clique para editar o título Mestre</a:t>
            </a:r>
            <a:endParaRPr lang="en-GB"/>
          </a:p>
        </p:txBody>
      </p:sp>
      <p:sp>
        <p:nvSpPr>
          <p:cNvPr id="6"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7"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852895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1 page">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417000" y="1844675"/>
            <a:ext cx="9072000" cy="3996000"/>
          </a:xfrm>
          <a:prstGeom prst="rect">
            <a:avLst/>
          </a:prstGeom>
        </p:spPr>
        <p:txBody>
          <a:bodyPr lIns="72000" rIns="36000"/>
          <a:lstStyle>
            <a:lvl1pPr marL="180000" indent="-180000">
              <a:defRPr>
                <a:solidFill>
                  <a:schemeClr val="tx1"/>
                </a:solidFill>
              </a:defRPr>
            </a:lvl1pPr>
            <a:lvl2pPr indent="-180000">
              <a:defRPr>
                <a:solidFill>
                  <a:schemeClr val="tx1"/>
                </a:solidFill>
              </a:defRPr>
            </a:lvl2pPr>
            <a:lvl3pPr marL="540000" indent="-180000">
              <a:defRPr>
                <a:solidFill>
                  <a:schemeClr val="tx1"/>
                </a:solidFill>
              </a:defRPr>
            </a:lvl3pPr>
            <a:lvl4pPr indent="-180000">
              <a:defRPr>
                <a:solidFill>
                  <a:schemeClr val="tx1"/>
                </a:solidFill>
              </a:defRPr>
            </a:lvl4pPr>
            <a:lvl5pPr marL="900000" indent="-108000">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2" name="Title 1"/>
          <p:cNvSpPr>
            <a:spLocks noGrp="1"/>
          </p:cNvSpPr>
          <p:nvPr>
            <p:ph type="title"/>
          </p:nvPr>
        </p:nvSpPr>
        <p:spPr/>
        <p:txBody>
          <a:bodyPr/>
          <a:lstStyle/>
          <a:p>
            <a:r>
              <a:rPr lang="pt-BR"/>
              <a:t>Clique para editar o título Mestre</a:t>
            </a:r>
            <a:endParaRPr lang="en-GB"/>
          </a:p>
        </p:txBody>
      </p:sp>
      <p:sp>
        <p:nvSpPr>
          <p:cNvPr id="8"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9" name="Text Placeholder 2"/>
          <p:cNvSpPr>
            <a:spLocks noGrp="1"/>
          </p:cNvSpPr>
          <p:nvPr>
            <p:ph type="body" sz="quarter" idx="26" hasCustomPrompt="1"/>
          </p:nvPr>
        </p:nvSpPr>
        <p:spPr>
          <a:xfrm>
            <a:off x="417000" y="6127926"/>
            <a:ext cx="9072000" cy="395869"/>
          </a:xfrm>
          <a:prstGeom prst="rect">
            <a:avLst/>
          </a:prstGeom>
        </p:spPr>
        <p:txBody>
          <a:bodyPr lIns="36000" tIns="36000" rIns="36000" bIns="36000" anchor="b">
            <a:spAutoFit/>
          </a:bodyPr>
          <a:lstStyle>
            <a:lvl1pPr marL="0" indent="0" algn="ctr">
              <a:spcBef>
                <a:spcPts val="0"/>
              </a:spcBef>
              <a:buFontTx/>
              <a:buNone/>
              <a:defRPr sz="2000" b="1" i="0">
                <a:solidFill>
                  <a:schemeClr val="tx2"/>
                </a:solidFill>
              </a:defRPr>
            </a:lvl1pPr>
          </a:lstStyle>
          <a:p>
            <a:pPr lvl="0"/>
            <a:r>
              <a:rPr lang="en-US"/>
              <a:t>Click to edit strapline</a:t>
            </a:r>
          </a:p>
        </p:txBody>
      </p:sp>
    </p:spTree>
    <p:extLst>
      <p:ext uri="{BB962C8B-B14F-4D97-AF65-F5344CB8AC3E}">
        <p14:creationId xmlns:p14="http://schemas.microsoft.com/office/powerpoint/2010/main" val="2288868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1_ 2 lines">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417000" y="1844675"/>
            <a:ext cx="9072000" cy="180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22" hasCustomPrompt="1"/>
          </p:nvPr>
        </p:nvSpPr>
        <p:spPr>
          <a:xfrm>
            <a:off x="417600" y="1483200"/>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9" name="Text Placeholder 6"/>
          <p:cNvSpPr>
            <a:spLocks noGrp="1"/>
          </p:cNvSpPr>
          <p:nvPr>
            <p:ph type="body" sz="quarter" idx="23"/>
          </p:nvPr>
        </p:nvSpPr>
        <p:spPr>
          <a:xfrm>
            <a:off x="417002" y="4150838"/>
            <a:ext cx="9072000" cy="180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2" name="Text Placeholder 5"/>
          <p:cNvSpPr>
            <a:spLocks noGrp="1"/>
          </p:cNvSpPr>
          <p:nvPr>
            <p:ph type="body" sz="quarter" idx="25" hasCustomPrompt="1"/>
          </p:nvPr>
        </p:nvSpPr>
        <p:spPr>
          <a:xfrm>
            <a:off x="417000" y="3789363"/>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1"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3790438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1_ 3 lines">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417000" y="1844675"/>
            <a:ext cx="9072000" cy="108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22" hasCustomPrompt="1"/>
          </p:nvPr>
        </p:nvSpPr>
        <p:spPr>
          <a:xfrm>
            <a:off x="417600" y="1483200"/>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9" name="Text Placeholder 6"/>
          <p:cNvSpPr>
            <a:spLocks noGrp="1"/>
          </p:cNvSpPr>
          <p:nvPr>
            <p:ph type="body" sz="quarter" idx="23"/>
          </p:nvPr>
        </p:nvSpPr>
        <p:spPr>
          <a:xfrm>
            <a:off x="417002" y="3395505"/>
            <a:ext cx="9072000" cy="108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2" name="Text Placeholder 5"/>
          <p:cNvSpPr>
            <a:spLocks noGrp="1"/>
          </p:cNvSpPr>
          <p:nvPr>
            <p:ph type="body" sz="quarter" idx="25" hasCustomPrompt="1"/>
          </p:nvPr>
        </p:nvSpPr>
        <p:spPr>
          <a:xfrm>
            <a:off x="417000" y="3034030"/>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1"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
        <p:nvSpPr>
          <p:cNvPr id="13" name="Text Placeholder 6"/>
          <p:cNvSpPr>
            <a:spLocks noGrp="1"/>
          </p:cNvSpPr>
          <p:nvPr>
            <p:ph type="body" sz="quarter" idx="28"/>
          </p:nvPr>
        </p:nvSpPr>
        <p:spPr>
          <a:xfrm>
            <a:off x="415927" y="4946336"/>
            <a:ext cx="9072000" cy="108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4" name="Text Placeholder 5"/>
          <p:cNvSpPr>
            <a:spLocks noGrp="1"/>
          </p:cNvSpPr>
          <p:nvPr>
            <p:ph type="body" sz="quarter" idx="29" hasCustomPrompt="1"/>
          </p:nvPr>
        </p:nvSpPr>
        <p:spPr>
          <a:xfrm>
            <a:off x="415925" y="4584861"/>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Tree>
    <p:extLst>
      <p:ext uri="{BB962C8B-B14F-4D97-AF65-F5344CB8AC3E}">
        <p14:creationId xmlns:p14="http://schemas.microsoft.com/office/powerpoint/2010/main" val="1836908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ubsection_Imagem">
    <p:spTree>
      <p:nvGrpSpPr>
        <p:cNvPr id="1" name=""/>
        <p:cNvGrpSpPr/>
        <p:nvPr/>
      </p:nvGrpSpPr>
      <p:grpSpPr>
        <a:xfrm>
          <a:off x="0" y="0"/>
          <a:ext cx="0" cy="0"/>
          <a:chOff x="0" y="0"/>
          <a:chExt cx="0" cy="0"/>
        </a:xfrm>
      </p:grpSpPr>
      <p:pic>
        <p:nvPicPr>
          <p:cNvPr id="2" name="Google Shape;120;p19">
            <a:extLst>
              <a:ext uri="{FF2B5EF4-FFF2-40B4-BE49-F238E27FC236}">
                <a16:creationId xmlns:a16="http://schemas.microsoft.com/office/drawing/2014/main" id="{A2D8164F-C871-41CE-A831-CDD58DB7FDD9}"/>
              </a:ext>
            </a:extLst>
          </p:cNvPr>
          <p:cNvPicPr preferRelativeResize="0"/>
          <p:nvPr/>
        </p:nvPicPr>
        <p:blipFill rotWithShape="1">
          <a:blip r:embed="rId2">
            <a:alphaModFix amt="50000"/>
          </a:blip>
          <a:srcRect l="17202"/>
          <a:stretch/>
        </p:blipFill>
        <p:spPr>
          <a:xfrm flipH="1">
            <a:off x="-4" y="0"/>
            <a:ext cx="9906004" cy="6857999"/>
          </a:xfrm>
          <a:prstGeom prst="rect">
            <a:avLst/>
          </a:prstGeom>
        </p:spPr>
      </p:pic>
      <p:sp>
        <p:nvSpPr>
          <p:cNvPr id="10" name="Title 1">
            <a:extLst>
              <a:ext uri="{FF2B5EF4-FFF2-40B4-BE49-F238E27FC236}">
                <a16:creationId xmlns:a16="http://schemas.microsoft.com/office/drawing/2014/main" id="{BE017E60-E878-4FA5-BF08-95923EE0E668}"/>
              </a:ext>
            </a:extLst>
          </p:cNvPr>
          <p:cNvSpPr>
            <a:spLocks noGrp="1"/>
          </p:cNvSpPr>
          <p:nvPr>
            <p:ph type="title" hasCustomPrompt="1"/>
          </p:nvPr>
        </p:nvSpPr>
        <p:spPr>
          <a:xfrm>
            <a:off x="3229200" y="4518646"/>
            <a:ext cx="6588000" cy="379907"/>
          </a:xfrm>
          <a:prstGeom prst="rect">
            <a:avLst/>
          </a:prstGeom>
        </p:spPr>
        <p:txBody>
          <a:bodyPr tIns="0" rIns="0" anchor="b" anchorCtr="0">
            <a:sp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11" name="Text Placeholder 5">
            <a:extLst>
              <a:ext uri="{FF2B5EF4-FFF2-40B4-BE49-F238E27FC236}">
                <a16:creationId xmlns:a16="http://schemas.microsoft.com/office/drawing/2014/main" id="{3017889A-A1AF-4747-9562-B0884D6C5F7D}"/>
              </a:ext>
            </a:extLst>
          </p:cNvPr>
          <p:cNvSpPr>
            <a:spLocks noGrp="1"/>
          </p:cNvSpPr>
          <p:nvPr>
            <p:ph type="body" sz="quarter" idx="25" hasCustomPrompt="1"/>
          </p:nvPr>
        </p:nvSpPr>
        <p:spPr>
          <a:xfrm>
            <a:off x="3229200" y="4898553"/>
            <a:ext cx="6588000" cy="324000"/>
          </a:xfrm>
          <a:prstGeom prst="rect">
            <a:avLst/>
          </a:prstGeom>
        </p:spPr>
        <p:txBody>
          <a:bodyPr lIns="72000"/>
          <a:lstStyle>
            <a:lvl1pPr marL="0" indent="0">
              <a:buFontTx/>
              <a:buNone/>
              <a:defRPr lang="en-GB" sz="140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subsection</a:t>
            </a:r>
            <a:endParaRPr lang="en-GB"/>
          </a:p>
        </p:txBody>
      </p:sp>
      <p:cxnSp>
        <p:nvCxnSpPr>
          <p:cNvPr id="12" name="Google Shape;81;p15">
            <a:extLst>
              <a:ext uri="{FF2B5EF4-FFF2-40B4-BE49-F238E27FC236}">
                <a16:creationId xmlns:a16="http://schemas.microsoft.com/office/drawing/2014/main" id="{BF510F3A-56E6-4DA8-89EA-93A0620CD940}"/>
              </a:ext>
            </a:extLst>
          </p:cNvPr>
          <p:cNvCxnSpPr>
            <a:cxnSpLocks/>
          </p:cNvCxnSpPr>
          <p:nvPr/>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123;p19">
            <a:extLst>
              <a:ext uri="{FF2B5EF4-FFF2-40B4-BE49-F238E27FC236}">
                <a16:creationId xmlns:a16="http://schemas.microsoft.com/office/drawing/2014/main" id="{EC73F92F-4B31-4986-A0E2-9383FF4579A8}"/>
              </a:ext>
            </a:extLst>
          </p:cNvPr>
          <p:cNvPicPr preferRelativeResize="0"/>
          <p:nvPr/>
        </p:nvPicPr>
        <p:blipFill>
          <a:blip r:embed="rId3">
            <a:alphaModFix/>
          </a:blip>
          <a:stretch>
            <a:fillRect/>
          </a:stretch>
        </p:blipFill>
        <p:spPr>
          <a:xfrm>
            <a:off x="6059875" y="565026"/>
            <a:ext cx="3316881" cy="870328"/>
          </a:xfrm>
          <a:prstGeom prst="rect">
            <a:avLst/>
          </a:prstGeom>
          <a:noFill/>
          <a:ln>
            <a:noFill/>
          </a:ln>
        </p:spPr>
      </p:pic>
      <p:sp>
        <p:nvSpPr>
          <p:cNvPr id="3" name="Google Shape;57;p13">
            <a:extLst>
              <a:ext uri="{FF2B5EF4-FFF2-40B4-BE49-F238E27FC236}">
                <a16:creationId xmlns:a16="http://schemas.microsoft.com/office/drawing/2014/main" id="{E7AD9F5A-53AE-46B8-BD48-1BF0A98928C8}"/>
              </a:ext>
            </a:extLst>
          </p:cNvPr>
          <p:cNvSpPr txBox="1"/>
          <p:nvPr/>
        </p:nvSpPr>
        <p:spPr>
          <a:xfrm>
            <a:off x="5968538" y="1445493"/>
            <a:ext cx="3537213" cy="3799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333333"/>
                </a:solidFill>
                <a:highlight>
                  <a:srgbClr val="FFFFFF"/>
                </a:highlight>
                <a:latin typeface="Montserrat Light"/>
                <a:ea typeface="Montserrat Light"/>
                <a:cs typeface="Montserrat Light"/>
                <a:sym typeface="Montserrat Light"/>
              </a:rPr>
              <a:t>São Paulo - Curitiba - London - New York</a:t>
            </a:r>
            <a:endParaRPr sz="1600" b="0">
              <a:solidFill>
                <a:srgbClr val="333333"/>
              </a:solidFill>
              <a:latin typeface="Montserrat Light"/>
              <a:ea typeface="Montserrat Light"/>
              <a:cs typeface="Montserrat Light"/>
              <a:sym typeface="Montserrat Light"/>
            </a:endParaRPr>
          </a:p>
        </p:txBody>
      </p:sp>
      <p:pic>
        <p:nvPicPr>
          <p:cNvPr id="8" name="Google Shape;120;p19">
            <a:extLst>
              <a:ext uri="{FF2B5EF4-FFF2-40B4-BE49-F238E27FC236}">
                <a16:creationId xmlns:a16="http://schemas.microsoft.com/office/drawing/2014/main" id="{4E51E1EC-C993-4B22-881D-23BBF047D700}"/>
              </a:ext>
            </a:extLst>
          </p:cNvPr>
          <p:cNvPicPr preferRelativeResize="0"/>
          <p:nvPr userDrawn="1"/>
        </p:nvPicPr>
        <p:blipFill rotWithShape="1">
          <a:blip r:embed="rId2">
            <a:alphaModFix amt="50000"/>
          </a:blip>
          <a:srcRect l="17202"/>
          <a:stretch/>
        </p:blipFill>
        <p:spPr>
          <a:xfrm flipH="1">
            <a:off x="-4" y="0"/>
            <a:ext cx="9906004" cy="6857999"/>
          </a:xfrm>
          <a:prstGeom prst="rect">
            <a:avLst/>
          </a:prstGeom>
        </p:spPr>
      </p:pic>
      <p:cxnSp>
        <p:nvCxnSpPr>
          <p:cNvPr id="9" name="Google Shape;81;p15">
            <a:extLst>
              <a:ext uri="{FF2B5EF4-FFF2-40B4-BE49-F238E27FC236}">
                <a16:creationId xmlns:a16="http://schemas.microsoft.com/office/drawing/2014/main" id="{619E0EF4-D91E-4399-BCE4-7BC4AE37D3BB}"/>
              </a:ext>
            </a:extLst>
          </p:cNvPr>
          <p:cNvCxnSpPr>
            <a:cxnSpLocks/>
          </p:cNvCxnSpPr>
          <p:nvPr userDrawn="1"/>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13" name="Google Shape;123;p19">
            <a:extLst>
              <a:ext uri="{FF2B5EF4-FFF2-40B4-BE49-F238E27FC236}">
                <a16:creationId xmlns:a16="http://schemas.microsoft.com/office/drawing/2014/main" id="{4C720F56-205F-4A88-917D-DB8E5F870385}"/>
              </a:ext>
            </a:extLst>
          </p:cNvPr>
          <p:cNvPicPr preferRelativeResize="0"/>
          <p:nvPr userDrawn="1"/>
        </p:nvPicPr>
        <p:blipFill>
          <a:blip r:embed="rId3">
            <a:alphaModFix/>
          </a:blip>
          <a:stretch>
            <a:fillRect/>
          </a:stretch>
        </p:blipFill>
        <p:spPr>
          <a:xfrm>
            <a:off x="6059875" y="565026"/>
            <a:ext cx="3316881" cy="870328"/>
          </a:xfrm>
          <a:prstGeom prst="rect">
            <a:avLst/>
          </a:prstGeom>
          <a:noFill/>
          <a:ln>
            <a:noFill/>
          </a:ln>
        </p:spPr>
      </p:pic>
      <p:sp>
        <p:nvSpPr>
          <p:cNvPr id="14" name="Google Shape;57;p13">
            <a:extLst>
              <a:ext uri="{FF2B5EF4-FFF2-40B4-BE49-F238E27FC236}">
                <a16:creationId xmlns:a16="http://schemas.microsoft.com/office/drawing/2014/main" id="{4D7DD607-9D59-4D97-A0B2-F88F2B601A7E}"/>
              </a:ext>
            </a:extLst>
          </p:cNvPr>
          <p:cNvSpPr txBox="1"/>
          <p:nvPr userDrawn="1"/>
        </p:nvSpPr>
        <p:spPr>
          <a:xfrm>
            <a:off x="5968538" y="1445493"/>
            <a:ext cx="3537213" cy="3799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333333"/>
                </a:solidFill>
                <a:highlight>
                  <a:srgbClr val="FFFFFF"/>
                </a:highlight>
                <a:latin typeface="Montserrat Light"/>
                <a:ea typeface="Montserrat Light"/>
                <a:cs typeface="Montserrat Light"/>
                <a:sym typeface="Montserrat Light"/>
              </a:rPr>
              <a:t>São Paulo - Curitiba - London - New York</a:t>
            </a:r>
            <a:endParaRPr sz="1600" b="0">
              <a:solidFill>
                <a:srgbClr val="333333"/>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73935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2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21" name="Title 20"/>
          <p:cNvSpPr>
            <a:spLocks noGrp="1"/>
          </p:cNvSpPr>
          <p:nvPr>
            <p:ph type="title"/>
          </p:nvPr>
        </p:nvSpPr>
        <p:spPr/>
        <p:txBody>
          <a:bodyPr/>
          <a:lstStyle/>
          <a:p>
            <a:r>
              <a:rPr lang="pt-BR"/>
              <a:t>Clique para editar o título Mestre</a:t>
            </a:r>
            <a:endParaRPr lang="en-GB"/>
          </a:p>
        </p:txBody>
      </p:sp>
      <p:sp>
        <p:nvSpPr>
          <p:cNvPr id="1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1" name="Text Placeholder 6"/>
          <p:cNvSpPr>
            <a:spLocks noGrp="1"/>
          </p:cNvSpPr>
          <p:nvPr>
            <p:ph type="body" sz="quarter" idx="21" hasCustomPrompt="1"/>
          </p:nvPr>
        </p:nvSpPr>
        <p:spPr>
          <a:xfrm>
            <a:off x="417000" y="1844675"/>
            <a:ext cx="43201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6"/>
          <p:cNvSpPr>
            <a:spLocks noGrp="1"/>
          </p:cNvSpPr>
          <p:nvPr>
            <p:ph type="body" sz="quarter" idx="28" hasCustomPrompt="1"/>
          </p:nvPr>
        </p:nvSpPr>
        <p:spPr>
          <a:xfrm>
            <a:off x="5168900" y="1844675"/>
            <a:ext cx="43201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315698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2 heading only">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21" name="Title 20"/>
          <p:cNvSpPr>
            <a:spLocks noGrp="1"/>
          </p:cNvSpPr>
          <p:nvPr>
            <p:ph type="title"/>
          </p:nvPr>
        </p:nvSpPr>
        <p:spPr/>
        <p:txBody>
          <a:bodyPr/>
          <a:lstStyle/>
          <a:p>
            <a:r>
              <a:rPr lang="pt-BR"/>
              <a:t>Clique para editar o título Mestre</a:t>
            </a:r>
            <a:endParaRPr lang="en-GB"/>
          </a:p>
        </p:txBody>
      </p:sp>
      <p:sp>
        <p:nvSpPr>
          <p:cNvPr id="8"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7"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527198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2 page with pic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5" name="Picture Placeholder 3"/>
          <p:cNvSpPr>
            <a:spLocks noGrp="1"/>
          </p:cNvSpPr>
          <p:nvPr>
            <p:ph type="pic" sz="quarter" idx="27"/>
          </p:nvPr>
        </p:nvSpPr>
        <p:spPr>
          <a:xfrm>
            <a:off x="415924" y="1927122"/>
            <a:ext cx="4321176" cy="2124000"/>
          </a:xfrm>
          <a:prstGeom prst="rect">
            <a:avLst/>
          </a:prstGeom>
        </p:spPr>
        <p:txBody>
          <a:bodyPr/>
          <a:lstStyle>
            <a:lvl1pPr marL="0" indent="0">
              <a:buFontTx/>
              <a:buNone/>
              <a:defRPr/>
            </a:lvl1pPr>
          </a:lstStyle>
          <a:p>
            <a:r>
              <a:rPr lang="pt-BR"/>
              <a:t>Clique no ícone para adicionar uma imagem</a:t>
            </a:r>
            <a:endParaRPr lang="en-GB"/>
          </a:p>
        </p:txBody>
      </p:sp>
      <p:sp>
        <p:nvSpPr>
          <p:cNvPr id="16" name="Picture Placeholder 3"/>
          <p:cNvSpPr>
            <a:spLocks noGrp="1"/>
          </p:cNvSpPr>
          <p:nvPr>
            <p:ph type="pic" sz="quarter" idx="28"/>
          </p:nvPr>
        </p:nvSpPr>
        <p:spPr>
          <a:xfrm>
            <a:off x="5167824" y="1927122"/>
            <a:ext cx="4321176" cy="2124000"/>
          </a:xfrm>
          <a:prstGeom prst="rect">
            <a:avLst/>
          </a:prstGeom>
        </p:spPr>
        <p:txBody>
          <a:bodyPr/>
          <a:lstStyle>
            <a:lvl1pPr marL="0" indent="0">
              <a:buFontTx/>
              <a:buNone/>
              <a:defRPr/>
            </a:lvl1pPr>
          </a:lstStyle>
          <a:p>
            <a:r>
              <a:rPr lang="pt-BR"/>
              <a:t>Clique no ícone para adicionar uma imagem</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4" name="Text Placeholder 14"/>
          <p:cNvSpPr>
            <a:spLocks noGrp="1"/>
          </p:cNvSpPr>
          <p:nvPr>
            <p:ph type="body" sz="quarter" idx="29"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7" name="Text Placeholder 6"/>
          <p:cNvSpPr>
            <a:spLocks noGrp="1"/>
          </p:cNvSpPr>
          <p:nvPr>
            <p:ph type="body" sz="quarter" idx="21" hasCustomPrompt="1"/>
          </p:nvPr>
        </p:nvSpPr>
        <p:spPr>
          <a:xfrm>
            <a:off x="417000" y="4113213"/>
            <a:ext cx="4320100" cy="1763462"/>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6"/>
          <p:cNvSpPr>
            <a:spLocks noGrp="1"/>
          </p:cNvSpPr>
          <p:nvPr>
            <p:ph type="body" sz="quarter" idx="30" hasCustomPrompt="1"/>
          </p:nvPr>
        </p:nvSpPr>
        <p:spPr>
          <a:xfrm>
            <a:off x="5168900" y="4113213"/>
            <a:ext cx="4320100" cy="1763462"/>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3470605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4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8" name="Text Placeholder 5"/>
          <p:cNvSpPr>
            <a:spLocks noGrp="1"/>
          </p:cNvSpPr>
          <p:nvPr>
            <p:ph type="body" sz="quarter" idx="21" hasCustomPrompt="1"/>
          </p:nvPr>
        </p:nvSpPr>
        <p:spPr>
          <a:xfrm>
            <a:off x="415925" y="3790800"/>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0" name="Text Placeholder 5"/>
          <p:cNvSpPr>
            <a:spLocks noGrp="1"/>
          </p:cNvSpPr>
          <p:nvPr>
            <p:ph type="body" sz="quarter" idx="23" hasCustomPrompt="1"/>
          </p:nvPr>
        </p:nvSpPr>
        <p:spPr>
          <a:xfrm>
            <a:off x="5167826" y="3790800"/>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6"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7" name="Text Placeholder 6"/>
          <p:cNvSpPr>
            <a:spLocks noGrp="1"/>
          </p:cNvSpPr>
          <p:nvPr>
            <p:ph type="body" sz="quarter" idx="28" hasCustomPrompt="1"/>
          </p:nvPr>
        </p:nvSpPr>
        <p:spPr>
          <a:xfrm>
            <a:off x="417000" y="1844675"/>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6"/>
          <p:cNvSpPr>
            <a:spLocks noGrp="1"/>
          </p:cNvSpPr>
          <p:nvPr>
            <p:ph type="body" sz="quarter" idx="29" hasCustomPrompt="1"/>
          </p:nvPr>
        </p:nvSpPr>
        <p:spPr>
          <a:xfrm>
            <a:off x="5168900" y="1844675"/>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6"/>
          <p:cNvSpPr>
            <a:spLocks noGrp="1"/>
          </p:cNvSpPr>
          <p:nvPr>
            <p:ph type="body" sz="quarter" idx="30" hasCustomPrompt="1"/>
          </p:nvPr>
        </p:nvSpPr>
        <p:spPr>
          <a:xfrm>
            <a:off x="417000" y="4185102"/>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6"/>
          <p:cNvSpPr>
            <a:spLocks noGrp="1"/>
          </p:cNvSpPr>
          <p:nvPr>
            <p:ph type="body" sz="quarter" idx="31" hasCustomPrompt="1"/>
          </p:nvPr>
        </p:nvSpPr>
        <p:spPr>
          <a:xfrm>
            <a:off x="5168900" y="4185102"/>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695084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4 heading only">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8" name="Text Placeholder 5"/>
          <p:cNvSpPr>
            <a:spLocks noGrp="1"/>
          </p:cNvSpPr>
          <p:nvPr>
            <p:ph type="body" sz="quarter" idx="21" hasCustomPrompt="1"/>
          </p:nvPr>
        </p:nvSpPr>
        <p:spPr>
          <a:xfrm>
            <a:off x="415925" y="3790800"/>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0" name="Text Placeholder 5"/>
          <p:cNvSpPr>
            <a:spLocks noGrp="1"/>
          </p:cNvSpPr>
          <p:nvPr>
            <p:ph type="body" sz="quarter" idx="23" hasCustomPrompt="1"/>
          </p:nvPr>
        </p:nvSpPr>
        <p:spPr>
          <a:xfrm>
            <a:off x="5167826" y="3790800"/>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1"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9"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4266944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3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2808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6681788" y="1484313"/>
            <a:ext cx="2806136"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8" name="Text Placeholder 5"/>
          <p:cNvSpPr>
            <a:spLocks noGrp="1"/>
          </p:cNvSpPr>
          <p:nvPr>
            <p:ph type="body" sz="quarter" idx="21" hasCustomPrompt="1"/>
          </p:nvPr>
        </p:nvSpPr>
        <p:spPr>
          <a:xfrm>
            <a:off x="3548856" y="1484313"/>
            <a:ext cx="2808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8" name="Text Placeholder 6"/>
          <p:cNvSpPr>
            <a:spLocks noGrp="1"/>
          </p:cNvSpPr>
          <p:nvPr>
            <p:ph type="body" sz="quarter" idx="28" hasCustomPrompt="1"/>
          </p:nvPr>
        </p:nvSpPr>
        <p:spPr>
          <a:xfrm>
            <a:off x="417000" y="1844674"/>
            <a:ext cx="28080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6"/>
          <p:cNvSpPr>
            <a:spLocks noGrp="1"/>
          </p:cNvSpPr>
          <p:nvPr>
            <p:ph type="body" sz="quarter" idx="29" hasCustomPrompt="1"/>
          </p:nvPr>
        </p:nvSpPr>
        <p:spPr>
          <a:xfrm>
            <a:off x="3548462" y="1844674"/>
            <a:ext cx="28080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6"/>
          <p:cNvSpPr>
            <a:spLocks noGrp="1"/>
          </p:cNvSpPr>
          <p:nvPr>
            <p:ph type="body" sz="quarter" idx="30" hasCustomPrompt="1"/>
          </p:nvPr>
        </p:nvSpPr>
        <p:spPr>
          <a:xfrm>
            <a:off x="6679924" y="1844674"/>
            <a:ext cx="28080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3652558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 page with pic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2808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6681788" y="1484313"/>
            <a:ext cx="2806136"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8" name="Text Placeholder 5"/>
          <p:cNvSpPr>
            <a:spLocks noGrp="1"/>
          </p:cNvSpPr>
          <p:nvPr>
            <p:ph type="body" sz="quarter" idx="21" hasCustomPrompt="1"/>
          </p:nvPr>
        </p:nvSpPr>
        <p:spPr>
          <a:xfrm>
            <a:off x="3548856" y="1484313"/>
            <a:ext cx="2808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4" name="Picture Placeholder 3"/>
          <p:cNvSpPr>
            <a:spLocks noGrp="1"/>
          </p:cNvSpPr>
          <p:nvPr>
            <p:ph type="pic" sz="quarter" idx="27"/>
          </p:nvPr>
        </p:nvSpPr>
        <p:spPr>
          <a:xfrm>
            <a:off x="415924" y="4473575"/>
            <a:ext cx="2808000" cy="1484313"/>
          </a:xfrm>
          <a:prstGeom prst="rect">
            <a:avLst/>
          </a:prstGeom>
        </p:spPr>
        <p:txBody>
          <a:bodyPr/>
          <a:lstStyle>
            <a:lvl1pPr marL="0" indent="0">
              <a:buFontTx/>
              <a:buNone/>
              <a:defRPr/>
            </a:lvl1pPr>
          </a:lstStyle>
          <a:p>
            <a:r>
              <a:rPr lang="pt-BR"/>
              <a:t>Clique no ícone para adicionar uma imagem</a:t>
            </a:r>
            <a:endParaRPr lang="en-GB"/>
          </a:p>
        </p:txBody>
      </p:sp>
      <p:sp>
        <p:nvSpPr>
          <p:cNvPr id="15" name="Picture Placeholder 3"/>
          <p:cNvSpPr>
            <a:spLocks noGrp="1"/>
          </p:cNvSpPr>
          <p:nvPr>
            <p:ph type="pic" sz="quarter" idx="28"/>
          </p:nvPr>
        </p:nvSpPr>
        <p:spPr>
          <a:xfrm>
            <a:off x="3547924" y="4473575"/>
            <a:ext cx="2808000" cy="1484313"/>
          </a:xfrm>
          <a:prstGeom prst="rect">
            <a:avLst/>
          </a:prstGeom>
        </p:spPr>
        <p:txBody>
          <a:bodyPr/>
          <a:lstStyle>
            <a:lvl1pPr marL="0" indent="0">
              <a:buFontTx/>
              <a:buNone/>
              <a:defRPr/>
            </a:lvl1pPr>
          </a:lstStyle>
          <a:p>
            <a:r>
              <a:rPr lang="pt-BR"/>
              <a:t>Clique no ícone para adicionar uma imagem</a:t>
            </a:r>
            <a:endParaRPr lang="en-GB"/>
          </a:p>
        </p:txBody>
      </p:sp>
      <p:sp>
        <p:nvSpPr>
          <p:cNvPr id="18" name="Picture Placeholder 3"/>
          <p:cNvSpPr>
            <a:spLocks noGrp="1"/>
          </p:cNvSpPr>
          <p:nvPr>
            <p:ph type="pic" sz="quarter" idx="29"/>
          </p:nvPr>
        </p:nvSpPr>
        <p:spPr>
          <a:xfrm>
            <a:off x="6679924" y="4473575"/>
            <a:ext cx="2808000" cy="1484313"/>
          </a:xfrm>
          <a:prstGeom prst="rect">
            <a:avLst/>
          </a:prstGeom>
        </p:spPr>
        <p:txBody>
          <a:bodyPr/>
          <a:lstStyle>
            <a:lvl1pPr marL="0" indent="0">
              <a:buFontTx/>
              <a:buNone/>
              <a:defRPr/>
            </a:lvl1pPr>
          </a:lstStyle>
          <a:p>
            <a:r>
              <a:rPr lang="pt-BR"/>
              <a:t>Clique no ícone para adicionar uma imagem</a:t>
            </a:r>
            <a:endParaRPr lang="en-GB"/>
          </a:p>
        </p:txBody>
      </p:sp>
      <p:sp>
        <p:nvSpPr>
          <p:cNvPr id="5" name="Title 4"/>
          <p:cNvSpPr>
            <a:spLocks noGrp="1"/>
          </p:cNvSpPr>
          <p:nvPr>
            <p:ph type="title"/>
          </p:nvPr>
        </p:nvSpPr>
        <p:spPr/>
        <p:txBody>
          <a:bodyPr/>
          <a:lstStyle/>
          <a:p>
            <a:r>
              <a:rPr lang="pt-BR"/>
              <a:t>Clique para editar o título Mestre</a:t>
            </a:r>
            <a:endParaRPr lang="en-GB"/>
          </a:p>
        </p:txBody>
      </p:sp>
      <p:sp>
        <p:nvSpPr>
          <p:cNvPr id="20" name="Text Placeholder 14"/>
          <p:cNvSpPr>
            <a:spLocks noGrp="1"/>
          </p:cNvSpPr>
          <p:nvPr>
            <p:ph type="body" sz="quarter" idx="30"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21" name="Text Placeholder 6"/>
          <p:cNvSpPr>
            <a:spLocks noGrp="1"/>
          </p:cNvSpPr>
          <p:nvPr>
            <p:ph type="body" sz="quarter" idx="31" hasCustomPrompt="1"/>
          </p:nvPr>
        </p:nvSpPr>
        <p:spPr>
          <a:xfrm>
            <a:off x="417000" y="1844674"/>
            <a:ext cx="2808000" cy="2556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6"/>
          <p:cNvSpPr>
            <a:spLocks noGrp="1"/>
          </p:cNvSpPr>
          <p:nvPr>
            <p:ph type="body" sz="quarter" idx="32" hasCustomPrompt="1"/>
          </p:nvPr>
        </p:nvSpPr>
        <p:spPr>
          <a:xfrm>
            <a:off x="3548462" y="1844674"/>
            <a:ext cx="2808000" cy="2556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6"/>
          <p:cNvSpPr>
            <a:spLocks noGrp="1"/>
          </p:cNvSpPr>
          <p:nvPr>
            <p:ph type="body" sz="quarter" idx="33" hasCustomPrompt="1"/>
          </p:nvPr>
        </p:nvSpPr>
        <p:spPr>
          <a:xfrm>
            <a:off x="6679924" y="1844674"/>
            <a:ext cx="2808000" cy="2556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4190649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1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3" y="1484313"/>
            <a:ext cx="5832477"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6681788" y="1484313"/>
            <a:ext cx="2806136"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1" name="Text Placeholder 6"/>
          <p:cNvSpPr>
            <a:spLocks noGrp="1"/>
          </p:cNvSpPr>
          <p:nvPr>
            <p:ph type="body" sz="quarter" idx="28" hasCustomPrompt="1"/>
          </p:nvPr>
        </p:nvSpPr>
        <p:spPr>
          <a:xfrm>
            <a:off x="417000" y="1844674"/>
            <a:ext cx="58314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6"/>
          <p:cNvSpPr>
            <a:spLocks noGrp="1"/>
          </p:cNvSpPr>
          <p:nvPr>
            <p:ph type="body" sz="quarter" idx="30" hasCustomPrompt="1"/>
          </p:nvPr>
        </p:nvSpPr>
        <p:spPr>
          <a:xfrm>
            <a:off x="6679924" y="1844674"/>
            <a:ext cx="28080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sz="quarter" idx="26" hasCustomPrompt="1"/>
          </p:nvPr>
        </p:nvSpPr>
        <p:spPr>
          <a:xfrm>
            <a:off x="417000" y="6160352"/>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606991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9" name="Table Placeholder 8"/>
          <p:cNvSpPr>
            <a:spLocks noGrp="1"/>
          </p:cNvSpPr>
          <p:nvPr>
            <p:ph type="tbl" sz="quarter" idx="27"/>
          </p:nvPr>
        </p:nvSpPr>
        <p:spPr>
          <a:xfrm>
            <a:off x="5168900" y="1933163"/>
            <a:ext cx="4321175" cy="2160000"/>
          </a:xfrm>
          <a:prstGeom prst="rect">
            <a:avLst/>
          </a:prstGeom>
        </p:spPr>
        <p:txBody>
          <a:bodyPr/>
          <a:lstStyle>
            <a:lvl1pPr marL="0" indent="0">
              <a:buFontTx/>
              <a:buNone/>
              <a:defRPr/>
            </a:lvl1pPr>
          </a:lstStyle>
          <a:p>
            <a:r>
              <a:rPr lang="pt-BR"/>
              <a:t>Clique no ícone para adicionar tabela</a:t>
            </a:r>
            <a:endParaRPr lang="en-GB"/>
          </a:p>
        </p:txBody>
      </p:sp>
      <p:sp>
        <p:nvSpPr>
          <p:cNvPr id="11" name="Text Placeholder 5"/>
          <p:cNvSpPr>
            <a:spLocks noGrp="1"/>
          </p:cNvSpPr>
          <p:nvPr>
            <p:ph type="body" sz="quarter" idx="10" hasCustomPrompt="1"/>
          </p:nvPr>
        </p:nvSpPr>
        <p:spPr>
          <a:xfrm>
            <a:off x="416999"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8900"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7" name="Title 16"/>
          <p:cNvSpPr>
            <a:spLocks noGrp="1"/>
          </p:cNvSpPr>
          <p:nvPr>
            <p:ph type="title"/>
          </p:nvPr>
        </p:nvSpPr>
        <p:spPr/>
        <p:txBody>
          <a:bodyPr/>
          <a:lstStyle/>
          <a:p>
            <a:r>
              <a:rPr lang="pt-BR"/>
              <a:t>Clique para editar o título Mestre</a:t>
            </a:r>
            <a:endParaRPr lang="en-GB"/>
          </a:p>
        </p:txBody>
      </p:sp>
      <p:sp>
        <p:nvSpPr>
          <p:cNvPr id="19" name="Text Placeholder 14"/>
          <p:cNvSpPr>
            <a:spLocks noGrp="1"/>
          </p:cNvSpPr>
          <p:nvPr>
            <p:ph type="body" sz="quarter" idx="29"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20" name="Text Placeholder 6"/>
          <p:cNvSpPr>
            <a:spLocks noGrp="1"/>
          </p:cNvSpPr>
          <p:nvPr>
            <p:ph type="body" sz="quarter" idx="30" hasCustomPrompt="1"/>
          </p:nvPr>
        </p:nvSpPr>
        <p:spPr>
          <a:xfrm>
            <a:off x="417000" y="1844676"/>
            <a:ext cx="4320100" cy="4248602"/>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6"/>
          <p:cNvSpPr>
            <a:spLocks noGrp="1"/>
          </p:cNvSpPr>
          <p:nvPr>
            <p:ph type="body" sz="quarter" idx="31" hasCustomPrompt="1"/>
          </p:nvPr>
        </p:nvSpPr>
        <p:spPr>
          <a:xfrm>
            <a:off x="5168900" y="4185102"/>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150584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3" name="Chart Placeholder 2"/>
          <p:cNvSpPr>
            <a:spLocks noGrp="1"/>
          </p:cNvSpPr>
          <p:nvPr>
            <p:ph type="chart" sz="quarter" idx="30"/>
          </p:nvPr>
        </p:nvSpPr>
        <p:spPr>
          <a:xfrm>
            <a:off x="5168900" y="1844675"/>
            <a:ext cx="4321175" cy="1872000"/>
          </a:xfrm>
          <a:prstGeom prst="rect">
            <a:avLst/>
          </a:prstGeom>
        </p:spPr>
        <p:txBody>
          <a:bodyPr/>
          <a:lstStyle>
            <a:lvl1pPr marL="0" indent="0">
              <a:buFontTx/>
              <a:buNone/>
              <a:defRPr/>
            </a:lvl1pPr>
          </a:lstStyle>
          <a:p>
            <a:r>
              <a:rPr lang="pt-BR"/>
              <a:t>Clique no ícone para adicionar gráfico</a:t>
            </a:r>
            <a:endParaRPr lang="en-GB"/>
          </a:p>
        </p:txBody>
      </p:sp>
      <p:sp>
        <p:nvSpPr>
          <p:cNvPr id="11" name="Text Placeholder 5"/>
          <p:cNvSpPr>
            <a:spLocks noGrp="1"/>
          </p:cNvSpPr>
          <p:nvPr>
            <p:ph type="body" sz="quarter" idx="10" hasCustomPrompt="1"/>
          </p:nvPr>
        </p:nvSpPr>
        <p:spPr>
          <a:xfrm>
            <a:off x="416999"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8900"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7" name="Title 16"/>
          <p:cNvSpPr>
            <a:spLocks noGrp="1"/>
          </p:cNvSpPr>
          <p:nvPr>
            <p:ph type="title"/>
          </p:nvPr>
        </p:nvSpPr>
        <p:spPr/>
        <p:txBody>
          <a:bodyPr/>
          <a:lstStyle/>
          <a:p>
            <a:r>
              <a:rPr lang="pt-BR"/>
              <a:t>Clique para editar o título Mestre</a:t>
            </a:r>
            <a:endParaRPr lang="en-GB"/>
          </a:p>
        </p:txBody>
      </p:sp>
      <p:sp>
        <p:nvSpPr>
          <p:cNvPr id="18" name="Text Placeholder 5"/>
          <p:cNvSpPr>
            <a:spLocks noGrp="1"/>
          </p:cNvSpPr>
          <p:nvPr>
            <p:ph type="body" sz="quarter" idx="29" hasCustomPrompt="1"/>
          </p:nvPr>
        </p:nvSpPr>
        <p:spPr>
          <a:xfrm>
            <a:off x="5168900" y="3750035"/>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9" name="Chart Placeholder 2"/>
          <p:cNvSpPr>
            <a:spLocks noGrp="1"/>
          </p:cNvSpPr>
          <p:nvPr>
            <p:ph type="chart" sz="quarter" idx="31"/>
          </p:nvPr>
        </p:nvSpPr>
        <p:spPr>
          <a:xfrm>
            <a:off x="5168900" y="4110397"/>
            <a:ext cx="4321175" cy="1872000"/>
          </a:xfrm>
          <a:prstGeom prst="rect">
            <a:avLst/>
          </a:prstGeom>
        </p:spPr>
        <p:txBody>
          <a:bodyPr/>
          <a:lstStyle>
            <a:lvl1pPr marL="0" indent="0">
              <a:buFontTx/>
              <a:buNone/>
              <a:defRPr/>
            </a:lvl1pPr>
          </a:lstStyle>
          <a:p>
            <a:r>
              <a:rPr lang="pt-BR"/>
              <a:t>Clique no ícone para adicionar gráfico</a:t>
            </a:r>
            <a:endParaRPr lang="en-GB"/>
          </a:p>
        </p:txBody>
      </p:sp>
      <p:sp>
        <p:nvSpPr>
          <p:cNvPr id="2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21" name="Text Placeholder 6"/>
          <p:cNvSpPr>
            <a:spLocks noGrp="1"/>
          </p:cNvSpPr>
          <p:nvPr>
            <p:ph type="body" sz="quarter" idx="32" hasCustomPrompt="1"/>
          </p:nvPr>
        </p:nvSpPr>
        <p:spPr>
          <a:xfrm>
            <a:off x="417000" y="1844676"/>
            <a:ext cx="4320100" cy="4142467"/>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p:cNvSpPr>
            <a:spLocks noGrp="1"/>
          </p:cNvSpPr>
          <p:nvPr>
            <p:ph type="body" sz="quarter" idx="26" hasCustomPrompt="1"/>
          </p:nvPr>
        </p:nvSpPr>
        <p:spPr>
          <a:xfrm>
            <a:off x="417000" y="6160352"/>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325719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_Barras">
    <p:spTree>
      <p:nvGrpSpPr>
        <p:cNvPr id="1" name=""/>
        <p:cNvGrpSpPr/>
        <p:nvPr/>
      </p:nvGrpSpPr>
      <p:grpSpPr>
        <a:xfrm>
          <a:off x="0" y="0"/>
          <a:ext cx="0" cy="0"/>
          <a:chOff x="0" y="0"/>
          <a:chExt cx="0" cy="0"/>
        </a:xfrm>
      </p:grpSpPr>
      <p:pic>
        <p:nvPicPr>
          <p:cNvPr id="6" name="Google Shape;54;p13">
            <a:extLst>
              <a:ext uri="{FF2B5EF4-FFF2-40B4-BE49-F238E27FC236}">
                <a16:creationId xmlns:a16="http://schemas.microsoft.com/office/drawing/2014/main" id="{3C2FE7DC-53F2-4679-9CFB-8817E9BFD3E9}"/>
              </a:ext>
            </a:extLst>
          </p:cNvPr>
          <p:cNvPicPr preferRelativeResize="0"/>
          <p:nvPr/>
        </p:nvPicPr>
        <p:blipFill>
          <a:blip r:embed="rId2">
            <a:alphaModFix amt="50000"/>
          </a:blip>
          <a:stretch>
            <a:fillRect/>
          </a:stretch>
        </p:blipFill>
        <p:spPr>
          <a:xfrm>
            <a:off x="0" y="-33251"/>
            <a:ext cx="9906000" cy="5632178"/>
          </a:xfrm>
          <a:prstGeom prst="rect">
            <a:avLst/>
          </a:prstGeom>
          <a:noFill/>
          <a:ln>
            <a:noFill/>
          </a:ln>
        </p:spPr>
      </p:pic>
      <p:sp>
        <p:nvSpPr>
          <p:cNvPr id="13" name="Title 1"/>
          <p:cNvSpPr>
            <a:spLocks noGrp="1"/>
          </p:cNvSpPr>
          <p:nvPr>
            <p:ph type="title" hasCustomPrompt="1"/>
          </p:nvPr>
        </p:nvSpPr>
        <p:spPr>
          <a:xfrm>
            <a:off x="4284000" y="4332230"/>
            <a:ext cx="5544000" cy="1299948"/>
          </a:xfrm>
          <a:prstGeom prst="rect">
            <a:avLst/>
          </a:prstGeom>
        </p:spPr>
        <p:txBody>
          <a:bodyPr rIns="0" anchor="b" anchorCtr="0">
            <a:no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26" name="Text Placeholder 5"/>
          <p:cNvSpPr>
            <a:spLocks noGrp="1"/>
          </p:cNvSpPr>
          <p:nvPr>
            <p:ph type="body" sz="quarter" idx="25" hasCustomPrompt="1"/>
          </p:nvPr>
        </p:nvSpPr>
        <p:spPr>
          <a:xfrm>
            <a:off x="4284000" y="5632178"/>
            <a:ext cx="5544000" cy="324000"/>
          </a:xfrm>
          <a:prstGeom prst="rect">
            <a:avLst/>
          </a:prstGeom>
        </p:spPr>
        <p:txBody>
          <a:bodyPr lIns="72000"/>
          <a:lstStyle>
            <a:lvl1pPr marL="0" indent="0">
              <a:buFontTx/>
              <a:buNone/>
              <a:defRPr lang="en-GB" sz="140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date</a:t>
            </a:r>
            <a:endParaRPr lang="en-GB"/>
          </a:p>
        </p:txBody>
      </p:sp>
      <p:cxnSp>
        <p:nvCxnSpPr>
          <p:cNvPr id="2" name="Google Shape;81;p15">
            <a:extLst>
              <a:ext uri="{FF2B5EF4-FFF2-40B4-BE49-F238E27FC236}">
                <a16:creationId xmlns:a16="http://schemas.microsoft.com/office/drawing/2014/main" id="{70B9C506-4034-4555-8EAF-82496A5C69A2}"/>
              </a:ext>
            </a:extLst>
          </p:cNvPr>
          <p:cNvCxnSpPr>
            <a:cxnSpLocks/>
          </p:cNvCxnSpPr>
          <p:nvPr/>
        </p:nvCxnSpPr>
        <p:spPr>
          <a:xfrm flipH="1">
            <a:off x="4284000" y="5632178"/>
            <a:ext cx="5544001"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56;p13">
            <a:extLst>
              <a:ext uri="{FF2B5EF4-FFF2-40B4-BE49-F238E27FC236}">
                <a16:creationId xmlns:a16="http://schemas.microsoft.com/office/drawing/2014/main" id="{E8956915-0A2E-4703-AE63-53AFEDCB0072}"/>
              </a:ext>
            </a:extLst>
          </p:cNvPr>
          <p:cNvPicPr preferRelativeResize="0"/>
          <p:nvPr/>
        </p:nvPicPr>
        <p:blipFill>
          <a:blip r:embed="rId3">
            <a:alphaModFix/>
          </a:blip>
          <a:stretch>
            <a:fillRect/>
          </a:stretch>
        </p:blipFill>
        <p:spPr>
          <a:xfrm>
            <a:off x="428825" y="396825"/>
            <a:ext cx="2869701" cy="753000"/>
          </a:xfrm>
          <a:prstGeom prst="rect">
            <a:avLst/>
          </a:prstGeom>
          <a:noFill/>
          <a:ln>
            <a:noFill/>
          </a:ln>
        </p:spPr>
      </p:pic>
      <p:sp>
        <p:nvSpPr>
          <p:cNvPr id="5" name="Google Shape;57;p13">
            <a:extLst>
              <a:ext uri="{FF2B5EF4-FFF2-40B4-BE49-F238E27FC236}">
                <a16:creationId xmlns:a16="http://schemas.microsoft.com/office/drawing/2014/main" id="{DAAE4AAA-1D9E-479A-85A9-F24DEE069CE0}"/>
              </a:ext>
            </a:extLst>
          </p:cNvPr>
          <p:cNvSpPr txBox="1"/>
          <p:nvPr/>
        </p:nvSpPr>
        <p:spPr>
          <a:xfrm>
            <a:off x="315884" y="1149825"/>
            <a:ext cx="3025044"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rgbClr val="333333"/>
                </a:solidFill>
                <a:highlight>
                  <a:srgbClr val="FFFFFF"/>
                </a:highlight>
                <a:latin typeface="Montserrat Light"/>
                <a:ea typeface="Montserrat Light"/>
                <a:cs typeface="Montserrat Light"/>
                <a:sym typeface="Montserrat Light"/>
              </a:rPr>
              <a:t>São Paulo - Curitiba - London - New York</a:t>
            </a:r>
            <a:endParaRPr b="0">
              <a:solidFill>
                <a:srgbClr val="333333"/>
              </a:solidFill>
              <a:latin typeface="Montserrat Light"/>
              <a:ea typeface="Montserrat Light"/>
              <a:cs typeface="Montserrat Light"/>
              <a:sym typeface="Montserrat Light"/>
            </a:endParaRPr>
          </a:p>
        </p:txBody>
      </p:sp>
      <p:pic>
        <p:nvPicPr>
          <p:cNvPr id="8" name="Google Shape;54;p13">
            <a:extLst>
              <a:ext uri="{FF2B5EF4-FFF2-40B4-BE49-F238E27FC236}">
                <a16:creationId xmlns:a16="http://schemas.microsoft.com/office/drawing/2014/main" id="{66C703CA-FBD5-42CB-9378-F56AA9E5CE8A}"/>
              </a:ext>
            </a:extLst>
          </p:cNvPr>
          <p:cNvPicPr preferRelativeResize="0"/>
          <p:nvPr userDrawn="1"/>
        </p:nvPicPr>
        <p:blipFill>
          <a:blip r:embed="rId2">
            <a:alphaModFix amt="50000"/>
          </a:blip>
          <a:stretch>
            <a:fillRect/>
          </a:stretch>
        </p:blipFill>
        <p:spPr>
          <a:xfrm>
            <a:off x="0" y="-33251"/>
            <a:ext cx="9906000" cy="5632178"/>
          </a:xfrm>
          <a:prstGeom prst="rect">
            <a:avLst/>
          </a:prstGeom>
          <a:noFill/>
          <a:ln>
            <a:noFill/>
          </a:ln>
        </p:spPr>
      </p:pic>
      <p:cxnSp>
        <p:nvCxnSpPr>
          <p:cNvPr id="9" name="Google Shape;81;p15">
            <a:extLst>
              <a:ext uri="{FF2B5EF4-FFF2-40B4-BE49-F238E27FC236}">
                <a16:creationId xmlns:a16="http://schemas.microsoft.com/office/drawing/2014/main" id="{2DE2F1E7-9997-48B8-92A3-A43D4ABBA902}"/>
              </a:ext>
            </a:extLst>
          </p:cNvPr>
          <p:cNvCxnSpPr>
            <a:cxnSpLocks/>
          </p:cNvCxnSpPr>
          <p:nvPr userDrawn="1"/>
        </p:nvCxnSpPr>
        <p:spPr>
          <a:xfrm flipH="1">
            <a:off x="4284000" y="5632178"/>
            <a:ext cx="5544001" cy="0"/>
          </a:xfrm>
          <a:prstGeom prst="straightConnector1">
            <a:avLst/>
          </a:prstGeom>
          <a:noFill/>
          <a:ln w="19050" cap="flat" cmpd="sng">
            <a:solidFill>
              <a:srgbClr val="60B5DF"/>
            </a:solidFill>
            <a:prstDash val="solid"/>
            <a:round/>
            <a:headEnd type="none" w="med" len="med"/>
            <a:tailEnd type="none" w="med" len="med"/>
          </a:ln>
        </p:spPr>
      </p:cxnSp>
      <p:pic>
        <p:nvPicPr>
          <p:cNvPr id="10" name="Google Shape;56;p13">
            <a:extLst>
              <a:ext uri="{FF2B5EF4-FFF2-40B4-BE49-F238E27FC236}">
                <a16:creationId xmlns:a16="http://schemas.microsoft.com/office/drawing/2014/main" id="{FCD60489-0C56-4881-B4B2-96A4CA1CC446}"/>
              </a:ext>
            </a:extLst>
          </p:cNvPr>
          <p:cNvPicPr preferRelativeResize="0"/>
          <p:nvPr userDrawn="1"/>
        </p:nvPicPr>
        <p:blipFill>
          <a:blip r:embed="rId3">
            <a:alphaModFix/>
          </a:blip>
          <a:stretch>
            <a:fillRect/>
          </a:stretch>
        </p:blipFill>
        <p:spPr>
          <a:xfrm>
            <a:off x="428825" y="396825"/>
            <a:ext cx="2869701" cy="753000"/>
          </a:xfrm>
          <a:prstGeom prst="rect">
            <a:avLst/>
          </a:prstGeom>
          <a:noFill/>
          <a:ln>
            <a:noFill/>
          </a:ln>
        </p:spPr>
      </p:pic>
      <p:sp>
        <p:nvSpPr>
          <p:cNvPr id="11" name="Google Shape;57;p13">
            <a:extLst>
              <a:ext uri="{FF2B5EF4-FFF2-40B4-BE49-F238E27FC236}">
                <a16:creationId xmlns:a16="http://schemas.microsoft.com/office/drawing/2014/main" id="{EE3233CB-0D75-475B-99C6-FB34235B65B0}"/>
              </a:ext>
            </a:extLst>
          </p:cNvPr>
          <p:cNvSpPr txBox="1"/>
          <p:nvPr userDrawn="1"/>
        </p:nvSpPr>
        <p:spPr>
          <a:xfrm>
            <a:off x="315884" y="1149825"/>
            <a:ext cx="3025044"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rgbClr val="333333"/>
                </a:solidFill>
                <a:highlight>
                  <a:srgbClr val="FFFFFF"/>
                </a:highlight>
                <a:latin typeface="Montserrat Light"/>
                <a:ea typeface="Montserrat Light"/>
                <a:cs typeface="Montserrat Light"/>
                <a:sym typeface="Montserrat Light"/>
              </a:rPr>
              <a:t>São Paulo - Curitiba - London - New York</a:t>
            </a:r>
            <a:endParaRPr b="0">
              <a:solidFill>
                <a:srgbClr val="333333"/>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297627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am 2 columns 2 rows">
    <p:spTree>
      <p:nvGrpSpPr>
        <p:cNvPr id="1" name=""/>
        <p:cNvGrpSpPr/>
        <p:nvPr/>
      </p:nvGrpSpPr>
      <p:grpSpPr>
        <a:xfrm>
          <a:off x="0" y="0"/>
          <a:ext cx="0" cy="0"/>
          <a:chOff x="0" y="0"/>
          <a:chExt cx="0" cy="0"/>
        </a:xfrm>
      </p:grpSpPr>
      <p:sp>
        <p:nvSpPr>
          <p:cNvPr id="8" name="Text Placeholder 5"/>
          <p:cNvSpPr>
            <a:spLocks noGrp="1"/>
          </p:cNvSpPr>
          <p:nvPr>
            <p:ph type="body" sz="quarter" idx="22" hasCustomPrompt="1"/>
          </p:nvPr>
        </p:nvSpPr>
        <p:spPr>
          <a:xfrm>
            <a:off x="415925" y="4083284"/>
            <a:ext cx="9071999"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12" name="Text Placeholder 5"/>
          <p:cNvSpPr>
            <a:spLocks noGrp="1"/>
          </p:cNvSpPr>
          <p:nvPr>
            <p:ph type="body" sz="quarter" idx="25" hasCustomPrompt="1"/>
          </p:nvPr>
        </p:nvSpPr>
        <p:spPr>
          <a:xfrm>
            <a:off x="416999" y="1484313"/>
            <a:ext cx="9073075"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5924" y="1844675"/>
            <a:ext cx="4320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 name="Picture Placeholder 3"/>
          <p:cNvSpPr>
            <a:spLocks noGrp="1" noChangeAspect="1"/>
          </p:cNvSpPr>
          <p:nvPr>
            <p:ph type="pic" sz="quarter" idx="29"/>
          </p:nvPr>
        </p:nvSpPr>
        <p:spPr>
          <a:xfrm>
            <a:off x="513899" y="238397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14" name="Text Placeholder 6"/>
          <p:cNvSpPr>
            <a:spLocks noGrp="1"/>
          </p:cNvSpPr>
          <p:nvPr>
            <p:ph type="body" sz="quarter" idx="30" hasCustomPrompt="1"/>
          </p:nvPr>
        </p:nvSpPr>
        <p:spPr>
          <a:xfrm>
            <a:off x="415924" y="2045111"/>
            <a:ext cx="4320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5169000" y="1844675"/>
            <a:ext cx="4320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5169000" y="2045111"/>
            <a:ext cx="4320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37" name="Text Placeholder 6"/>
          <p:cNvSpPr>
            <a:spLocks noGrp="1"/>
          </p:cNvSpPr>
          <p:nvPr>
            <p:ph type="body" sz="quarter" idx="40" hasCustomPrompt="1"/>
          </p:nvPr>
        </p:nvSpPr>
        <p:spPr>
          <a:xfrm>
            <a:off x="415925" y="4433814"/>
            <a:ext cx="4320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39" name="Text Placeholder 6"/>
          <p:cNvSpPr>
            <a:spLocks noGrp="1"/>
          </p:cNvSpPr>
          <p:nvPr>
            <p:ph type="body" sz="quarter" idx="42" hasCustomPrompt="1"/>
          </p:nvPr>
        </p:nvSpPr>
        <p:spPr>
          <a:xfrm>
            <a:off x="415925" y="4634250"/>
            <a:ext cx="4320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45" name="Text Placeholder 6"/>
          <p:cNvSpPr>
            <a:spLocks noGrp="1"/>
          </p:cNvSpPr>
          <p:nvPr>
            <p:ph type="body" sz="quarter" idx="48" hasCustomPrompt="1"/>
          </p:nvPr>
        </p:nvSpPr>
        <p:spPr>
          <a:xfrm>
            <a:off x="5169000" y="4433814"/>
            <a:ext cx="4320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7" name="Text Placeholder 6"/>
          <p:cNvSpPr>
            <a:spLocks noGrp="1"/>
          </p:cNvSpPr>
          <p:nvPr>
            <p:ph type="body" sz="quarter" idx="50" hasCustomPrompt="1"/>
          </p:nvPr>
        </p:nvSpPr>
        <p:spPr>
          <a:xfrm>
            <a:off x="5169000" y="4634250"/>
            <a:ext cx="4320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5" name="Text Placeholder 6"/>
          <p:cNvSpPr>
            <a:spLocks noGrp="1"/>
          </p:cNvSpPr>
          <p:nvPr>
            <p:ph type="body" sz="quarter" idx="51" hasCustomPrompt="1"/>
          </p:nvPr>
        </p:nvSpPr>
        <p:spPr>
          <a:xfrm>
            <a:off x="1327355" y="2383972"/>
            <a:ext cx="3409745" cy="151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26" name="Picture Placeholder 3"/>
          <p:cNvSpPr>
            <a:spLocks noGrp="1" noChangeAspect="1"/>
          </p:cNvSpPr>
          <p:nvPr>
            <p:ph type="pic" sz="quarter" idx="52"/>
          </p:nvPr>
        </p:nvSpPr>
        <p:spPr>
          <a:xfrm>
            <a:off x="513899" y="496389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27" name="Text Placeholder 6"/>
          <p:cNvSpPr>
            <a:spLocks noGrp="1"/>
          </p:cNvSpPr>
          <p:nvPr>
            <p:ph type="body" sz="quarter" idx="53" hasCustomPrompt="1"/>
          </p:nvPr>
        </p:nvSpPr>
        <p:spPr>
          <a:xfrm>
            <a:off x="1327355" y="4963892"/>
            <a:ext cx="3409745" cy="151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28" name="Picture Placeholder 3"/>
          <p:cNvSpPr>
            <a:spLocks noGrp="1" noChangeAspect="1"/>
          </p:cNvSpPr>
          <p:nvPr>
            <p:ph type="pic" sz="quarter" idx="54"/>
          </p:nvPr>
        </p:nvSpPr>
        <p:spPr>
          <a:xfrm>
            <a:off x="5266874" y="238397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29" name="Text Placeholder 6"/>
          <p:cNvSpPr>
            <a:spLocks noGrp="1"/>
          </p:cNvSpPr>
          <p:nvPr>
            <p:ph type="body" sz="quarter" idx="55" hasCustomPrompt="1"/>
          </p:nvPr>
        </p:nvSpPr>
        <p:spPr>
          <a:xfrm>
            <a:off x="6080330" y="2383972"/>
            <a:ext cx="3409745" cy="151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30" name="Picture Placeholder 3"/>
          <p:cNvSpPr>
            <a:spLocks noGrp="1" noChangeAspect="1"/>
          </p:cNvSpPr>
          <p:nvPr>
            <p:ph type="pic" sz="quarter" idx="56"/>
          </p:nvPr>
        </p:nvSpPr>
        <p:spPr>
          <a:xfrm>
            <a:off x="5266874" y="496389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31" name="Text Placeholder 6"/>
          <p:cNvSpPr>
            <a:spLocks noGrp="1"/>
          </p:cNvSpPr>
          <p:nvPr>
            <p:ph type="body" sz="quarter" idx="57" hasCustomPrompt="1"/>
          </p:nvPr>
        </p:nvSpPr>
        <p:spPr>
          <a:xfrm>
            <a:off x="6080330" y="4963892"/>
            <a:ext cx="3409745" cy="151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804508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am 2 columns 3 rows w heading">
    <p:spTree>
      <p:nvGrpSpPr>
        <p:cNvPr id="1" name=""/>
        <p:cNvGrpSpPr/>
        <p:nvPr/>
      </p:nvGrpSpPr>
      <p:grpSpPr>
        <a:xfrm>
          <a:off x="0" y="0"/>
          <a:ext cx="0" cy="0"/>
          <a:chOff x="0" y="0"/>
          <a:chExt cx="0" cy="0"/>
        </a:xfrm>
      </p:grpSpPr>
      <p:sp>
        <p:nvSpPr>
          <p:cNvPr id="8" name="Text Placeholder 5"/>
          <p:cNvSpPr>
            <a:spLocks noGrp="1"/>
          </p:cNvSpPr>
          <p:nvPr>
            <p:ph type="body" sz="quarter" idx="22" hasCustomPrompt="1"/>
          </p:nvPr>
        </p:nvSpPr>
        <p:spPr>
          <a:xfrm>
            <a:off x="5169411" y="1484313"/>
            <a:ext cx="4319589"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2" name="Text Placeholder 5"/>
          <p:cNvSpPr>
            <a:spLocks noGrp="1"/>
          </p:cNvSpPr>
          <p:nvPr>
            <p:ph type="body" sz="quarter" idx="25" hasCustomPrompt="1"/>
          </p:nvPr>
        </p:nvSpPr>
        <p:spPr>
          <a:xfrm>
            <a:off x="416999" y="1484313"/>
            <a:ext cx="4320101"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5924" y="1844675"/>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5924" y="2045111"/>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5169000" y="1844675"/>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5169000" y="2045111"/>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25" name="Text Placeholder 6"/>
          <p:cNvSpPr>
            <a:spLocks noGrp="1"/>
          </p:cNvSpPr>
          <p:nvPr>
            <p:ph type="body" sz="quarter" idx="52" hasCustomPrompt="1"/>
          </p:nvPr>
        </p:nvSpPr>
        <p:spPr>
          <a:xfrm>
            <a:off x="417100" y="5070080"/>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27" name="Text Placeholder 6"/>
          <p:cNvSpPr>
            <a:spLocks noGrp="1"/>
          </p:cNvSpPr>
          <p:nvPr>
            <p:ph type="body" sz="quarter" idx="54" hasCustomPrompt="1"/>
          </p:nvPr>
        </p:nvSpPr>
        <p:spPr>
          <a:xfrm>
            <a:off x="417100" y="5270516"/>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29" name="Text Placeholder 6"/>
          <p:cNvSpPr>
            <a:spLocks noGrp="1"/>
          </p:cNvSpPr>
          <p:nvPr>
            <p:ph type="body" sz="quarter" idx="56" hasCustomPrompt="1"/>
          </p:nvPr>
        </p:nvSpPr>
        <p:spPr>
          <a:xfrm>
            <a:off x="5170175" y="5070080"/>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31" name="Text Placeholder 6"/>
          <p:cNvSpPr>
            <a:spLocks noGrp="1"/>
          </p:cNvSpPr>
          <p:nvPr>
            <p:ph type="body" sz="quarter" idx="58" hasCustomPrompt="1"/>
          </p:nvPr>
        </p:nvSpPr>
        <p:spPr>
          <a:xfrm>
            <a:off x="5170175" y="5270516"/>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33" name="Picture Placeholder 3"/>
          <p:cNvSpPr>
            <a:spLocks noGrp="1" noChangeAspect="1"/>
          </p:cNvSpPr>
          <p:nvPr>
            <p:ph type="pic" sz="quarter" idx="29"/>
          </p:nvPr>
        </p:nvSpPr>
        <p:spPr>
          <a:xfrm>
            <a:off x="513899" y="2383972"/>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34" name="Text Placeholder 6"/>
          <p:cNvSpPr>
            <a:spLocks noGrp="1"/>
          </p:cNvSpPr>
          <p:nvPr>
            <p:ph type="body" sz="quarter" idx="59" hasCustomPrompt="1"/>
          </p:nvPr>
        </p:nvSpPr>
        <p:spPr>
          <a:xfrm>
            <a:off x="1327355" y="2383972"/>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35" name="Picture Placeholder 3"/>
          <p:cNvSpPr>
            <a:spLocks noGrp="1" noChangeAspect="1"/>
          </p:cNvSpPr>
          <p:nvPr>
            <p:ph type="pic" sz="quarter" idx="60"/>
          </p:nvPr>
        </p:nvSpPr>
        <p:spPr>
          <a:xfrm>
            <a:off x="5266874" y="2383972"/>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40" name="Text Placeholder 6"/>
          <p:cNvSpPr>
            <a:spLocks noGrp="1"/>
          </p:cNvSpPr>
          <p:nvPr>
            <p:ph type="body" sz="quarter" idx="61" hasCustomPrompt="1"/>
          </p:nvPr>
        </p:nvSpPr>
        <p:spPr>
          <a:xfrm>
            <a:off x="6080330" y="2383972"/>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49" name="Picture Placeholder 3"/>
          <p:cNvSpPr>
            <a:spLocks noGrp="1" noChangeAspect="1"/>
          </p:cNvSpPr>
          <p:nvPr>
            <p:ph type="pic" sz="quarter" idx="66"/>
          </p:nvPr>
        </p:nvSpPr>
        <p:spPr>
          <a:xfrm>
            <a:off x="513899" y="5603316"/>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50" name="Text Placeholder 6"/>
          <p:cNvSpPr>
            <a:spLocks noGrp="1"/>
          </p:cNvSpPr>
          <p:nvPr>
            <p:ph type="body" sz="quarter" idx="67" hasCustomPrompt="1"/>
          </p:nvPr>
        </p:nvSpPr>
        <p:spPr>
          <a:xfrm>
            <a:off x="1327355" y="5603316"/>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1" name="Picture Placeholder 3"/>
          <p:cNvSpPr>
            <a:spLocks noGrp="1" noChangeAspect="1"/>
          </p:cNvSpPr>
          <p:nvPr>
            <p:ph type="pic" sz="quarter" idx="68"/>
          </p:nvPr>
        </p:nvSpPr>
        <p:spPr>
          <a:xfrm>
            <a:off x="5266874" y="5603316"/>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52" name="Text Placeholder 6"/>
          <p:cNvSpPr>
            <a:spLocks noGrp="1"/>
          </p:cNvSpPr>
          <p:nvPr>
            <p:ph type="body" sz="quarter" idx="69" hasCustomPrompt="1"/>
          </p:nvPr>
        </p:nvSpPr>
        <p:spPr>
          <a:xfrm>
            <a:off x="6080330" y="5603316"/>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3" name="Text Placeholder 6"/>
          <p:cNvSpPr>
            <a:spLocks noGrp="1"/>
          </p:cNvSpPr>
          <p:nvPr>
            <p:ph type="body" sz="quarter" idx="70" hasCustomPrompt="1"/>
          </p:nvPr>
        </p:nvSpPr>
        <p:spPr>
          <a:xfrm>
            <a:off x="415925" y="3456902"/>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54" name="Text Placeholder 6"/>
          <p:cNvSpPr>
            <a:spLocks noGrp="1"/>
          </p:cNvSpPr>
          <p:nvPr>
            <p:ph type="body" sz="quarter" idx="71" hasCustomPrompt="1"/>
          </p:nvPr>
        </p:nvSpPr>
        <p:spPr>
          <a:xfrm>
            <a:off x="415925" y="3657338"/>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55" name="Text Placeholder 6"/>
          <p:cNvSpPr>
            <a:spLocks noGrp="1"/>
          </p:cNvSpPr>
          <p:nvPr>
            <p:ph type="body" sz="quarter" idx="72" hasCustomPrompt="1"/>
          </p:nvPr>
        </p:nvSpPr>
        <p:spPr>
          <a:xfrm>
            <a:off x="5169001" y="3456902"/>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56" name="Text Placeholder 6"/>
          <p:cNvSpPr>
            <a:spLocks noGrp="1"/>
          </p:cNvSpPr>
          <p:nvPr>
            <p:ph type="body" sz="quarter" idx="73" hasCustomPrompt="1"/>
          </p:nvPr>
        </p:nvSpPr>
        <p:spPr>
          <a:xfrm>
            <a:off x="5169001" y="3657338"/>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57" name="Picture Placeholder 3"/>
          <p:cNvSpPr>
            <a:spLocks noGrp="1" noChangeAspect="1"/>
          </p:cNvSpPr>
          <p:nvPr>
            <p:ph type="pic" sz="quarter" idx="74"/>
          </p:nvPr>
        </p:nvSpPr>
        <p:spPr>
          <a:xfrm>
            <a:off x="513900" y="3996199"/>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58" name="Text Placeholder 6"/>
          <p:cNvSpPr>
            <a:spLocks noGrp="1"/>
          </p:cNvSpPr>
          <p:nvPr>
            <p:ph type="body" sz="quarter" idx="75" hasCustomPrompt="1"/>
          </p:nvPr>
        </p:nvSpPr>
        <p:spPr>
          <a:xfrm>
            <a:off x="1327356" y="3996199"/>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9" name="Picture Placeholder 3"/>
          <p:cNvSpPr>
            <a:spLocks noGrp="1" noChangeAspect="1"/>
          </p:cNvSpPr>
          <p:nvPr>
            <p:ph type="pic" sz="quarter" idx="76"/>
          </p:nvPr>
        </p:nvSpPr>
        <p:spPr>
          <a:xfrm>
            <a:off x="5266875" y="3996199"/>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60" name="Text Placeholder 6"/>
          <p:cNvSpPr>
            <a:spLocks noGrp="1"/>
          </p:cNvSpPr>
          <p:nvPr>
            <p:ph type="body" sz="quarter" idx="77" hasCustomPrompt="1"/>
          </p:nvPr>
        </p:nvSpPr>
        <p:spPr>
          <a:xfrm>
            <a:off x="6080331" y="3996199"/>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210579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am 2 columns 3 row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5924" y="1490713"/>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5924" y="1691149"/>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5169000" y="1490713"/>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5169000" y="1691149"/>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33" name="Picture Placeholder 3"/>
          <p:cNvSpPr>
            <a:spLocks noGrp="1" noChangeAspect="1"/>
          </p:cNvSpPr>
          <p:nvPr>
            <p:ph type="pic" sz="quarter" idx="29"/>
          </p:nvPr>
        </p:nvSpPr>
        <p:spPr>
          <a:xfrm>
            <a:off x="513899" y="2013856"/>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34" name="Text Placeholder 6"/>
          <p:cNvSpPr>
            <a:spLocks noGrp="1"/>
          </p:cNvSpPr>
          <p:nvPr>
            <p:ph type="body" sz="quarter" idx="59" hasCustomPrompt="1"/>
          </p:nvPr>
        </p:nvSpPr>
        <p:spPr>
          <a:xfrm>
            <a:off x="1327355" y="2013856"/>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35" name="Picture Placeholder 3"/>
          <p:cNvSpPr>
            <a:spLocks noGrp="1" noChangeAspect="1"/>
          </p:cNvSpPr>
          <p:nvPr>
            <p:ph type="pic" sz="quarter" idx="60"/>
          </p:nvPr>
        </p:nvSpPr>
        <p:spPr>
          <a:xfrm>
            <a:off x="5266874" y="2013856"/>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40" name="Text Placeholder 6"/>
          <p:cNvSpPr>
            <a:spLocks noGrp="1"/>
          </p:cNvSpPr>
          <p:nvPr>
            <p:ph type="body" sz="quarter" idx="61" hasCustomPrompt="1"/>
          </p:nvPr>
        </p:nvSpPr>
        <p:spPr>
          <a:xfrm>
            <a:off x="6080330" y="2013856"/>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1" name="Text Placeholder 6"/>
          <p:cNvSpPr>
            <a:spLocks noGrp="1"/>
          </p:cNvSpPr>
          <p:nvPr>
            <p:ph type="body" sz="quarter" idx="62" hasCustomPrompt="1"/>
          </p:nvPr>
        </p:nvSpPr>
        <p:spPr>
          <a:xfrm>
            <a:off x="415924" y="3221541"/>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62" name="Text Placeholder 6"/>
          <p:cNvSpPr>
            <a:spLocks noGrp="1"/>
          </p:cNvSpPr>
          <p:nvPr>
            <p:ph type="body" sz="quarter" idx="63" hasCustomPrompt="1"/>
          </p:nvPr>
        </p:nvSpPr>
        <p:spPr>
          <a:xfrm>
            <a:off x="415924" y="3421977"/>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63" name="Text Placeholder 6"/>
          <p:cNvSpPr>
            <a:spLocks noGrp="1"/>
          </p:cNvSpPr>
          <p:nvPr>
            <p:ph type="body" sz="quarter" idx="64" hasCustomPrompt="1"/>
          </p:nvPr>
        </p:nvSpPr>
        <p:spPr>
          <a:xfrm>
            <a:off x="5169000" y="3221541"/>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64" name="Text Placeholder 6"/>
          <p:cNvSpPr>
            <a:spLocks noGrp="1"/>
          </p:cNvSpPr>
          <p:nvPr>
            <p:ph type="body" sz="quarter" idx="65" hasCustomPrompt="1"/>
          </p:nvPr>
        </p:nvSpPr>
        <p:spPr>
          <a:xfrm>
            <a:off x="5169000" y="3421977"/>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65" name="Picture Placeholder 3"/>
          <p:cNvSpPr>
            <a:spLocks noGrp="1" noChangeAspect="1"/>
          </p:cNvSpPr>
          <p:nvPr>
            <p:ph type="pic" sz="quarter" idx="66"/>
          </p:nvPr>
        </p:nvSpPr>
        <p:spPr>
          <a:xfrm>
            <a:off x="513899" y="3744684"/>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66" name="Text Placeholder 6"/>
          <p:cNvSpPr>
            <a:spLocks noGrp="1"/>
          </p:cNvSpPr>
          <p:nvPr>
            <p:ph type="body" sz="quarter" idx="67" hasCustomPrompt="1"/>
          </p:nvPr>
        </p:nvSpPr>
        <p:spPr>
          <a:xfrm>
            <a:off x="1327355" y="3744684"/>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7" name="Picture Placeholder 3"/>
          <p:cNvSpPr>
            <a:spLocks noGrp="1" noChangeAspect="1"/>
          </p:cNvSpPr>
          <p:nvPr>
            <p:ph type="pic" sz="quarter" idx="68"/>
          </p:nvPr>
        </p:nvSpPr>
        <p:spPr>
          <a:xfrm>
            <a:off x="5266874" y="3744684"/>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68" name="Text Placeholder 6"/>
          <p:cNvSpPr>
            <a:spLocks noGrp="1"/>
          </p:cNvSpPr>
          <p:nvPr>
            <p:ph type="body" sz="quarter" idx="69" hasCustomPrompt="1"/>
          </p:nvPr>
        </p:nvSpPr>
        <p:spPr>
          <a:xfrm>
            <a:off x="6080330" y="3744684"/>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9" name="Text Placeholder 6"/>
          <p:cNvSpPr>
            <a:spLocks noGrp="1"/>
          </p:cNvSpPr>
          <p:nvPr>
            <p:ph type="body" sz="quarter" idx="70" hasCustomPrompt="1"/>
          </p:nvPr>
        </p:nvSpPr>
        <p:spPr>
          <a:xfrm>
            <a:off x="415924" y="4957945"/>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70" name="Text Placeholder 6"/>
          <p:cNvSpPr>
            <a:spLocks noGrp="1"/>
          </p:cNvSpPr>
          <p:nvPr>
            <p:ph type="body" sz="quarter" idx="71" hasCustomPrompt="1"/>
          </p:nvPr>
        </p:nvSpPr>
        <p:spPr>
          <a:xfrm>
            <a:off x="415924" y="5158381"/>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71" name="Text Placeholder 6"/>
          <p:cNvSpPr>
            <a:spLocks noGrp="1"/>
          </p:cNvSpPr>
          <p:nvPr>
            <p:ph type="body" sz="quarter" idx="72" hasCustomPrompt="1"/>
          </p:nvPr>
        </p:nvSpPr>
        <p:spPr>
          <a:xfrm>
            <a:off x="5169000" y="4957945"/>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72" name="Text Placeholder 6"/>
          <p:cNvSpPr>
            <a:spLocks noGrp="1"/>
          </p:cNvSpPr>
          <p:nvPr>
            <p:ph type="body" sz="quarter" idx="73" hasCustomPrompt="1"/>
          </p:nvPr>
        </p:nvSpPr>
        <p:spPr>
          <a:xfrm>
            <a:off x="5169000" y="5158381"/>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73" name="Picture Placeholder 3"/>
          <p:cNvSpPr>
            <a:spLocks noGrp="1" noChangeAspect="1"/>
          </p:cNvSpPr>
          <p:nvPr>
            <p:ph type="pic" sz="quarter" idx="74"/>
          </p:nvPr>
        </p:nvSpPr>
        <p:spPr>
          <a:xfrm>
            <a:off x="513899" y="5481088"/>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74" name="Text Placeholder 6"/>
          <p:cNvSpPr>
            <a:spLocks noGrp="1"/>
          </p:cNvSpPr>
          <p:nvPr>
            <p:ph type="body" sz="quarter" idx="75" hasCustomPrompt="1"/>
          </p:nvPr>
        </p:nvSpPr>
        <p:spPr>
          <a:xfrm>
            <a:off x="1327355" y="5481088"/>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5" name="Picture Placeholder 3"/>
          <p:cNvSpPr>
            <a:spLocks noGrp="1" noChangeAspect="1"/>
          </p:cNvSpPr>
          <p:nvPr>
            <p:ph type="pic" sz="quarter" idx="76"/>
          </p:nvPr>
        </p:nvSpPr>
        <p:spPr>
          <a:xfrm>
            <a:off x="5266874" y="5481088"/>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76" name="Text Placeholder 6"/>
          <p:cNvSpPr>
            <a:spLocks noGrp="1"/>
          </p:cNvSpPr>
          <p:nvPr>
            <p:ph type="body" sz="quarter" idx="77" hasCustomPrompt="1"/>
          </p:nvPr>
        </p:nvSpPr>
        <p:spPr>
          <a:xfrm>
            <a:off x="6080330" y="5481088"/>
            <a:ext cx="340974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1028647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am 3 columns 2 rows w heading">
    <p:spTree>
      <p:nvGrpSpPr>
        <p:cNvPr id="1" name=""/>
        <p:cNvGrpSpPr/>
        <p:nvPr/>
      </p:nvGrpSpPr>
      <p:grpSpPr>
        <a:xfrm>
          <a:off x="0" y="0"/>
          <a:ext cx="0" cy="0"/>
          <a:chOff x="0" y="0"/>
          <a:chExt cx="0" cy="0"/>
        </a:xfrm>
      </p:grpSpPr>
      <p:sp>
        <p:nvSpPr>
          <p:cNvPr id="12"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7000" y="18446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7000" y="20451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16" name="Text Placeholder 6"/>
          <p:cNvSpPr>
            <a:spLocks noGrp="1"/>
          </p:cNvSpPr>
          <p:nvPr>
            <p:ph type="body" sz="quarter" idx="32" hasCustomPrompt="1"/>
          </p:nvPr>
        </p:nvSpPr>
        <p:spPr>
          <a:xfrm>
            <a:off x="3476462" y="18446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9" name="Text Placeholder 6"/>
          <p:cNvSpPr>
            <a:spLocks noGrp="1"/>
          </p:cNvSpPr>
          <p:nvPr>
            <p:ph type="body" sz="quarter" idx="34" hasCustomPrompt="1"/>
          </p:nvPr>
        </p:nvSpPr>
        <p:spPr>
          <a:xfrm>
            <a:off x="3477586" y="20451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6537000" y="18446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6537000" y="20451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32" name="Picture Placeholder 3"/>
          <p:cNvSpPr>
            <a:spLocks noGrp="1" noChangeAspect="1"/>
          </p:cNvSpPr>
          <p:nvPr>
            <p:ph type="pic" sz="quarter" idx="29"/>
          </p:nvPr>
        </p:nvSpPr>
        <p:spPr>
          <a:xfrm>
            <a:off x="513899" y="238397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33" name="Text Placeholder 6"/>
          <p:cNvSpPr>
            <a:spLocks noGrp="1"/>
          </p:cNvSpPr>
          <p:nvPr>
            <p:ph type="body" sz="quarter" idx="51" hasCustomPrompt="1"/>
          </p:nvPr>
        </p:nvSpPr>
        <p:spPr>
          <a:xfrm>
            <a:off x="1327356" y="2383972"/>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34" name="Picture Placeholder 3"/>
          <p:cNvSpPr>
            <a:spLocks noGrp="1" noChangeAspect="1"/>
          </p:cNvSpPr>
          <p:nvPr>
            <p:ph type="pic" sz="quarter" idx="52"/>
          </p:nvPr>
        </p:nvSpPr>
        <p:spPr>
          <a:xfrm>
            <a:off x="3583670" y="238485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35" name="Text Placeholder 6"/>
          <p:cNvSpPr>
            <a:spLocks noGrp="1"/>
          </p:cNvSpPr>
          <p:nvPr>
            <p:ph type="body" sz="quarter" idx="53" hasCustomPrompt="1"/>
          </p:nvPr>
        </p:nvSpPr>
        <p:spPr>
          <a:xfrm>
            <a:off x="4397127" y="2384850"/>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48" name="Picture Placeholder 3"/>
          <p:cNvSpPr>
            <a:spLocks noGrp="1" noChangeAspect="1"/>
          </p:cNvSpPr>
          <p:nvPr>
            <p:ph type="pic" sz="quarter" idx="54"/>
          </p:nvPr>
        </p:nvSpPr>
        <p:spPr>
          <a:xfrm>
            <a:off x="6629403" y="238485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49" name="Text Placeholder 6"/>
          <p:cNvSpPr>
            <a:spLocks noGrp="1"/>
          </p:cNvSpPr>
          <p:nvPr>
            <p:ph type="body" sz="quarter" idx="55" hasCustomPrompt="1"/>
          </p:nvPr>
        </p:nvSpPr>
        <p:spPr>
          <a:xfrm>
            <a:off x="7442860" y="2384850"/>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0" name="Text Placeholder 5"/>
          <p:cNvSpPr>
            <a:spLocks noGrp="1"/>
          </p:cNvSpPr>
          <p:nvPr>
            <p:ph type="body" sz="quarter" idx="56" hasCustomPrompt="1"/>
          </p:nvPr>
        </p:nvSpPr>
        <p:spPr>
          <a:xfrm>
            <a:off x="418075" y="4113213"/>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51" name="Text Placeholder 6"/>
          <p:cNvSpPr>
            <a:spLocks noGrp="1"/>
          </p:cNvSpPr>
          <p:nvPr>
            <p:ph type="body" sz="quarter" idx="57" hasCustomPrompt="1"/>
          </p:nvPr>
        </p:nvSpPr>
        <p:spPr>
          <a:xfrm>
            <a:off x="418075" y="44735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52" name="Text Placeholder 6"/>
          <p:cNvSpPr>
            <a:spLocks noGrp="1"/>
          </p:cNvSpPr>
          <p:nvPr>
            <p:ph type="body" sz="quarter" idx="58" hasCustomPrompt="1"/>
          </p:nvPr>
        </p:nvSpPr>
        <p:spPr>
          <a:xfrm>
            <a:off x="418075" y="46740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3" name="Text Placeholder 6"/>
          <p:cNvSpPr>
            <a:spLocks noGrp="1"/>
          </p:cNvSpPr>
          <p:nvPr>
            <p:ph type="body" sz="quarter" idx="59" hasCustomPrompt="1"/>
          </p:nvPr>
        </p:nvSpPr>
        <p:spPr>
          <a:xfrm>
            <a:off x="3477537" y="44735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54" name="Text Placeholder 6"/>
          <p:cNvSpPr>
            <a:spLocks noGrp="1"/>
          </p:cNvSpPr>
          <p:nvPr>
            <p:ph type="body" sz="quarter" idx="60" hasCustomPrompt="1"/>
          </p:nvPr>
        </p:nvSpPr>
        <p:spPr>
          <a:xfrm>
            <a:off x="3478661" y="46740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5" name="Text Placeholder 6"/>
          <p:cNvSpPr>
            <a:spLocks noGrp="1"/>
          </p:cNvSpPr>
          <p:nvPr>
            <p:ph type="body" sz="quarter" idx="61" hasCustomPrompt="1"/>
          </p:nvPr>
        </p:nvSpPr>
        <p:spPr>
          <a:xfrm>
            <a:off x="6538075" y="4473575"/>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56" name="Text Placeholder 6"/>
          <p:cNvSpPr>
            <a:spLocks noGrp="1"/>
          </p:cNvSpPr>
          <p:nvPr>
            <p:ph type="body" sz="quarter" idx="62" hasCustomPrompt="1"/>
          </p:nvPr>
        </p:nvSpPr>
        <p:spPr>
          <a:xfrm>
            <a:off x="6538075" y="4674011"/>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7" name="Picture Placeholder 3"/>
          <p:cNvSpPr>
            <a:spLocks noGrp="1" noChangeAspect="1"/>
          </p:cNvSpPr>
          <p:nvPr>
            <p:ph type="pic" sz="quarter" idx="63"/>
          </p:nvPr>
        </p:nvSpPr>
        <p:spPr>
          <a:xfrm>
            <a:off x="514974" y="501287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58" name="Text Placeholder 6"/>
          <p:cNvSpPr>
            <a:spLocks noGrp="1"/>
          </p:cNvSpPr>
          <p:nvPr>
            <p:ph type="body" sz="quarter" idx="64" hasCustomPrompt="1"/>
          </p:nvPr>
        </p:nvSpPr>
        <p:spPr>
          <a:xfrm>
            <a:off x="1328431" y="5012872"/>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9" name="Picture Placeholder 3"/>
          <p:cNvSpPr>
            <a:spLocks noGrp="1" noChangeAspect="1"/>
          </p:cNvSpPr>
          <p:nvPr>
            <p:ph type="pic" sz="quarter" idx="65"/>
          </p:nvPr>
        </p:nvSpPr>
        <p:spPr>
          <a:xfrm>
            <a:off x="3584745" y="501375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0" name="Text Placeholder 6"/>
          <p:cNvSpPr>
            <a:spLocks noGrp="1"/>
          </p:cNvSpPr>
          <p:nvPr>
            <p:ph type="body" sz="quarter" idx="66" hasCustomPrompt="1"/>
          </p:nvPr>
        </p:nvSpPr>
        <p:spPr>
          <a:xfrm>
            <a:off x="4398202" y="5013750"/>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1" name="Picture Placeholder 3"/>
          <p:cNvSpPr>
            <a:spLocks noGrp="1" noChangeAspect="1"/>
          </p:cNvSpPr>
          <p:nvPr>
            <p:ph type="pic" sz="quarter" idx="67"/>
          </p:nvPr>
        </p:nvSpPr>
        <p:spPr>
          <a:xfrm>
            <a:off x="6630478" y="501375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2" name="Text Placeholder 6"/>
          <p:cNvSpPr>
            <a:spLocks noGrp="1"/>
          </p:cNvSpPr>
          <p:nvPr>
            <p:ph type="body" sz="quarter" idx="68" hasCustomPrompt="1"/>
          </p:nvPr>
        </p:nvSpPr>
        <p:spPr>
          <a:xfrm>
            <a:off x="7443935" y="5013750"/>
            <a:ext cx="2047215" cy="1368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2056813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am 3 columns 2 rows">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1327355" y="2014991"/>
            <a:ext cx="2041645"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7000"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 name="Picture Placeholder 3"/>
          <p:cNvSpPr>
            <a:spLocks noGrp="1" noChangeAspect="1"/>
          </p:cNvSpPr>
          <p:nvPr>
            <p:ph type="pic" sz="quarter" idx="29"/>
          </p:nvPr>
        </p:nvSpPr>
        <p:spPr>
          <a:xfrm>
            <a:off x="514974" y="201499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14" name="Text Placeholder 6"/>
          <p:cNvSpPr>
            <a:spLocks noGrp="1"/>
          </p:cNvSpPr>
          <p:nvPr>
            <p:ph type="body" sz="quarter" idx="30" hasCustomPrompt="1"/>
          </p:nvPr>
        </p:nvSpPr>
        <p:spPr>
          <a:xfrm>
            <a:off x="417000"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15" name="Text Placeholder 6"/>
          <p:cNvSpPr>
            <a:spLocks noGrp="1"/>
          </p:cNvSpPr>
          <p:nvPr>
            <p:ph type="body" sz="quarter" idx="31" hasCustomPrompt="1"/>
          </p:nvPr>
        </p:nvSpPr>
        <p:spPr>
          <a:xfrm>
            <a:off x="4387262" y="2014991"/>
            <a:ext cx="2041200"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16" name="Text Placeholder 6"/>
          <p:cNvSpPr>
            <a:spLocks noGrp="1"/>
          </p:cNvSpPr>
          <p:nvPr>
            <p:ph type="body" sz="quarter" idx="32" hasCustomPrompt="1"/>
          </p:nvPr>
        </p:nvSpPr>
        <p:spPr>
          <a:xfrm>
            <a:off x="3476462"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8" name="Picture Placeholder 3"/>
          <p:cNvSpPr>
            <a:spLocks noGrp="1" noChangeAspect="1"/>
          </p:cNvSpPr>
          <p:nvPr>
            <p:ph type="pic" sz="quarter" idx="33"/>
          </p:nvPr>
        </p:nvSpPr>
        <p:spPr>
          <a:xfrm>
            <a:off x="3575561" y="201499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19" name="Text Placeholder 6"/>
          <p:cNvSpPr>
            <a:spLocks noGrp="1"/>
          </p:cNvSpPr>
          <p:nvPr>
            <p:ph type="body" sz="quarter" idx="34" hasCustomPrompt="1"/>
          </p:nvPr>
        </p:nvSpPr>
        <p:spPr>
          <a:xfrm>
            <a:off x="3477586"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0" name="Text Placeholder 6"/>
          <p:cNvSpPr>
            <a:spLocks noGrp="1"/>
          </p:cNvSpPr>
          <p:nvPr>
            <p:ph type="body" sz="quarter" idx="35" hasCustomPrompt="1"/>
          </p:nvPr>
        </p:nvSpPr>
        <p:spPr>
          <a:xfrm>
            <a:off x="7447800" y="2014991"/>
            <a:ext cx="2041200"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21" name="Text Placeholder 6"/>
          <p:cNvSpPr>
            <a:spLocks noGrp="1"/>
          </p:cNvSpPr>
          <p:nvPr>
            <p:ph type="body" sz="quarter" idx="36" hasCustomPrompt="1"/>
          </p:nvPr>
        </p:nvSpPr>
        <p:spPr>
          <a:xfrm>
            <a:off x="6537000"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2" name="Picture Placeholder 3"/>
          <p:cNvSpPr>
            <a:spLocks noGrp="1" noChangeAspect="1"/>
          </p:cNvSpPr>
          <p:nvPr>
            <p:ph type="pic" sz="quarter" idx="37"/>
          </p:nvPr>
        </p:nvSpPr>
        <p:spPr>
          <a:xfrm>
            <a:off x="6634974" y="201499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23" name="Text Placeholder 6"/>
          <p:cNvSpPr>
            <a:spLocks noGrp="1"/>
          </p:cNvSpPr>
          <p:nvPr>
            <p:ph type="body" sz="quarter" idx="38" hasCustomPrompt="1"/>
          </p:nvPr>
        </p:nvSpPr>
        <p:spPr>
          <a:xfrm>
            <a:off x="6537000"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37" name="Text Placeholder 6"/>
          <p:cNvSpPr>
            <a:spLocks noGrp="1"/>
          </p:cNvSpPr>
          <p:nvPr>
            <p:ph type="body" sz="quarter" idx="40" hasCustomPrompt="1"/>
          </p:nvPr>
        </p:nvSpPr>
        <p:spPr>
          <a:xfrm>
            <a:off x="417000" y="405702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38" name="Picture Placeholder 3"/>
          <p:cNvSpPr>
            <a:spLocks noGrp="1" noChangeAspect="1"/>
          </p:cNvSpPr>
          <p:nvPr>
            <p:ph type="pic" sz="quarter" idx="41"/>
          </p:nvPr>
        </p:nvSpPr>
        <p:spPr>
          <a:xfrm>
            <a:off x="514974" y="459597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39" name="Text Placeholder 6"/>
          <p:cNvSpPr>
            <a:spLocks noGrp="1"/>
          </p:cNvSpPr>
          <p:nvPr>
            <p:ph type="body" sz="quarter" idx="42" hasCustomPrompt="1"/>
          </p:nvPr>
        </p:nvSpPr>
        <p:spPr>
          <a:xfrm>
            <a:off x="417000" y="425745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41" name="Text Placeholder 6"/>
          <p:cNvSpPr>
            <a:spLocks noGrp="1"/>
          </p:cNvSpPr>
          <p:nvPr>
            <p:ph type="body" sz="quarter" idx="44" hasCustomPrompt="1"/>
          </p:nvPr>
        </p:nvSpPr>
        <p:spPr>
          <a:xfrm>
            <a:off x="3476463" y="405702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2" name="Picture Placeholder 3"/>
          <p:cNvSpPr>
            <a:spLocks noGrp="1" noChangeAspect="1"/>
          </p:cNvSpPr>
          <p:nvPr>
            <p:ph type="pic" sz="quarter" idx="45"/>
          </p:nvPr>
        </p:nvSpPr>
        <p:spPr>
          <a:xfrm>
            <a:off x="3575562" y="459597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43" name="Text Placeholder 6"/>
          <p:cNvSpPr>
            <a:spLocks noGrp="1"/>
          </p:cNvSpPr>
          <p:nvPr>
            <p:ph type="body" sz="quarter" idx="46" hasCustomPrompt="1"/>
          </p:nvPr>
        </p:nvSpPr>
        <p:spPr>
          <a:xfrm>
            <a:off x="3477587" y="425745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45" name="Text Placeholder 6"/>
          <p:cNvSpPr>
            <a:spLocks noGrp="1"/>
          </p:cNvSpPr>
          <p:nvPr>
            <p:ph type="body" sz="quarter" idx="48" hasCustomPrompt="1"/>
          </p:nvPr>
        </p:nvSpPr>
        <p:spPr>
          <a:xfrm>
            <a:off x="6537001" y="405702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6" name="Picture Placeholder 3"/>
          <p:cNvSpPr>
            <a:spLocks noGrp="1" noChangeAspect="1"/>
          </p:cNvSpPr>
          <p:nvPr>
            <p:ph type="pic" sz="quarter" idx="49"/>
          </p:nvPr>
        </p:nvSpPr>
        <p:spPr>
          <a:xfrm>
            <a:off x="6634975" y="459597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47" name="Text Placeholder 6"/>
          <p:cNvSpPr>
            <a:spLocks noGrp="1"/>
          </p:cNvSpPr>
          <p:nvPr>
            <p:ph type="body" sz="quarter" idx="50" hasCustomPrompt="1"/>
          </p:nvPr>
        </p:nvSpPr>
        <p:spPr>
          <a:xfrm>
            <a:off x="6537001" y="425745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6" name="Text Placeholder 6"/>
          <p:cNvSpPr>
            <a:spLocks noGrp="1"/>
          </p:cNvSpPr>
          <p:nvPr>
            <p:ph type="body" sz="quarter" idx="51" hasCustomPrompt="1"/>
          </p:nvPr>
        </p:nvSpPr>
        <p:spPr>
          <a:xfrm>
            <a:off x="1328430" y="4595970"/>
            <a:ext cx="2041645"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57" name="Text Placeholder 6"/>
          <p:cNvSpPr>
            <a:spLocks noGrp="1"/>
          </p:cNvSpPr>
          <p:nvPr>
            <p:ph type="body" sz="quarter" idx="52" hasCustomPrompt="1"/>
          </p:nvPr>
        </p:nvSpPr>
        <p:spPr>
          <a:xfrm>
            <a:off x="4388337" y="4595970"/>
            <a:ext cx="2041200"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
        <p:nvSpPr>
          <p:cNvPr id="58" name="Text Placeholder 6"/>
          <p:cNvSpPr>
            <a:spLocks noGrp="1"/>
          </p:cNvSpPr>
          <p:nvPr>
            <p:ph type="body" sz="quarter" idx="53" hasCustomPrompt="1"/>
          </p:nvPr>
        </p:nvSpPr>
        <p:spPr>
          <a:xfrm>
            <a:off x="7448875" y="4595970"/>
            <a:ext cx="2041200" cy="2016000"/>
          </a:xfrm>
          <a:prstGeom prst="rect">
            <a:avLst/>
          </a:prstGeom>
        </p:spPr>
        <p:txBody>
          <a:bodyPr lIns="36000" tIns="0" rIns="36000" bIns="0">
            <a:noAutofit/>
          </a:bodyPr>
          <a:lstStyle>
            <a:lvl1pPr marL="0" indent="0" algn="l">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1026071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am 3 columns 3 row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7000"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7000"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16" name="Text Placeholder 6"/>
          <p:cNvSpPr>
            <a:spLocks noGrp="1"/>
          </p:cNvSpPr>
          <p:nvPr>
            <p:ph type="body" sz="quarter" idx="32" hasCustomPrompt="1"/>
          </p:nvPr>
        </p:nvSpPr>
        <p:spPr>
          <a:xfrm>
            <a:off x="3476462"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9" name="Text Placeholder 6"/>
          <p:cNvSpPr>
            <a:spLocks noGrp="1"/>
          </p:cNvSpPr>
          <p:nvPr>
            <p:ph type="body" sz="quarter" idx="34" hasCustomPrompt="1"/>
          </p:nvPr>
        </p:nvSpPr>
        <p:spPr>
          <a:xfrm>
            <a:off x="3477586"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6537000" y="149071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6537000" y="169115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6" name="Picture Placeholder 3"/>
          <p:cNvSpPr>
            <a:spLocks noGrp="1" noChangeAspect="1"/>
          </p:cNvSpPr>
          <p:nvPr>
            <p:ph type="pic" sz="quarter" idx="29"/>
          </p:nvPr>
        </p:nvSpPr>
        <p:spPr>
          <a:xfrm>
            <a:off x="513899" y="2024743"/>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57" name="Text Placeholder 6"/>
          <p:cNvSpPr>
            <a:spLocks noGrp="1"/>
          </p:cNvSpPr>
          <p:nvPr>
            <p:ph type="body" sz="quarter" idx="63" hasCustomPrompt="1"/>
          </p:nvPr>
        </p:nvSpPr>
        <p:spPr>
          <a:xfrm>
            <a:off x="1327356" y="2024743"/>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8" name="Picture Placeholder 3"/>
          <p:cNvSpPr>
            <a:spLocks noGrp="1" noChangeAspect="1"/>
          </p:cNvSpPr>
          <p:nvPr>
            <p:ph type="pic" sz="quarter" idx="64"/>
          </p:nvPr>
        </p:nvSpPr>
        <p:spPr>
          <a:xfrm>
            <a:off x="3583670" y="202562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59" name="Text Placeholder 6"/>
          <p:cNvSpPr>
            <a:spLocks noGrp="1"/>
          </p:cNvSpPr>
          <p:nvPr>
            <p:ph type="body" sz="quarter" idx="65" hasCustomPrompt="1"/>
          </p:nvPr>
        </p:nvSpPr>
        <p:spPr>
          <a:xfrm>
            <a:off x="4397127" y="2025621"/>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0" name="Picture Placeholder 3"/>
          <p:cNvSpPr>
            <a:spLocks noGrp="1" noChangeAspect="1"/>
          </p:cNvSpPr>
          <p:nvPr>
            <p:ph type="pic" sz="quarter" idx="66"/>
          </p:nvPr>
        </p:nvSpPr>
        <p:spPr>
          <a:xfrm>
            <a:off x="6629403" y="202562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1" name="Text Placeholder 6"/>
          <p:cNvSpPr>
            <a:spLocks noGrp="1"/>
          </p:cNvSpPr>
          <p:nvPr>
            <p:ph type="body" sz="quarter" idx="67" hasCustomPrompt="1"/>
          </p:nvPr>
        </p:nvSpPr>
        <p:spPr>
          <a:xfrm>
            <a:off x="7442860" y="2025621"/>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2" name="Text Placeholder 6"/>
          <p:cNvSpPr>
            <a:spLocks noGrp="1"/>
          </p:cNvSpPr>
          <p:nvPr>
            <p:ph type="body" sz="quarter" idx="68" hasCustomPrompt="1"/>
          </p:nvPr>
        </p:nvSpPr>
        <p:spPr>
          <a:xfrm>
            <a:off x="415925" y="3206531"/>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3" name="Text Placeholder 6"/>
          <p:cNvSpPr>
            <a:spLocks noGrp="1"/>
          </p:cNvSpPr>
          <p:nvPr>
            <p:ph type="body" sz="quarter" idx="69" hasCustomPrompt="1"/>
          </p:nvPr>
        </p:nvSpPr>
        <p:spPr>
          <a:xfrm>
            <a:off x="415925" y="3406967"/>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4" name="Text Placeholder 6"/>
          <p:cNvSpPr>
            <a:spLocks noGrp="1"/>
          </p:cNvSpPr>
          <p:nvPr>
            <p:ph type="body" sz="quarter" idx="70" hasCustomPrompt="1"/>
          </p:nvPr>
        </p:nvSpPr>
        <p:spPr>
          <a:xfrm>
            <a:off x="3475387" y="3206531"/>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5" name="Text Placeholder 6"/>
          <p:cNvSpPr>
            <a:spLocks noGrp="1"/>
          </p:cNvSpPr>
          <p:nvPr>
            <p:ph type="body" sz="quarter" idx="71" hasCustomPrompt="1"/>
          </p:nvPr>
        </p:nvSpPr>
        <p:spPr>
          <a:xfrm>
            <a:off x="3476511" y="3406967"/>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6" name="Text Placeholder 6"/>
          <p:cNvSpPr>
            <a:spLocks noGrp="1"/>
          </p:cNvSpPr>
          <p:nvPr>
            <p:ph type="body" sz="quarter" idx="72" hasCustomPrompt="1"/>
          </p:nvPr>
        </p:nvSpPr>
        <p:spPr>
          <a:xfrm>
            <a:off x="6535925" y="3206531"/>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7" name="Text Placeholder 6"/>
          <p:cNvSpPr>
            <a:spLocks noGrp="1"/>
          </p:cNvSpPr>
          <p:nvPr>
            <p:ph type="body" sz="quarter" idx="73" hasCustomPrompt="1"/>
          </p:nvPr>
        </p:nvSpPr>
        <p:spPr>
          <a:xfrm>
            <a:off x="6535925" y="3406967"/>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8" name="Picture Placeholder 3"/>
          <p:cNvSpPr>
            <a:spLocks noGrp="1" noChangeAspect="1"/>
          </p:cNvSpPr>
          <p:nvPr>
            <p:ph type="pic" sz="quarter" idx="74"/>
          </p:nvPr>
        </p:nvSpPr>
        <p:spPr>
          <a:xfrm>
            <a:off x="512824" y="3740560"/>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9" name="Text Placeholder 6"/>
          <p:cNvSpPr>
            <a:spLocks noGrp="1"/>
          </p:cNvSpPr>
          <p:nvPr>
            <p:ph type="body" sz="quarter" idx="75" hasCustomPrompt="1"/>
          </p:nvPr>
        </p:nvSpPr>
        <p:spPr>
          <a:xfrm>
            <a:off x="1326281" y="3740560"/>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0" name="Picture Placeholder 3"/>
          <p:cNvSpPr>
            <a:spLocks noGrp="1" noChangeAspect="1"/>
          </p:cNvSpPr>
          <p:nvPr>
            <p:ph type="pic" sz="quarter" idx="76"/>
          </p:nvPr>
        </p:nvSpPr>
        <p:spPr>
          <a:xfrm>
            <a:off x="3582595" y="3741438"/>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1" name="Text Placeholder 6"/>
          <p:cNvSpPr>
            <a:spLocks noGrp="1"/>
          </p:cNvSpPr>
          <p:nvPr>
            <p:ph type="body" sz="quarter" idx="77" hasCustomPrompt="1"/>
          </p:nvPr>
        </p:nvSpPr>
        <p:spPr>
          <a:xfrm>
            <a:off x="4396052" y="3741438"/>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2" name="Picture Placeholder 3"/>
          <p:cNvSpPr>
            <a:spLocks noGrp="1" noChangeAspect="1"/>
          </p:cNvSpPr>
          <p:nvPr>
            <p:ph type="pic" sz="quarter" idx="78"/>
          </p:nvPr>
        </p:nvSpPr>
        <p:spPr>
          <a:xfrm>
            <a:off x="6628328" y="3741438"/>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3" name="Text Placeholder 6"/>
          <p:cNvSpPr>
            <a:spLocks noGrp="1"/>
          </p:cNvSpPr>
          <p:nvPr>
            <p:ph type="body" sz="quarter" idx="79" hasCustomPrompt="1"/>
          </p:nvPr>
        </p:nvSpPr>
        <p:spPr>
          <a:xfrm>
            <a:off x="7441785" y="3741438"/>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4" name="Text Placeholder 6"/>
          <p:cNvSpPr>
            <a:spLocks noGrp="1"/>
          </p:cNvSpPr>
          <p:nvPr>
            <p:ph type="body" sz="quarter" idx="80" hasCustomPrompt="1"/>
          </p:nvPr>
        </p:nvSpPr>
        <p:spPr>
          <a:xfrm>
            <a:off x="415925" y="491971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5" name="Text Placeholder 6"/>
          <p:cNvSpPr>
            <a:spLocks noGrp="1"/>
          </p:cNvSpPr>
          <p:nvPr>
            <p:ph type="body" sz="quarter" idx="81" hasCustomPrompt="1"/>
          </p:nvPr>
        </p:nvSpPr>
        <p:spPr>
          <a:xfrm>
            <a:off x="415925" y="512014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76" name="Text Placeholder 6"/>
          <p:cNvSpPr>
            <a:spLocks noGrp="1"/>
          </p:cNvSpPr>
          <p:nvPr>
            <p:ph type="body" sz="quarter" idx="82" hasCustomPrompt="1"/>
          </p:nvPr>
        </p:nvSpPr>
        <p:spPr>
          <a:xfrm>
            <a:off x="3475387" y="491971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7" name="Text Placeholder 6"/>
          <p:cNvSpPr>
            <a:spLocks noGrp="1"/>
          </p:cNvSpPr>
          <p:nvPr>
            <p:ph type="body" sz="quarter" idx="83" hasCustomPrompt="1"/>
          </p:nvPr>
        </p:nvSpPr>
        <p:spPr>
          <a:xfrm>
            <a:off x="3476511" y="512014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78" name="Text Placeholder 6"/>
          <p:cNvSpPr>
            <a:spLocks noGrp="1"/>
          </p:cNvSpPr>
          <p:nvPr>
            <p:ph type="body" sz="quarter" idx="84" hasCustomPrompt="1"/>
          </p:nvPr>
        </p:nvSpPr>
        <p:spPr>
          <a:xfrm>
            <a:off x="6535925" y="4919712"/>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9" name="Text Placeholder 6"/>
          <p:cNvSpPr>
            <a:spLocks noGrp="1"/>
          </p:cNvSpPr>
          <p:nvPr>
            <p:ph type="body" sz="quarter" idx="85" hasCustomPrompt="1"/>
          </p:nvPr>
        </p:nvSpPr>
        <p:spPr>
          <a:xfrm>
            <a:off x="6535925" y="5120148"/>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80" name="Picture Placeholder 3"/>
          <p:cNvSpPr>
            <a:spLocks noGrp="1" noChangeAspect="1"/>
          </p:cNvSpPr>
          <p:nvPr>
            <p:ph type="pic" sz="quarter" idx="86"/>
          </p:nvPr>
        </p:nvSpPr>
        <p:spPr>
          <a:xfrm>
            <a:off x="512824" y="5453741"/>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1" name="Text Placeholder 6"/>
          <p:cNvSpPr>
            <a:spLocks noGrp="1"/>
          </p:cNvSpPr>
          <p:nvPr>
            <p:ph type="body" sz="quarter" idx="87" hasCustomPrompt="1"/>
          </p:nvPr>
        </p:nvSpPr>
        <p:spPr>
          <a:xfrm>
            <a:off x="1326281" y="5453741"/>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82" name="Picture Placeholder 3"/>
          <p:cNvSpPr>
            <a:spLocks noGrp="1" noChangeAspect="1"/>
          </p:cNvSpPr>
          <p:nvPr>
            <p:ph type="pic" sz="quarter" idx="88"/>
          </p:nvPr>
        </p:nvSpPr>
        <p:spPr>
          <a:xfrm>
            <a:off x="3582595" y="5454619"/>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3" name="Text Placeholder 6"/>
          <p:cNvSpPr>
            <a:spLocks noGrp="1"/>
          </p:cNvSpPr>
          <p:nvPr>
            <p:ph type="body" sz="quarter" idx="89" hasCustomPrompt="1"/>
          </p:nvPr>
        </p:nvSpPr>
        <p:spPr>
          <a:xfrm>
            <a:off x="4396052" y="5454619"/>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84" name="Picture Placeholder 3"/>
          <p:cNvSpPr>
            <a:spLocks noGrp="1" noChangeAspect="1"/>
          </p:cNvSpPr>
          <p:nvPr>
            <p:ph type="pic" sz="quarter" idx="90"/>
          </p:nvPr>
        </p:nvSpPr>
        <p:spPr>
          <a:xfrm>
            <a:off x="6628328" y="5454619"/>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5" name="Text Placeholder 6"/>
          <p:cNvSpPr>
            <a:spLocks noGrp="1"/>
          </p:cNvSpPr>
          <p:nvPr>
            <p:ph type="body" sz="quarter" idx="91" hasCustomPrompt="1"/>
          </p:nvPr>
        </p:nvSpPr>
        <p:spPr>
          <a:xfrm>
            <a:off x="7441785" y="5454619"/>
            <a:ext cx="2047215" cy="115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3638208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am 3 columns 3 rows w headin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7000" y="1854507"/>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7000" y="2054943"/>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16" name="Text Placeholder 6"/>
          <p:cNvSpPr>
            <a:spLocks noGrp="1"/>
          </p:cNvSpPr>
          <p:nvPr>
            <p:ph type="body" sz="quarter" idx="32" hasCustomPrompt="1"/>
          </p:nvPr>
        </p:nvSpPr>
        <p:spPr>
          <a:xfrm>
            <a:off x="3476462" y="1854507"/>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19" name="Text Placeholder 6"/>
          <p:cNvSpPr>
            <a:spLocks noGrp="1"/>
          </p:cNvSpPr>
          <p:nvPr>
            <p:ph type="body" sz="quarter" idx="34" hasCustomPrompt="1"/>
          </p:nvPr>
        </p:nvSpPr>
        <p:spPr>
          <a:xfrm>
            <a:off x="3477586" y="2054943"/>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6537000" y="1854507"/>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6537000" y="2054943"/>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57"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59" name="Picture Placeholder 3"/>
          <p:cNvSpPr>
            <a:spLocks noGrp="1" noChangeAspect="1"/>
          </p:cNvSpPr>
          <p:nvPr>
            <p:ph type="pic" sz="quarter" idx="29"/>
          </p:nvPr>
        </p:nvSpPr>
        <p:spPr>
          <a:xfrm>
            <a:off x="513899" y="2351316"/>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0" name="Text Placeholder 6"/>
          <p:cNvSpPr>
            <a:spLocks noGrp="1"/>
          </p:cNvSpPr>
          <p:nvPr>
            <p:ph type="body" sz="quarter" idx="64" hasCustomPrompt="1"/>
          </p:nvPr>
        </p:nvSpPr>
        <p:spPr>
          <a:xfrm>
            <a:off x="1121230" y="2351316"/>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1" name="Picture Placeholder 3"/>
          <p:cNvSpPr>
            <a:spLocks noGrp="1" noChangeAspect="1"/>
          </p:cNvSpPr>
          <p:nvPr>
            <p:ph type="pic" sz="quarter" idx="65"/>
          </p:nvPr>
        </p:nvSpPr>
        <p:spPr>
          <a:xfrm>
            <a:off x="3583670" y="2352194"/>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2" name="Text Placeholder 6"/>
          <p:cNvSpPr>
            <a:spLocks noGrp="1"/>
          </p:cNvSpPr>
          <p:nvPr>
            <p:ph type="body" sz="quarter" idx="66" hasCustomPrompt="1"/>
          </p:nvPr>
        </p:nvSpPr>
        <p:spPr>
          <a:xfrm>
            <a:off x="4191001" y="2352194"/>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3" name="Picture Placeholder 3"/>
          <p:cNvSpPr>
            <a:spLocks noGrp="1" noChangeAspect="1"/>
          </p:cNvSpPr>
          <p:nvPr>
            <p:ph type="pic" sz="quarter" idx="67"/>
          </p:nvPr>
        </p:nvSpPr>
        <p:spPr>
          <a:xfrm>
            <a:off x="6629403" y="2352194"/>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64" name="Text Placeholder 6"/>
          <p:cNvSpPr>
            <a:spLocks noGrp="1"/>
          </p:cNvSpPr>
          <p:nvPr>
            <p:ph type="body" sz="quarter" idx="68" hasCustomPrompt="1"/>
          </p:nvPr>
        </p:nvSpPr>
        <p:spPr>
          <a:xfrm>
            <a:off x="7236734" y="2352194"/>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65" name="Text Placeholder 6"/>
          <p:cNvSpPr>
            <a:spLocks noGrp="1"/>
          </p:cNvSpPr>
          <p:nvPr>
            <p:ph type="body" sz="quarter" idx="69" hasCustomPrompt="1"/>
          </p:nvPr>
        </p:nvSpPr>
        <p:spPr>
          <a:xfrm>
            <a:off x="415925" y="3574450"/>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6" name="Text Placeholder 6"/>
          <p:cNvSpPr>
            <a:spLocks noGrp="1"/>
          </p:cNvSpPr>
          <p:nvPr>
            <p:ph type="body" sz="quarter" idx="70" hasCustomPrompt="1"/>
          </p:nvPr>
        </p:nvSpPr>
        <p:spPr>
          <a:xfrm>
            <a:off x="415925" y="3774886"/>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7" name="Text Placeholder 6"/>
          <p:cNvSpPr>
            <a:spLocks noGrp="1"/>
          </p:cNvSpPr>
          <p:nvPr>
            <p:ph type="body" sz="quarter" idx="71" hasCustomPrompt="1"/>
          </p:nvPr>
        </p:nvSpPr>
        <p:spPr>
          <a:xfrm>
            <a:off x="3475387" y="3574450"/>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68" name="Text Placeholder 6"/>
          <p:cNvSpPr>
            <a:spLocks noGrp="1"/>
          </p:cNvSpPr>
          <p:nvPr>
            <p:ph type="body" sz="quarter" idx="72" hasCustomPrompt="1"/>
          </p:nvPr>
        </p:nvSpPr>
        <p:spPr>
          <a:xfrm>
            <a:off x="3476511" y="3774886"/>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69" name="Text Placeholder 6"/>
          <p:cNvSpPr>
            <a:spLocks noGrp="1"/>
          </p:cNvSpPr>
          <p:nvPr>
            <p:ph type="body" sz="quarter" idx="73" hasCustomPrompt="1"/>
          </p:nvPr>
        </p:nvSpPr>
        <p:spPr>
          <a:xfrm>
            <a:off x="6535925" y="3574450"/>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0" name="Text Placeholder 6"/>
          <p:cNvSpPr>
            <a:spLocks noGrp="1"/>
          </p:cNvSpPr>
          <p:nvPr>
            <p:ph type="body" sz="quarter" idx="74" hasCustomPrompt="1"/>
          </p:nvPr>
        </p:nvSpPr>
        <p:spPr>
          <a:xfrm>
            <a:off x="6535925" y="3774886"/>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71" name="Text Placeholder 5"/>
          <p:cNvSpPr>
            <a:spLocks noGrp="1"/>
          </p:cNvSpPr>
          <p:nvPr>
            <p:ph type="body" sz="quarter" idx="75" hasCustomPrompt="1"/>
          </p:nvPr>
        </p:nvSpPr>
        <p:spPr>
          <a:xfrm>
            <a:off x="415925" y="3204256"/>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72" name="Picture Placeholder 3"/>
          <p:cNvSpPr>
            <a:spLocks noGrp="1" noChangeAspect="1"/>
          </p:cNvSpPr>
          <p:nvPr>
            <p:ph type="pic" sz="quarter" idx="76"/>
          </p:nvPr>
        </p:nvSpPr>
        <p:spPr>
          <a:xfrm>
            <a:off x="512824" y="4071259"/>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3" name="Text Placeholder 6"/>
          <p:cNvSpPr>
            <a:spLocks noGrp="1"/>
          </p:cNvSpPr>
          <p:nvPr>
            <p:ph type="body" sz="quarter" idx="77" hasCustomPrompt="1"/>
          </p:nvPr>
        </p:nvSpPr>
        <p:spPr>
          <a:xfrm>
            <a:off x="1120155" y="4071259"/>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4" name="Picture Placeholder 3"/>
          <p:cNvSpPr>
            <a:spLocks noGrp="1" noChangeAspect="1"/>
          </p:cNvSpPr>
          <p:nvPr>
            <p:ph type="pic" sz="quarter" idx="78"/>
          </p:nvPr>
        </p:nvSpPr>
        <p:spPr>
          <a:xfrm>
            <a:off x="3582595" y="4072137"/>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5" name="Text Placeholder 6"/>
          <p:cNvSpPr>
            <a:spLocks noGrp="1"/>
          </p:cNvSpPr>
          <p:nvPr>
            <p:ph type="body" sz="quarter" idx="79" hasCustomPrompt="1"/>
          </p:nvPr>
        </p:nvSpPr>
        <p:spPr>
          <a:xfrm>
            <a:off x="4189926" y="4072137"/>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6" name="Picture Placeholder 3"/>
          <p:cNvSpPr>
            <a:spLocks noGrp="1" noChangeAspect="1"/>
          </p:cNvSpPr>
          <p:nvPr>
            <p:ph type="pic" sz="quarter" idx="80"/>
          </p:nvPr>
        </p:nvSpPr>
        <p:spPr>
          <a:xfrm>
            <a:off x="6628328" y="4072137"/>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77" name="Text Placeholder 6"/>
          <p:cNvSpPr>
            <a:spLocks noGrp="1"/>
          </p:cNvSpPr>
          <p:nvPr>
            <p:ph type="body" sz="quarter" idx="81" hasCustomPrompt="1"/>
          </p:nvPr>
        </p:nvSpPr>
        <p:spPr>
          <a:xfrm>
            <a:off x="7235659" y="4072137"/>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78" name="Text Placeholder 6"/>
          <p:cNvSpPr>
            <a:spLocks noGrp="1"/>
          </p:cNvSpPr>
          <p:nvPr>
            <p:ph type="body" sz="quarter" idx="82" hasCustomPrompt="1"/>
          </p:nvPr>
        </p:nvSpPr>
        <p:spPr>
          <a:xfrm>
            <a:off x="416999" y="530054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79" name="Text Placeholder 6"/>
          <p:cNvSpPr>
            <a:spLocks noGrp="1"/>
          </p:cNvSpPr>
          <p:nvPr>
            <p:ph type="body" sz="quarter" idx="83" hasCustomPrompt="1"/>
          </p:nvPr>
        </p:nvSpPr>
        <p:spPr>
          <a:xfrm>
            <a:off x="416999" y="550098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80" name="Text Placeholder 6"/>
          <p:cNvSpPr>
            <a:spLocks noGrp="1"/>
          </p:cNvSpPr>
          <p:nvPr>
            <p:ph type="body" sz="quarter" idx="84" hasCustomPrompt="1"/>
          </p:nvPr>
        </p:nvSpPr>
        <p:spPr>
          <a:xfrm>
            <a:off x="3476461" y="530054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81" name="Text Placeholder 6"/>
          <p:cNvSpPr>
            <a:spLocks noGrp="1"/>
          </p:cNvSpPr>
          <p:nvPr>
            <p:ph type="body" sz="quarter" idx="85" hasCustomPrompt="1"/>
          </p:nvPr>
        </p:nvSpPr>
        <p:spPr>
          <a:xfrm>
            <a:off x="3477585" y="550098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82" name="Text Placeholder 6"/>
          <p:cNvSpPr>
            <a:spLocks noGrp="1"/>
          </p:cNvSpPr>
          <p:nvPr>
            <p:ph type="body" sz="quarter" idx="86" hasCustomPrompt="1"/>
          </p:nvPr>
        </p:nvSpPr>
        <p:spPr>
          <a:xfrm>
            <a:off x="6536999" y="5300544"/>
            <a:ext cx="2952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83" name="Text Placeholder 6"/>
          <p:cNvSpPr>
            <a:spLocks noGrp="1"/>
          </p:cNvSpPr>
          <p:nvPr>
            <p:ph type="body" sz="quarter" idx="87" hasCustomPrompt="1"/>
          </p:nvPr>
        </p:nvSpPr>
        <p:spPr>
          <a:xfrm>
            <a:off x="6536999" y="5500980"/>
            <a:ext cx="2952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84" name="Text Placeholder 5"/>
          <p:cNvSpPr>
            <a:spLocks noGrp="1"/>
          </p:cNvSpPr>
          <p:nvPr>
            <p:ph type="body" sz="quarter" idx="88" hasCustomPrompt="1"/>
          </p:nvPr>
        </p:nvSpPr>
        <p:spPr>
          <a:xfrm>
            <a:off x="416999" y="4930350"/>
            <a:ext cx="9072000"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85" name="Picture Placeholder 3"/>
          <p:cNvSpPr>
            <a:spLocks noGrp="1" noChangeAspect="1"/>
          </p:cNvSpPr>
          <p:nvPr>
            <p:ph type="pic" sz="quarter" idx="89"/>
          </p:nvPr>
        </p:nvSpPr>
        <p:spPr>
          <a:xfrm>
            <a:off x="513898" y="5797353"/>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6" name="Text Placeholder 6"/>
          <p:cNvSpPr>
            <a:spLocks noGrp="1"/>
          </p:cNvSpPr>
          <p:nvPr>
            <p:ph type="body" sz="quarter" idx="90" hasCustomPrompt="1"/>
          </p:nvPr>
        </p:nvSpPr>
        <p:spPr>
          <a:xfrm>
            <a:off x="1121229" y="5797353"/>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87" name="Picture Placeholder 3"/>
          <p:cNvSpPr>
            <a:spLocks noGrp="1" noChangeAspect="1"/>
          </p:cNvSpPr>
          <p:nvPr>
            <p:ph type="pic" sz="quarter" idx="91"/>
          </p:nvPr>
        </p:nvSpPr>
        <p:spPr>
          <a:xfrm>
            <a:off x="3583669" y="5798231"/>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88" name="Text Placeholder 6"/>
          <p:cNvSpPr>
            <a:spLocks noGrp="1"/>
          </p:cNvSpPr>
          <p:nvPr>
            <p:ph type="body" sz="quarter" idx="92" hasCustomPrompt="1"/>
          </p:nvPr>
        </p:nvSpPr>
        <p:spPr>
          <a:xfrm>
            <a:off x="4191000" y="5798231"/>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89" name="Picture Placeholder 3"/>
          <p:cNvSpPr>
            <a:spLocks noGrp="1" noChangeAspect="1"/>
          </p:cNvSpPr>
          <p:nvPr>
            <p:ph type="pic" sz="quarter" idx="93"/>
          </p:nvPr>
        </p:nvSpPr>
        <p:spPr>
          <a:xfrm>
            <a:off x="6629402" y="5798231"/>
            <a:ext cx="570000" cy="684000"/>
          </a:xfrm>
          <a:prstGeom prst="rect">
            <a:avLst/>
          </a:prstGeom>
        </p:spPr>
        <p:txBody>
          <a:bodyPr/>
          <a:lstStyle>
            <a:lvl1pPr marL="0" indent="0" algn="l">
              <a:buFontTx/>
              <a:buNone/>
              <a:defRPr/>
            </a:lvl1pPr>
          </a:lstStyle>
          <a:p>
            <a:r>
              <a:rPr lang="pt-BR"/>
              <a:t>Clique no ícone para adicionar uma imagem</a:t>
            </a:r>
            <a:endParaRPr lang="en-GB"/>
          </a:p>
        </p:txBody>
      </p:sp>
      <p:sp>
        <p:nvSpPr>
          <p:cNvPr id="90" name="Text Placeholder 6"/>
          <p:cNvSpPr>
            <a:spLocks noGrp="1"/>
          </p:cNvSpPr>
          <p:nvPr>
            <p:ph type="body" sz="quarter" idx="94" hasCustomPrompt="1"/>
          </p:nvPr>
        </p:nvSpPr>
        <p:spPr>
          <a:xfrm>
            <a:off x="7236733" y="5798231"/>
            <a:ext cx="2253342" cy="827313"/>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3342690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lor palette_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Logos and </a:t>
            </a:r>
            <a:r>
              <a:rPr lang="en-US" err="1"/>
              <a:t>Colours</a:t>
            </a:r>
            <a:endParaRPr lang="en-GB"/>
          </a:p>
        </p:txBody>
      </p:sp>
      <p:pic>
        <p:nvPicPr>
          <p:cNvPr id="4" name="Imagem 3">
            <a:extLst>
              <a:ext uri="{FF2B5EF4-FFF2-40B4-BE49-F238E27FC236}">
                <a16:creationId xmlns:a16="http://schemas.microsoft.com/office/drawing/2014/main" id="{AED3756F-81F3-405C-90EB-9732D62A44EE}"/>
              </a:ext>
            </a:extLst>
          </p:cNvPr>
          <p:cNvPicPr>
            <a:picLocks noChangeAspect="1"/>
          </p:cNvPicPr>
          <p:nvPr/>
        </p:nvPicPr>
        <p:blipFill>
          <a:blip r:embed="rId2"/>
          <a:stretch>
            <a:fillRect/>
          </a:stretch>
        </p:blipFill>
        <p:spPr>
          <a:xfrm>
            <a:off x="3151954" y="1646479"/>
            <a:ext cx="4833738" cy="878269"/>
          </a:xfrm>
          <a:prstGeom prst="rect">
            <a:avLst/>
          </a:prstGeom>
        </p:spPr>
      </p:pic>
      <p:sp>
        <p:nvSpPr>
          <p:cNvPr id="6" name="Google Shape;428;p35">
            <a:extLst>
              <a:ext uri="{FF2B5EF4-FFF2-40B4-BE49-F238E27FC236}">
                <a16:creationId xmlns:a16="http://schemas.microsoft.com/office/drawing/2014/main" id="{38C6E144-B3A4-4042-8B39-0D7573C85306}"/>
              </a:ext>
            </a:extLst>
          </p:cNvPr>
          <p:cNvSpPr/>
          <p:nvPr/>
        </p:nvSpPr>
        <p:spPr>
          <a:xfrm>
            <a:off x="5552109" y="3981226"/>
            <a:ext cx="1152900" cy="648000"/>
          </a:xfrm>
          <a:prstGeom prst="rect">
            <a:avLst/>
          </a:prstGeom>
          <a:solidFill>
            <a:srgbClr val="2D5E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94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158</a:t>
            </a:r>
            <a:endParaRPr sz="1400" b="1">
              <a:latin typeface="Open Sans"/>
              <a:ea typeface="Open Sans"/>
              <a:cs typeface="Open Sans"/>
              <a:sym typeface="Open Sans"/>
            </a:endParaRPr>
          </a:p>
        </p:txBody>
      </p:sp>
      <p:sp>
        <p:nvSpPr>
          <p:cNvPr id="7" name="Google Shape;429;p35">
            <a:extLst>
              <a:ext uri="{FF2B5EF4-FFF2-40B4-BE49-F238E27FC236}">
                <a16:creationId xmlns:a16="http://schemas.microsoft.com/office/drawing/2014/main" id="{5BDAD5CC-BAF6-4D6B-8A11-E86D2435B332}"/>
              </a:ext>
            </a:extLst>
          </p:cNvPr>
          <p:cNvSpPr/>
          <p:nvPr/>
        </p:nvSpPr>
        <p:spPr>
          <a:xfrm>
            <a:off x="4268064" y="3981226"/>
            <a:ext cx="1152900" cy="648000"/>
          </a:xfrm>
          <a:prstGeom prst="rect">
            <a:avLst/>
          </a:prstGeom>
          <a:solidFill>
            <a:srgbClr val="1745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23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69</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136</a:t>
            </a:r>
            <a:endParaRPr sz="1400" b="1">
              <a:latin typeface="Open Sans"/>
              <a:ea typeface="Open Sans"/>
              <a:cs typeface="Open Sans"/>
              <a:sym typeface="Open Sans"/>
            </a:endParaRPr>
          </a:p>
        </p:txBody>
      </p:sp>
      <p:sp>
        <p:nvSpPr>
          <p:cNvPr id="8" name="Google Shape;430;p35">
            <a:extLst>
              <a:ext uri="{FF2B5EF4-FFF2-40B4-BE49-F238E27FC236}">
                <a16:creationId xmlns:a16="http://schemas.microsoft.com/office/drawing/2014/main" id="{7A627E24-14D6-4398-8062-09CB3184D432}"/>
              </a:ext>
            </a:extLst>
          </p:cNvPr>
          <p:cNvSpPr/>
          <p:nvPr/>
        </p:nvSpPr>
        <p:spPr>
          <a:xfrm>
            <a:off x="415926" y="3981226"/>
            <a:ext cx="1152900" cy="648000"/>
          </a:xfrm>
          <a:prstGeom prst="rect">
            <a:avLst/>
          </a:prstGeom>
          <a:solidFill>
            <a:srgbClr val="EA55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err="1">
                <a:solidFill>
                  <a:schemeClr val="dk1"/>
                </a:solidFill>
                <a:latin typeface="Open Sans"/>
                <a:ea typeface="Open Sans"/>
                <a:cs typeface="Open Sans"/>
                <a:sym typeface="Open Sans"/>
              </a:rPr>
              <a:t>Caixas</a:t>
            </a:r>
            <a:r>
              <a:rPr lang="en-GB" sz="1200" b="1" i="0">
                <a:solidFill>
                  <a:schemeClr val="dk1"/>
                </a:solidFill>
                <a:latin typeface="Open Sans"/>
                <a:ea typeface="Open Sans"/>
                <a:cs typeface="Open Sans"/>
                <a:sym typeface="Open Sans"/>
              </a:rPr>
              <a:t>:</a:t>
            </a:r>
            <a:endParaRPr sz="1400" b="1">
              <a:latin typeface="Open Sans"/>
              <a:ea typeface="Open Sans"/>
              <a:cs typeface="Open Sans"/>
              <a:sym typeface="Open Sans"/>
            </a:endParaRPr>
          </a:p>
          <a:p>
            <a:pPr marL="0" marR="0" lvl="0" indent="0" algn="ctr" rtl="0">
              <a:spcBef>
                <a:spcPts val="600"/>
              </a:spcBef>
              <a:spcAft>
                <a:spcPts val="0"/>
              </a:spcAft>
              <a:buNone/>
            </a:pPr>
            <a:r>
              <a:rPr lang="en-GB" sz="1200" b="1" i="0">
                <a:solidFill>
                  <a:schemeClr val="lt1"/>
                </a:solidFill>
                <a:latin typeface="Open Sans"/>
                <a:ea typeface="Open Sans"/>
                <a:cs typeface="Open Sans"/>
                <a:sym typeface="Open Sans"/>
              </a:rPr>
              <a:t>234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85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74</a:t>
            </a:r>
            <a:endParaRPr sz="1400" b="1">
              <a:latin typeface="Open Sans"/>
              <a:ea typeface="Open Sans"/>
              <a:cs typeface="Open Sans"/>
              <a:sym typeface="Open Sans"/>
            </a:endParaRPr>
          </a:p>
          <a:p>
            <a:pPr marL="0" marR="0" lvl="0" indent="0" algn="ctr" rtl="0">
              <a:spcBef>
                <a:spcPts val="600"/>
              </a:spcBef>
              <a:spcAft>
                <a:spcPts val="0"/>
              </a:spcAft>
              <a:buNone/>
            </a:pPr>
            <a:endParaRPr sz="1200" b="1" i="0">
              <a:solidFill>
                <a:schemeClr val="lt1"/>
              </a:solidFill>
              <a:latin typeface="Open Sans"/>
              <a:ea typeface="Open Sans"/>
              <a:cs typeface="Open Sans"/>
              <a:sym typeface="Open Sans"/>
            </a:endParaRPr>
          </a:p>
        </p:txBody>
      </p:sp>
      <p:sp>
        <p:nvSpPr>
          <p:cNvPr id="9" name="Google Shape;431;p35">
            <a:extLst>
              <a:ext uri="{FF2B5EF4-FFF2-40B4-BE49-F238E27FC236}">
                <a16:creationId xmlns:a16="http://schemas.microsoft.com/office/drawing/2014/main" id="{488C043B-9779-4D59-B94B-3379BFA84D70}"/>
              </a:ext>
            </a:extLst>
          </p:cNvPr>
          <p:cNvSpPr/>
          <p:nvPr/>
        </p:nvSpPr>
        <p:spPr>
          <a:xfrm>
            <a:off x="1699971" y="3981226"/>
            <a:ext cx="1152900" cy="648000"/>
          </a:xfrm>
          <a:prstGeom prst="rect">
            <a:avLst/>
          </a:prstGeom>
          <a:solidFill>
            <a:srgbClr val="B21B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178</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27</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48</a:t>
            </a:r>
            <a:endParaRPr sz="1400" b="1">
              <a:latin typeface="Open Sans"/>
              <a:ea typeface="Open Sans"/>
              <a:cs typeface="Open Sans"/>
              <a:sym typeface="Open Sans"/>
            </a:endParaRPr>
          </a:p>
        </p:txBody>
      </p:sp>
      <p:sp>
        <p:nvSpPr>
          <p:cNvPr id="10" name="Google Shape;432;p35">
            <a:extLst>
              <a:ext uri="{FF2B5EF4-FFF2-40B4-BE49-F238E27FC236}">
                <a16:creationId xmlns:a16="http://schemas.microsoft.com/office/drawing/2014/main" id="{988CEDAA-27F3-4C5D-A47E-8E7988FF9B1E}"/>
              </a:ext>
            </a:extLst>
          </p:cNvPr>
          <p:cNvSpPr/>
          <p:nvPr/>
        </p:nvSpPr>
        <p:spPr>
          <a:xfrm>
            <a:off x="2984017" y="3981226"/>
            <a:ext cx="1152900" cy="648000"/>
          </a:xfrm>
          <a:prstGeom prst="rect">
            <a:avLst/>
          </a:prstGeom>
          <a:solidFill>
            <a:srgbClr val="7B37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123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55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99</a:t>
            </a:r>
            <a:endParaRPr sz="1200" b="1" i="0">
              <a:solidFill>
                <a:schemeClr val="lt1"/>
              </a:solidFill>
              <a:latin typeface="Open Sans"/>
              <a:ea typeface="Open Sans"/>
              <a:cs typeface="Open Sans"/>
              <a:sym typeface="Open Sans"/>
            </a:endParaRPr>
          </a:p>
        </p:txBody>
      </p:sp>
      <p:sp>
        <p:nvSpPr>
          <p:cNvPr id="11" name="Google Shape;428;p35">
            <a:extLst>
              <a:ext uri="{FF2B5EF4-FFF2-40B4-BE49-F238E27FC236}">
                <a16:creationId xmlns:a16="http://schemas.microsoft.com/office/drawing/2014/main" id="{3194236C-2A1B-400E-8717-06D3C7ACA320}"/>
              </a:ext>
            </a:extLst>
          </p:cNvPr>
          <p:cNvSpPr/>
          <p:nvPr/>
        </p:nvSpPr>
        <p:spPr>
          <a:xfrm>
            <a:off x="6832792" y="3981226"/>
            <a:ext cx="1152900" cy="648000"/>
          </a:xfrm>
          <a:prstGeom prst="rect">
            <a:avLst/>
          </a:prstGeom>
          <a:solidFill>
            <a:srgbClr val="3182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49</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185</a:t>
            </a:r>
            <a:endParaRPr sz="1400" b="1">
              <a:latin typeface="Open Sans"/>
              <a:ea typeface="Open Sans"/>
              <a:cs typeface="Open Sans"/>
              <a:sym typeface="Open Sans"/>
            </a:endParaRPr>
          </a:p>
        </p:txBody>
      </p:sp>
      <p:sp>
        <p:nvSpPr>
          <p:cNvPr id="15" name="Google Shape;428;p35">
            <a:extLst>
              <a:ext uri="{FF2B5EF4-FFF2-40B4-BE49-F238E27FC236}">
                <a16:creationId xmlns:a16="http://schemas.microsoft.com/office/drawing/2014/main" id="{A31B488E-ADEE-4417-A9DB-3B100AD7EE85}"/>
              </a:ext>
            </a:extLst>
          </p:cNvPr>
          <p:cNvSpPr/>
          <p:nvPr/>
        </p:nvSpPr>
        <p:spPr>
          <a:xfrm>
            <a:off x="8113475" y="3981226"/>
            <a:ext cx="1152900" cy="648000"/>
          </a:xfrm>
          <a:prstGeom prst="rect">
            <a:avLst/>
          </a:prstGeom>
          <a:solidFill>
            <a:srgbClr val="2EAE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46</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174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216</a:t>
            </a:r>
            <a:endParaRPr sz="1400" b="1">
              <a:latin typeface="Open Sans"/>
              <a:ea typeface="Open Sans"/>
              <a:cs typeface="Open Sans"/>
              <a:sym typeface="Open Sans"/>
            </a:endParaRPr>
          </a:p>
        </p:txBody>
      </p:sp>
      <p:pic>
        <p:nvPicPr>
          <p:cNvPr id="29" name="Google Shape;433;p35">
            <a:extLst>
              <a:ext uri="{FF2B5EF4-FFF2-40B4-BE49-F238E27FC236}">
                <a16:creationId xmlns:a16="http://schemas.microsoft.com/office/drawing/2014/main" id="{F26B81C0-7253-4894-9EC7-414E26B2F156}"/>
              </a:ext>
            </a:extLst>
          </p:cNvPr>
          <p:cNvPicPr preferRelativeResize="0"/>
          <p:nvPr/>
        </p:nvPicPr>
        <p:blipFill>
          <a:blip r:embed="rId3">
            <a:alphaModFix/>
          </a:blip>
          <a:stretch>
            <a:fillRect/>
          </a:stretch>
        </p:blipFill>
        <p:spPr>
          <a:xfrm>
            <a:off x="577497" y="1651327"/>
            <a:ext cx="2244947" cy="589091"/>
          </a:xfrm>
          <a:prstGeom prst="rect">
            <a:avLst/>
          </a:prstGeom>
          <a:noFill/>
          <a:ln>
            <a:noFill/>
          </a:ln>
        </p:spPr>
      </p:pic>
      <p:sp>
        <p:nvSpPr>
          <p:cNvPr id="31" name="Google Shape;428;p35">
            <a:extLst>
              <a:ext uri="{FF2B5EF4-FFF2-40B4-BE49-F238E27FC236}">
                <a16:creationId xmlns:a16="http://schemas.microsoft.com/office/drawing/2014/main" id="{2300A276-E6F0-4C29-B948-224A83259FE0}"/>
              </a:ext>
            </a:extLst>
          </p:cNvPr>
          <p:cNvSpPr/>
          <p:nvPr/>
        </p:nvSpPr>
        <p:spPr>
          <a:xfrm>
            <a:off x="5552109" y="2941039"/>
            <a:ext cx="1152900" cy="64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240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103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79</a:t>
            </a:r>
            <a:endParaRPr sz="1400" b="1">
              <a:latin typeface="Open Sans"/>
              <a:ea typeface="Open Sans"/>
              <a:cs typeface="Open Sans"/>
              <a:sym typeface="Open Sans"/>
            </a:endParaRPr>
          </a:p>
        </p:txBody>
      </p:sp>
      <p:sp>
        <p:nvSpPr>
          <p:cNvPr id="33" name="Google Shape;429;p35">
            <a:extLst>
              <a:ext uri="{FF2B5EF4-FFF2-40B4-BE49-F238E27FC236}">
                <a16:creationId xmlns:a16="http://schemas.microsoft.com/office/drawing/2014/main" id="{F8575CED-69CD-4CA3-8F80-CD397A1A60FA}"/>
              </a:ext>
            </a:extLst>
          </p:cNvPr>
          <p:cNvSpPr/>
          <p:nvPr/>
        </p:nvSpPr>
        <p:spPr>
          <a:xfrm>
            <a:off x="4268064" y="2941039"/>
            <a:ext cx="1152900" cy="648000"/>
          </a:xfrm>
          <a:prstGeom prst="rect">
            <a:avLst/>
          </a:prstGeom>
          <a:solidFill>
            <a:srgbClr val="3983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57</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131</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157</a:t>
            </a:r>
            <a:endParaRPr sz="1400" b="1">
              <a:latin typeface="Open Sans"/>
              <a:ea typeface="Open Sans"/>
              <a:cs typeface="Open Sans"/>
              <a:sym typeface="Open Sans"/>
            </a:endParaRPr>
          </a:p>
        </p:txBody>
      </p:sp>
      <p:sp>
        <p:nvSpPr>
          <p:cNvPr id="35" name="Google Shape;430;p35">
            <a:extLst>
              <a:ext uri="{FF2B5EF4-FFF2-40B4-BE49-F238E27FC236}">
                <a16:creationId xmlns:a16="http://schemas.microsoft.com/office/drawing/2014/main" id="{4FE079F2-BF8C-41F2-8040-5E682FC00440}"/>
              </a:ext>
            </a:extLst>
          </p:cNvPr>
          <p:cNvSpPr/>
          <p:nvPr/>
        </p:nvSpPr>
        <p:spPr>
          <a:xfrm>
            <a:off x="415926" y="2941039"/>
            <a:ext cx="1152900" cy="6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err="1">
                <a:solidFill>
                  <a:schemeClr val="dk1"/>
                </a:solidFill>
                <a:latin typeface="Open Sans"/>
                <a:ea typeface="Open Sans"/>
                <a:cs typeface="Open Sans"/>
                <a:sym typeface="Open Sans"/>
              </a:rPr>
              <a:t>Texto</a:t>
            </a:r>
            <a:r>
              <a:rPr lang="en-GB" sz="1200" b="1" i="0">
                <a:solidFill>
                  <a:schemeClr val="dk1"/>
                </a:solidFill>
                <a:latin typeface="Open Sans"/>
                <a:ea typeface="Open Sans"/>
                <a:cs typeface="Open Sans"/>
                <a:sym typeface="Open Sans"/>
              </a:rPr>
              <a:t>:</a:t>
            </a:r>
            <a:endParaRPr sz="1400" b="1">
              <a:latin typeface="Open Sans"/>
              <a:ea typeface="Open Sans"/>
              <a:cs typeface="Open Sans"/>
              <a:sym typeface="Open Sans"/>
            </a:endParaRPr>
          </a:p>
          <a:p>
            <a:pPr marL="0" marR="0" lvl="0" indent="0" algn="ctr" rtl="0">
              <a:spcBef>
                <a:spcPts val="600"/>
              </a:spcBef>
              <a:spcAft>
                <a:spcPts val="0"/>
              </a:spcAft>
              <a:buNone/>
            </a:pPr>
            <a:r>
              <a:rPr lang="en-GB" sz="1200" b="1" i="0">
                <a:solidFill>
                  <a:schemeClr val="lt1"/>
                </a:solidFill>
                <a:latin typeface="Open Sans"/>
                <a:ea typeface="Open Sans"/>
                <a:cs typeface="Open Sans"/>
                <a:sym typeface="Open Sans"/>
              </a:rPr>
              <a:t>60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68</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81</a:t>
            </a:r>
            <a:endParaRPr sz="1400" b="1">
              <a:latin typeface="Open Sans"/>
              <a:ea typeface="Open Sans"/>
              <a:cs typeface="Open Sans"/>
              <a:sym typeface="Open Sans"/>
            </a:endParaRPr>
          </a:p>
          <a:p>
            <a:pPr marL="0" marR="0" lvl="0" indent="0" algn="ctr" rtl="0">
              <a:spcBef>
                <a:spcPts val="600"/>
              </a:spcBef>
              <a:spcAft>
                <a:spcPts val="0"/>
              </a:spcAft>
              <a:buNone/>
            </a:pPr>
            <a:endParaRPr sz="1200" b="1" i="0">
              <a:solidFill>
                <a:schemeClr val="lt1"/>
              </a:solidFill>
              <a:latin typeface="Open Sans"/>
              <a:ea typeface="Open Sans"/>
              <a:cs typeface="Open Sans"/>
              <a:sym typeface="Open Sans"/>
            </a:endParaRPr>
          </a:p>
        </p:txBody>
      </p:sp>
      <p:sp>
        <p:nvSpPr>
          <p:cNvPr id="37" name="Google Shape;431;p35">
            <a:extLst>
              <a:ext uri="{FF2B5EF4-FFF2-40B4-BE49-F238E27FC236}">
                <a16:creationId xmlns:a16="http://schemas.microsoft.com/office/drawing/2014/main" id="{026C3BB6-76E7-4327-9DB5-0242F8427AA3}"/>
              </a:ext>
            </a:extLst>
          </p:cNvPr>
          <p:cNvSpPr/>
          <p:nvPr/>
        </p:nvSpPr>
        <p:spPr>
          <a:xfrm>
            <a:off x="1699971" y="2941039"/>
            <a:ext cx="1152900" cy="64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106</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121</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144</a:t>
            </a:r>
            <a:endParaRPr lang="en-GB" sz="1400" b="1">
              <a:latin typeface="Open Sans"/>
              <a:ea typeface="Open Sans"/>
              <a:cs typeface="Open Sans"/>
              <a:sym typeface="Open Sans"/>
            </a:endParaRPr>
          </a:p>
        </p:txBody>
      </p:sp>
      <p:sp>
        <p:nvSpPr>
          <p:cNvPr id="39" name="Google Shape;432;p35">
            <a:extLst>
              <a:ext uri="{FF2B5EF4-FFF2-40B4-BE49-F238E27FC236}">
                <a16:creationId xmlns:a16="http://schemas.microsoft.com/office/drawing/2014/main" id="{96974E45-DF39-40E7-A832-D280C377DA78}"/>
              </a:ext>
            </a:extLst>
          </p:cNvPr>
          <p:cNvSpPr/>
          <p:nvPr/>
        </p:nvSpPr>
        <p:spPr>
          <a:xfrm>
            <a:off x="2984017" y="2941039"/>
            <a:ext cx="1152900" cy="64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0</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39</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77</a:t>
            </a:r>
          </a:p>
        </p:txBody>
      </p:sp>
      <p:sp>
        <p:nvSpPr>
          <p:cNvPr id="17" name="Title 1">
            <a:extLst>
              <a:ext uri="{FF2B5EF4-FFF2-40B4-BE49-F238E27FC236}">
                <a16:creationId xmlns:a16="http://schemas.microsoft.com/office/drawing/2014/main" id="{52354A06-5593-4A4D-BAD2-556967CFED6E}"/>
              </a:ext>
            </a:extLst>
          </p:cNvPr>
          <p:cNvSpPr>
            <a:spLocks noGrp="1"/>
          </p:cNvSpPr>
          <p:nvPr>
            <p:ph type="title" hasCustomPrompt="1"/>
          </p:nvPr>
        </p:nvSpPr>
        <p:spPr>
          <a:xfrm>
            <a:off x="681038" y="365125"/>
            <a:ext cx="8543925" cy="1325563"/>
          </a:xfrm>
        </p:spPr>
        <p:txBody>
          <a:bodyPr/>
          <a:lstStyle>
            <a:lvl1pPr>
              <a:defRPr/>
            </a:lvl1pPr>
          </a:lstStyle>
          <a:p>
            <a:r>
              <a:rPr lang="en-US"/>
              <a:t>Logos and </a:t>
            </a:r>
            <a:r>
              <a:rPr lang="en-US" err="1"/>
              <a:t>Colours</a:t>
            </a:r>
            <a:endParaRPr lang="en-GB"/>
          </a:p>
        </p:txBody>
      </p:sp>
      <p:pic>
        <p:nvPicPr>
          <p:cNvPr id="18" name="Imagem 17">
            <a:extLst>
              <a:ext uri="{FF2B5EF4-FFF2-40B4-BE49-F238E27FC236}">
                <a16:creationId xmlns:a16="http://schemas.microsoft.com/office/drawing/2014/main" id="{6EF13E7D-F2D4-4741-8E4A-7696DDE13A1C}"/>
              </a:ext>
            </a:extLst>
          </p:cNvPr>
          <p:cNvPicPr>
            <a:picLocks noChangeAspect="1"/>
          </p:cNvPicPr>
          <p:nvPr userDrawn="1"/>
        </p:nvPicPr>
        <p:blipFill>
          <a:blip r:embed="rId2"/>
          <a:stretch>
            <a:fillRect/>
          </a:stretch>
        </p:blipFill>
        <p:spPr>
          <a:xfrm>
            <a:off x="3151954" y="1646479"/>
            <a:ext cx="4833738" cy="878269"/>
          </a:xfrm>
          <a:prstGeom prst="rect">
            <a:avLst/>
          </a:prstGeom>
        </p:spPr>
      </p:pic>
      <p:sp>
        <p:nvSpPr>
          <p:cNvPr id="19" name="Google Shape;428;p35">
            <a:extLst>
              <a:ext uri="{FF2B5EF4-FFF2-40B4-BE49-F238E27FC236}">
                <a16:creationId xmlns:a16="http://schemas.microsoft.com/office/drawing/2014/main" id="{776AACA4-6826-4DA4-AF07-76608A04BA0B}"/>
              </a:ext>
            </a:extLst>
          </p:cNvPr>
          <p:cNvSpPr/>
          <p:nvPr userDrawn="1"/>
        </p:nvSpPr>
        <p:spPr>
          <a:xfrm>
            <a:off x="5552109" y="3981226"/>
            <a:ext cx="1152900" cy="648000"/>
          </a:xfrm>
          <a:prstGeom prst="rect">
            <a:avLst/>
          </a:prstGeom>
          <a:solidFill>
            <a:srgbClr val="2D5E9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94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158</a:t>
            </a:r>
            <a:endParaRPr sz="1400" b="1">
              <a:latin typeface="Open Sans"/>
              <a:ea typeface="Open Sans"/>
              <a:cs typeface="Open Sans"/>
              <a:sym typeface="Open Sans"/>
            </a:endParaRPr>
          </a:p>
        </p:txBody>
      </p:sp>
      <p:sp>
        <p:nvSpPr>
          <p:cNvPr id="20" name="Google Shape;429;p35">
            <a:extLst>
              <a:ext uri="{FF2B5EF4-FFF2-40B4-BE49-F238E27FC236}">
                <a16:creationId xmlns:a16="http://schemas.microsoft.com/office/drawing/2014/main" id="{5B7B1162-1A0E-4DD7-9589-4C7163FE22F8}"/>
              </a:ext>
            </a:extLst>
          </p:cNvPr>
          <p:cNvSpPr/>
          <p:nvPr userDrawn="1"/>
        </p:nvSpPr>
        <p:spPr>
          <a:xfrm>
            <a:off x="4268064" y="3981226"/>
            <a:ext cx="1152900" cy="648000"/>
          </a:xfrm>
          <a:prstGeom prst="rect">
            <a:avLst/>
          </a:prstGeom>
          <a:solidFill>
            <a:srgbClr val="1745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23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69</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136</a:t>
            </a:r>
            <a:endParaRPr sz="1400" b="1">
              <a:latin typeface="Open Sans"/>
              <a:ea typeface="Open Sans"/>
              <a:cs typeface="Open Sans"/>
              <a:sym typeface="Open Sans"/>
            </a:endParaRPr>
          </a:p>
        </p:txBody>
      </p:sp>
      <p:sp>
        <p:nvSpPr>
          <p:cNvPr id="21" name="Google Shape;430;p35">
            <a:extLst>
              <a:ext uri="{FF2B5EF4-FFF2-40B4-BE49-F238E27FC236}">
                <a16:creationId xmlns:a16="http://schemas.microsoft.com/office/drawing/2014/main" id="{B047399A-5F37-4CF2-98AC-D070956BBC1B}"/>
              </a:ext>
            </a:extLst>
          </p:cNvPr>
          <p:cNvSpPr/>
          <p:nvPr userDrawn="1"/>
        </p:nvSpPr>
        <p:spPr>
          <a:xfrm>
            <a:off x="415926" y="3981226"/>
            <a:ext cx="1152900" cy="648000"/>
          </a:xfrm>
          <a:prstGeom prst="rect">
            <a:avLst/>
          </a:prstGeom>
          <a:solidFill>
            <a:srgbClr val="EA55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err="1">
                <a:solidFill>
                  <a:schemeClr val="dk1"/>
                </a:solidFill>
                <a:latin typeface="Open Sans"/>
                <a:ea typeface="Open Sans"/>
                <a:cs typeface="Open Sans"/>
                <a:sym typeface="Open Sans"/>
              </a:rPr>
              <a:t>Caixas</a:t>
            </a:r>
            <a:r>
              <a:rPr lang="en-GB" sz="1200" b="1" i="0">
                <a:solidFill>
                  <a:schemeClr val="dk1"/>
                </a:solidFill>
                <a:latin typeface="Open Sans"/>
                <a:ea typeface="Open Sans"/>
                <a:cs typeface="Open Sans"/>
                <a:sym typeface="Open Sans"/>
              </a:rPr>
              <a:t>:</a:t>
            </a:r>
            <a:endParaRPr sz="1400" b="1">
              <a:latin typeface="Open Sans"/>
              <a:ea typeface="Open Sans"/>
              <a:cs typeface="Open Sans"/>
              <a:sym typeface="Open Sans"/>
            </a:endParaRPr>
          </a:p>
          <a:p>
            <a:pPr marL="0" marR="0" lvl="0" indent="0" algn="ctr" rtl="0">
              <a:spcBef>
                <a:spcPts val="600"/>
              </a:spcBef>
              <a:spcAft>
                <a:spcPts val="0"/>
              </a:spcAft>
              <a:buNone/>
            </a:pPr>
            <a:r>
              <a:rPr lang="en-GB" sz="1200" b="1" i="0">
                <a:solidFill>
                  <a:schemeClr val="lt1"/>
                </a:solidFill>
                <a:latin typeface="Open Sans"/>
                <a:ea typeface="Open Sans"/>
                <a:cs typeface="Open Sans"/>
                <a:sym typeface="Open Sans"/>
              </a:rPr>
              <a:t>234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85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74</a:t>
            </a:r>
            <a:endParaRPr sz="1400" b="1">
              <a:latin typeface="Open Sans"/>
              <a:ea typeface="Open Sans"/>
              <a:cs typeface="Open Sans"/>
              <a:sym typeface="Open Sans"/>
            </a:endParaRPr>
          </a:p>
          <a:p>
            <a:pPr marL="0" marR="0" lvl="0" indent="0" algn="ctr" rtl="0">
              <a:spcBef>
                <a:spcPts val="600"/>
              </a:spcBef>
              <a:spcAft>
                <a:spcPts val="0"/>
              </a:spcAft>
              <a:buNone/>
            </a:pPr>
            <a:endParaRPr sz="1200" b="1" i="0">
              <a:solidFill>
                <a:schemeClr val="lt1"/>
              </a:solidFill>
              <a:latin typeface="Open Sans"/>
              <a:ea typeface="Open Sans"/>
              <a:cs typeface="Open Sans"/>
              <a:sym typeface="Open Sans"/>
            </a:endParaRPr>
          </a:p>
        </p:txBody>
      </p:sp>
      <p:sp>
        <p:nvSpPr>
          <p:cNvPr id="22" name="Google Shape;431;p35">
            <a:extLst>
              <a:ext uri="{FF2B5EF4-FFF2-40B4-BE49-F238E27FC236}">
                <a16:creationId xmlns:a16="http://schemas.microsoft.com/office/drawing/2014/main" id="{DC147ED7-02FA-4361-AB5E-8B93044C1446}"/>
              </a:ext>
            </a:extLst>
          </p:cNvPr>
          <p:cNvSpPr/>
          <p:nvPr userDrawn="1"/>
        </p:nvSpPr>
        <p:spPr>
          <a:xfrm>
            <a:off x="1699971" y="3981226"/>
            <a:ext cx="1152900" cy="648000"/>
          </a:xfrm>
          <a:prstGeom prst="rect">
            <a:avLst/>
          </a:prstGeom>
          <a:solidFill>
            <a:srgbClr val="B21B3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178</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27</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48</a:t>
            </a:r>
            <a:endParaRPr sz="1400" b="1">
              <a:latin typeface="Open Sans"/>
              <a:ea typeface="Open Sans"/>
              <a:cs typeface="Open Sans"/>
              <a:sym typeface="Open Sans"/>
            </a:endParaRPr>
          </a:p>
        </p:txBody>
      </p:sp>
      <p:sp>
        <p:nvSpPr>
          <p:cNvPr id="23" name="Google Shape;432;p35">
            <a:extLst>
              <a:ext uri="{FF2B5EF4-FFF2-40B4-BE49-F238E27FC236}">
                <a16:creationId xmlns:a16="http://schemas.microsoft.com/office/drawing/2014/main" id="{9129D489-4084-4B15-BA37-D3A2EF9DCA05}"/>
              </a:ext>
            </a:extLst>
          </p:cNvPr>
          <p:cNvSpPr/>
          <p:nvPr userDrawn="1"/>
        </p:nvSpPr>
        <p:spPr>
          <a:xfrm>
            <a:off x="2984017" y="3981226"/>
            <a:ext cx="1152900" cy="648000"/>
          </a:xfrm>
          <a:prstGeom prst="rect">
            <a:avLst/>
          </a:prstGeom>
          <a:solidFill>
            <a:srgbClr val="7B37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123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55</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99</a:t>
            </a:r>
            <a:endParaRPr sz="1200" b="1" i="0">
              <a:solidFill>
                <a:schemeClr val="lt1"/>
              </a:solidFill>
              <a:latin typeface="Open Sans"/>
              <a:ea typeface="Open Sans"/>
              <a:cs typeface="Open Sans"/>
              <a:sym typeface="Open Sans"/>
            </a:endParaRPr>
          </a:p>
        </p:txBody>
      </p:sp>
      <p:sp>
        <p:nvSpPr>
          <p:cNvPr id="24" name="Google Shape;428;p35">
            <a:extLst>
              <a:ext uri="{FF2B5EF4-FFF2-40B4-BE49-F238E27FC236}">
                <a16:creationId xmlns:a16="http://schemas.microsoft.com/office/drawing/2014/main" id="{AE737C91-9D3A-4042-8D24-7E940C667A1F}"/>
              </a:ext>
            </a:extLst>
          </p:cNvPr>
          <p:cNvSpPr/>
          <p:nvPr userDrawn="1"/>
        </p:nvSpPr>
        <p:spPr>
          <a:xfrm>
            <a:off x="6832792" y="3981226"/>
            <a:ext cx="1152900" cy="648000"/>
          </a:xfrm>
          <a:prstGeom prst="rect">
            <a:avLst/>
          </a:prstGeom>
          <a:solidFill>
            <a:srgbClr val="3182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49</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185</a:t>
            </a:r>
            <a:endParaRPr sz="1400" b="1">
              <a:latin typeface="Open Sans"/>
              <a:ea typeface="Open Sans"/>
              <a:cs typeface="Open Sans"/>
              <a:sym typeface="Open Sans"/>
            </a:endParaRPr>
          </a:p>
        </p:txBody>
      </p:sp>
      <p:sp>
        <p:nvSpPr>
          <p:cNvPr id="25" name="Google Shape;428;p35">
            <a:extLst>
              <a:ext uri="{FF2B5EF4-FFF2-40B4-BE49-F238E27FC236}">
                <a16:creationId xmlns:a16="http://schemas.microsoft.com/office/drawing/2014/main" id="{DA7E7065-36ED-447A-B03F-B742FF8658FD}"/>
              </a:ext>
            </a:extLst>
          </p:cNvPr>
          <p:cNvSpPr/>
          <p:nvPr userDrawn="1"/>
        </p:nvSpPr>
        <p:spPr>
          <a:xfrm>
            <a:off x="8113475" y="3981226"/>
            <a:ext cx="1152900" cy="648000"/>
          </a:xfrm>
          <a:prstGeom prst="rect">
            <a:avLst/>
          </a:prstGeom>
          <a:solidFill>
            <a:srgbClr val="2EAE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200" b="1" i="0">
                <a:solidFill>
                  <a:schemeClr val="lt1"/>
                </a:solidFill>
                <a:latin typeface="Open Sans"/>
                <a:ea typeface="Open Sans"/>
                <a:cs typeface="Open Sans"/>
                <a:sym typeface="Open Sans"/>
              </a:rPr>
              <a:t>46</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174</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216</a:t>
            </a:r>
            <a:endParaRPr sz="1400" b="1">
              <a:latin typeface="Open Sans"/>
              <a:ea typeface="Open Sans"/>
              <a:cs typeface="Open Sans"/>
              <a:sym typeface="Open Sans"/>
            </a:endParaRPr>
          </a:p>
        </p:txBody>
      </p:sp>
      <p:pic>
        <p:nvPicPr>
          <p:cNvPr id="26" name="Google Shape;433;p35">
            <a:extLst>
              <a:ext uri="{FF2B5EF4-FFF2-40B4-BE49-F238E27FC236}">
                <a16:creationId xmlns:a16="http://schemas.microsoft.com/office/drawing/2014/main" id="{AE3F9941-CB5C-4CAB-8A3B-D91EC467E9BC}"/>
              </a:ext>
            </a:extLst>
          </p:cNvPr>
          <p:cNvPicPr preferRelativeResize="0"/>
          <p:nvPr userDrawn="1"/>
        </p:nvPicPr>
        <p:blipFill>
          <a:blip r:embed="rId3">
            <a:alphaModFix/>
          </a:blip>
          <a:stretch>
            <a:fillRect/>
          </a:stretch>
        </p:blipFill>
        <p:spPr>
          <a:xfrm>
            <a:off x="577497" y="1651327"/>
            <a:ext cx="2244947" cy="589091"/>
          </a:xfrm>
          <a:prstGeom prst="rect">
            <a:avLst/>
          </a:prstGeom>
          <a:noFill/>
          <a:ln>
            <a:noFill/>
          </a:ln>
        </p:spPr>
      </p:pic>
      <p:sp>
        <p:nvSpPr>
          <p:cNvPr id="27" name="Google Shape;428;p35">
            <a:extLst>
              <a:ext uri="{FF2B5EF4-FFF2-40B4-BE49-F238E27FC236}">
                <a16:creationId xmlns:a16="http://schemas.microsoft.com/office/drawing/2014/main" id="{18E42AAC-113B-402F-B8E1-BD6FBBA5BF1A}"/>
              </a:ext>
            </a:extLst>
          </p:cNvPr>
          <p:cNvSpPr/>
          <p:nvPr userDrawn="1"/>
        </p:nvSpPr>
        <p:spPr>
          <a:xfrm>
            <a:off x="5552109" y="2941039"/>
            <a:ext cx="1152900" cy="64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240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103</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79</a:t>
            </a:r>
            <a:endParaRPr sz="1400" b="1">
              <a:latin typeface="Open Sans"/>
              <a:ea typeface="Open Sans"/>
              <a:cs typeface="Open Sans"/>
              <a:sym typeface="Open Sans"/>
            </a:endParaRPr>
          </a:p>
        </p:txBody>
      </p:sp>
      <p:sp>
        <p:nvSpPr>
          <p:cNvPr id="28" name="Google Shape;429;p35">
            <a:extLst>
              <a:ext uri="{FF2B5EF4-FFF2-40B4-BE49-F238E27FC236}">
                <a16:creationId xmlns:a16="http://schemas.microsoft.com/office/drawing/2014/main" id="{601224B5-350C-42EC-8071-4678A6ECE369}"/>
              </a:ext>
            </a:extLst>
          </p:cNvPr>
          <p:cNvSpPr/>
          <p:nvPr userDrawn="1"/>
        </p:nvSpPr>
        <p:spPr>
          <a:xfrm>
            <a:off x="4268064" y="2941039"/>
            <a:ext cx="1152900" cy="648000"/>
          </a:xfrm>
          <a:prstGeom prst="rect">
            <a:avLst/>
          </a:prstGeom>
          <a:solidFill>
            <a:srgbClr val="3983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57</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131</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157</a:t>
            </a:r>
            <a:endParaRPr sz="1400" b="1">
              <a:latin typeface="Open Sans"/>
              <a:ea typeface="Open Sans"/>
              <a:cs typeface="Open Sans"/>
              <a:sym typeface="Open Sans"/>
            </a:endParaRPr>
          </a:p>
        </p:txBody>
      </p:sp>
      <p:sp>
        <p:nvSpPr>
          <p:cNvPr id="30" name="Google Shape;430;p35">
            <a:extLst>
              <a:ext uri="{FF2B5EF4-FFF2-40B4-BE49-F238E27FC236}">
                <a16:creationId xmlns:a16="http://schemas.microsoft.com/office/drawing/2014/main" id="{0ABEAF03-89AB-4B99-BBE6-9C95B089EE78}"/>
              </a:ext>
            </a:extLst>
          </p:cNvPr>
          <p:cNvSpPr/>
          <p:nvPr userDrawn="1"/>
        </p:nvSpPr>
        <p:spPr>
          <a:xfrm>
            <a:off x="415926" y="2941039"/>
            <a:ext cx="1152900" cy="6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err="1">
                <a:solidFill>
                  <a:schemeClr val="dk1"/>
                </a:solidFill>
                <a:latin typeface="Open Sans"/>
                <a:ea typeface="Open Sans"/>
                <a:cs typeface="Open Sans"/>
                <a:sym typeface="Open Sans"/>
              </a:rPr>
              <a:t>Texto</a:t>
            </a:r>
            <a:r>
              <a:rPr lang="en-GB" sz="1200" b="1" i="0">
                <a:solidFill>
                  <a:schemeClr val="dk1"/>
                </a:solidFill>
                <a:latin typeface="Open Sans"/>
                <a:ea typeface="Open Sans"/>
                <a:cs typeface="Open Sans"/>
                <a:sym typeface="Open Sans"/>
              </a:rPr>
              <a:t>:</a:t>
            </a:r>
            <a:endParaRPr sz="1400" b="1">
              <a:latin typeface="Open Sans"/>
              <a:ea typeface="Open Sans"/>
              <a:cs typeface="Open Sans"/>
              <a:sym typeface="Open Sans"/>
            </a:endParaRPr>
          </a:p>
          <a:p>
            <a:pPr marL="0" marR="0" lvl="0" indent="0" algn="ctr" rtl="0">
              <a:spcBef>
                <a:spcPts val="600"/>
              </a:spcBef>
              <a:spcAft>
                <a:spcPts val="0"/>
              </a:spcAft>
              <a:buNone/>
            </a:pPr>
            <a:r>
              <a:rPr lang="en-GB" sz="1200" b="1" i="0">
                <a:solidFill>
                  <a:schemeClr val="lt1"/>
                </a:solidFill>
                <a:latin typeface="Open Sans"/>
                <a:ea typeface="Open Sans"/>
                <a:cs typeface="Open Sans"/>
                <a:sym typeface="Open Sans"/>
              </a:rPr>
              <a:t>60</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68</a:t>
            </a:r>
            <a:endParaRPr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81</a:t>
            </a:r>
            <a:endParaRPr sz="1400" b="1">
              <a:latin typeface="Open Sans"/>
              <a:ea typeface="Open Sans"/>
              <a:cs typeface="Open Sans"/>
              <a:sym typeface="Open Sans"/>
            </a:endParaRPr>
          </a:p>
          <a:p>
            <a:pPr marL="0" marR="0" lvl="0" indent="0" algn="ctr" rtl="0">
              <a:spcBef>
                <a:spcPts val="600"/>
              </a:spcBef>
              <a:spcAft>
                <a:spcPts val="0"/>
              </a:spcAft>
              <a:buNone/>
            </a:pPr>
            <a:endParaRPr sz="1200" b="1" i="0">
              <a:solidFill>
                <a:schemeClr val="lt1"/>
              </a:solidFill>
              <a:latin typeface="Open Sans"/>
              <a:ea typeface="Open Sans"/>
              <a:cs typeface="Open Sans"/>
              <a:sym typeface="Open Sans"/>
            </a:endParaRPr>
          </a:p>
        </p:txBody>
      </p:sp>
      <p:sp>
        <p:nvSpPr>
          <p:cNvPr id="32" name="Google Shape;431;p35">
            <a:extLst>
              <a:ext uri="{FF2B5EF4-FFF2-40B4-BE49-F238E27FC236}">
                <a16:creationId xmlns:a16="http://schemas.microsoft.com/office/drawing/2014/main" id="{C6827158-0F0F-4A33-8EE2-591F2929D54B}"/>
              </a:ext>
            </a:extLst>
          </p:cNvPr>
          <p:cNvSpPr/>
          <p:nvPr userDrawn="1"/>
        </p:nvSpPr>
        <p:spPr>
          <a:xfrm>
            <a:off x="1699971" y="2941039"/>
            <a:ext cx="1152900" cy="64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106</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121</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144</a:t>
            </a:r>
            <a:endParaRPr lang="en-GB" sz="1400" b="1">
              <a:latin typeface="Open Sans"/>
              <a:ea typeface="Open Sans"/>
              <a:cs typeface="Open Sans"/>
              <a:sym typeface="Open Sans"/>
            </a:endParaRPr>
          </a:p>
        </p:txBody>
      </p:sp>
      <p:sp>
        <p:nvSpPr>
          <p:cNvPr id="34" name="Google Shape;432;p35">
            <a:extLst>
              <a:ext uri="{FF2B5EF4-FFF2-40B4-BE49-F238E27FC236}">
                <a16:creationId xmlns:a16="http://schemas.microsoft.com/office/drawing/2014/main" id="{A036119B-E191-4C55-ACEC-CBCFD42BC891}"/>
              </a:ext>
            </a:extLst>
          </p:cNvPr>
          <p:cNvSpPr/>
          <p:nvPr userDrawn="1"/>
        </p:nvSpPr>
        <p:spPr>
          <a:xfrm>
            <a:off x="2984017" y="2941039"/>
            <a:ext cx="1152900" cy="64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0</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39</a:t>
            </a:r>
            <a:endParaRPr lang="en-GB" sz="1400" b="1">
              <a:latin typeface="Open Sans"/>
              <a:ea typeface="Open Sans"/>
              <a:cs typeface="Open Sans"/>
              <a:sym typeface="Open Sans"/>
            </a:endParaRPr>
          </a:p>
          <a:p>
            <a:pPr marL="0" marR="0" lvl="0" indent="0" algn="ctr" rtl="0">
              <a:spcBef>
                <a:spcPts val="0"/>
              </a:spcBef>
              <a:spcAft>
                <a:spcPts val="0"/>
              </a:spcAft>
              <a:buNone/>
            </a:pPr>
            <a:r>
              <a:rPr lang="en-GB" sz="1200" b="1" i="0">
                <a:solidFill>
                  <a:schemeClr val="lt1"/>
                </a:solidFill>
                <a:latin typeface="Open Sans"/>
                <a:ea typeface="Open Sans"/>
                <a:cs typeface="Open Sans"/>
                <a:sym typeface="Open Sans"/>
              </a:rPr>
              <a:t>77</a:t>
            </a:r>
          </a:p>
        </p:txBody>
      </p:sp>
    </p:spTree>
    <p:extLst>
      <p:ext uri="{BB962C8B-B14F-4D97-AF65-F5344CB8AC3E}">
        <p14:creationId xmlns:p14="http://schemas.microsoft.com/office/powerpoint/2010/main" val="4086956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ítulo e conteúd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B7F41A4-51E0-4456-A784-B56E5DA66D5C}"/>
              </a:ext>
            </a:extLst>
          </p:cNvPr>
          <p:cNvSpPr/>
          <p:nvPr/>
        </p:nvSpPr>
        <p:spPr>
          <a:xfrm>
            <a:off x="7811589" y="117566"/>
            <a:ext cx="2094411"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3" name="Retângulo 2">
            <a:extLst>
              <a:ext uri="{FF2B5EF4-FFF2-40B4-BE49-F238E27FC236}">
                <a16:creationId xmlns:a16="http://schemas.microsoft.com/office/drawing/2014/main" id="{21C18F6B-38E1-4577-9B92-9AE6D14CE5E2}"/>
              </a:ext>
            </a:extLst>
          </p:cNvPr>
          <p:cNvSpPr/>
          <p:nvPr userDrawn="1"/>
        </p:nvSpPr>
        <p:spPr>
          <a:xfrm>
            <a:off x="7811589" y="117566"/>
            <a:ext cx="2094411"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Tree>
    <p:extLst>
      <p:ext uri="{BB962C8B-B14F-4D97-AF65-F5344CB8AC3E}">
        <p14:creationId xmlns:p14="http://schemas.microsoft.com/office/powerpoint/2010/main" val="2703615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ítulo e conteúdo">
    <p:spTree>
      <p:nvGrpSpPr>
        <p:cNvPr id="1" name=""/>
        <p:cNvGrpSpPr/>
        <p:nvPr/>
      </p:nvGrpSpPr>
      <p:grpSpPr>
        <a:xfrm>
          <a:off x="0" y="0"/>
          <a:ext cx="0" cy="0"/>
          <a:chOff x="0" y="0"/>
          <a:chExt cx="0" cy="0"/>
        </a:xfrm>
      </p:grpSpPr>
      <p:sp>
        <p:nvSpPr>
          <p:cNvPr id="15" name="Espaço Reservado para Conteúdo 3"/>
          <p:cNvSpPr>
            <a:spLocks noGrp="1"/>
          </p:cNvSpPr>
          <p:nvPr>
            <p:ph sz="quarter" idx="13" hasCustomPrompt="1"/>
          </p:nvPr>
        </p:nvSpPr>
        <p:spPr>
          <a:xfrm>
            <a:off x="428497" y="856012"/>
            <a:ext cx="9047731" cy="304458"/>
          </a:xfrm>
        </p:spPr>
        <p:txBody>
          <a:bodyPr lIns="0" tIns="0" rIns="0" bIns="0">
            <a:normAutofit/>
          </a:bodyPr>
          <a:lstStyle>
            <a:lvl1pPr marL="0" indent="0">
              <a:buNone/>
              <a:defRPr sz="1600" b="0" i="1" baseline="0">
                <a:solidFill>
                  <a:schemeClr val="tx1"/>
                </a:solidFill>
                <a:latin typeface="+mj-lt"/>
              </a:defRPr>
            </a:lvl1pPr>
          </a:lstStyle>
          <a:p>
            <a:pPr lvl="0"/>
            <a:r>
              <a:rPr lang="pt-BR" noProof="0"/>
              <a:t>Subtítulo</a:t>
            </a:r>
          </a:p>
        </p:txBody>
      </p:sp>
      <p:sp>
        <p:nvSpPr>
          <p:cNvPr id="23" name="Espaço Reservado para Número de Slide 5"/>
          <p:cNvSpPr>
            <a:spLocks noGrp="1"/>
          </p:cNvSpPr>
          <p:nvPr>
            <p:ph type="sldNum" sz="quarter" idx="12"/>
          </p:nvPr>
        </p:nvSpPr>
        <p:spPr>
          <a:xfrm>
            <a:off x="4566720" y="6468079"/>
            <a:ext cx="771554" cy="365125"/>
          </a:xfrm>
        </p:spPr>
        <p:txBody>
          <a:bodyPr lIns="0" tIns="0" rIns="0" bIns="0"/>
          <a:lstStyle>
            <a:lvl1pPr algn="ctr">
              <a:defRPr sz="1000">
                <a:solidFill>
                  <a:schemeClr val="tx1"/>
                </a:solidFill>
              </a:defRPr>
            </a:lvl1pPr>
          </a:lstStyle>
          <a:p>
            <a:fld id="{2A4585CB-0BA2-4C85-A6C4-DAB4B21DD7D8}" type="slidenum">
              <a:rPr lang="pt-BR" smtClean="0"/>
              <a:pPr/>
              <a:t>‹#›</a:t>
            </a:fld>
            <a:endParaRPr lang="pt-BR"/>
          </a:p>
        </p:txBody>
      </p:sp>
      <p:sp>
        <p:nvSpPr>
          <p:cNvPr id="2" name="Retângulo 1">
            <a:extLst>
              <a:ext uri="{FF2B5EF4-FFF2-40B4-BE49-F238E27FC236}">
                <a16:creationId xmlns:a16="http://schemas.microsoft.com/office/drawing/2014/main" id="{678A4686-A2B5-4A85-9894-FEE270BED328}"/>
              </a:ext>
            </a:extLst>
          </p:cNvPr>
          <p:cNvSpPr/>
          <p:nvPr/>
        </p:nvSpPr>
        <p:spPr>
          <a:xfrm>
            <a:off x="7857744" y="146304"/>
            <a:ext cx="1853184" cy="1225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8" name="Title 1">
            <a:extLst>
              <a:ext uri="{FF2B5EF4-FFF2-40B4-BE49-F238E27FC236}">
                <a16:creationId xmlns:a16="http://schemas.microsoft.com/office/drawing/2014/main" id="{ACBFEDC1-0D49-4F0E-BC2A-8625F458D8A7}"/>
              </a:ext>
            </a:extLst>
          </p:cNvPr>
          <p:cNvSpPr>
            <a:spLocks noGrp="1"/>
          </p:cNvSpPr>
          <p:nvPr>
            <p:ph type="title"/>
          </p:nvPr>
        </p:nvSpPr>
        <p:spPr>
          <a:xfrm>
            <a:off x="415924" y="414000"/>
            <a:ext cx="6732000" cy="411257"/>
          </a:xfrm>
        </p:spPr>
        <p:txBody>
          <a:bodyPr/>
          <a:lstStyle>
            <a:lvl1pPr>
              <a:defRPr>
                <a:solidFill>
                  <a:schemeClr val="tx2"/>
                </a:solidFill>
              </a:defRPr>
            </a:lvl1pPr>
          </a:lstStyle>
          <a:p>
            <a:r>
              <a:rPr lang="pt-BR"/>
              <a:t>Clique para editar o título Mestre</a:t>
            </a:r>
            <a:endParaRPr lang="en-GB"/>
          </a:p>
        </p:txBody>
      </p:sp>
      <p:sp>
        <p:nvSpPr>
          <p:cNvPr id="6" name="Retângulo 5">
            <a:extLst>
              <a:ext uri="{FF2B5EF4-FFF2-40B4-BE49-F238E27FC236}">
                <a16:creationId xmlns:a16="http://schemas.microsoft.com/office/drawing/2014/main" id="{DD030D9D-30CD-48D0-A24F-F3E5EE1E23F1}"/>
              </a:ext>
            </a:extLst>
          </p:cNvPr>
          <p:cNvSpPr/>
          <p:nvPr userDrawn="1"/>
        </p:nvSpPr>
        <p:spPr>
          <a:xfrm>
            <a:off x="7857744" y="146304"/>
            <a:ext cx="1853184" cy="1225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Tree>
    <p:extLst>
      <p:ext uri="{BB962C8B-B14F-4D97-AF65-F5344CB8AC3E}">
        <p14:creationId xmlns:p14="http://schemas.microsoft.com/office/powerpoint/2010/main" val="185265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 Redirection">
    <p:spTree>
      <p:nvGrpSpPr>
        <p:cNvPr id="1" name=""/>
        <p:cNvGrpSpPr/>
        <p:nvPr/>
      </p:nvGrpSpPr>
      <p:grpSpPr>
        <a:xfrm>
          <a:off x="0" y="0"/>
          <a:ext cx="0" cy="0"/>
          <a:chOff x="0" y="0"/>
          <a:chExt cx="0" cy="0"/>
        </a:xfrm>
      </p:grpSpPr>
      <p:pic>
        <p:nvPicPr>
          <p:cNvPr id="24" name="Google Shape;138;p21">
            <a:extLst>
              <a:ext uri="{FF2B5EF4-FFF2-40B4-BE49-F238E27FC236}">
                <a16:creationId xmlns:a16="http://schemas.microsoft.com/office/drawing/2014/main" id="{AE3976E4-A98E-4975-A07A-9B696227F889}"/>
              </a:ext>
            </a:extLst>
          </p:cNvPr>
          <p:cNvPicPr preferRelativeResize="0"/>
          <p:nvPr userDrawn="1"/>
        </p:nvPicPr>
        <p:blipFill rotWithShape="1">
          <a:blip r:embed="rId2">
            <a:alphaModFix amt="50000"/>
          </a:blip>
          <a:srcRect l="61257" r="3247"/>
          <a:stretch/>
        </p:blipFill>
        <p:spPr>
          <a:xfrm>
            <a:off x="6926395" y="10115"/>
            <a:ext cx="2979605" cy="5226842"/>
          </a:xfrm>
          <a:prstGeom prst="rect">
            <a:avLst/>
          </a:prstGeom>
          <a:noFill/>
          <a:ln>
            <a:noFill/>
          </a:ln>
        </p:spPr>
      </p:pic>
      <p:sp>
        <p:nvSpPr>
          <p:cNvPr id="2" name="Title 1"/>
          <p:cNvSpPr>
            <a:spLocks noGrp="1"/>
          </p:cNvSpPr>
          <p:nvPr>
            <p:ph type="title" hasCustomPrompt="1"/>
          </p:nvPr>
        </p:nvSpPr>
        <p:spPr/>
        <p:txBody>
          <a:bodyPr/>
          <a:lstStyle>
            <a:lvl1pPr>
              <a:defRPr>
                <a:solidFill>
                  <a:schemeClr val="tx2"/>
                </a:solidFill>
              </a:defRPr>
            </a:lvl1pPr>
          </a:lstStyle>
          <a:p>
            <a:r>
              <a:rPr lang="en-US"/>
              <a:t>A Redirection</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9" name="CaixaDeTexto 8">
            <a:extLst>
              <a:ext uri="{FF2B5EF4-FFF2-40B4-BE49-F238E27FC236}">
                <a16:creationId xmlns:a16="http://schemas.microsoft.com/office/drawing/2014/main" id="{1F644D42-C6D6-491D-B349-1420785E834E}"/>
              </a:ext>
            </a:extLst>
          </p:cNvPr>
          <p:cNvSpPr txBox="1"/>
          <p:nvPr/>
        </p:nvSpPr>
        <p:spPr>
          <a:xfrm>
            <a:off x="415924" y="1328554"/>
            <a:ext cx="6004972" cy="2415726"/>
          </a:xfrm>
          <a:prstGeom prst="rect">
            <a:avLst/>
          </a:prstGeom>
        </p:spPr>
        <p:txBody>
          <a:bodyPr wrap="square" lIns="72000" rIns="36000" rtlCol="0">
            <a:spAutoFit/>
          </a:bodyPr>
          <a:lstStyle/>
          <a:p>
            <a:pPr marL="0" indent="0" algn="just" fontAlgn="auto">
              <a:lnSpc>
                <a:spcPct val="105000"/>
              </a:lnSpc>
              <a:spcBef>
                <a:spcPts val="300"/>
              </a:spcBef>
              <a:spcAft>
                <a:spcPts val="0"/>
              </a:spcAft>
              <a:buClr>
                <a:srgbClr val="06305D"/>
              </a:buClr>
              <a:buSzPct val="120000"/>
              <a:buFont typeface="Wingdings" panose="05000000000000000000" pitchFamily="2" charset="2"/>
              <a:buNone/>
            </a:pPr>
            <a:r>
              <a:rPr lang="pt-BR" sz="1400" b="0" i="0">
                <a:solidFill>
                  <a:schemeClr val="bg1">
                    <a:lumMod val="50000"/>
                  </a:schemeClr>
                </a:solidFill>
                <a:latin typeface="+mn-lt"/>
              </a:rPr>
              <a:t>A Redirection International possui uma grande experiência em transações </a:t>
            </a:r>
            <a:r>
              <a:rPr lang="pt-BR" sz="1400" b="0" i="0" err="1">
                <a:solidFill>
                  <a:schemeClr val="bg1">
                    <a:lumMod val="50000"/>
                  </a:schemeClr>
                </a:solidFill>
                <a:latin typeface="+mn-lt"/>
              </a:rPr>
              <a:t>crossborder</a:t>
            </a:r>
            <a:r>
              <a:rPr lang="pt-BR" sz="1400" b="0" i="0">
                <a:solidFill>
                  <a:schemeClr val="bg1">
                    <a:lumMod val="50000"/>
                  </a:schemeClr>
                </a:solidFill>
                <a:latin typeface="+mn-lt"/>
              </a:rPr>
              <a:t>. Nossa equipe atua diretamente no Brasil, Estados Unidos e Reino Unido.</a:t>
            </a:r>
          </a:p>
          <a:p>
            <a:pPr marL="0" indent="0" algn="just" fontAlgn="auto">
              <a:lnSpc>
                <a:spcPct val="105000"/>
              </a:lnSpc>
              <a:spcBef>
                <a:spcPts val="300"/>
              </a:spcBef>
              <a:spcAft>
                <a:spcPts val="0"/>
              </a:spcAft>
              <a:buClr>
                <a:srgbClr val="06305D"/>
              </a:buClr>
              <a:buSzPct val="120000"/>
              <a:buFont typeface="Wingdings" panose="05000000000000000000" pitchFamily="2" charset="2"/>
              <a:buNone/>
            </a:pPr>
            <a:br>
              <a:rPr lang="pt-BR" sz="1400" b="0" i="0">
                <a:solidFill>
                  <a:schemeClr val="bg1">
                    <a:lumMod val="50000"/>
                  </a:schemeClr>
                </a:solidFill>
                <a:latin typeface="+mn-lt"/>
              </a:rPr>
            </a:br>
            <a:r>
              <a:rPr lang="pt-BR" sz="1400" b="0" i="0">
                <a:solidFill>
                  <a:schemeClr val="bg1">
                    <a:lumMod val="50000"/>
                  </a:schemeClr>
                </a:solidFill>
                <a:latin typeface="+mn-lt"/>
              </a:rPr>
              <a:t>Somos membros da IR Global e da ACG e também desenvolvemos uma rede de parceiros selecionados em todos os principais setores de negócios e regiões do mundo.</a:t>
            </a:r>
          </a:p>
          <a:p>
            <a:pPr marL="0" indent="0" algn="just" fontAlgn="auto">
              <a:lnSpc>
                <a:spcPct val="105000"/>
              </a:lnSpc>
              <a:spcBef>
                <a:spcPts val="300"/>
              </a:spcBef>
              <a:spcAft>
                <a:spcPts val="0"/>
              </a:spcAft>
              <a:buClr>
                <a:srgbClr val="06305D"/>
              </a:buClr>
              <a:buSzPct val="120000"/>
              <a:buFont typeface="Wingdings" panose="05000000000000000000" pitchFamily="2" charset="2"/>
              <a:buNone/>
            </a:pPr>
            <a:br>
              <a:rPr lang="pt-BR" sz="1400" b="0" i="0">
                <a:solidFill>
                  <a:schemeClr val="bg1">
                    <a:lumMod val="50000"/>
                  </a:schemeClr>
                </a:solidFill>
                <a:latin typeface="+mn-lt"/>
              </a:rPr>
            </a:br>
            <a:r>
              <a:rPr lang="pt-BR" sz="1400" b="0" i="0">
                <a:solidFill>
                  <a:schemeClr val="bg1">
                    <a:lumMod val="50000"/>
                  </a:schemeClr>
                </a:solidFill>
                <a:latin typeface="+mn-lt"/>
              </a:rPr>
              <a:t>Uma estrutura ampla e confiável para conduzir transações com expertise local e alcance global.</a:t>
            </a:r>
          </a:p>
        </p:txBody>
      </p:sp>
      <p:pic>
        <p:nvPicPr>
          <p:cNvPr id="10" name="Google Shape;138;p21">
            <a:extLst>
              <a:ext uri="{FF2B5EF4-FFF2-40B4-BE49-F238E27FC236}">
                <a16:creationId xmlns:a16="http://schemas.microsoft.com/office/drawing/2014/main" id="{85FED6EB-629B-48E3-8F62-0F6E3B150EE9}"/>
              </a:ext>
            </a:extLst>
          </p:cNvPr>
          <p:cNvPicPr preferRelativeResize="0"/>
          <p:nvPr/>
        </p:nvPicPr>
        <p:blipFill rotWithShape="1">
          <a:blip r:embed="rId2">
            <a:alphaModFix amt="50000"/>
          </a:blip>
          <a:srcRect l="61257" r="3247"/>
          <a:stretch/>
        </p:blipFill>
        <p:spPr>
          <a:xfrm>
            <a:off x="6926395" y="10115"/>
            <a:ext cx="2979605" cy="5226842"/>
          </a:xfrm>
          <a:prstGeom prst="rect">
            <a:avLst/>
          </a:prstGeom>
          <a:noFill/>
          <a:ln>
            <a:noFill/>
          </a:ln>
        </p:spPr>
      </p:pic>
      <p:sp>
        <p:nvSpPr>
          <p:cNvPr id="14" name="Title 1">
            <a:extLst>
              <a:ext uri="{FF2B5EF4-FFF2-40B4-BE49-F238E27FC236}">
                <a16:creationId xmlns:a16="http://schemas.microsoft.com/office/drawing/2014/main" id="{25E31E3A-0F02-4A0B-A4EA-0AEAF3213B79}"/>
              </a:ext>
            </a:extLst>
          </p:cNvPr>
          <p:cNvSpPr txBox="1">
            <a:spLocks/>
          </p:cNvSpPr>
          <p:nvPr/>
        </p:nvSpPr>
        <p:spPr>
          <a:xfrm>
            <a:off x="431950" y="4159035"/>
            <a:ext cx="2105100" cy="349702"/>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pt-BR" sz="1800" b="0"/>
              <a:t>Atuação</a:t>
            </a:r>
          </a:p>
        </p:txBody>
      </p:sp>
      <p:sp>
        <p:nvSpPr>
          <p:cNvPr id="16" name="CaixaDeTexto 15">
            <a:extLst>
              <a:ext uri="{FF2B5EF4-FFF2-40B4-BE49-F238E27FC236}">
                <a16:creationId xmlns:a16="http://schemas.microsoft.com/office/drawing/2014/main" id="{E95C2B9D-82D7-4EC3-AAA8-DDDC13AFB368}"/>
              </a:ext>
            </a:extLst>
          </p:cNvPr>
          <p:cNvSpPr txBox="1"/>
          <p:nvPr/>
        </p:nvSpPr>
        <p:spPr>
          <a:xfrm>
            <a:off x="431951" y="4604505"/>
            <a:ext cx="3130399" cy="1246175"/>
          </a:xfrm>
          <a:prstGeom prst="rect">
            <a:avLst/>
          </a:prstGeom>
        </p:spPr>
        <p:txBody>
          <a:bodyPr wrap="square" lIns="72000" rIns="36000" rtlCol="0">
            <a:spAutoFit/>
          </a:bodyPr>
          <a:lstStyle/>
          <a:p>
            <a:pPr marL="0" indent="0" algn="just" fontAlgn="auto">
              <a:lnSpc>
                <a:spcPct val="105000"/>
              </a:lnSpc>
              <a:spcBef>
                <a:spcPts val="300"/>
              </a:spcBef>
              <a:spcAft>
                <a:spcPts val="0"/>
              </a:spcAft>
              <a:buClr>
                <a:srgbClr val="06305D"/>
              </a:buClr>
              <a:buSzPct val="120000"/>
              <a:buFont typeface="Wingdings" panose="05000000000000000000" pitchFamily="2" charset="2"/>
              <a:buNone/>
            </a:pPr>
            <a:r>
              <a:rPr lang="pt-BR" sz="1400" b="0" i="0">
                <a:solidFill>
                  <a:schemeClr val="bg1">
                    <a:lumMod val="50000"/>
                  </a:schemeClr>
                </a:solidFill>
                <a:latin typeface="+mn-lt"/>
              </a:rPr>
              <a:t>Somos especializados em assessoria de Fusões &amp;  Aquisições para empresas locais e internacionais do </a:t>
            </a:r>
            <a:r>
              <a:rPr lang="pt-BR" sz="1400" b="0" i="0" err="1">
                <a:solidFill>
                  <a:schemeClr val="bg1">
                    <a:lumMod val="50000"/>
                  </a:schemeClr>
                </a:solidFill>
                <a:latin typeface="+mn-lt"/>
              </a:rPr>
              <a:t>middle</a:t>
            </a:r>
            <a:r>
              <a:rPr lang="pt-BR" sz="1400" b="0" i="0">
                <a:solidFill>
                  <a:schemeClr val="bg1">
                    <a:lumMod val="50000"/>
                  </a:schemeClr>
                </a:solidFill>
                <a:latin typeface="+mn-lt"/>
              </a:rPr>
              <a:t> </a:t>
            </a:r>
            <a:r>
              <a:rPr lang="pt-BR" sz="1400" b="0" i="0" err="1">
                <a:solidFill>
                  <a:schemeClr val="bg1">
                    <a:lumMod val="50000"/>
                  </a:schemeClr>
                </a:solidFill>
                <a:latin typeface="+mn-lt"/>
              </a:rPr>
              <a:t>market</a:t>
            </a:r>
            <a:r>
              <a:rPr lang="pt-BR" sz="1400" b="0" i="0">
                <a:solidFill>
                  <a:schemeClr val="bg1">
                    <a:lumMod val="50000"/>
                  </a:schemeClr>
                </a:solidFill>
                <a:latin typeface="+mn-lt"/>
              </a:rPr>
              <a:t>.</a:t>
            </a:r>
          </a:p>
          <a:p>
            <a:pPr marL="0" indent="0" algn="just" fontAlgn="auto">
              <a:lnSpc>
                <a:spcPct val="105000"/>
              </a:lnSpc>
              <a:spcBef>
                <a:spcPts val="300"/>
              </a:spcBef>
              <a:spcAft>
                <a:spcPts val="0"/>
              </a:spcAft>
              <a:buClr>
                <a:srgbClr val="06305D"/>
              </a:buClr>
              <a:buSzPct val="120000"/>
              <a:buFont typeface="Wingdings" panose="05000000000000000000" pitchFamily="2" charset="2"/>
              <a:buNone/>
            </a:pPr>
            <a:endParaRPr lang="pt-BR" sz="1400" b="0" i="0">
              <a:solidFill>
                <a:schemeClr val="bg1">
                  <a:lumMod val="50000"/>
                </a:schemeClr>
              </a:solidFill>
              <a:latin typeface="+mn-lt"/>
            </a:endParaRPr>
          </a:p>
        </p:txBody>
      </p:sp>
      <p:sp>
        <p:nvSpPr>
          <p:cNvPr id="17" name="Title 1">
            <a:extLst>
              <a:ext uri="{FF2B5EF4-FFF2-40B4-BE49-F238E27FC236}">
                <a16:creationId xmlns:a16="http://schemas.microsoft.com/office/drawing/2014/main" id="{808A534B-78AC-404E-B3AE-E480BB8AA1DB}"/>
              </a:ext>
            </a:extLst>
          </p:cNvPr>
          <p:cNvSpPr txBox="1">
            <a:spLocks/>
          </p:cNvSpPr>
          <p:nvPr/>
        </p:nvSpPr>
        <p:spPr>
          <a:xfrm>
            <a:off x="4114878" y="4143831"/>
            <a:ext cx="2105100" cy="349702"/>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pt-BR" sz="1800" b="0"/>
              <a:t>experiência</a:t>
            </a:r>
          </a:p>
        </p:txBody>
      </p:sp>
      <p:sp>
        <p:nvSpPr>
          <p:cNvPr id="19" name="CaixaDeTexto 18">
            <a:extLst>
              <a:ext uri="{FF2B5EF4-FFF2-40B4-BE49-F238E27FC236}">
                <a16:creationId xmlns:a16="http://schemas.microsoft.com/office/drawing/2014/main" id="{B9BDF459-04E7-4FB5-8927-DA2B182E659C}"/>
              </a:ext>
            </a:extLst>
          </p:cNvPr>
          <p:cNvSpPr txBox="1"/>
          <p:nvPr/>
        </p:nvSpPr>
        <p:spPr>
          <a:xfrm>
            <a:off x="4114879" y="4589301"/>
            <a:ext cx="3033045" cy="981487"/>
          </a:xfrm>
          <a:prstGeom prst="rect">
            <a:avLst/>
          </a:prstGeom>
        </p:spPr>
        <p:txBody>
          <a:bodyPr wrap="square" lIns="72000" rIns="36000" rtlCol="0">
            <a:spAutoFit/>
          </a:bodyPr>
          <a:lstStyle/>
          <a:p>
            <a:pPr marL="0" indent="0" algn="just" fontAlgn="auto">
              <a:lnSpc>
                <a:spcPct val="105000"/>
              </a:lnSpc>
              <a:spcBef>
                <a:spcPts val="300"/>
              </a:spcBef>
              <a:spcAft>
                <a:spcPts val="0"/>
              </a:spcAft>
              <a:buClr>
                <a:srgbClr val="06305D"/>
              </a:buClr>
              <a:buSzPct val="120000"/>
              <a:buFont typeface="Wingdings" panose="05000000000000000000" pitchFamily="2" charset="2"/>
              <a:buNone/>
            </a:pPr>
            <a:r>
              <a:rPr lang="pt-BR" sz="1400" b="0" i="0">
                <a:solidFill>
                  <a:schemeClr val="bg1">
                    <a:lumMod val="50000"/>
                  </a:schemeClr>
                </a:solidFill>
                <a:latin typeface="+mn-lt"/>
              </a:rPr>
              <a:t>Temos expertise comprovada na assessoria de processos completos</a:t>
            </a:r>
            <a:br>
              <a:rPr lang="pt-BR" sz="1400" b="0" i="0">
                <a:solidFill>
                  <a:schemeClr val="bg1">
                    <a:lumMod val="50000"/>
                  </a:schemeClr>
                </a:solidFill>
                <a:latin typeface="+mn-lt"/>
              </a:rPr>
            </a:br>
            <a:r>
              <a:rPr lang="pt-BR" sz="1400" b="0" i="0">
                <a:solidFill>
                  <a:schemeClr val="bg1">
                    <a:lumMod val="50000"/>
                  </a:schemeClr>
                </a:solidFill>
                <a:latin typeface="+mn-lt"/>
              </a:rPr>
              <a:t> de Fusões &amp; Aquisições e serviços de Desenvolvimento Corporativo.</a:t>
            </a:r>
          </a:p>
        </p:txBody>
      </p:sp>
      <p:sp>
        <p:nvSpPr>
          <p:cNvPr id="21" name="TextBox 5">
            <a:extLst>
              <a:ext uri="{FF2B5EF4-FFF2-40B4-BE49-F238E27FC236}">
                <a16:creationId xmlns:a16="http://schemas.microsoft.com/office/drawing/2014/main" id="{2D18772B-B8A7-4D97-9F08-9A25D0A20657}"/>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22" name="Google Shape;159;p22">
            <a:extLst>
              <a:ext uri="{FF2B5EF4-FFF2-40B4-BE49-F238E27FC236}">
                <a16:creationId xmlns:a16="http://schemas.microsoft.com/office/drawing/2014/main" id="{8E38BD94-65AE-4D15-A26A-30923F3A900E}"/>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6" name="Google Shape;159;p22">
            <a:extLst>
              <a:ext uri="{FF2B5EF4-FFF2-40B4-BE49-F238E27FC236}">
                <a16:creationId xmlns:a16="http://schemas.microsoft.com/office/drawing/2014/main" id="{2F28AA11-5DE1-496F-8154-96836DE5DFA0}"/>
              </a:ext>
            </a:extLst>
          </p:cNvPr>
          <p:cNvCxnSpPr>
            <a:cxnSpLocks/>
          </p:cNvCxnSpPr>
          <p:nvPr userDrawn="1"/>
        </p:nvCxnSpPr>
        <p:spPr>
          <a:xfrm rot="10800000">
            <a:off x="501801" y="4508737"/>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9" name="Google Shape;159;p22">
            <a:extLst>
              <a:ext uri="{FF2B5EF4-FFF2-40B4-BE49-F238E27FC236}">
                <a16:creationId xmlns:a16="http://schemas.microsoft.com/office/drawing/2014/main" id="{73D2FC4A-3B68-487E-A011-59A17478BE1C}"/>
              </a:ext>
            </a:extLst>
          </p:cNvPr>
          <p:cNvCxnSpPr>
            <a:cxnSpLocks/>
          </p:cNvCxnSpPr>
          <p:nvPr userDrawn="1"/>
        </p:nvCxnSpPr>
        <p:spPr>
          <a:xfrm rot="10800000">
            <a:off x="4184729" y="4493533"/>
            <a:ext cx="2105100" cy="0"/>
          </a:xfrm>
          <a:prstGeom prst="straightConnector1">
            <a:avLst/>
          </a:prstGeom>
          <a:noFill/>
          <a:ln w="19050" cap="flat" cmpd="sng">
            <a:solidFill>
              <a:srgbClr val="60B5DF"/>
            </a:solidFill>
            <a:prstDash val="solid"/>
            <a:round/>
            <a:headEnd type="none" w="med" len="med"/>
            <a:tailEnd type="none" w="med" len="med"/>
          </a:ln>
        </p:spPr>
      </p:cxnSp>
    </p:spTree>
    <p:extLst>
      <p:ext uri="{BB962C8B-B14F-4D97-AF65-F5344CB8AC3E}">
        <p14:creationId xmlns:p14="http://schemas.microsoft.com/office/powerpoint/2010/main" val="41190869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Subsection_Barras">
    <p:spTree>
      <p:nvGrpSpPr>
        <p:cNvPr id="1" name=""/>
        <p:cNvGrpSpPr/>
        <p:nvPr/>
      </p:nvGrpSpPr>
      <p:grpSpPr>
        <a:xfrm>
          <a:off x="0" y="0"/>
          <a:ext cx="0" cy="0"/>
          <a:chOff x="0" y="0"/>
          <a:chExt cx="0" cy="0"/>
        </a:xfrm>
      </p:grpSpPr>
      <p:pic>
        <p:nvPicPr>
          <p:cNvPr id="5" name="Google Shape;54;p13">
            <a:extLst>
              <a:ext uri="{FF2B5EF4-FFF2-40B4-BE49-F238E27FC236}">
                <a16:creationId xmlns:a16="http://schemas.microsoft.com/office/drawing/2014/main" id="{19D7C31D-02B3-4CD4-B568-470085C83DA8}"/>
              </a:ext>
            </a:extLst>
          </p:cNvPr>
          <p:cNvPicPr preferRelativeResize="0"/>
          <p:nvPr userDrawn="1"/>
        </p:nvPicPr>
        <p:blipFill rotWithShape="1">
          <a:blip r:embed="rId2">
            <a:alphaModFix amt="20000"/>
          </a:blip>
          <a:srcRect r="17863"/>
          <a:stretch/>
        </p:blipFill>
        <p:spPr>
          <a:xfrm>
            <a:off x="0" y="0"/>
            <a:ext cx="9906000" cy="6857009"/>
          </a:xfrm>
          <a:prstGeom prst="rect">
            <a:avLst/>
          </a:prstGeom>
          <a:noFill/>
          <a:ln>
            <a:noFill/>
          </a:ln>
        </p:spPr>
      </p:pic>
      <p:sp>
        <p:nvSpPr>
          <p:cNvPr id="25" name="Title 1"/>
          <p:cNvSpPr>
            <a:spLocks noGrp="1"/>
          </p:cNvSpPr>
          <p:nvPr userDrawn="1">
            <p:ph type="title" hasCustomPrompt="1"/>
          </p:nvPr>
        </p:nvSpPr>
        <p:spPr>
          <a:xfrm>
            <a:off x="3229200" y="4518646"/>
            <a:ext cx="6588000" cy="379907"/>
          </a:xfrm>
          <a:prstGeom prst="rect">
            <a:avLst/>
          </a:prstGeom>
        </p:spPr>
        <p:txBody>
          <a:bodyPr tIns="0" rIns="0" anchor="b" anchorCtr="0">
            <a:sp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19" name="Text Placeholder 5"/>
          <p:cNvSpPr>
            <a:spLocks noGrp="1"/>
          </p:cNvSpPr>
          <p:nvPr>
            <p:ph type="body" sz="quarter" idx="25" hasCustomPrompt="1"/>
          </p:nvPr>
        </p:nvSpPr>
        <p:spPr>
          <a:xfrm>
            <a:off x="3229200" y="4898553"/>
            <a:ext cx="6588000" cy="324000"/>
          </a:xfrm>
          <a:prstGeom prst="rect">
            <a:avLst/>
          </a:prstGeom>
        </p:spPr>
        <p:txBody>
          <a:bodyPr lIns="72000"/>
          <a:lstStyle>
            <a:lvl1pPr marL="0" indent="0">
              <a:buFontTx/>
              <a:buNone/>
              <a:defRPr lang="en-GB" sz="140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subsection</a:t>
            </a:r>
            <a:endParaRPr lang="en-GB"/>
          </a:p>
        </p:txBody>
      </p:sp>
      <p:cxnSp>
        <p:nvCxnSpPr>
          <p:cNvPr id="3" name="Google Shape;81;p15">
            <a:extLst>
              <a:ext uri="{FF2B5EF4-FFF2-40B4-BE49-F238E27FC236}">
                <a16:creationId xmlns:a16="http://schemas.microsoft.com/office/drawing/2014/main" id="{31E26E00-C014-42F3-ABFC-A41EB22390F0}"/>
              </a:ext>
            </a:extLst>
          </p:cNvPr>
          <p:cNvCxnSpPr>
            <a:cxnSpLocks/>
          </p:cNvCxnSpPr>
          <p:nvPr userDrawn="1"/>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7" name="Google Shape;56;p13">
            <a:extLst>
              <a:ext uri="{FF2B5EF4-FFF2-40B4-BE49-F238E27FC236}">
                <a16:creationId xmlns:a16="http://schemas.microsoft.com/office/drawing/2014/main" id="{AC56B929-02EC-4D1F-B4E6-425B3B06A75C}"/>
              </a:ext>
            </a:extLst>
          </p:cNvPr>
          <p:cNvPicPr preferRelativeResize="0"/>
          <p:nvPr userDrawn="1"/>
        </p:nvPicPr>
        <p:blipFill>
          <a:blip r:embed="rId3">
            <a:alphaModFix amt="20000"/>
          </a:blip>
          <a:stretch>
            <a:fillRect/>
          </a:stretch>
        </p:blipFill>
        <p:spPr>
          <a:xfrm>
            <a:off x="428825" y="396825"/>
            <a:ext cx="2869701" cy="753000"/>
          </a:xfrm>
          <a:prstGeom prst="rect">
            <a:avLst/>
          </a:prstGeom>
          <a:noFill/>
          <a:ln>
            <a:noFill/>
          </a:ln>
        </p:spPr>
      </p:pic>
      <p:sp>
        <p:nvSpPr>
          <p:cNvPr id="9" name="Google Shape;57;p13">
            <a:extLst>
              <a:ext uri="{FF2B5EF4-FFF2-40B4-BE49-F238E27FC236}">
                <a16:creationId xmlns:a16="http://schemas.microsoft.com/office/drawing/2014/main" id="{165DAC97-1B2A-43BF-9F2B-9192226C05CB}"/>
              </a:ext>
            </a:extLst>
          </p:cNvPr>
          <p:cNvSpPr txBox="1"/>
          <p:nvPr userDrawn="1"/>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256161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ítulo e conteúdo">
    <p:spTree>
      <p:nvGrpSpPr>
        <p:cNvPr id="1" name=""/>
        <p:cNvGrpSpPr/>
        <p:nvPr/>
      </p:nvGrpSpPr>
      <p:grpSpPr>
        <a:xfrm>
          <a:off x="0" y="0"/>
          <a:ext cx="0" cy="0"/>
          <a:chOff x="0" y="0"/>
          <a:chExt cx="0" cy="0"/>
        </a:xfrm>
      </p:grpSpPr>
      <p:sp>
        <p:nvSpPr>
          <p:cNvPr id="11" name="Título 1"/>
          <p:cNvSpPr>
            <a:spLocks noGrp="1"/>
          </p:cNvSpPr>
          <p:nvPr>
            <p:ph type="title"/>
          </p:nvPr>
        </p:nvSpPr>
        <p:spPr>
          <a:xfrm>
            <a:off x="428497" y="260649"/>
            <a:ext cx="9049275" cy="372123"/>
          </a:xfrm>
        </p:spPr>
        <p:txBody>
          <a:bodyPr lIns="0" tIns="0" rIns="0" bIns="0">
            <a:normAutofit/>
          </a:bodyPr>
          <a:lstStyle>
            <a:lvl1pPr algn="l">
              <a:defRPr sz="2200" b="1"/>
            </a:lvl1pPr>
          </a:lstStyle>
          <a:p>
            <a:r>
              <a:rPr lang="pt-BR" noProof="0"/>
              <a:t>Clique para editar o título mestre</a:t>
            </a:r>
          </a:p>
        </p:txBody>
      </p:sp>
      <p:sp>
        <p:nvSpPr>
          <p:cNvPr id="15" name="Espaço Reservado para Conteúdo 3"/>
          <p:cNvSpPr>
            <a:spLocks noGrp="1"/>
          </p:cNvSpPr>
          <p:nvPr>
            <p:ph sz="quarter" idx="13" hasCustomPrompt="1"/>
          </p:nvPr>
        </p:nvSpPr>
        <p:spPr>
          <a:xfrm>
            <a:off x="428497" y="665512"/>
            <a:ext cx="9047731" cy="304458"/>
          </a:xfrm>
        </p:spPr>
        <p:txBody>
          <a:bodyPr lIns="0" tIns="0" rIns="0" bIns="0">
            <a:normAutofit/>
          </a:bodyPr>
          <a:lstStyle>
            <a:lvl1pPr marL="0" indent="0">
              <a:buNone/>
              <a:defRPr sz="1600" b="0" i="1" baseline="0">
                <a:solidFill>
                  <a:schemeClr val="tx1"/>
                </a:solidFill>
              </a:defRPr>
            </a:lvl1pPr>
          </a:lstStyle>
          <a:p>
            <a:pPr lvl="0"/>
            <a:r>
              <a:rPr lang="pt-BR" noProof="0"/>
              <a:t>Subtítulo</a:t>
            </a:r>
          </a:p>
        </p:txBody>
      </p:sp>
      <p:sp>
        <p:nvSpPr>
          <p:cNvPr id="23" name="Espaço Reservado para Número de Slide 5"/>
          <p:cNvSpPr>
            <a:spLocks noGrp="1"/>
          </p:cNvSpPr>
          <p:nvPr>
            <p:ph type="sldNum" sz="quarter" idx="12"/>
          </p:nvPr>
        </p:nvSpPr>
        <p:spPr>
          <a:xfrm>
            <a:off x="4566720" y="6468079"/>
            <a:ext cx="771554" cy="365125"/>
          </a:xfrm>
        </p:spPr>
        <p:txBody>
          <a:bodyPr lIns="0" tIns="0" rIns="0" bIns="0"/>
          <a:lstStyle>
            <a:lvl1pPr algn="ctr">
              <a:defRPr sz="1000">
                <a:solidFill>
                  <a:schemeClr val="tx1"/>
                </a:solidFill>
              </a:defRPr>
            </a:lvl1pPr>
          </a:lstStyle>
          <a:p>
            <a:fld id="{2A4585CB-0BA2-4C85-A6C4-DAB4B21DD7D8}" type="slidenum">
              <a:rPr lang="pt-BR" smtClean="0"/>
              <a:pPr/>
              <a:t>‹#›</a:t>
            </a:fld>
            <a:endParaRPr lang="pt-BR"/>
          </a:p>
        </p:txBody>
      </p:sp>
      <p:sp>
        <p:nvSpPr>
          <p:cNvPr id="19" name="Retângulo 18"/>
          <p:cNvSpPr/>
          <p:nvPr userDrawn="1"/>
        </p:nvSpPr>
        <p:spPr>
          <a:xfrm>
            <a:off x="-30765" y="6342752"/>
            <a:ext cx="9906000" cy="36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950">
              <a:solidFill>
                <a:schemeClr val="accent1">
                  <a:lumMod val="50000"/>
                </a:schemeClr>
              </a:solidFill>
            </a:endParaRPr>
          </a:p>
        </p:txBody>
      </p:sp>
      <p:grpSp>
        <p:nvGrpSpPr>
          <p:cNvPr id="35" name="Grupo 22"/>
          <p:cNvGrpSpPr/>
          <p:nvPr userDrawn="1"/>
        </p:nvGrpSpPr>
        <p:grpSpPr>
          <a:xfrm>
            <a:off x="-1300202" y="6438290"/>
            <a:ext cx="4953000" cy="447094"/>
            <a:chOff x="-4705533" y="3799306"/>
            <a:chExt cx="4572000" cy="447094"/>
          </a:xfrm>
        </p:grpSpPr>
        <p:pic>
          <p:nvPicPr>
            <p:cNvPr id="36" name="Imagem 3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03" r="35584" b="50000"/>
            <a:stretch/>
          </p:blipFill>
          <p:spPr>
            <a:xfrm>
              <a:off x="-2868242" y="3799306"/>
              <a:ext cx="653960" cy="160010"/>
            </a:xfrm>
            <a:prstGeom prst="rect">
              <a:avLst/>
            </a:prstGeom>
          </p:spPr>
        </p:pic>
        <p:sp>
          <p:nvSpPr>
            <p:cNvPr id="37" name="CaixaDeTexto 36"/>
            <p:cNvSpPr txBox="1"/>
            <p:nvPr userDrawn="1"/>
          </p:nvSpPr>
          <p:spPr>
            <a:xfrm>
              <a:off x="-4705533" y="4061734"/>
              <a:ext cx="4572000" cy="184666"/>
            </a:xfrm>
            <a:prstGeom prst="rect">
              <a:avLst/>
            </a:prstGeom>
            <a:noFill/>
          </p:spPr>
          <p:txBody>
            <a:bodyPr wrap="square" rtlCol="0">
              <a:spAutoFit/>
            </a:bodyPr>
            <a:lstStyle/>
            <a:p>
              <a:pPr algn="ctr"/>
              <a:r>
                <a:rPr lang="pt-BR" sz="600">
                  <a:solidFill>
                    <a:schemeClr val="accent1">
                      <a:lumMod val="50000"/>
                    </a:schemeClr>
                  </a:solidFill>
                  <a:latin typeface="Eras Light ITC" pitchFamily="34" charset="0"/>
                </a:rPr>
                <a:t>DESENVOLVIMENTO  CORPORATIVO</a:t>
              </a:r>
            </a:p>
          </p:txBody>
        </p:sp>
        <p:sp>
          <p:nvSpPr>
            <p:cNvPr id="38" name="CaixaDeTexto 37"/>
            <p:cNvSpPr txBox="1"/>
            <p:nvPr userDrawn="1"/>
          </p:nvSpPr>
          <p:spPr>
            <a:xfrm>
              <a:off x="-4615011" y="3854555"/>
              <a:ext cx="4390956" cy="338554"/>
            </a:xfrm>
            <a:prstGeom prst="rect">
              <a:avLst/>
            </a:prstGeom>
            <a:noFill/>
          </p:spPr>
          <p:txBody>
            <a:bodyPr wrap="square" rtlCol="0">
              <a:spAutoFit/>
            </a:bodyPr>
            <a:lstStyle/>
            <a:p>
              <a:pPr algn="ctr">
                <a:tabLst>
                  <a:tab pos="8156627" algn="l"/>
                </a:tabLst>
              </a:pPr>
              <a:r>
                <a:rPr lang="pt-BR" sz="1600">
                  <a:solidFill>
                    <a:schemeClr val="accent1">
                      <a:lumMod val="50000"/>
                    </a:schemeClr>
                  </a:solidFill>
                  <a:latin typeface="Eras Medium ITC" panose="020B0602030504020804" pitchFamily="34" charset="0"/>
                </a:rPr>
                <a:t>REDIRECTION</a:t>
              </a:r>
            </a:p>
          </p:txBody>
        </p:sp>
      </p:grpSp>
      <p:pic>
        <p:nvPicPr>
          <p:cNvPr id="39" name="Picture 2" descr="S:\public\C_Clairfield\Logos\Clairfield_Logo_rgb.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550" t="5369" r="2982" b="6839"/>
          <a:stretch/>
        </p:blipFill>
        <p:spPr bwMode="auto">
          <a:xfrm>
            <a:off x="1843319" y="6494242"/>
            <a:ext cx="325432" cy="32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810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F7137AD-E863-4A8A-A555-2913F7AAD86C}"/>
              </a:ext>
            </a:extLst>
          </p:cNvPr>
          <p:cNvSpPr>
            <a:spLocks noGrp="1"/>
          </p:cNvSpPr>
          <p:nvPr>
            <p:ph type="dt" sz="half" idx="10"/>
          </p:nvPr>
        </p:nvSpPr>
        <p:spPr/>
        <p:txBody>
          <a:bodyPr/>
          <a:lstStyle/>
          <a:p>
            <a:fld id="{7DE21F18-817C-4237-A5A7-FEC7B7EC13C2}" type="datetimeFigureOut">
              <a:rPr lang="pt-BR" smtClean="0"/>
              <a:t>21/05/2024</a:t>
            </a:fld>
            <a:endParaRPr lang="pt-BR"/>
          </a:p>
        </p:txBody>
      </p:sp>
      <p:sp>
        <p:nvSpPr>
          <p:cNvPr id="3" name="Espaço Reservado para Rodapé 2">
            <a:extLst>
              <a:ext uri="{FF2B5EF4-FFF2-40B4-BE49-F238E27FC236}">
                <a16:creationId xmlns:a16="http://schemas.microsoft.com/office/drawing/2014/main" id="{76196AE1-CEE5-44B0-8078-6671B44286C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4C938F0-23C3-49D0-A6C0-D6EF218AD02C}"/>
              </a:ext>
            </a:extLst>
          </p:cNvPr>
          <p:cNvSpPr>
            <a:spLocks noGrp="1"/>
          </p:cNvSpPr>
          <p:nvPr>
            <p:ph type="sldNum" sz="quarter" idx="12"/>
          </p:nvPr>
        </p:nvSpPr>
        <p:spPr/>
        <p:txBody>
          <a:bodyPr/>
          <a:lstStyle/>
          <a:p>
            <a:fld id="{384B1BEA-5E64-4C80-819D-2BC2AAFB329C}" type="slidenum">
              <a:rPr lang="pt-BR" smtClean="0"/>
              <a:t>‹#›</a:t>
            </a:fld>
            <a:endParaRPr lang="pt-BR"/>
          </a:p>
        </p:txBody>
      </p:sp>
    </p:spTree>
    <p:extLst>
      <p:ext uri="{BB962C8B-B14F-4D97-AF65-F5344CB8AC3E}">
        <p14:creationId xmlns:p14="http://schemas.microsoft.com/office/powerpoint/2010/main" val="879286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sp>
        <p:nvSpPr>
          <p:cNvPr id="13" name="Title 1"/>
          <p:cNvSpPr>
            <a:spLocks noGrp="1"/>
          </p:cNvSpPr>
          <p:nvPr>
            <p:ph type="title"/>
          </p:nvPr>
        </p:nvSpPr>
        <p:spPr>
          <a:xfrm>
            <a:off x="4284001" y="3598605"/>
            <a:ext cx="5544001" cy="1299948"/>
          </a:xfrm>
          <a:prstGeom prst="rect">
            <a:avLst/>
          </a:prstGeom>
        </p:spPr>
        <p:txBody>
          <a:bodyPr rIns="0" anchor="b" anchorCtr="0">
            <a:noAutofit/>
          </a:bodyPr>
          <a:lstStyle>
            <a:lvl1pPr>
              <a:lnSpc>
                <a:spcPct val="110000"/>
              </a:lnSpc>
              <a:defRPr sz="2100" b="1" spc="0">
                <a:solidFill>
                  <a:schemeClr val="tx2"/>
                </a:solidFill>
                <a:latin typeface="+mj-lt"/>
              </a:defRPr>
            </a:lvl1pPr>
          </a:lstStyle>
          <a:p>
            <a:r>
              <a:rPr lang="en-US"/>
              <a:t>Click to edit Master title style</a:t>
            </a:r>
            <a:endParaRPr lang="en-GB"/>
          </a:p>
        </p:txBody>
      </p:sp>
      <p:sp>
        <p:nvSpPr>
          <p:cNvPr id="14" name="Rectangle 13"/>
          <p:cNvSpPr/>
          <p:nvPr userDrawn="1"/>
        </p:nvSpPr>
        <p:spPr>
          <a:xfrm>
            <a:off x="4284001" y="4989165"/>
            <a:ext cx="5472000" cy="4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 Placeholder 5"/>
          <p:cNvSpPr>
            <a:spLocks noGrp="1"/>
          </p:cNvSpPr>
          <p:nvPr>
            <p:ph type="body" sz="quarter" idx="25" hasCustomPrompt="1"/>
          </p:nvPr>
        </p:nvSpPr>
        <p:spPr>
          <a:xfrm>
            <a:off x="4284001" y="5213369"/>
            <a:ext cx="5544001" cy="324000"/>
          </a:xfrm>
          <a:prstGeom prst="rect">
            <a:avLst/>
          </a:prstGeom>
        </p:spPr>
        <p:txBody>
          <a:bodyPr lIns="72000"/>
          <a:lstStyle>
            <a:lvl1pPr marL="0" indent="0">
              <a:buFontTx/>
              <a:buNone/>
              <a:defRPr lang="en-GB" sz="105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28588" lvl="0" indent="-128588" algn="l" defTabSz="685722" rtl="0" eaLnBrk="1" latinLnBrk="0" hangingPunct="1">
              <a:lnSpc>
                <a:spcPct val="105000"/>
              </a:lnSpc>
              <a:spcBef>
                <a:spcPct val="0"/>
              </a:spcBef>
              <a:buClr>
                <a:schemeClr val="tx2"/>
              </a:buClr>
              <a:buSzPct val="120000"/>
              <a:buFont typeface="Wingdings" panose="05000000000000000000" pitchFamily="2" charset="2"/>
              <a:buNone/>
            </a:pPr>
            <a:r>
              <a:rPr lang="en-US"/>
              <a:t>CLICK TO add date</a:t>
            </a: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721985" y="143999"/>
            <a:ext cx="1044000" cy="1044000"/>
          </a:xfrm>
          <a:prstGeom prst="rect">
            <a:avLst/>
          </a:prstGeom>
        </p:spPr>
      </p:pic>
      <p:grpSp>
        <p:nvGrpSpPr>
          <p:cNvPr id="7" name="Grupo 22">
            <a:extLst>
              <a:ext uri="{FF2B5EF4-FFF2-40B4-BE49-F238E27FC236}">
                <a16:creationId xmlns:a16="http://schemas.microsoft.com/office/drawing/2014/main" id="{CBC4FF33-7F69-4D55-B0B0-302781D1F0E4}"/>
              </a:ext>
            </a:extLst>
          </p:cNvPr>
          <p:cNvGrpSpPr/>
          <p:nvPr userDrawn="1"/>
        </p:nvGrpSpPr>
        <p:grpSpPr>
          <a:xfrm>
            <a:off x="4635400" y="195083"/>
            <a:ext cx="4841203" cy="1020900"/>
            <a:chOff x="-29616" y="2820777"/>
            <a:chExt cx="4572000" cy="1035065"/>
          </a:xfrm>
        </p:grpSpPr>
        <p:pic>
          <p:nvPicPr>
            <p:cNvPr id="10" name="Imagem 9">
              <a:extLst>
                <a:ext uri="{FF2B5EF4-FFF2-40B4-BE49-F238E27FC236}">
                  <a16:creationId xmlns:a16="http://schemas.microsoft.com/office/drawing/2014/main" id="{E6F60F78-9779-4ECE-9862-859CCBE39BB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112394" y="2820777"/>
              <a:ext cx="1695451" cy="414841"/>
            </a:xfrm>
            <a:prstGeom prst="rect">
              <a:avLst/>
            </a:prstGeom>
          </p:spPr>
        </p:pic>
        <p:sp>
          <p:nvSpPr>
            <p:cNvPr id="11" name="CaixaDeTexto 10">
              <a:extLst>
                <a:ext uri="{FF2B5EF4-FFF2-40B4-BE49-F238E27FC236}">
                  <a16:creationId xmlns:a16="http://schemas.microsoft.com/office/drawing/2014/main" id="{8280BFA9-388E-49A1-9675-7D0BC463FB1C}"/>
                </a:ext>
              </a:extLst>
            </p:cNvPr>
            <p:cNvSpPr txBox="1"/>
            <p:nvPr userDrawn="1"/>
          </p:nvSpPr>
          <p:spPr>
            <a:xfrm>
              <a:off x="-29616" y="3580785"/>
              <a:ext cx="4572000" cy="275057"/>
            </a:xfrm>
            <a:prstGeom prst="rect">
              <a:avLst/>
            </a:prstGeom>
            <a:noFill/>
          </p:spPr>
          <p:txBody>
            <a:bodyPr wrap="square" rtlCol="0">
              <a:spAutoFit/>
            </a:bodyPr>
            <a:lstStyle/>
            <a:p>
              <a:pPr algn="ctr"/>
              <a:r>
                <a:rPr lang="pt-BR" sz="1163" b="0" i="0">
                  <a:solidFill>
                    <a:srgbClr val="425976"/>
                  </a:solidFill>
                  <a:latin typeface="Eras Light ITC" pitchFamily="34" charset="0"/>
                </a:rPr>
                <a:t>DESENVOLVIMENTO  CORPORATIVO</a:t>
              </a:r>
            </a:p>
          </p:txBody>
        </p:sp>
        <p:sp>
          <p:nvSpPr>
            <p:cNvPr id="12" name="CaixaDeTexto 11">
              <a:extLst>
                <a:ext uri="{FF2B5EF4-FFF2-40B4-BE49-F238E27FC236}">
                  <a16:creationId xmlns:a16="http://schemas.microsoft.com/office/drawing/2014/main" id="{D3996055-1501-41D1-A833-4BBF35E4781A}"/>
                </a:ext>
              </a:extLst>
            </p:cNvPr>
            <p:cNvSpPr txBox="1"/>
            <p:nvPr userDrawn="1"/>
          </p:nvSpPr>
          <p:spPr>
            <a:xfrm>
              <a:off x="71540" y="3075057"/>
              <a:ext cx="4390956" cy="561685"/>
            </a:xfrm>
            <a:prstGeom prst="rect">
              <a:avLst/>
            </a:prstGeom>
            <a:noFill/>
          </p:spPr>
          <p:txBody>
            <a:bodyPr wrap="square" rtlCol="0">
              <a:spAutoFit/>
            </a:bodyPr>
            <a:lstStyle/>
            <a:p>
              <a:pPr algn="ctr">
                <a:tabLst>
                  <a:tab pos="6117470" algn="l"/>
                </a:tabLst>
              </a:pPr>
              <a:r>
                <a:rPr lang="pt-BR" sz="3000" b="0" i="0">
                  <a:solidFill>
                    <a:srgbClr val="153256"/>
                  </a:solidFill>
                  <a:latin typeface="Eras Medium ITC" panose="020B0602030504020804" pitchFamily="34" charset="0"/>
                </a:rPr>
                <a:t>REDIRECTION</a:t>
              </a:r>
            </a:p>
          </p:txBody>
        </p:sp>
      </p:grpSp>
      <p:sp>
        <p:nvSpPr>
          <p:cNvPr id="15" name="Isosceles Triangle 21">
            <a:extLst>
              <a:ext uri="{FF2B5EF4-FFF2-40B4-BE49-F238E27FC236}">
                <a16:creationId xmlns:a16="http://schemas.microsoft.com/office/drawing/2014/main" id="{37FA1CE2-0A27-4EC5-BE20-CF12C74EA68C}"/>
              </a:ext>
            </a:extLst>
          </p:cNvPr>
          <p:cNvSpPr/>
          <p:nvPr userDrawn="1"/>
        </p:nvSpPr>
        <p:spPr>
          <a:xfrm rot="5400000">
            <a:off x="-846729" y="792299"/>
            <a:ext cx="3385458" cy="1692000"/>
          </a:xfrm>
          <a:prstGeom prst="triangle">
            <a:avLst/>
          </a:prstGeom>
          <a:blipFill dpi="0" rotWithShape="0">
            <a:blip r:embed="rId4">
              <a:alphaModFix amt="50000"/>
            </a:blip>
            <a:srcRect/>
            <a:stretch>
              <a:fillRect l="-109000" r="-8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22">
            <a:extLst>
              <a:ext uri="{FF2B5EF4-FFF2-40B4-BE49-F238E27FC236}">
                <a16:creationId xmlns:a16="http://schemas.microsoft.com/office/drawing/2014/main" id="{40170C2B-8716-469D-B714-62A14ACF1977}"/>
              </a:ext>
            </a:extLst>
          </p:cNvPr>
          <p:cNvSpPr/>
          <p:nvPr userDrawn="1"/>
        </p:nvSpPr>
        <p:spPr>
          <a:xfrm>
            <a:off x="32655" y="5170714"/>
            <a:ext cx="3385458" cy="1692000"/>
          </a:xfrm>
          <a:prstGeom prst="triangle">
            <a:avLst/>
          </a:prstGeom>
          <a:blipFill dpi="0" rotWithShape="1">
            <a:blip r:embed="rId5">
              <a:alphaModFix amt="50000"/>
            </a:blip>
            <a:srcRect/>
            <a:stretch>
              <a:fillRect l="-5000" t="-10000" r="-58000" b="-9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23">
            <a:extLst>
              <a:ext uri="{FF2B5EF4-FFF2-40B4-BE49-F238E27FC236}">
                <a16:creationId xmlns:a16="http://schemas.microsoft.com/office/drawing/2014/main" id="{C9DA7ADB-B165-4F08-9908-01E456CDE7A0}"/>
              </a:ext>
            </a:extLst>
          </p:cNvPr>
          <p:cNvSpPr/>
          <p:nvPr userDrawn="1"/>
        </p:nvSpPr>
        <p:spPr>
          <a:xfrm rot="5400000">
            <a:off x="-846729" y="4280718"/>
            <a:ext cx="3385458" cy="1692000"/>
          </a:xfrm>
          <a:prstGeom prst="triangle">
            <a:avLst/>
          </a:prstGeom>
          <a:blipFill dpi="0" rotWithShape="0">
            <a:blip r:embed="rId6">
              <a:alphaModFix amt="50000"/>
            </a:blip>
            <a:srcRect/>
            <a:stretch>
              <a:fillRect l="-97000" t="-10000" r="-13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24">
            <a:extLst>
              <a:ext uri="{FF2B5EF4-FFF2-40B4-BE49-F238E27FC236}">
                <a16:creationId xmlns:a16="http://schemas.microsoft.com/office/drawing/2014/main" id="{62B8C4CE-7AD9-4B9F-A931-86504AD3285F}"/>
              </a:ext>
            </a:extLst>
          </p:cNvPr>
          <p:cNvSpPr>
            <a:spLocks noChangeAspect="1"/>
          </p:cNvSpPr>
          <p:nvPr userDrawn="1"/>
        </p:nvSpPr>
        <p:spPr>
          <a:xfrm rot="2700000">
            <a:off x="527724" y="2187309"/>
            <a:ext cx="2390400" cy="2390400"/>
          </a:xfrm>
          <a:prstGeom prst="rect">
            <a:avLst/>
          </a:prstGeom>
          <a:blipFill dpi="0" rotWithShape="0">
            <a:blip r:embed="rId7">
              <a:alphaModFix amt="50000"/>
            </a:blip>
            <a:srcRect/>
            <a:stretch>
              <a:fillRect l="-36000" r="-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3097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Em branco">
    <p:spTree>
      <p:nvGrpSpPr>
        <p:cNvPr id="1" name=""/>
        <p:cNvGrpSpPr/>
        <p:nvPr/>
      </p:nvGrpSpPr>
      <p:grpSpPr>
        <a:xfrm>
          <a:off x="0" y="0"/>
          <a:ext cx="0" cy="0"/>
          <a:chOff x="0" y="0"/>
          <a:chExt cx="0" cy="0"/>
        </a:xfrm>
      </p:grpSpPr>
      <p:sp>
        <p:nvSpPr>
          <p:cNvPr id="6" name="Título 1"/>
          <p:cNvSpPr>
            <a:spLocks noGrp="1"/>
          </p:cNvSpPr>
          <p:nvPr>
            <p:ph type="title"/>
          </p:nvPr>
        </p:nvSpPr>
        <p:spPr>
          <a:xfrm>
            <a:off x="428498" y="3140968"/>
            <a:ext cx="9049275" cy="576064"/>
          </a:xfrm>
        </p:spPr>
        <p:txBody>
          <a:bodyPr lIns="0" tIns="0" rIns="0" bIns="0">
            <a:normAutofit/>
          </a:bodyPr>
          <a:lstStyle>
            <a:lvl1pPr algn="l">
              <a:defRPr sz="1800" b="1">
                <a:solidFill>
                  <a:schemeClr val="tx2">
                    <a:lumMod val="50000"/>
                  </a:schemeClr>
                </a:solidFill>
                <a:latin typeface="Verdana" pitchFamily="34" charset="0"/>
                <a:ea typeface="Verdana" pitchFamily="34" charset="0"/>
                <a:cs typeface="Verdana" pitchFamily="34" charset="0"/>
              </a:defRPr>
            </a:lvl1pPr>
          </a:lstStyle>
          <a:p>
            <a:r>
              <a:rPr lang="pt-BR"/>
              <a:t>Clique para editar o título mestre</a:t>
            </a:r>
          </a:p>
        </p:txBody>
      </p:sp>
      <p:sp>
        <p:nvSpPr>
          <p:cNvPr id="8" name="Retângulo 7"/>
          <p:cNvSpPr/>
          <p:nvPr userDrawn="1"/>
        </p:nvSpPr>
        <p:spPr>
          <a:xfrm>
            <a:off x="428229" y="3609024"/>
            <a:ext cx="9048000" cy="36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upo 22"/>
          <p:cNvGrpSpPr/>
          <p:nvPr userDrawn="1"/>
        </p:nvGrpSpPr>
        <p:grpSpPr>
          <a:xfrm>
            <a:off x="4304928" y="476672"/>
            <a:ext cx="4953000" cy="1098562"/>
            <a:chOff x="-29616" y="2820777"/>
            <a:chExt cx="4572000" cy="1098562"/>
          </a:xfrm>
        </p:grpSpPr>
        <p:pic>
          <p:nvPicPr>
            <p:cNvPr id="9" name="Imagem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03" r="35584" b="50000"/>
            <a:stretch/>
          </p:blipFill>
          <p:spPr>
            <a:xfrm>
              <a:off x="1112394" y="2820777"/>
              <a:ext cx="1695451" cy="414841"/>
            </a:xfrm>
            <a:prstGeom prst="rect">
              <a:avLst/>
            </a:prstGeom>
          </p:spPr>
        </p:pic>
        <p:sp>
          <p:nvSpPr>
            <p:cNvPr id="10" name="CaixaDeTexto 9"/>
            <p:cNvSpPr txBox="1"/>
            <p:nvPr userDrawn="1"/>
          </p:nvSpPr>
          <p:spPr>
            <a:xfrm>
              <a:off x="-29616" y="3580785"/>
              <a:ext cx="4572000" cy="338554"/>
            </a:xfrm>
            <a:prstGeom prst="rect">
              <a:avLst/>
            </a:prstGeom>
            <a:noFill/>
          </p:spPr>
          <p:txBody>
            <a:bodyPr wrap="square" rtlCol="0">
              <a:spAutoFit/>
            </a:bodyPr>
            <a:lstStyle/>
            <a:p>
              <a:pPr algn="ctr"/>
              <a:r>
                <a:rPr lang="pt-BR" sz="1550">
                  <a:solidFill>
                    <a:schemeClr val="accent1">
                      <a:lumMod val="50000"/>
                    </a:schemeClr>
                  </a:solidFill>
                  <a:latin typeface="Eras Light ITC" pitchFamily="34" charset="0"/>
                </a:rPr>
                <a:t>DESENVOLVIMENTO  CORPORATIVO</a:t>
              </a:r>
            </a:p>
          </p:txBody>
        </p:sp>
        <p:sp>
          <p:nvSpPr>
            <p:cNvPr id="11" name="CaixaDeTexto 10"/>
            <p:cNvSpPr txBox="1"/>
            <p:nvPr userDrawn="1"/>
          </p:nvSpPr>
          <p:spPr>
            <a:xfrm>
              <a:off x="71540" y="3075057"/>
              <a:ext cx="4390956" cy="707886"/>
            </a:xfrm>
            <a:prstGeom prst="rect">
              <a:avLst/>
            </a:prstGeom>
            <a:noFill/>
          </p:spPr>
          <p:txBody>
            <a:bodyPr wrap="square" rtlCol="0">
              <a:spAutoFit/>
            </a:bodyPr>
            <a:lstStyle/>
            <a:p>
              <a:pPr algn="ctr">
                <a:tabLst>
                  <a:tab pos="8156627" algn="l"/>
                </a:tabLst>
              </a:pPr>
              <a:r>
                <a:rPr lang="pt-BR" sz="4000">
                  <a:solidFill>
                    <a:schemeClr val="accent1">
                      <a:lumMod val="50000"/>
                    </a:schemeClr>
                  </a:solidFill>
                  <a:latin typeface="Eras Medium ITC" panose="020B0602030504020804" pitchFamily="34" charset="0"/>
                </a:rPr>
                <a:t>REDIRECTION</a:t>
              </a:r>
            </a:p>
          </p:txBody>
        </p:sp>
      </p:grpSp>
      <p:pic>
        <p:nvPicPr>
          <p:cNvPr id="12" name="Picture 2" descr="S:\public\C_Clairfield\Logos\Clairfield_Logo_rgb.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550" t="5369" r="2982" b="6839"/>
          <a:stretch/>
        </p:blipFill>
        <p:spPr bwMode="auto">
          <a:xfrm>
            <a:off x="8557489" y="597423"/>
            <a:ext cx="876975" cy="876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7587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Last page">
    <p:spTree>
      <p:nvGrpSpPr>
        <p:cNvPr id="1" name=""/>
        <p:cNvGrpSpPr/>
        <p:nvPr/>
      </p:nvGrpSpPr>
      <p:grpSpPr>
        <a:xfrm>
          <a:off x="0" y="0"/>
          <a:ext cx="0" cy="0"/>
          <a:chOff x="0" y="0"/>
          <a:chExt cx="0" cy="0"/>
        </a:xfrm>
      </p:grpSpPr>
      <p:sp>
        <p:nvSpPr>
          <p:cNvPr id="10" name="Title Placeholder 4"/>
          <p:cNvSpPr>
            <a:spLocks noGrp="1"/>
          </p:cNvSpPr>
          <p:nvPr>
            <p:ph type="title"/>
          </p:nvPr>
        </p:nvSpPr>
        <p:spPr>
          <a:xfrm>
            <a:off x="4284001" y="2442963"/>
            <a:ext cx="5544001" cy="349702"/>
          </a:xfrm>
          <a:prstGeom prst="rect">
            <a:avLst/>
          </a:prstGeom>
        </p:spPr>
        <p:txBody>
          <a:bodyPr vert="horz" wrap="square" lIns="72000" tIns="36000" rIns="0" bIns="36000" rtlCol="0" anchor="t">
            <a:spAutoFit/>
          </a:bodyPr>
          <a:lstStyle>
            <a:lvl1pPr>
              <a:defRPr sz="1800">
                <a:solidFill>
                  <a:schemeClr val="tx2"/>
                </a:solidFill>
              </a:defRPr>
            </a:lvl1pPr>
          </a:lstStyle>
          <a:p>
            <a:r>
              <a:rPr lang="en-US"/>
              <a:t>Click to edit Master title style</a:t>
            </a:r>
            <a:endParaRPr lang="en-GB"/>
          </a:p>
        </p:txBody>
      </p:sp>
      <p:pic>
        <p:nvPicPr>
          <p:cNvPr id="12" name="Picture 11"/>
          <p:cNvPicPr>
            <a:picLocks noChangeAspect="1"/>
          </p:cNvPicPr>
          <p:nvPr userDrawn="1"/>
        </p:nvPicPr>
        <p:blipFill>
          <a:blip r:embed="rId2">
            <a:lum bright="70000" contrast="-70000"/>
            <a:extLst>
              <a:ext uri="{28A0092B-C50C-407E-A947-70E740481C1C}">
                <a14:useLocalDpi xmlns:a14="http://schemas.microsoft.com/office/drawing/2010/main"/>
              </a:ext>
            </a:extLst>
          </a:blip>
          <a:stretch>
            <a:fillRect/>
          </a:stretch>
        </p:blipFill>
        <p:spPr>
          <a:xfrm>
            <a:off x="3868474" y="5071044"/>
            <a:ext cx="280987" cy="373113"/>
          </a:xfrm>
          <a:prstGeom prst="rect">
            <a:avLst/>
          </a:prstGeom>
          <a:ln>
            <a:solidFill>
              <a:schemeClr val="lt1">
                <a:hueOff val="0"/>
                <a:satOff val="0"/>
                <a:lumOff val="0"/>
              </a:schemeClr>
            </a:solidFill>
          </a:ln>
        </p:spPr>
      </p:pic>
      <p:graphicFrame>
        <p:nvGraphicFramePr>
          <p:cNvPr id="13" name="Table 12"/>
          <p:cNvGraphicFramePr>
            <a:graphicFrameLocks noGrp="1"/>
          </p:cNvGraphicFramePr>
          <p:nvPr userDrawn="1"/>
        </p:nvGraphicFramePr>
        <p:xfrm>
          <a:off x="4283999" y="5121776"/>
          <a:ext cx="5206076" cy="1620000"/>
        </p:xfrm>
        <a:graphic>
          <a:graphicData uri="http://schemas.openxmlformats.org/drawingml/2006/table">
            <a:tbl>
              <a:tblPr firstRow="1" bandRow="1">
                <a:tableStyleId>{5C22544A-7EE6-4342-B048-85BDC9FD1C3A}</a:tableStyleId>
              </a:tblPr>
              <a:tblGrid>
                <a:gridCol w="2603038">
                  <a:extLst>
                    <a:ext uri="{9D8B030D-6E8A-4147-A177-3AD203B41FA5}">
                      <a16:colId xmlns:a16="http://schemas.microsoft.com/office/drawing/2014/main" val="20000"/>
                    </a:ext>
                  </a:extLst>
                </a:gridCol>
                <a:gridCol w="2603038">
                  <a:extLst>
                    <a:ext uri="{9D8B030D-6E8A-4147-A177-3AD203B41FA5}">
                      <a16:colId xmlns:a16="http://schemas.microsoft.com/office/drawing/2014/main" val="20001"/>
                    </a:ext>
                  </a:extLst>
                </a:gridCol>
              </a:tblGrid>
              <a:tr h="288000">
                <a:tc gridSpan="2">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1500" i="0">
                          <a:solidFill>
                            <a:schemeClr val="tx2"/>
                          </a:solidFill>
                          <a:latin typeface="Calibri Light" panose="020F0302020204030204" pitchFamily="34" charset="0"/>
                          <a:ea typeface="Arial Unicode MS" pitchFamily="34" charset="-128"/>
                          <a:cs typeface="Calibri Light" panose="020F0302020204030204" pitchFamily="34" charset="0"/>
                        </a:rPr>
                        <a:t>CLAIRFIELD INTERNATIONAL SA</a:t>
                      </a:r>
                      <a:endParaRPr kumimoji="0" lang="es-ES" sz="15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1999"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s-ES" sz="1200" b="0"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00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rPr>
                        <a:t>Head office</a:t>
                      </a:r>
                      <a:endParaRPr kumimoji="0" lang="en-US"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8 Boulevard des Philosophes</a:t>
                      </a:r>
                      <a:b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b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CH-1205 Geneva</a:t>
                      </a:r>
                      <a:endParaRPr kumimoji="0" lang="de-DE"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e-DE" sz="1100" b="0" i="0" u="none" strike="noStrike" kern="1200" cap="none" spc="0" normalizeH="0" baseline="0" noProof="0">
                        <a:ln>
                          <a:noFill/>
                        </a:ln>
                        <a:solidFill>
                          <a:prstClr val="black">
                            <a:lumMod val="65000"/>
                            <a:lumOff val="35000"/>
                          </a:prstClr>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3"/>
                          </a:solidFill>
                          <a:effectLst/>
                          <a:uLnTx/>
                          <a:uFillTx/>
                          <a:latin typeface="Calibri Light" panose="020F0302020204030204" pitchFamily="34" charset="0"/>
                          <a:ea typeface="Arial Unicode MS" pitchFamily="34" charset="-128"/>
                          <a:cs typeface="Calibri Light" panose="020F0302020204030204" pitchFamily="34" charset="0"/>
                        </a:rPr>
                        <a:t>Kim Rizvi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International Business Manager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krizvi@clairfield.com</a:t>
                      </a:r>
                    </a:p>
                  </a:txBody>
                  <a:tcPr marL="71999"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Phone:  +41 22 518 024</a:t>
                      </a:r>
                      <a:endParaRPr kumimoji="0" lang="en-US"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info@clairfield.com</a:t>
                      </a:r>
                      <a:endParaRPr kumimoji="0" lang="en-US"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rPr>
                        <a:t>www.clairfield.com</a:t>
                      </a:r>
                      <a:endParaRPr kumimoji="0" lang="de-DE"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e-DE"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3"/>
                          </a:solidFill>
                          <a:effectLst/>
                          <a:uLnTx/>
                          <a:uFillTx/>
                          <a:latin typeface="Calibri Light" panose="020F0302020204030204" pitchFamily="34" charset="0"/>
                          <a:ea typeface="Arial Unicode MS" pitchFamily="34" charset="-128"/>
                          <a:cs typeface="Calibri Light" panose="020F0302020204030204" pitchFamily="34" charset="0"/>
                        </a:rPr>
                        <a:t>Silvio </a:t>
                      </a:r>
                      <a:r>
                        <a:rPr kumimoji="0" lang="en-GB" sz="1100" b="1" i="0" u="none" strike="noStrike" kern="1200" cap="none" spc="0" normalizeH="0" baseline="0" noProof="0" err="1">
                          <a:ln>
                            <a:noFill/>
                          </a:ln>
                          <a:solidFill>
                            <a:schemeClr val="accent3"/>
                          </a:solidFill>
                          <a:effectLst/>
                          <a:uLnTx/>
                          <a:uFillTx/>
                          <a:latin typeface="Calibri Light" panose="020F0302020204030204" pitchFamily="34" charset="0"/>
                          <a:ea typeface="Arial Unicode MS" pitchFamily="34" charset="-128"/>
                          <a:cs typeface="Calibri Light" panose="020F0302020204030204" pitchFamily="34" charset="0"/>
                        </a:rPr>
                        <a:t>Curioni</a:t>
                      </a:r>
                      <a:endParaRPr kumimoji="0" lang="en-GB" sz="1100" b="1" i="0" u="none" strike="noStrike" kern="1200" cap="none" spc="0" normalizeH="0" baseline="0" noProof="0">
                        <a:ln>
                          <a:noFill/>
                        </a:ln>
                        <a:solidFill>
                          <a:schemeClr val="accent3"/>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Treasurer</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scurioni@clairfield.com</a:t>
                      </a:r>
                    </a:p>
                  </a:txBody>
                  <a:tcPr marL="71999"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4" name="Rectangle 13"/>
          <p:cNvSpPr/>
          <p:nvPr userDrawn="1"/>
        </p:nvSpPr>
        <p:spPr>
          <a:xfrm>
            <a:off x="4284001" y="4903748"/>
            <a:ext cx="5472000" cy="4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21985" y="143999"/>
            <a:ext cx="1044000" cy="1044000"/>
          </a:xfrm>
          <a:prstGeom prst="rect">
            <a:avLst/>
          </a:prstGeom>
        </p:spPr>
      </p:pic>
      <p:grpSp>
        <p:nvGrpSpPr>
          <p:cNvPr id="7" name="Grupo 22">
            <a:extLst>
              <a:ext uri="{FF2B5EF4-FFF2-40B4-BE49-F238E27FC236}">
                <a16:creationId xmlns:a16="http://schemas.microsoft.com/office/drawing/2014/main" id="{AFBDAD18-AF61-4F51-AF83-3405586A3ED7}"/>
              </a:ext>
            </a:extLst>
          </p:cNvPr>
          <p:cNvGrpSpPr/>
          <p:nvPr userDrawn="1"/>
        </p:nvGrpSpPr>
        <p:grpSpPr>
          <a:xfrm>
            <a:off x="4635400" y="195083"/>
            <a:ext cx="4841203" cy="1020900"/>
            <a:chOff x="-29616" y="2820777"/>
            <a:chExt cx="4572000" cy="1035065"/>
          </a:xfrm>
        </p:grpSpPr>
        <p:pic>
          <p:nvPicPr>
            <p:cNvPr id="9" name="Imagem 8">
              <a:extLst>
                <a:ext uri="{FF2B5EF4-FFF2-40B4-BE49-F238E27FC236}">
                  <a16:creationId xmlns:a16="http://schemas.microsoft.com/office/drawing/2014/main" id="{86DB5E51-77AC-4482-A72D-536C2DB1D78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112394" y="2820777"/>
              <a:ext cx="1695451" cy="414841"/>
            </a:xfrm>
            <a:prstGeom prst="rect">
              <a:avLst/>
            </a:prstGeom>
          </p:spPr>
        </p:pic>
        <p:sp>
          <p:nvSpPr>
            <p:cNvPr id="11" name="CaixaDeTexto 10">
              <a:extLst>
                <a:ext uri="{FF2B5EF4-FFF2-40B4-BE49-F238E27FC236}">
                  <a16:creationId xmlns:a16="http://schemas.microsoft.com/office/drawing/2014/main" id="{8FB13A83-E567-4F54-85C1-5423D17C90FC}"/>
                </a:ext>
              </a:extLst>
            </p:cNvPr>
            <p:cNvSpPr txBox="1"/>
            <p:nvPr userDrawn="1"/>
          </p:nvSpPr>
          <p:spPr>
            <a:xfrm>
              <a:off x="-29616" y="3580785"/>
              <a:ext cx="4572000" cy="275057"/>
            </a:xfrm>
            <a:prstGeom prst="rect">
              <a:avLst/>
            </a:prstGeom>
            <a:noFill/>
          </p:spPr>
          <p:txBody>
            <a:bodyPr wrap="square" rtlCol="0">
              <a:spAutoFit/>
            </a:bodyPr>
            <a:lstStyle/>
            <a:p>
              <a:pPr algn="ctr"/>
              <a:r>
                <a:rPr lang="pt-BR" sz="1163" b="0" i="0">
                  <a:solidFill>
                    <a:srgbClr val="425976"/>
                  </a:solidFill>
                  <a:latin typeface="Eras Light ITC" pitchFamily="34" charset="0"/>
                </a:rPr>
                <a:t>DESENVOLVIMENTO  CORPORATIVO</a:t>
              </a:r>
            </a:p>
          </p:txBody>
        </p:sp>
        <p:sp>
          <p:nvSpPr>
            <p:cNvPr id="15" name="CaixaDeTexto 14">
              <a:extLst>
                <a:ext uri="{FF2B5EF4-FFF2-40B4-BE49-F238E27FC236}">
                  <a16:creationId xmlns:a16="http://schemas.microsoft.com/office/drawing/2014/main" id="{416143D3-9019-40D5-8C6B-FB85329E3865}"/>
                </a:ext>
              </a:extLst>
            </p:cNvPr>
            <p:cNvSpPr txBox="1"/>
            <p:nvPr userDrawn="1"/>
          </p:nvSpPr>
          <p:spPr>
            <a:xfrm>
              <a:off x="71540" y="3075057"/>
              <a:ext cx="4390956" cy="561685"/>
            </a:xfrm>
            <a:prstGeom prst="rect">
              <a:avLst/>
            </a:prstGeom>
            <a:noFill/>
          </p:spPr>
          <p:txBody>
            <a:bodyPr wrap="square" rtlCol="0">
              <a:spAutoFit/>
            </a:bodyPr>
            <a:lstStyle/>
            <a:p>
              <a:pPr algn="ctr">
                <a:tabLst>
                  <a:tab pos="6117470" algn="l"/>
                </a:tabLst>
              </a:pPr>
              <a:r>
                <a:rPr lang="pt-BR" sz="3000" b="0" i="0">
                  <a:solidFill>
                    <a:srgbClr val="153256"/>
                  </a:solidFill>
                  <a:latin typeface="Eras Medium ITC" panose="020B0602030504020804" pitchFamily="34" charset="0"/>
                </a:rPr>
                <a:t>REDIRECTION</a:t>
              </a:r>
            </a:p>
          </p:txBody>
        </p:sp>
      </p:grpSp>
      <p:sp>
        <p:nvSpPr>
          <p:cNvPr id="16" name="Isosceles Triangle 16">
            <a:extLst>
              <a:ext uri="{FF2B5EF4-FFF2-40B4-BE49-F238E27FC236}">
                <a16:creationId xmlns:a16="http://schemas.microsoft.com/office/drawing/2014/main" id="{17CF24FC-4DF3-4078-8AC5-8AA77E262167}"/>
              </a:ext>
            </a:extLst>
          </p:cNvPr>
          <p:cNvSpPr/>
          <p:nvPr userDrawn="1"/>
        </p:nvSpPr>
        <p:spPr>
          <a:xfrm rot="5400000">
            <a:off x="-846729" y="792299"/>
            <a:ext cx="3385458" cy="1692000"/>
          </a:xfrm>
          <a:prstGeom prst="triangle">
            <a:avLst/>
          </a:prstGeom>
          <a:blipFill dpi="0" rotWithShape="0">
            <a:blip r:embed="rId5">
              <a:alphaModFix amt="50000"/>
            </a:blip>
            <a:srcRect/>
            <a:stretch>
              <a:fillRect l="-154000" r="-5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7">
            <a:extLst>
              <a:ext uri="{FF2B5EF4-FFF2-40B4-BE49-F238E27FC236}">
                <a16:creationId xmlns:a16="http://schemas.microsoft.com/office/drawing/2014/main" id="{3D82CAC3-E407-4660-95C2-23EA026A1698}"/>
              </a:ext>
            </a:extLst>
          </p:cNvPr>
          <p:cNvSpPr/>
          <p:nvPr userDrawn="1"/>
        </p:nvSpPr>
        <p:spPr>
          <a:xfrm>
            <a:off x="32655" y="5170714"/>
            <a:ext cx="3385458" cy="1692000"/>
          </a:xfrm>
          <a:prstGeom prst="triangle">
            <a:avLst/>
          </a:prstGeom>
          <a:blipFill dpi="0" rotWithShape="1">
            <a:blip r:embed="rId6">
              <a:alphaModFix amt="50000"/>
            </a:blip>
            <a:srcRect/>
            <a:stretch>
              <a:fillRect l="-19000" r="-37000" b="-10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8">
            <a:extLst>
              <a:ext uri="{FF2B5EF4-FFF2-40B4-BE49-F238E27FC236}">
                <a16:creationId xmlns:a16="http://schemas.microsoft.com/office/drawing/2014/main" id="{8CB054A4-9713-4EE2-9D12-2A1337E5D7B4}"/>
              </a:ext>
            </a:extLst>
          </p:cNvPr>
          <p:cNvSpPr/>
          <p:nvPr userDrawn="1"/>
        </p:nvSpPr>
        <p:spPr>
          <a:xfrm rot="5400000">
            <a:off x="-846729" y="4280718"/>
            <a:ext cx="3385458" cy="1692000"/>
          </a:xfrm>
          <a:prstGeom prst="triangle">
            <a:avLst/>
          </a:prstGeom>
          <a:blipFill dpi="0" rotWithShape="0">
            <a:blip r:embed="rId7">
              <a:alphaModFix amt="50000"/>
            </a:blip>
            <a:srcRect/>
            <a:stretch>
              <a:fillRect l="-154000" t="1000" r="-57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9">
            <a:extLst>
              <a:ext uri="{FF2B5EF4-FFF2-40B4-BE49-F238E27FC236}">
                <a16:creationId xmlns:a16="http://schemas.microsoft.com/office/drawing/2014/main" id="{32A54A79-B9F3-4A2D-AFCB-8B1F4B0EFE79}"/>
              </a:ext>
            </a:extLst>
          </p:cNvPr>
          <p:cNvSpPr>
            <a:spLocks noChangeAspect="1"/>
          </p:cNvSpPr>
          <p:nvPr userDrawn="1"/>
        </p:nvSpPr>
        <p:spPr>
          <a:xfrm rot="2700000">
            <a:off x="527724" y="2187309"/>
            <a:ext cx="2390400" cy="2390400"/>
          </a:xfrm>
          <a:prstGeom prst="rect">
            <a:avLst/>
          </a:prstGeom>
          <a:blipFill dpi="0" rotWithShape="0">
            <a:blip r:embed="rId8">
              <a:alphaModFix amt="50000"/>
            </a:blip>
            <a:srcRect/>
            <a:stretch>
              <a:fillRect l="-25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165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Equipe">
    <p:spTree>
      <p:nvGrpSpPr>
        <p:cNvPr id="1" name=""/>
        <p:cNvGrpSpPr/>
        <p:nvPr/>
      </p:nvGrpSpPr>
      <p:grpSpPr>
        <a:xfrm>
          <a:off x="0" y="0"/>
          <a:ext cx="0" cy="0"/>
          <a:chOff x="0" y="0"/>
          <a:chExt cx="0" cy="0"/>
        </a:xfrm>
      </p:grpSpPr>
      <p:pic>
        <p:nvPicPr>
          <p:cNvPr id="3" name="Google Shape;423;p34">
            <a:extLst>
              <a:ext uri="{FF2B5EF4-FFF2-40B4-BE49-F238E27FC236}">
                <a16:creationId xmlns:a16="http://schemas.microsoft.com/office/drawing/2014/main" id="{975843C1-2CDF-4A20-8342-10010B204870}"/>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l="13341" r="11"/>
          <a:stretch/>
        </p:blipFill>
        <p:spPr>
          <a:xfrm>
            <a:off x="0" y="-262512"/>
            <a:ext cx="9906000" cy="6858000"/>
          </a:xfrm>
          <a:prstGeom prst="rect">
            <a:avLst/>
          </a:prstGeom>
          <a:noFill/>
          <a:ln>
            <a:noFill/>
          </a:ln>
        </p:spPr>
      </p:pic>
      <p:sp>
        <p:nvSpPr>
          <p:cNvPr id="45" name="Google Shape;428;p34">
            <a:extLst>
              <a:ext uri="{FF2B5EF4-FFF2-40B4-BE49-F238E27FC236}">
                <a16:creationId xmlns:a16="http://schemas.microsoft.com/office/drawing/2014/main" id="{9EE1A080-8556-40E4-8285-41CAEB49B26B}"/>
              </a:ext>
            </a:extLst>
          </p:cNvPr>
          <p:cNvSpPr txBox="1">
            <a:spLocks/>
          </p:cNvSpPr>
          <p:nvPr/>
        </p:nvSpPr>
        <p:spPr>
          <a:xfrm>
            <a:off x="299888" y="2807126"/>
            <a:ext cx="2640900" cy="5610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it-IT" b="0" i="0">
                <a:solidFill>
                  <a:schemeClr val="lt1"/>
                </a:solidFill>
                <a:latin typeface="Montserrat"/>
                <a:ea typeface="Montserrat"/>
                <a:cs typeface="Montserrat"/>
                <a:sym typeface="Montserrat"/>
              </a:rPr>
              <a:t>CLAUDIO DOERZBACHER JR.</a:t>
            </a:r>
            <a:br>
              <a:rPr lang="it-IT" sz="1000" b="0" i="0">
                <a:solidFill>
                  <a:schemeClr val="lt1"/>
                </a:solidFill>
                <a:latin typeface="Open Sans"/>
                <a:ea typeface="Open Sans"/>
                <a:cs typeface="Open Sans"/>
                <a:sym typeface="Open Sans"/>
              </a:rPr>
            </a:br>
            <a:r>
              <a:rPr lang="it-IT" b="0" i="1">
                <a:solidFill>
                  <a:schemeClr val="lt1"/>
                </a:solidFill>
                <a:latin typeface="+mn-lt"/>
                <a:ea typeface="PT Serif"/>
                <a:cs typeface="PT Serif"/>
                <a:sym typeface="PT Serif"/>
              </a:rPr>
              <a:t>Senior Partner</a:t>
            </a:r>
            <a:endParaRPr lang="it-IT" sz="1000" b="0" i="0">
              <a:solidFill>
                <a:schemeClr val="lt1"/>
              </a:solidFill>
              <a:latin typeface="+mn-lt"/>
              <a:ea typeface="Open Sans"/>
              <a:cs typeface="Open Sans"/>
              <a:sym typeface="Open Sans"/>
            </a:endParaRPr>
          </a:p>
        </p:txBody>
      </p:sp>
      <p:sp>
        <p:nvSpPr>
          <p:cNvPr id="46" name="Google Shape;429;p34">
            <a:extLst>
              <a:ext uri="{FF2B5EF4-FFF2-40B4-BE49-F238E27FC236}">
                <a16:creationId xmlns:a16="http://schemas.microsoft.com/office/drawing/2014/main" id="{C9E40B7A-E9BC-453E-A5A9-5E880A38CC51}"/>
              </a:ext>
            </a:extLst>
          </p:cNvPr>
          <p:cNvSpPr txBox="1">
            <a:spLocks/>
          </p:cNvSpPr>
          <p:nvPr/>
        </p:nvSpPr>
        <p:spPr>
          <a:xfrm>
            <a:off x="299888" y="3644997"/>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DIEGO ALBUQUERQUE</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47" name="Google Shape;430;p34">
            <a:extLst>
              <a:ext uri="{FF2B5EF4-FFF2-40B4-BE49-F238E27FC236}">
                <a16:creationId xmlns:a16="http://schemas.microsoft.com/office/drawing/2014/main" id="{BFB14492-95CB-4279-BAC8-1956FA17CC05}"/>
              </a:ext>
            </a:extLst>
          </p:cNvPr>
          <p:cNvSpPr txBox="1">
            <a:spLocks/>
          </p:cNvSpPr>
          <p:nvPr/>
        </p:nvSpPr>
        <p:spPr>
          <a:xfrm>
            <a:off x="3061438" y="3637572"/>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RODRIGO PASIN</a:t>
            </a:r>
          </a:p>
          <a:p>
            <a:pPr marL="0" indent="0" algn="ctr" fontAlgn="auto">
              <a:lnSpc>
                <a:spcPct val="115000"/>
              </a:lnSpc>
              <a:spcBef>
                <a:spcPts val="0"/>
              </a:spcBef>
              <a:spcAft>
                <a:spcPts val="0"/>
              </a:spcAft>
              <a:buFont typeface="Wingdings" panose="05000000000000000000" pitchFamily="2" charset="2"/>
              <a:buNone/>
            </a:pPr>
            <a:r>
              <a:rPr lang="pt-BR" b="0" i="1">
                <a:solidFill>
                  <a:schemeClr val="lt1"/>
                </a:solidFill>
                <a:latin typeface="+mn-lt"/>
                <a:ea typeface="PT Serif"/>
                <a:cs typeface="PT Serif"/>
                <a:sym typeface="PT Serif"/>
              </a:rPr>
              <a:t>Associated </a:t>
            </a:r>
            <a:r>
              <a:rPr lang="pt-BR" b="0" i="1" err="1">
                <a:solidFill>
                  <a:schemeClr val="lt1"/>
                </a:solidFill>
                <a:latin typeface="+mn-lt"/>
                <a:ea typeface="PT Serif"/>
                <a:cs typeface="PT Serif"/>
                <a:sym typeface="PT Serif"/>
              </a:rPr>
              <a:t>Senior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48" name="Google Shape;431;p34">
            <a:extLst>
              <a:ext uri="{FF2B5EF4-FFF2-40B4-BE49-F238E27FC236}">
                <a16:creationId xmlns:a16="http://schemas.microsoft.com/office/drawing/2014/main" id="{8B2AC75C-A682-4853-9A35-DDAC439A4CC8}"/>
              </a:ext>
            </a:extLst>
          </p:cNvPr>
          <p:cNvSpPr txBox="1">
            <a:spLocks/>
          </p:cNvSpPr>
          <p:nvPr/>
        </p:nvSpPr>
        <p:spPr>
          <a:xfrm>
            <a:off x="299938" y="4545784"/>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DANIEL SHIGUIHARA</a:t>
            </a:r>
          </a:p>
          <a:p>
            <a:pPr marL="0" indent="0" algn="ctr" fontAlgn="auto">
              <a:lnSpc>
                <a:spcPct val="115000"/>
              </a:lnSpc>
              <a:spcBef>
                <a:spcPts val="0"/>
              </a:spcBef>
              <a:spcAft>
                <a:spcPts val="0"/>
              </a:spcAft>
              <a:buClr>
                <a:schemeClr val="dk1"/>
              </a:buClr>
              <a:buSzPts val="1100"/>
              <a:buFont typeface="Arial"/>
              <a:buNone/>
            </a:pPr>
            <a:r>
              <a:rPr lang="pt-BR" b="0" i="1">
                <a:solidFill>
                  <a:schemeClr val="lt1"/>
                </a:solidFill>
                <a:latin typeface="+mn-lt"/>
                <a:ea typeface="PT Serif"/>
                <a:cs typeface="PT Serif"/>
                <a:sym typeface="PT Serif"/>
              </a:rPr>
              <a:t>Associated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49" name="Google Shape;432;p34">
            <a:extLst>
              <a:ext uri="{FF2B5EF4-FFF2-40B4-BE49-F238E27FC236}">
                <a16:creationId xmlns:a16="http://schemas.microsoft.com/office/drawing/2014/main" id="{0A597255-13DF-4FB3-B46A-434B708213D8}"/>
              </a:ext>
            </a:extLst>
          </p:cNvPr>
          <p:cNvSpPr txBox="1">
            <a:spLocks/>
          </p:cNvSpPr>
          <p:nvPr/>
        </p:nvSpPr>
        <p:spPr>
          <a:xfrm>
            <a:off x="3001125" y="4531934"/>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VINÍCIUS DE OLIVEIRA</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50" name="Google Shape;433;p34">
            <a:extLst>
              <a:ext uri="{FF2B5EF4-FFF2-40B4-BE49-F238E27FC236}">
                <a16:creationId xmlns:a16="http://schemas.microsoft.com/office/drawing/2014/main" id="{536806A2-3C34-4CFC-95B2-5792E66F4C61}"/>
              </a:ext>
            </a:extLst>
          </p:cNvPr>
          <p:cNvSpPr txBox="1">
            <a:spLocks/>
          </p:cNvSpPr>
          <p:nvPr/>
        </p:nvSpPr>
        <p:spPr>
          <a:xfrm>
            <a:off x="3061413" y="1993459"/>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GABRIEL LOEST CARDOSO</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pic>
        <p:nvPicPr>
          <p:cNvPr id="51" name="Google Shape;434;p34">
            <a:extLst>
              <a:ext uri="{FF2B5EF4-FFF2-40B4-BE49-F238E27FC236}">
                <a16:creationId xmlns:a16="http://schemas.microsoft.com/office/drawing/2014/main" id="{D55EAD48-60FA-4490-9E41-E6D94C7C01C7}"/>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54761" y="3384007"/>
            <a:ext cx="131225" cy="125125"/>
          </a:xfrm>
          <a:prstGeom prst="rect">
            <a:avLst/>
          </a:prstGeom>
          <a:noFill/>
          <a:ln>
            <a:noFill/>
          </a:ln>
        </p:spPr>
      </p:pic>
      <p:sp>
        <p:nvSpPr>
          <p:cNvPr id="52" name="Google Shape;436;p34">
            <a:extLst>
              <a:ext uri="{FF2B5EF4-FFF2-40B4-BE49-F238E27FC236}">
                <a16:creationId xmlns:a16="http://schemas.microsoft.com/office/drawing/2014/main" id="{0198F296-A994-431E-8751-0721E6FABC63}"/>
              </a:ext>
            </a:extLst>
          </p:cNvPr>
          <p:cNvSpPr txBox="1">
            <a:spLocks/>
          </p:cNvSpPr>
          <p:nvPr/>
        </p:nvSpPr>
        <p:spPr>
          <a:xfrm>
            <a:off x="299925" y="1970730"/>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ADAM PATTERSON</a:t>
            </a:r>
          </a:p>
          <a:p>
            <a:pPr marL="0" indent="0" algn="ctr" fontAlgn="auto">
              <a:lnSpc>
                <a:spcPct val="115000"/>
              </a:lnSpc>
              <a:spcBef>
                <a:spcPts val="0"/>
              </a:spcBef>
              <a:spcAft>
                <a:spcPts val="0"/>
              </a:spcAft>
              <a:buFont typeface="Wingdings" panose="05000000000000000000" pitchFamily="2" charset="2"/>
              <a:buNone/>
            </a:pP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pic>
        <p:nvPicPr>
          <p:cNvPr id="53" name="Google Shape;437;p34">
            <a:extLst>
              <a:ext uri="{FF2B5EF4-FFF2-40B4-BE49-F238E27FC236}">
                <a16:creationId xmlns:a16="http://schemas.microsoft.com/office/drawing/2014/main" id="{07B9A3ED-525C-4740-9E05-7E9088BF9417}"/>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54748" y="2516757"/>
            <a:ext cx="131225" cy="125125"/>
          </a:xfrm>
          <a:prstGeom prst="rect">
            <a:avLst/>
          </a:prstGeom>
          <a:noFill/>
          <a:ln>
            <a:noFill/>
          </a:ln>
        </p:spPr>
      </p:pic>
      <p:pic>
        <p:nvPicPr>
          <p:cNvPr id="54" name="Google Shape;438;p34">
            <a:extLst>
              <a:ext uri="{FF2B5EF4-FFF2-40B4-BE49-F238E27FC236}">
                <a16:creationId xmlns:a16="http://schemas.microsoft.com/office/drawing/2014/main" id="{1E33E7BF-DCA3-46CD-AA50-F499F981F99D}"/>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54736" y="4301082"/>
            <a:ext cx="131225" cy="125125"/>
          </a:xfrm>
          <a:prstGeom prst="rect">
            <a:avLst/>
          </a:prstGeom>
          <a:noFill/>
          <a:ln>
            <a:noFill/>
          </a:ln>
        </p:spPr>
      </p:pic>
      <p:pic>
        <p:nvPicPr>
          <p:cNvPr id="55" name="Google Shape;439;p34">
            <a:extLst>
              <a:ext uri="{FF2B5EF4-FFF2-40B4-BE49-F238E27FC236}">
                <a16:creationId xmlns:a16="http://schemas.microsoft.com/office/drawing/2014/main" id="{F59F9C81-967D-4035-91CC-9EBAC0110660}"/>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16248" y="2516757"/>
            <a:ext cx="131225" cy="125125"/>
          </a:xfrm>
          <a:prstGeom prst="rect">
            <a:avLst/>
          </a:prstGeom>
          <a:noFill/>
          <a:ln>
            <a:noFill/>
          </a:ln>
        </p:spPr>
      </p:pic>
      <p:pic>
        <p:nvPicPr>
          <p:cNvPr id="56" name="Google Shape;440;p34">
            <a:extLst>
              <a:ext uri="{FF2B5EF4-FFF2-40B4-BE49-F238E27FC236}">
                <a16:creationId xmlns:a16="http://schemas.microsoft.com/office/drawing/2014/main" id="{7A15D1D7-F614-4571-88EE-E6425FD2CB5A}"/>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16273" y="3384032"/>
            <a:ext cx="131225" cy="125125"/>
          </a:xfrm>
          <a:prstGeom prst="rect">
            <a:avLst/>
          </a:prstGeom>
          <a:noFill/>
          <a:ln>
            <a:noFill/>
          </a:ln>
        </p:spPr>
      </p:pic>
      <p:pic>
        <p:nvPicPr>
          <p:cNvPr id="58" name="Google Shape;442;p34">
            <a:extLst>
              <a:ext uri="{FF2B5EF4-FFF2-40B4-BE49-F238E27FC236}">
                <a16:creationId xmlns:a16="http://schemas.microsoft.com/office/drawing/2014/main" id="{29DB58A6-0755-4130-9B90-AC6E40BBF538}"/>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16298" y="4196182"/>
            <a:ext cx="131225" cy="125125"/>
          </a:xfrm>
          <a:prstGeom prst="rect">
            <a:avLst/>
          </a:prstGeom>
          <a:noFill/>
          <a:ln>
            <a:noFill/>
          </a:ln>
        </p:spPr>
      </p:pic>
      <p:pic>
        <p:nvPicPr>
          <p:cNvPr id="59" name="Google Shape;443;p34">
            <a:extLst>
              <a:ext uri="{FF2B5EF4-FFF2-40B4-BE49-F238E27FC236}">
                <a16:creationId xmlns:a16="http://schemas.microsoft.com/office/drawing/2014/main" id="{D9B32407-4122-4DBF-8B87-752417EDB900}"/>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255961" y="5109732"/>
            <a:ext cx="131225" cy="125125"/>
          </a:xfrm>
          <a:prstGeom prst="rect">
            <a:avLst/>
          </a:prstGeom>
          <a:noFill/>
          <a:ln>
            <a:noFill/>
          </a:ln>
        </p:spPr>
      </p:pic>
      <p:cxnSp>
        <p:nvCxnSpPr>
          <p:cNvPr id="60" name="Google Shape;444;p34">
            <a:extLst>
              <a:ext uri="{FF2B5EF4-FFF2-40B4-BE49-F238E27FC236}">
                <a16:creationId xmlns:a16="http://schemas.microsoft.com/office/drawing/2014/main" id="{681F1445-719D-4130-AA68-A4E9F0E2195F}"/>
              </a:ext>
            </a:extLst>
          </p:cNvPr>
          <p:cNvCxnSpPr/>
          <p:nvPr/>
        </p:nvCxnSpPr>
        <p:spPr>
          <a:xfrm rot="10800000">
            <a:off x="6173625" y="1772159"/>
            <a:ext cx="0" cy="3665700"/>
          </a:xfrm>
          <a:prstGeom prst="straightConnector1">
            <a:avLst/>
          </a:prstGeom>
          <a:noFill/>
          <a:ln w="19050" cap="flat" cmpd="sng">
            <a:solidFill>
              <a:srgbClr val="60B5DF"/>
            </a:solidFill>
            <a:prstDash val="solid"/>
            <a:round/>
            <a:headEnd type="none" w="med" len="med"/>
            <a:tailEnd type="none" w="med" len="med"/>
          </a:ln>
        </p:spPr>
      </p:cxnSp>
      <p:sp>
        <p:nvSpPr>
          <p:cNvPr id="61" name="Google Shape;445;p34">
            <a:extLst>
              <a:ext uri="{FF2B5EF4-FFF2-40B4-BE49-F238E27FC236}">
                <a16:creationId xmlns:a16="http://schemas.microsoft.com/office/drawing/2014/main" id="{079AF8CA-CEDC-47A2-8B09-0C2336D92820}"/>
              </a:ext>
            </a:extLst>
          </p:cNvPr>
          <p:cNvSpPr txBox="1"/>
          <p:nvPr/>
        </p:nvSpPr>
        <p:spPr>
          <a:xfrm>
            <a:off x="6068825" y="4554097"/>
            <a:ext cx="3291000" cy="56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Redirection International:</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Avenida Iguaçu, 2820 </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Curitiba/PR</a:t>
            </a:r>
            <a:endParaRPr sz="1400" b="0">
              <a:solidFill>
                <a:srgbClr val="FFFFFF"/>
              </a:solidFill>
              <a:latin typeface="Montserrat Light"/>
              <a:ea typeface="Montserrat Light"/>
              <a:cs typeface="Montserrat Light"/>
              <a:sym typeface="Montserrat Light"/>
            </a:endParaRPr>
          </a:p>
        </p:txBody>
      </p:sp>
      <p:cxnSp>
        <p:nvCxnSpPr>
          <p:cNvPr id="62" name="Google Shape;446;p34">
            <a:extLst>
              <a:ext uri="{FF2B5EF4-FFF2-40B4-BE49-F238E27FC236}">
                <a16:creationId xmlns:a16="http://schemas.microsoft.com/office/drawing/2014/main" id="{79FCCBFF-8CC9-4029-8845-CA31FA0DBF46}"/>
              </a:ext>
            </a:extLst>
          </p:cNvPr>
          <p:cNvCxnSpPr/>
          <p:nvPr/>
        </p:nvCxnSpPr>
        <p:spPr>
          <a:xfrm rot="10800000">
            <a:off x="8394725" y="4562472"/>
            <a:ext cx="812700" cy="0"/>
          </a:xfrm>
          <a:prstGeom prst="straightConnector1">
            <a:avLst/>
          </a:prstGeom>
          <a:noFill/>
          <a:ln w="19050" cap="flat" cmpd="sng">
            <a:solidFill>
              <a:srgbClr val="60B5DF"/>
            </a:solidFill>
            <a:prstDash val="solid"/>
            <a:round/>
            <a:headEnd type="none" w="med" len="med"/>
            <a:tailEnd type="none" w="med" len="med"/>
          </a:ln>
        </p:spPr>
      </p:cxnSp>
      <p:sp>
        <p:nvSpPr>
          <p:cNvPr id="63" name="Google Shape;447;p34">
            <a:extLst>
              <a:ext uri="{FF2B5EF4-FFF2-40B4-BE49-F238E27FC236}">
                <a16:creationId xmlns:a16="http://schemas.microsoft.com/office/drawing/2014/main" id="{FB62A9F4-CFED-4950-840F-8D488F2D47D5}"/>
              </a:ext>
            </a:extLst>
          </p:cNvPr>
          <p:cNvSpPr txBox="1"/>
          <p:nvPr/>
        </p:nvSpPr>
        <p:spPr>
          <a:xfrm>
            <a:off x="6374925" y="1913047"/>
            <a:ext cx="32910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FALE CONOSCO:</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+55 (41) 342-0022</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info@redirection.com.br</a:t>
            </a:r>
            <a:endParaRPr sz="1200" b="0">
              <a:solidFill>
                <a:srgbClr val="FFFFFF"/>
              </a:solidFill>
              <a:latin typeface="Montserrat"/>
              <a:ea typeface="Montserrat"/>
              <a:cs typeface="Montserrat"/>
              <a:sym typeface="Montserrat"/>
            </a:endParaRPr>
          </a:p>
        </p:txBody>
      </p:sp>
      <p:cxnSp>
        <p:nvCxnSpPr>
          <p:cNvPr id="64" name="Google Shape;448;p34">
            <a:extLst>
              <a:ext uri="{FF2B5EF4-FFF2-40B4-BE49-F238E27FC236}">
                <a16:creationId xmlns:a16="http://schemas.microsoft.com/office/drawing/2014/main" id="{78E36D2E-0D1F-4253-9BD9-409D626D4AD9}"/>
              </a:ext>
            </a:extLst>
          </p:cNvPr>
          <p:cNvCxnSpPr/>
          <p:nvPr/>
        </p:nvCxnSpPr>
        <p:spPr>
          <a:xfrm rot="10800000">
            <a:off x="6488075" y="2236672"/>
            <a:ext cx="812700" cy="0"/>
          </a:xfrm>
          <a:prstGeom prst="straightConnector1">
            <a:avLst/>
          </a:prstGeom>
          <a:noFill/>
          <a:ln w="19050" cap="flat" cmpd="sng">
            <a:solidFill>
              <a:srgbClr val="60B5DF"/>
            </a:solidFill>
            <a:prstDash val="solid"/>
            <a:round/>
            <a:headEnd type="none" w="med" len="med"/>
            <a:tailEnd type="none" w="med" len="med"/>
          </a:ln>
        </p:spPr>
      </p:cxnSp>
      <p:sp>
        <p:nvSpPr>
          <p:cNvPr id="65" name="Title 1">
            <a:extLst>
              <a:ext uri="{FF2B5EF4-FFF2-40B4-BE49-F238E27FC236}">
                <a16:creationId xmlns:a16="http://schemas.microsoft.com/office/drawing/2014/main" id="{D17EDA52-84CB-4C0E-A3BB-BFD13FDC184F}"/>
              </a:ext>
            </a:extLst>
          </p:cNvPr>
          <p:cNvSpPr txBox="1">
            <a:spLocks/>
          </p:cNvSpPr>
          <p:nvPr/>
        </p:nvSpPr>
        <p:spPr>
          <a:xfrm>
            <a:off x="415924" y="414000"/>
            <a:ext cx="6732000" cy="411257"/>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en-US" err="1">
                <a:solidFill>
                  <a:schemeClr val="bg1"/>
                </a:solidFill>
              </a:rPr>
              <a:t>Equipe</a:t>
            </a:r>
            <a:r>
              <a:rPr lang="en-US">
                <a:solidFill>
                  <a:schemeClr val="bg1"/>
                </a:solidFill>
              </a:rPr>
              <a:t>:</a:t>
            </a:r>
          </a:p>
        </p:txBody>
      </p:sp>
      <p:cxnSp>
        <p:nvCxnSpPr>
          <p:cNvPr id="6" name="Google Shape;171;p23">
            <a:extLst>
              <a:ext uri="{FF2B5EF4-FFF2-40B4-BE49-F238E27FC236}">
                <a16:creationId xmlns:a16="http://schemas.microsoft.com/office/drawing/2014/main" id="{56214012-1A51-4BE8-ADCA-D0609EC52545}"/>
              </a:ext>
            </a:extLst>
          </p:cNvPr>
          <p:cNvCxnSpPr>
            <a:cxnSpLocks/>
          </p:cNvCxnSpPr>
          <p:nvPr/>
        </p:nvCxnSpPr>
        <p:spPr>
          <a:xfrm rot="10800000">
            <a:off x="492126" y="825257"/>
            <a:ext cx="1482600" cy="0"/>
          </a:xfrm>
          <a:prstGeom prst="straightConnector1">
            <a:avLst/>
          </a:prstGeom>
          <a:noFill/>
          <a:ln w="19050" cap="flat" cmpd="sng">
            <a:solidFill>
              <a:srgbClr val="60B5DF"/>
            </a:solidFill>
            <a:prstDash val="solid"/>
            <a:round/>
            <a:headEnd type="none" w="med" len="med"/>
            <a:tailEnd type="none" w="med" len="med"/>
          </a:ln>
        </p:spPr>
      </p:cxnSp>
      <p:sp>
        <p:nvSpPr>
          <p:cNvPr id="31" name="Google Shape;433;p34">
            <a:extLst>
              <a:ext uri="{FF2B5EF4-FFF2-40B4-BE49-F238E27FC236}">
                <a16:creationId xmlns:a16="http://schemas.microsoft.com/office/drawing/2014/main" id="{D2CDAA9D-8392-4083-8C4A-D126C107E515}"/>
              </a:ext>
            </a:extLst>
          </p:cNvPr>
          <p:cNvSpPr txBox="1">
            <a:spLocks/>
          </p:cNvSpPr>
          <p:nvPr/>
        </p:nvSpPr>
        <p:spPr>
          <a:xfrm>
            <a:off x="3061413" y="2827526"/>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JOÃO CAETANO MAGALHÃES</a:t>
            </a:r>
            <a:br>
              <a:rPr lang="pt-BR" b="0" i="0">
                <a:solidFill>
                  <a:schemeClr val="lt1"/>
                </a:solidFill>
                <a:latin typeface="Montserrat"/>
                <a:ea typeface="Montserrat"/>
                <a:cs typeface="Montserrat"/>
                <a:sym typeface="Montserrat"/>
              </a:rPr>
            </a:br>
            <a:r>
              <a:rPr lang="pt-BR" b="0" i="0" err="1">
                <a:solidFill>
                  <a:schemeClr val="lt1"/>
                </a:solidFill>
                <a:latin typeface="+mn-lt"/>
                <a:ea typeface="Montserrat"/>
                <a:cs typeface="Montserrat"/>
                <a:sym typeface="Montserrat"/>
              </a:rPr>
              <a:t>S</a:t>
            </a:r>
            <a:r>
              <a:rPr lang="pt-BR" b="0" i="1" err="1">
                <a:solidFill>
                  <a:schemeClr val="lt1"/>
                </a:solidFill>
                <a:latin typeface="+mn-lt"/>
                <a:ea typeface="Montserrat"/>
                <a:cs typeface="Montserrat"/>
                <a:sym typeface="PT Serif"/>
              </a:rPr>
              <a:t>e</a:t>
            </a:r>
            <a:r>
              <a:rPr lang="pt-BR" b="0" i="1" err="1">
                <a:solidFill>
                  <a:schemeClr val="lt1"/>
                </a:solidFill>
                <a:latin typeface="+mn-lt"/>
                <a:ea typeface="PT Serif"/>
                <a:cs typeface="PT Serif"/>
                <a:sym typeface="PT Serif"/>
              </a:rPr>
              <a:t>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pic>
        <p:nvPicPr>
          <p:cNvPr id="26" name="Google Shape;423;p34">
            <a:extLst>
              <a:ext uri="{FF2B5EF4-FFF2-40B4-BE49-F238E27FC236}">
                <a16:creationId xmlns:a16="http://schemas.microsoft.com/office/drawing/2014/main" id="{8863EED2-E7F3-4BD0-83E3-38603A178EA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l="13341" r="11"/>
          <a:stretch/>
        </p:blipFill>
        <p:spPr>
          <a:xfrm>
            <a:off x="0" y="-262512"/>
            <a:ext cx="9906000" cy="7120512"/>
          </a:xfrm>
          <a:prstGeom prst="rect">
            <a:avLst/>
          </a:prstGeom>
          <a:noFill/>
          <a:ln>
            <a:noFill/>
          </a:ln>
        </p:spPr>
      </p:pic>
      <p:sp>
        <p:nvSpPr>
          <p:cNvPr id="27" name="Google Shape;428;p34">
            <a:extLst>
              <a:ext uri="{FF2B5EF4-FFF2-40B4-BE49-F238E27FC236}">
                <a16:creationId xmlns:a16="http://schemas.microsoft.com/office/drawing/2014/main" id="{03B8D665-E2A4-4E1C-8C3E-C4A7006FE4CD}"/>
              </a:ext>
            </a:extLst>
          </p:cNvPr>
          <p:cNvSpPr txBox="1">
            <a:spLocks/>
          </p:cNvSpPr>
          <p:nvPr userDrawn="1"/>
        </p:nvSpPr>
        <p:spPr>
          <a:xfrm>
            <a:off x="299888" y="2807126"/>
            <a:ext cx="2640900" cy="5610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GABRIEL LOEST CARDOSO</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500" b="0" i="0">
              <a:solidFill>
                <a:schemeClr val="lt1"/>
              </a:solidFill>
              <a:latin typeface="+mn-lt"/>
              <a:ea typeface="Open Sans"/>
              <a:cs typeface="Open Sans"/>
              <a:sym typeface="Open Sans"/>
            </a:endParaRPr>
          </a:p>
        </p:txBody>
      </p:sp>
      <p:sp>
        <p:nvSpPr>
          <p:cNvPr id="28" name="Google Shape;429;p34">
            <a:extLst>
              <a:ext uri="{FF2B5EF4-FFF2-40B4-BE49-F238E27FC236}">
                <a16:creationId xmlns:a16="http://schemas.microsoft.com/office/drawing/2014/main" id="{5B5AEF33-51DC-4182-BC50-DE6FBA36F021}"/>
              </a:ext>
            </a:extLst>
          </p:cNvPr>
          <p:cNvSpPr txBox="1">
            <a:spLocks/>
          </p:cNvSpPr>
          <p:nvPr userDrawn="1"/>
        </p:nvSpPr>
        <p:spPr>
          <a:xfrm>
            <a:off x="299888" y="3644997"/>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ADAM PATTERSON</a:t>
            </a:r>
          </a:p>
          <a:p>
            <a:pPr marL="0" indent="0" algn="ctr" fontAlgn="auto">
              <a:lnSpc>
                <a:spcPct val="115000"/>
              </a:lnSpc>
              <a:spcBef>
                <a:spcPts val="0"/>
              </a:spcBef>
              <a:spcAft>
                <a:spcPts val="0"/>
              </a:spcAft>
              <a:buFont typeface="Wingdings" panose="05000000000000000000" pitchFamily="2" charset="2"/>
              <a:buNone/>
            </a:pP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30" name="Google Shape;431;p34">
            <a:extLst>
              <a:ext uri="{FF2B5EF4-FFF2-40B4-BE49-F238E27FC236}">
                <a16:creationId xmlns:a16="http://schemas.microsoft.com/office/drawing/2014/main" id="{6097B75B-952F-47B1-B649-572FCF79611B}"/>
              </a:ext>
            </a:extLst>
          </p:cNvPr>
          <p:cNvSpPr txBox="1">
            <a:spLocks/>
          </p:cNvSpPr>
          <p:nvPr userDrawn="1"/>
        </p:nvSpPr>
        <p:spPr>
          <a:xfrm>
            <a:off x="299938" y="4545784"/>
            <a:ext cx="2640900" cy="540566"/>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JOÃO VICTOR</a:t>
            </a:r>
          </a:p>
          <a:p>
            <a:pPr marL="0" indent="0" algn="ctr" fontAlgn="auto">
              <a:lnSpc>
                <a:spcPct val="115000"/>
              </a:lnSpc>
              <a:spcBef>
                <a:spcPts val="0"/>
              </a:spcBef>
              <a:spcAft>
                <a:spcPts val="0"/>
              </a:spcAft>
              <a:buClr>
                <a:schemeClr val="dk1"/>
              </a:buClr>
              <a:buSzPts val="1100"/>
              <a:buFont typeface="Arial"/>
              <a:buNone/>
            </a:pPr>
            <a:r>
              <a:rPr lang="pt-BR" b="0" i="1" err="1">
                <a:solidFill>
                  <a:schemeClr val="lt1"/>
                </a:solidFill>
                <a:latin typeface="+mn-lt"/>
                <a:ea typeface="PT Serif"/>
                <a:cs typeface="PT Serif"/>
                <a:sym typeface="PT Serif"/>
              </a:rPr>
              <a:t>Analyst</a:t>
            </a:r>
            <a:endParaRPr lang="pt-BR" b="0" i="1">
              <a:solidFill>
                <a:schemeClr val="lt1"/>
              </a:solidFill>
              <a:latin typeface="+mn-lt"/>
              <a:ea typeface="PT Serif"/>
              <a:cs typeface="PT Serif"/>
              <a:sym typeface="PT Serif"/>
            </a:endParaRPr>
          </a:p>
        </p:txBody>
      </p:sp>
      <p:sp>
        <p:nvSpPr>
          <p:cNvPr id="33" name="Google Shape;433;p34">
            <a:extLst>
              <a:ext uri="{FF2B5EF4-FFF2-40B4-BE49-F238E27FC236}">
                <a16:creationId xmlns:a16="http://schemas.microsoft.com/office/drawing/2014/main" id="{484348C4-5087-441E-BF61-58F8B48D4F1E}"/>
              </a:ext>
            </a:extLst>
          </p:cNvPr>
          <p:cNvSpPr txBox="1">
            <a:spLocks/>
          </p:cNvSpPr>
          <p:nvPr userDrawn="1"/>
        </p:nvSpPr>
        <p:spPr>
          <a:xfrm>
            <a:off x="3061413" y="1993459"/>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it-IT" b="0" i="0">
                <a:solidFill>
                  <a:schemeClr val="lt1"/>
                </a:solidFill>
                <a:latin typeface="Montserrat"/>
                <a:ea typeface="Montserrat"/>
                <a:cs typeface="Montserrat"/>
                <a:sym typeface="Montserrat"/>
              </a:rPr>
              <a:t>CLAUDIO DOERZBACHER JR.</a:t>
            </a:r>
            <a:br>
              <a:rPr lang="it-IT" sz="800" b="0" i="0">
                <a:solidFill>
                  <a:schemeClr val="lt1"/>
                </a:solidFill>
                <a:latin typeface="Open Sans"/>
                <a:ea typeface="Open Sans"/>
                <a:cs typeface="Open Sans"/>
                <a:sym typeface="Open Sans"/>
              </a:rPr>
            </a:br>
            <a:r>
              <a:rPr lang="it-IT" b="0" i="1">
                <a:solidFill>
                  <a:schemeClr val="lt1"/>
                </a:solidFill>
                <a:latin typeface="+mn-lt"/>
                <a:ea typeface="PT Serif"/>
                <a:cs typeface="PT Serif"/>
                <a:sym typeface="PT Serif"/>
              </a:rPr>
              <a:t>Senior Partner</a:t>
            </a:r>
            <a:endParaRPr lang="it-IT" sz="800" b="0" i="0">
              <a:solidFill>
                <a:schemeClr val="lt1"/>
              </a:solidFill>
              <a:latin typeface="+mn-lt"/>
              <a:ea typeface="Open Sans"/>
              <a:cs typeface="Open Sans"/>
              <a:sym typeface="Open Sans"/>
            </a:endParaRPr>
          </a:p>
        </p:txBody>
      </p:sp>
      <p:sp>
        <p:nvSpPr>
          <p:cNvPr id="35" name="Google Shape;436;p34">
            <a:extLst>
              <a:ext uri="{FF2B5EF4-FFF2-40B4-BE49-F238E27FC236}">
                <a16:creationId xmlns:a16="http://schemas.microsoft.com/office/drawing/2014/main" id="{0835DD92-28EB-4F17-B28C-EB1447D607A5}"/>
              </a:ext>
            </a:extLst>
          </p:cNvPr>
          <p:cNvSpPr txBox="1">
            <a:spLocks/>
          </p:cNvSpPr>
          <p:nvPr userDrawn="1"/>
        </p:nvSpPr>
        <p:spPr>
          <a:xfrm>
            <a:off x="299925" y="1970730"/>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JOÃO CAETANO MAGALHÃES</a:t>
            </a:r>
            <a:br>
              <a:rPr lang="pt-BR" b="0" i="0">
                <a:solidFill>
                  <a:schemeClr val="lt1"/>
                </a:solidFill>
                <a:latin typeface="Montserrat"/>
                <a:ea typeface="Montserrat"/>
                <a:cs typeface="Montserrat"/>
                <a:sym typeface="Montserrat"/>
              </a:rPr>
            </a:br>
            <a:r>
              <a:rPr lang="pt-BR" b="0" i="0" err="1">
                <a:solidFill>
                  <a:schemeClr val="lt1"/>
                </a:solidFill>
                <a:latin typeface="+mn-lt"/>
                <a:ea typeface="Montserrat"/>
                <a:cs typeface="Montserrat"/>
                <a:sym typeface="Montserrat"/>
              </a:rPr>
              <a:t>S</a:t>
            </a:r>
            <a:r>
              <a:rPr lang="pt-BR" b="0" i="1" err="1">
                <a:solidFill>
                  <a:schemeClr val="lt1"/>
                </a:solidFill>
                <a:latin typeface="+mn-lt"/>
                <a:ea typeface="Montserrat"/>
                <a:cs typeface="Montserrat"/>
                <a:sym typeface="PT Serif"/>
              </a:rPr>
              <a:t>e</a:t>
            </a:r>
            <a:r>
              <a:rPr lang="pt-BR" b="0" i="1" err="1">
                <a:solidFill>
                  <a:schemeClr val="lt1"/>
                </a:solidFill>
                <a:latin typeface="+mn-lt"/>
                <a:ea typeface="PT Serif"/>
                <a:cs typeface="PT Serif"/>
                <a:sym typeface="PT Serif"/>
              </a:rPr>
              <a:t>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sz="500" b="0" i="0">
              <a:solidFill>
                <a:schemeClr val="lt1"/>
              </a:solidFill>
              <a:latin typeface="+mn-lt"/>
              <a:ea typeface="Open Sans"/>
              <a:cs typeface="Open Sans"/>
              <a:sym typeface="Open Sans"/>
            </a:endParaRPr>
          </a:p>
        </p:txBody>
      </p:sp>
      <p:cxnSp>
        <p:nvCxnSpPr>
          <p:cNvPr id="43" name="Google Shape;444;p34">
            <a:extLst>
              <a:ext uri="{FF2B5EF4-FFF2-40B4-BE49-F238E27FC236}">
                <a16:creationId xmlns:a16="http://schemas.microsoft.com/office/drawing/2014/main" id="{262F17E3-68CE-496C-BF2D-DAECE1963A0D}"/>
              </a:ext>
            </a:extLst>
          </p:cNvPr>
          <p:cNvCxnSpPr/>
          <p:nvPr userDrawn="1"/>
        </p:nvCxnSpPr>
        <p:spPr>
          <a:xfrm rot="10800000">
            <a:off x="6173625" y="1772159"/>
            <a:ext cx="0" cy="3665700"/>
          </a:xfrm>
          <a:prstGeom prst="straightConnector1">
            <a:avLst/>
          </a:prstGeom>
          <a:noFill/>
          <a:ln w="19050" cap="flat" cmpd="sng">
            <a:solidFill>
              <a:srgbClr val="60B5DF"/>
            </a:solidFill>
            <a:prstDash val="solid"/>
            <a:round/>
            <a:headEnd type="none" w="med" len="med"/>
            <a:tailEnd type="none" w="med" len="med"/>
          </a:ln>
        </p:spPr>
      </p:cxnSp>
      <p:sp>
        <p:nvSpPr>
          <p:cNvPr id="44" name="Google Shape;445;p34">
            <a:extLst>
              <a:ext uri="{FF2B5EF4-FFF2-40B4-BE49-F238E27FC236}">
                <a16:creationId xmlns:a16="http://schemas.microsoft.com/office/drawing/2014/main" id="{59C67C38-ECB2-410B-A339-A6BF37501ECF}"/>
              </a:ext>
            </a:extLst>
          </p:cNvPr>
          <p:cNvSpPr txBox="1"/>
          <p:nvPr userDrawn="1"/>
        </p:nvSpPr>
        <p:spPr>
          <a:xfrm>
            <a:off x="6068825" y="5785997"/>
            <a:ext cx="3291000" cy="56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Redirection International:</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info@redirection.com.br</a:t>
            </a:r>
            <a:br>
              <a:rPr lang="pt-BR" sz="1400" b="0">
                <a:solidFill>
                  <a:schemeClr val="lt1"/>
                </a:solidFill>
                <a:uFill>
                  <a:noFill/>
                </a:uFill>
                <a:latin typeface="Montserrat"/>
                <a:ea typeface="Montserrat"/>
                <a:cs typeface="Montserrat"/>
                <a:sym typeface="Montserrat"/>
              </a:rPr>
            </a:br>
            <a:endParaRPr lang="pt-BR" sz="1400" b="0">
              <a:solidFill>
                <a:srgbClr val="FFFFFF"/>
              </a:solidFill>
              <a:latin typeface="Montserrat Light"/>
              <a:ea typeface="Montserrat Light"/>
              <a:cs typeface="Montserrat Light"/>
              <a:sym typeface="Montserrat Light"/>
            </a:endParaRPr>
          </a:p>
        </p:txBody>
      </p:sp>
      <p:cxnSp>
        <p:nvCxnSpPr>
          <p:cNvPr id="66" name="Google Shape;446;p34">
            <a:extLst>
              <a:ext uri="{FF2B5EF4-FFF2-40B4-BE49-F238E27FC236}">
                <a16:creationId xmlns:a16="http://schemas.microsoft.com/office/drawing/2014/main" id="{81883FB2-264D-4915-94F6-F4639E1B0130}"/>
              </a:ext>
            </a:extLst>
          </p:cNvPr>
          <p:cNvCxnSpPr/>
          <p:nvPr userDrawn="1"/>
        </p:nvCxnSpPr>
        <p:spPr>
          <a:xfrm rot="10800000">
            <a:off x="8394725" y="5794372"/>
            <a:ext cx="812700" cy="0"/>
          </a:xfrm>
          <a:prstGeom prst="straightConnector1">
            <a:avLst/>
          </a:prstGeom>
          <a:noFill/>
          <a:ln w="19050" cap="flat" cmpd="sng">
            <a:solidFill>
              <a:srgbClr val="60B5DF"/>
            </a:solidFill>
            <a:prstDash val="solid"/>
            <a:round/>
            <a:headEnd type="none" w="med" len="med"/>
            <a:tailEnd type="none" w="med" len="med"/>
          </a:ln>
        </p:spPr>
      </p:cxnSp>
      <p:sp>
        <p:nvSpPr>
          <p:cNvPr id="67" name="Google Shape;447;p34">
            <a:extLst>
              <a:ext uri="{FF2B5EF4-FFF2-40B4-BE49-F238E27FC236}">
                <a16:creationId xmlns:a16="http://schemas.microsoft.com/office/drawing/2014/main" id="{40129E61-8585-41DF-82D9-88B0880ABF6E}"/>
              </a:ext>
            </a:extLst>
          </p:cNvPr>
          <p:cNvSpPr txBox="1"/>
          <p:nvPr userDrawn="1"/>
        </p:nvSpPr>
        <p:spPr>
          <a:xfrm>
            <a:off x="6374925" y="1913047"/>
            <a:ext cx="32910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CONTACT US:</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+55 (41) 342-0022</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chemeClr val="lt1"/>
                </a:solidFill>
                <a:uFill>
                  <a:noFill/>
                </a:uFill>
                <a:latin typeface="Montserrat"/>
                <a:ea typeface="Montserrat"/>
                <a:cs typeface="Montserrat"/>
                <a:sym typeface="Montserrat"/>
              </a:rPr>
              <a:t>Avenida Iguaçu, 2820 </a:t>
            </a:r>
          </a:p>
          <a:p>
            <a:pPr marL="0" lvl="0" indent="0" algn="l" rtl="0">
              <a:spcBef>
                <a:spcPts val="0"/>
              </a:spcBef>
              <a:spcAft>
                <a:spcPts val="0"/>
              </a:spcAft>
              <a:buNone/>
            </a:pPr>
            <a:r>
              <a:rPr lang="pt-BR" sz="1200" b="0">
                <a:solidFill>
                  <a:schemeClr val="lt1"/>
                </a:solidFill>
                <a:uFill>
                  <a:noFill/>
                </a:uFill>
                <a:latin typeface="Montserrat"/>
                <a:ea typeface="Montserrat"/>
                <a:cs typeface="Montserrat"/>
                <a:sym typeface="Montserrat"/>
              </a:rPr>
              <a:t>Curitiba</a:t>
            </a:r>
          </a:p>
          <a:p>
            <a:pPr marL="0" lvl="0" indent="0" algn="l" rtl="0">
              <a:spcBef>
                <a:spcPts val="0"/>
              </a:spcBef>
              <a:spcAft>
                <a:spcPts val="0"/>
              </a:spcAft>
              <a:buNone/>
            </a:pPr>
            <a:endParaRPr lang="pt-BR" sz="1200" b="0">
              <a:solidFill>
                <a:schemeClr val="lt1"/>
              </a:solidFill>
              <a:uFill>
                <a:noFill/>
              </a:uFill>
              <a:latin typeface="Montserrat"/>
              <a:ea typeface="Montserrat"/>
              <a:cs typeface="Montserrat"/>
              <a:sym typeface="Montserrat"/>
            </a:endParaRP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+55 (11) 2657-7000</a:t>
            </a: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Av. Brig. Faria Lima, 4221 </a:t>
            </a: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São Paulo</a:t>
            </a:r>
          </a:p>
          <a:p>
            <a:pPr marL="0" lvl="0" indent="0" algn="l" rtl="0">
              <a:spcBef>
                <a:spcPts val="0"/>
              </a:spcBef>
              <a:spcAft>
                <a:spcPts val="0"/>
              </a:spcAft>
              <a:buNone/>
            </a:pPr>
            <a:endParaRPr lang="pt-B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en-US" sz="1200" b="0">
                <a:solidFill>
                  <a:srgbClr val="FFFFFF"/>
                </a:solidFill>
                <a:latin typeface="Montserrat"/>
                <a:ea typeface="Montserrat"/>
                <a:cs typeface="Montserrat"/>
                <a:sym typeface="Montserrat"/>
              </a:rPr>
              <a:t>+44 800 060-8702</a:t>
            </a:r>
            <a:br>
              <a:rPr lang="en-US" sz="1200" b="0">
                <a:solidFill>
                  <a:srgbClr val="FFFFFF"/>
                </a:solidFill>
                <a:latin typeface="Montserrat"/>
                <a:ea typeface="Montserrat"/>
                <a:cs typeface="Montserrat"/>
                <a:sym typeface="Montserrat"/>
              </a:rPr>
            </a:br>
            <a:r>
              <a:rPr lang="en-US" sz="1200" b="0">
                <a:solidFill>
                  <a:srgbClr val="FFFFFF"/>
                </a:solidFill>
                <a:latin typeface="Montserrat"/>
                <a:ea typeface="Montserrat"/>
                <a:cs typeface="Montserrat"/>
                <a:sym typeface="Montserrat"/>
              </a:rPr>
              <a:t>Tower 42, 25 Old Broad St.</a:t>
            </a:r>
          </a:p>
          <a:p>
            <a:pPr marL="0" lvl="0" indent="0" algn="l" rtl="0">
              <a:spcBef>
                <a:spcPts val="0"/>
              </a:spcBef>
              <a:spcAft>
                <a:spcPts val="0"/>
              </a:spcAft>
              <a:buNone/>
            </a:pPr>
            <a:r>
              <a:rPr lang="en-US" sz="1200" b="0">
                <a:solidFill>
                  <a:srgbClr val="FFFFFF"/>
                </a:solidFill>
                <a:latin typeface="Montserrat"/>
                <a:ea typeface="Montserrat"/>
                <a:cs typeface="Montserrat"/>
                <a:sym typeface="Montserrat"/>
              </a:rPr>
              <a:t>London</a:t>
            </a:r>
          </a:p>
          <a:p>
            <a:pPr marL="0" lvl="0" indent="0" algn="l" rtl="0">
              <a:spcBef>
                <a:spcPts val="0"/>
              </a:spcBef>
              <a:spcAft>
                <a:spcPts val="0"/>
              </a:spcAft>
              <a:buNone/>
            </a:pPr>
            <a:endParaRPr lang="en-US"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lang="pt-B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lang="pt-B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lang="pt-B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lang="pt-B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lang="pt-BR" sz="1200" b="0">
              <a:solidFill>
                <a:srgbClr val="FFFFFF"/>
              </a:solidFill>
              <a:latin typeface="Montserrat"/>
              <a:ea typeface="Montserrat"/>
              <a:cs typeface="Montserrat"/>
              <a:sym typeface="Montserrat"/>
            </a:endParaRPr>
          </a:p>
        </p:txBody>
      </p:sp>
      <p:cxnSp>
        <p:nvCxnSpPr>
          <p:cNvPr id="68" name="Google Shape;448;p34">
            <a:extLst>
              <a:ext uri="{FF2B5EF4-FFF2-40B4-BE49-F238E27FC236}">
                <a16:creationId xmlns:a16="http://schemas.microsoft.com/office/drawing/2014/main" id="{45523246-8C5A-4811-AD40-F57ACD226C96}"/>
              </a:ext>
            </a:extLst>
          </p:cNvPr>
          <p:cNvCxnSpPr/>
          <p:nvPr userDrawn="1"/>
        </p:nvCxnSpPr>
        <p:spPr>
          <a:xfrm rot="10800000">
            <a:off x="6488075" y="2236672"/>
            <a:ext cx="812700" cy="0"/>
          </a:xfrm>
          <a:prstGeom prst="straightConnector1">
            <a:avLst/>
          </a:prstGeom>
          <a:noFill/>
          <a:ln w="19050" cap="flat" cmpd="sng">
            <a:solidFill>
              <a:srgbClr val="60B5DF"/>
            </a:solidFill>
            <a:prstDash val="solid"/>
            <a:round/>
            <a:headEnd type="none" w="med" len="med"/>
            <a:tailEnd type="none" w="med" len="med"/>
          </a:ln>
        </p:spPr>
      </p:cxnSp>
      <p:sp>
        <p:nvSpPr>
          <p:cNvPr id="69" name="Title 1">
            <a:extLst>
              <a:ext uri="{FF2B5EF4-FFF2-40B4-BE49-F238E27FC236}">
                <a16:creationId xmlns:a16="http://schemas.microsoft.com/office/drawing/2014/main" id="{8017FAF2-2FDA-4E70-AF33-3EE59C6BDF5C}"/>
              </a:ext>
            </a:extLst>
          </p:cNvPr>
          <p:cNvSpPr txBox="1">
            <a:spLocks/>
          </p:cNvSpPr>
          <p:nvPr userDrawn="1"/>
        </p:nvSpPr>
        <p:spPr>
          <a:xfrm>
            <a:off x="415924" y="414000"/>
            <a:ext cx="6732000" cy="411257"/>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en-US">
                <a:solidFill>
                  <a:schemeClr val="bg1"/>
                </a:solidFill>
              </a:rPr>
              <a:t>team:</a:t>
            </a:r>
          </a:p>
        </p:txBody>
      </p:sp>
      <p:cxnSp>
        <p:nvCxnSpPr>
          <p:cNvPr id="70" name="Google Shape;171;p23">
            <a:extLst>
              <a:ext uri="{FF2B5EF4-FFF2-40B4-BE49-F238E27FC236}">
                <a16:creationId xmlns:a16="http://schemas.microsoft.com/office/drawing/2014/main" id="{380A9E9D-4A2A-4E21-B814-DAFBFB93744E}"/>
              </a:ext>
            </a:extLst>
          </p:cNvPr>
          <p:cNvCxnSpPr>
            <a:cxnSpLocks/>
          </p:cNvCxnSpPr>
          <p:nvPr userDrawn="1"/>
        </p:nvCxnSpPr>
        <p:spPr>
          <a:xfrm rot="10800000">
            <a:off x="492126" y="825257"/>
            <a:ext cx="1482600" cy="0"/>
          </a:xfrm>
          <a:prstGeom prst="straightConnector1">
            <a:avLst/>
          </a:prstGeom>
          <a:noFill/>
          <a:ln w="19050" cap="flat" cmpd="sng">
            <a:solidFill>
              <a:srgbClr val="60B5DF"/>
            </a:solidFill>
            <a:prstDash val="solid"/>
            <a:round/>
            <a:headEnd type="none" w="med" len="med"/>
            <a:tailEnd type="none" w="med" len="med"/>
          </a:ln>
        </p:spPr>
      </p:cxnSp>
      <p:sp>
        <p:nvSpPr>
          <p:cNvPr id="71" name="Google Shape;433;p34">
            <a:extLst>
              <a:ext uri="{FF2B5EF4-FFF2-40B4-BE49-F238E27FC236}">
                <a16:creationId xmlns:a16="http://schemas.microsoft.com/office/drawing/2014/main" id="{23E7A9FA-D79B-417B-8696-0B362146E3DB}"/>
              </a:ext>
            </a:extLst>
          </p:cNvPr>
          <p:cNvSpPr txBox="1">
            <a:spLocks/>
          </p:cNvSpPr>
          <p:nvPr userDrawn="1"/>
        </p:nvSpPr>
        <p:spPr>
          <a:xfrm>
            <a:off x="3061413" y="2827526"/>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VINÍCIUS DE OLIVEIRA</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800" b="0" i="0">
              <a:solidFill>
                <a:schemeClr val="lt1"/>
              </a:solidFill>
              <a:latin typeface="+mn-lt"/>
              <a:ea typeface="Open Sans"/>
              <a:cs typeface="Open Sans"/>
              <a:sym typeface="Open Sans"/>
            </a:endParaRPr>
          </a:p>
        </p:txBody>
      </p:sp>
      <p:pic>
        <p:nvPicPr>
          <p:cNvPr id="4" name="Gráfico 3">
            <a:hlinkClick r:id="rId5"/>
            <a:extLst>
              <a:ext uri="{FF2B5EF4-FFF2-40B4-BE49-F238E27FC236}">
                <a16:creationId xmlns:a16="http://schemas.microsoft.com/office/drawing/2014/main" id="{07A61A1F-DB8E-8EF5-EB1A-18D574B085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6338" y="2526536"/>
            <a:ext cx="108000" cy="108000"/>
          </a:xfrm>
          <a:prstGeom prst="rect">
            <a:avLst/>
          </a:prstGeom>
        </p:spPr>
      </p:pic>
      <p:pic>
        <p:nvPicPr>
          <p:cNvPr id="7" name="Gráfico 6">
            <a:hlinkClick r:id="rId8"/>
            <a:extLst>
              <a:ext uri="{FF2B5EF4-FFF2-40B4-BE49-F238E27FC236}">
                <a16:creationId xmlns:a16="http://schemas.microsoft.com/office/drawing/2014/main" id="{8C4F48D5-E04B-4D45-757A-1BC34E39D2B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23940" y="2526536"/>
            <a:ext cx="108000" cy="108000"/>
          </a:xfrm>
          <a:prstGeom prst="rect">
            <a:avLst/>
          </a:prstGeom>
        </p:spPr>
      </p:pic>
      <p:pic>
        <p:nvPicPr>
          <p:cNvPr id="8" name="Gráfico 7">
            <a:hlinkClick r:id="rId9"/>
            <a:extLst>
              <a:ext uri="{FF2B5EF4-FFF2-40B4-BE49-F238E27FC236}">
                <a16:creationId xmlns:a16="http://schemas.microsoft.com/office/drawing/2014/main" id="{D6590E2E-44F5-F752-9DF2-252166D8634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66338" y="3391382"/>
            <a:ext cx="108000" cy="108000"/>
          </a:xfrm>
          <a:prstGeom prst="rect">
            <a:avLst/>
          </a:prstGeom>
        </p:spPr>
      </p:pic>
      <p:pic>
        <p:nvPicPr>
          <p:cNvPr id="9" name="Gráfico 8">
            <a:hlinkClick r:id="rId10"/>
            <a:extLst>
              <a:ext uri="{FF2B5EF4-FFF2-40B4-BE49-F238E27FC236}">
                <a16:creationId xmlns:a16="http://schemas.microsoft.com/office/drawing/2014/main" id="{B60C2617-6C67-EE14-8D60-47B6248868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76951" y="4210759"/>
            <a:ext cx="108000" cy="108000"/>
          </a:xfrm>
          <a:prstGeom prst="rect">
            <a:avLst/>
          </a:prstGeom>
        </p:spPr>
      </p:pic>
      <p:pic>
        <p:nvPicPr>
          <p:cNvPr id="12" name="Gráfico 11">
            <a:hlinkClick r:id="rId11"/>
            <a:extLst>
              <a:ext uri="{FF2B5EF4-FFF2-40B4-BE49-F238E27FC236}">
                <a16:creationId xmlns:a16="http://schemas.microsoft.com/office/drawing/2014/main" id="{30AAA61F-6D90-1C3C-680C-CDC302CF88E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23940" y="3391382"/>
            <a:ext cx="108000" cy="108000"/>
          </a:xfrm>
          <a:prstGeom prst="rect">
            <a:avLst/>
          </a:prstGeom>
        </p:spPr>
      </p:pic>
      <p:sp>
        <p:nvSpPr>
          <p:cNvPr id="2" name="Google Shape;431;p34">
            <a:extLst>
              <a:ext uri="{FF2B5EF4-FFF2-40B4-BE49-F238E27FC236}">
                <a16:creationId xmlns:a16="http://schemas.microsoft.com/office/drawing/2014/main" id="{0C0243AB-1F6F-DD89-CDE2-A47CBE9D35FB}"/>
              </a:ext>
            </a:extLst>
          </p:cNvPr>
          <p:cNvSpPr txBox="1">
            <a:spLocks/>
          </p:cNvSpPr>
          <p:nvPr userDrawn="1"/>
        </p:nvSpPr>
        <p:spPr>
          <a:xfrm>
            <a:off x="3045587" y="3641778"/>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SIMON DAVIES</a:t>
            </a:r>
          </a:p>
          <a:p>
            <a:pPr marL="0" indent="0" algn="ctr" fontAlgn="auto">
              <a:lnSpc>
                <a:spcPct val="115000"/>
              </a:lnSpc>
              <a:spcBef>
                <a:spcPts val="0"/>
              </a:spcBef>
              <a:spcAft>
                <a:spcPts val="0"/>
              </a:spcAft>
              <a:buClr>
                <a:schemeClr val="dk1"/>
              </a:buClr>
              <a:buSzPts val="1100"/>
              <a:buFont typeface="Arial"/>
              <a:buNone/>
            </a:pPr>
            <a:r>
              <a:rPr lang="pt-BR" b="0" i="1" err="1">
                <a:solidFill>
                  <a:schemeClr val="lt1"/>
                </a:solidFill>
                <a:latin typeface="+mn-lt"/>
                <a:ea typeface="PT Serif"/>
                <a:cs typeface="PT Serif"/>
                <a:sym typeface="PT Serif"/>
              </a:rPr>
              <a:t>Senior</a:t>
            </a:r>
            <a:r>
              <a:rPr lang="pt-BR" b="0" i="1">
                <a:solidFill>
                  <a:schemeClr val="lt1"/>
                </a:solidFill>
                <a:latin typeface="+mn-lt"/>
                <a:ea typeface="PT Serif"/>
                <a:cs typeface="PT Serif"/>
                <a:sym typeface="PT Serif"/>
              </a:rPr>
              <a:t> International </a:t>
            </a:r>
            <a:r>
              <a:rPr lang="pt-BR" b="0" i="1" err="1">
                <a:solidFill>
                  <a:schemeClr val="lt1"/>
                </a:solidFill>
                <a:latin typeface="+mn-lt"/>
                <a:ea typeface="PT Serif"/>
                <a:cs typeface="PT Serif"/>
                <a:sym typeface="PT Serif"/>
              </a:rPr>
              <a:t>Advisor</a:t>
            </a:r>
            <a:endParaRPr lang="pt-BR" b="0" i="1">
              <a:solidFill>
                <a:schemeClr val="lt1"/>
              </a:solidFill>
              <a:latin typeface="+mn-lt"/>
              <a:ea typeface="PT Serif"/>
              <a:cs typeface="PT Serif"/>
              <a:sym typeface="PT Serif"/>
            </a:endParaRPr>
          </a:p>
        </p:txBody>
      </p:sp>
      <p:pic>
        <p:nvPicPr>
          <p:cNvPr id="5" name="Gráfico 4">
            <a:hlinkClick r:id="rId12"/>
            <a:extLst>
              <a:ext uri="{FF2B5EF4-FFF2-40B4-BE49-F238E27FC236}">
                <a16:creationId xmlns:a16="http://schemas.microsoft.com/office/drawing/2014/main" id="{0E6AA928-8A6C-D50D-8C0C-0097A05030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1987" y="4211091"/>
            <a:ext cx="108000" cy="108000"/>
          </a:xfrm>
          <a:prstGeom prst="rect">
            <a:avLst/>
          </a:prstGeom>
        </p:spPr>
      </p:pic>
    </p:spTree>
    <p:extLst>
      <p:ext uri="{BB962C8B-B14F-4D97-AF65-F5344CB8AC3E}">
        <p14:creationId xmlns:p14="http://schemas.microsoft.com/office/powerpoint/2010/main" val="3436886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ítulo e Conteúdo" type="obj">
  <p:cSld name="4_Título e Conteúdo">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1038" y="365125"/>
            <a:ext cx="8543925"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 name="Google Shape;23;p3"/>
          <p:cNvSpPr txBox="1">
            <a:spLocks noGrp="1"/>
          </p:cNvSpPr>
          <p:nvPr>
            <p:ph type="body" idx="1"/>
          </p:nvPr>
        </p:nvSpPr>
        <p:spPr>
          <a:xfrm>
            <a:off x="681038" y="1825625"/>
            <a:ext cx="8543925" cy="4351200"/>
          </a:xfrm>
          <a:prstGeom prst="rect">
            <a:avLst/>
          </a:prstGeom>
          <a:noFill/>
          <a:ln>
            <a:noFill/>
          </a:ln>
        </p:spPr>
        <p:txBody>
          <a:bodyPr spcFirstLastPara="1" wrap="square" lIns="68575" tIns="34275" rIns="68575" bIns="34275" anchor="t" anchorCtr="0">
            <a:noAutofit/>
          </a:bodyPr>
          <a:lstStyle>
            <a:lvl1pPr marL="495285" lvl="0" indent="-343948" algn="l">
              <a:lnSpc>
                <a:spcPct val="90000"/>
              </a:lnSpc>
              <a:spcBef>
                <a:spcPts val="867"/>
              </a:spcBef>
              <a:spcAft>
                <a:spcPts val="0"/>
              </a:spcAft>
              <a:buClr>
                <a:schemeClr val="dk1"/>
              </a:buClr>
              <a:buSzPts val="1400"/>
              <a:buChar char="•"/>
              <a:defRPr/>
            </a:lvl1pPr>
            <a:lvl2pPr marL="990570" lvl="1" indent="-343948" algn="l">
              <a:lnSpc>
                <a:spcPct val="90000"/>
              </a:lnSpc>
              <a:spcBef>
                <a:spcPts val="433"/>
              </a:spcBef>
              <a:spcAft>
                <a:spcPts val="0"/>
              </a:spcAft>
              <a:buClr>
                <a:schemeClr val="dk1"/>
              </a:buClr>
              <a:buSzPts val="1400"/>
              <a:buChar char="•"/>
              <a:defRPr/>
            </a:lvl2pPr>
            <a:lvl3pPr marL="1485854" lvl="2" indent="-343948" algn="l">
              <a:lnSpc>
                <a:spcPct val="90000"/>
              </a:lnSpc>
              <a:spcBef>
                <a:spcPts val="433"/>
              </a:spcBef>
              <a:spcAft>
                <a:spcPts val="0"/>
              </a:spcAft>
              <a:buClr>
                <a:schemeClr val="dk1"/>
              </a:buClr>
              <a:buSzPts val="1400"/>
              <a:buChar char="•"/>
              <a:defRPr/>
            </a:lvl3pPr>
            <a:lvl4pPr marL="1981139" lvl="3" indent="-343948" algn="l">
              <a:lnSpc>
                <a:spcPct val="90000"/>
              </a:lnSpc>
              <a:spcBef>
                <a:spcPts val="433"/>
              </a:spcBef>
              <a:spcAft>
                <a:spcPts val="0"/>
              </a:spcAft>
              <a:buClr>
                <a:schemeClr val="dk1"/>
              </a:buClr>
              <a:buSzPts val="1400"/>
              <a:buChar char="•"/>
              <a:defRPr/>
            </a:lvl4pPr>
            <a:lvl5pPr marL="2476424" lvl="4" indent="-343948" algn="l">
              <a:lnSpc>
                <a:spcPct val="90000"/>
              </a:lnSpc>
              <a:spcBef>
                <a:spcPts val="433"/>
              </a:spcBef>
              <a:spcAft>
                <a:spcPts val="0"/>
              </a:spcAft>
              <a:buClr>
                <a:schemeClr val="dk1"/>
              </a:buClr>
              <a:buSzPts val="1400"/>
              <a:buChar char="•"/>
              <a:defRPr/>
            </a:lvl5pPr>
            <a:lvl6pPr marL="2971709" lvl="5" indent="-343948" algn="l">
              <a:lnSpc>
                <a:spcPct val="90000"/>
              </a:lnSpc>
              <a:spcBef>
                <a:spcPts val="433"/>
              </a:spcBef>
              <a:spcAft>
                <a:spcPts val="0"/>
              </a:spcAft>
              <a:buClr>
                <a:schemeClr val="dk1"/>
              </a:buClr>
              <a:buSzPts val="1400"/>
              <a:buChar char="•"/>
              <a:defRPr/>
            </a:lvl6pPr>
            <a:lvl7pPr marL="3466993" lvl="6" indent="-343948" algn="l">
              <a:lnSpc>
                <a:spcPct val="90000"/>
              </a:lnSpc>
              <a:spcBef>
                <a:spcPts val="433"/>
              </a:spcBef>
              <a:spcAft>
                <a:spcPts val="0"/>
              </a:spcAft>
              <a:buClr>
                <a:schemeClr val="dk1"/>
              </a:buClr>
              <a:buSzPts val="1400"/>
              <a:buChar char="•"/>
              <a:defRPr/>
            </a:lvl7pPr>
            <a:lvl8pPr marL="3962278" lvl="7" indent="-343948" algn="l">
              <a:lnSpc>
                <a:spcPct val="90000"/>
              </a:lnSpc>
              <a:spcBef>
                <a:spcPts val="433"/>
              </a:spcBef>
              <a:spcAft>
                <a:spcPts val="0"/>
              </a:spcAft>
              <a:buClr>
                <a:schemeClr val="dk1"/>
              </a:buClr>
              <a:buSzPts val="1400"/>
              <a:buChar char="•"/>
              <a:defRPr/>
            </a:lvl8pPr>
            <a:lvl9pPr marL="4457563" lvl="8" indent="-343948" algn="l">
              <a:lnSpc>
                <a:spcPct val="90000"/>
              </a:lnSpc>
              <a:spcBef>
                <a:spcPts val="433"/>
              </a:spcBef>
              <a:spcAft>
                <a:spcPts val="0"/>
              </a:spcAft>
              <a:buClr>
                <a:schemeClr val="dk1"/>
              </a:buClr>
              <a:buSzPts val="1400"/>
              <a:buChar char="•"/>
              <a:defRPr/>
            </a:lvl9pPr>
          </a:lstStyle>
          <a:p>
            <a:endParaRPr/>
          </a:p>
        </p:txBody>
      </p:sp>
      <p:sp>
        <p:nvSpPr>
          <p:cNvPr id="24" name="Google Shape;24;p3"/>
          <p:cNvSpPr txBox="1">
            <a:spLocks noGrp="1"/>
          </p:cNvSpPr>
          <p:nvPr>
            <p:ph type="dt" idx="10"/>
          </p:nvPr>
        </p:nvSpPr>
        <p:spPr>
          <a:xfrm>
            <a:off x="681038" y="6356351"/>
            <a:ext cx="222885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 name="Google Shape;25;p3"/>
          <p:cNvSpPr txBox="1">
            <a:spLocks noGrp="1"/>
          </p:cNvSpPr>
          <p:nvPr>
            <p:ph type="ftr" idx="11"/>
          </p:nvPr>
        </p:nvSpPr>
        <p:spPr>
          <a:xfrm>
            <a:off x="3281363" y="6527800"/>
            <a:ext cx="3343275"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F2F2F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 name="Google Shape;26;p3"/>
          <p:cNvSpPr txBox="1">
            <a:spLocks noGrp="1"/>
          </p:cNvSpPr>
          <p:nvPr>
            <p:ph type="sldNum" idx="12"/>
          </p:nvPr>
        </p:nvSpPr>
        <p:spPr>
          <a:xfrm>
            <a:off x="7305675" y="6527800"/>
            <a:ext cx="222885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75">
                <a:solidFill>
                  <a:srgbClr val="F2F2F2"/>
                </a:solidFill>
                <a:latin typeface="Calibri"/>
                <a:ea typeface="Calibri"/>
                <a:cs typeface="Calibri"/>
                <a:sym typeface="Calibri"/>
              </a:defRPr>
            </a:lvl1pPr>
            <a:lvl2pPr marL="0" lvl="1" indent="0" algn="r">
              <a:spcBef>
                <a:spcPts val="0"/>
              </a:spcBef>
              <a:buNone/>
              <a:defRPr sz="975">
                <a:solidFill>
                  <a:srgbClr val="F2F2F2"/>
                </a:solidFill>
                <a:latin typeface="Calibri"/>
                <a:ea typeface="Calibri"/>
                <a:cs typeface="Calibri"/>
                <a:sym typeface="Calibri"/>
              </a:defRPr>
            </a:lvl2pPr>
            <a:lvl3pPr marL="0" lvl="2" indent="0" algn="r">
              <a:spcBef>
                <a:spcPts val="0"/>
              </a:spcBef>
              <a:buNone/>
              <a:defRPr sz="975">
                <a:solidFill>
                  <a:srgbClr val="F2F2F2"/>
                </a:solidFill>
                <a:latin typeface="Calibri"/>
                <a:ea typeface="Calibri"/>
                <a:cs typeface="Calibri"/>
                <a:sym typeface="Calibri"/>
              </a:defRPr>
            </a:lvl3pPr>
            <a:lvl4pPr marL="0" lvl="3" indent="0" algn="r">
              <a:spcBef>
                <a:spcPts val="0"/>
              </a:spcBef>
              <a:buNone/>
              <a:defRPr sz="975">
                <a:solidFill>
                  <a:srgbClr val="F2F2F2"/>
                </a:solidFill>
                <a:latin typeface="Calibri"/>
                <a:ea typeface="Calibri"/>
                <a:cs typeface="Calibri"/>
                <a:sym typeface="Calibri"/>
              </a:defRPr>
            </a:lvl4pPr>
            <a:lvl5pPr marL="0" lvl="4" indent="0" algn="r">
              <a:spcBef>
                <a:spcPts val="0"/>
              </a:spcBef>
              <a:buNone/>
              <a:defRPr sz="975">
                <a:solidFill>
                  <a:srgbClr val="F2F2F2"/>
                </a:solidFill>
                <a:latin typeface="Calibri"/>
                <a:ea typeface="Calibri"/>
                <a:cs typeface="Calibri"/>
                <a:sym typeface="Calibri"/>
              </a:defRPr>
            </a:lvl5pPr>
            <a:lvl6pPr marL="0" lvl="5" indent="0" algn="r">
              <a:spcBef>
                <a:spcPts val="0"/>
              </a:spcBef>
              <a:buNone/>
              <a:defRPr sz="975">
                <a:solidFill>
                  <a:srgbClr val="F2F2F2"/>
                </a:solidFill>
                <a:latin typeface="Calibri"/>
                <a:ea typeface="Calibri"/>
                <a:cs typeface="Calibri"/>
                <a:sym typeface="Calibri"/>
              </a:defRPr>
            </a:lvl6pPr>
            <a:lvl7pPr marL="0" lvl="6" indent="0" algn="r">
              <a:spcBef>
                <a:spcPts val="0"/>
              </a:spcBef>
              <a:buNone/>
              <a:defRPr sz="975">
                <a:solidFill>
                  <a:srgbClr val="F2F2F2"/>
                </a:solidFill>
                <a:latin typeface="Calibri"/>
                <a:ea typeface="Calibri"/>
                <a:cs typeface="Calibri"/>
                <a:sym typeface="Calibri"/>
              </a:defRPr>
            </a:lvl7pPr>
            <a:lvl8pPr marL="0" lvl="7" indent="0" algn="r">
              <a:spcBef>
                <a:spcPts val="0"/>
              </a:spcBef>
              <a:buNone/>
              <a:defRPr sz="975">
                <a:solidFill>
                  <a:srgbClr val="F2F2F2"/>
                </a:solidFill>
                <a:latin typeface="Calibri"/>
                <a:ea typeface="Calibri"/>
                <a:cs typeface="Calibri"/>
                <a:sym typeface="Calibri"/>
              </a:defRPr>
            </a:lvl8pPr>
            <a:lvl9pPr marL="0" lvl="8" indent="0" algn="r">
              <a:spcBef>
                <a:spcPts val="0"/>
              </a:spcBef>
              <a:buNone/>
              <a:defRPr sz="975">
                <a:solidFill>
                  <a:srgbClr val="F2F2F2"/>
                </a:solidFill>
                <a:latin typeface="Calibri"/>
                <a:ea typeface="Calibri"/>
                <a:cs typeface="Calibri"/>
                <a:sym typeface="Calibri"/>
              </a:defRPr>
            </a:lvl9pPr>
          </a:lstStyle>
          <a:p>
            <a:fld id="{00000000-1234-1234-1234-123412341234}" type="slidenum">
              <a:rPr lang="pt-BR" smtClean="0"/>
              <a:pPr/>
              <a:t>‹#›</a:t>
            </a:fld>
            <a:endParaRPr lang="pt-BR"/>
          </a:p>
        </p:txBody>
      </p:sp>
    </p:spTree>
    <p:extLst>
      <p:ext uri="{BB962C8B-B14F-4D97-AF65-F5344CB8AC3E}">
        <p14:creationId xmlns:p14="http://schemas.microsoft.com/office/powerpoint/2010/main" val="2755985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37684" y="992767"/>
            <a:ext cx="923065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633"/>
            </a:lvl1pPr>
            <a:lvl2pPr lvl="1" algn="ctr">
              <a:spcBef>
                <a:spcPts val="0"/>
              </a:spcBef>
              <a:spcAft>
                <a:spcPts val="0"/>
              </a:spcAft>
              <a:buSzPts val="5200"/>
              <a:buNone/>
              <a:defRPr sz="5633"/>
            </a:lvl2pPr>
            <a:lvl3pPr lvl="2" algn="ctr">
              <a:spcBef>
                <a:spcPts val="0"/>
              </a:spcBef>
              <a:spcAft>
                <a:spcPts val="0"/>
              </a:spcAft>
              <a:buSzPts val="5200"/>
              <a:buNone/>
              <a:defRPr sz="5633"/>
            </a:lvl3pPr>
            <a:lvl4pPr lvl="3" algn="ctr">
              <a:spcBef>
                <a:spcPts val="0"/>
              </a:spcBef>
              <a:spcAft>
                <a:spcPts val="0"/>
              </a:spcAft>
              <a:buSzPts val="5200"/>
              <a:buNone/>
              <a:defRPr sz="5633"/>
            </a:lvl4pPr>
            <a:lvl5pPr lvl="4" algn="ctr">
              <a:spcBef>
                <a:spcPts val="0"/>
              </a:spcBef>
              <a:spcAft>
                <a:spcPts val="0"/>
              </a:spcAft>
              <a:buSzPts val="5200"/>
              <a:buNone/>
              <a:defRPr sz="5633"/>
            </a:lvl5pPr>
            <a:lvl6pPr lvl="5" algn="ctr">
              <a:spcBef>
                <a:spcPts val="0"/>
              </a:spcBef>
              <a:spcAft>
                <a:spcPts val="0"/>
              </a:spcAft>
              <a:buSzPts val="5200"/>
              <a:buNone/>
              <a:defRPr sz="5633"/>
            </a:lvl6pPr>
            <a:lvl7pPr lvl="6" algn="ctr">
              <a:spcBef>
                <a:spcPts val="0"/>
              </a:spcBef>
              <a:spcAft>
                <a:spcPts val="0"/>
              </a:spcAft>
              <a:buSzPts val="5200"/>
              <a:buNone/>
              <a:defRPr sz="5633"/>
            </a:lvl7pPr>
            <a:lvl8pPr lvl="7" algn="ctr">
              <a:spcBef>
                <a:spcPts val="0"/>
              </a:spcBef>
              <a:spcAft>
                <a:spcPts val="0"/>
              </a:spcAft>
              <a:buSzPts val="5200"/>
              <a:buNone/>
              <a:defRPr sz="5633"/>
            </a:lvl8pPr>
            <a:lvl9pPr lvl="8" algn="ctr">
              <a:spcBef>
                <a:spcPts val="0"/>
              </a:spcBef>
              <a:spcAft>
                <a:spcPts val="0"/>
              </a:spcAft>
              <a:buSzPts val="5200"/>
              <a:buNone/>
              <a:defRPr sz="5633"/>
            </a:lvl9pPr>
          </a:lstStyle>
          <a:p>
            <a:endParaRPr/>
          </a:p>
        </p:txBody>
      </p:sp>
      <p:sp>
        <p:nvSpPr>
          <p:cNvPr id="11" name="Google Shape;11;p2"/>
          <p:cNvSpPr txBox="1">
            <a:spLocks noGrp="1"/>
          </p:cNvSpPr>
          <p:nvPr>
            <p:ph type="subTitle" idx="1"/>
          </p:nvPr>
        </p:nvSpPr>
        <p:spPr>
          <a:xfrm>
            <a:off x="337675" y="3778833"/>
            <a:ext cx="923065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033"/>
            </a:lvl1pPr>
            <a:lvl2pPr lvl="1" algn="ctr">
              <a:lnSpc>
                <a:spcPct val="100000"/>
              </a:lnSpc>
              <a:spcBef>
                <a:spcPts val="0"/>
              </a:spcBef>
              <a:spcAft>
                <a:spcPts val="0"/>
              </a:spcAft>
              <a:buSzPts val="2800"/>
              <a:buNone/>
              <a:defRPr sz="3033"/>
            </a:lvl2pPr>
            <a:lvl3pPr lvl="2" algn="ctr">
              <a:lnSpc>
                <a:spcPct val="100000"/>
              </a:lnSpc>
              <a:spcBef>
                <a:spcPts val="0"/>
              </a:spcBef>
              <a:spcAft>
                <a:spcPts val="0"/>
              </a:spcAft>
              <a:buSzPts val="2800"/>
              <a:buNone/>
              <a:defRPr sz="3033"/>
            </a:lvl3pPr>
            <a:lvl4pPr lvl="3" algn="ctr">
              <a:lnSpc>
                <a:spcPct val="100000"/>
              </a:lnSpc>
              <a:spcBef>
                <a:spcPts val="0"/>
              </a:spcBef>
              <a:spcAft>
                <a:spcPts val="0"/>
              </a:spcAft>
              <a:buSzPts val="2800"/>
              <a:buNone/>
              <a:defRPr sz="3033"/>
            </a:lvl4pPr>
            <a:lvl5pPr lvl="4" algn="ctr">
              <a:lnSpc>
                <a:spcPct val="100000"/>
              </a:lnSpc>
              <a:spcBef>
                <a:spcPts val="0"/>
              </a:spcBef>
              <a:spcAft>
                <a:spcPts val="0"/>
              </a:spcAft>
              <a:buSzPts val="2800"/>
              <a:buNone/>
              <a:defRPr sz="3033"/>
            </a:lvl5pPr>
            <a:lvl6pPr lvl="5" algn="ctr">
              <a:lnSpc>
                <a:spcPct val="100000"/>
              </a:lnSpc>
              <a:spcBef>
                <a:spcPts val="0"/>
              </a:spcBef>
              <a:spcAft>
                <a:spcPts val="0"/>
              </a:spcAft>
              <a:buSzPts val="2800"/>
              <a:buNone/>
              <a:defRPr sz="3033"/>
            </a:lvl6pPr>
            <a:lvl7pPr lvl="6" algn="ctr">
              <a:lnSpc>
                <a:spcPct val="100000"/>
              </a:lnSpc>
              <a:spcBef>
                <a:spcPts val="0"/>
              </a:spcBef>
              <a:spcAft>
                <a:spcPts val="0"/>
              </a:spcAft>
              <a:buSzPts val="2800"/>
              <a:buNone/>
              <a:defRPr sz="3033"/>
            </a:lvl7pPr>
            <a:lvl8pPr lvl="7" algn="ctr">
              <a:lnSpc>
                <a:spcPct val="100000"/>
              </a:lnSpc>
              <a:spcBef>
                <a:spcPts val="0"/>
              </a:spcBef>
              <a:spcAft>
                <a:spcPts val="0"/>
              </a:spcAft>
              <a:buSzPts val="2800"/>
              <a:buNone/>
              <a:defRPr sz="3033"/>
            </a:lvl8pPr>
            <a:lvl9pPr lvl="8" algn="ctr">
              <a:lnSpc>
                <a:spcPct val="100000"/>
              </a:lnSpc>
              <a:spcBef>
                <a:spcPts val="0"/>
              </a:spcBef>
              <a:spcAft>
                <a:spcPts val="0"/>
              </a:spcAft>
              <a:buSzPts val="2800"/>
              <a:buNone/>
              <a:defRPr sz="3033"/>
            </a:lvl9pPr>
          </a:lstStyle>
          <a:p>
            <a:endParaRPr/>
          </a:p>
        </p:txBody>
      </p:sp>
      <p:sp>
        <p:nvSpPr>
          <p:cNvPr id="12" name="Google Shape;12;p2"/>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pt-BR" smtClean="0"/>
              <a:pPr algn="r"/>
              <a:t>‹#›</a:t>
            </a:fld>
            <a:endParaRPr lang="pt-BR"/>
          </a:p>
        </p:txBody>
      </p:sp>
    </p:spTree>
    <p:extLst>
      <p:ext uri="{BB962C8B-B14F-4D97-AF65-F5344CB8AC3E}">
        <p14:creationId xmlns:p14="http://schemas.microsoft.com/office/powerpoint/2010/main" val="3848570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over_Imagem1">
    <p:spTree>
      <p:nvGrpSpPr>
        <p:cNvPr id="1" name=""/>
        <p:cNvGrpSpPr/>
        <p:nvPr/>
      </p:nvGrpSpPr>
      <p:grpSpPr>
        <a:xfrm>
          <a:off x="0" y="0"/>
          <a:ext cx="0" cy="0"/>
          <a:chOff x="0" y="0"/>
          <a:chExt cx="0" cy="0"/>
        </a:xfrm>
      </p:grpSpPr>
      <p:pic>
        <p:nvPicPr>
          <p:cNvPr id="3" name="Google Shape;110;p18">
            <a:extLst>
              <a:ext uri="{FF2B5EF4-FFF2-40B4-BE49-F238E27FC236}">
                <a16:creationId xmlns:a16="http://schemas.microsoft.com/office/drawing/2014/main" id="{49670688-F0D5-4671-91B3-80F64ED9DB60}"/>
              </a:ext>
            </a:extLst>
          </p:cNvPr>
          <p:cNvPicPr preferRelativeResize="0"/>
          <p:nvPr/>
        </p:nvPicPr>
        <p:blipFill rotWithShape="1">
          <a:blip r:embed="rId2">
            <a:alphaModFix/>
          </a:blip>
          <a:srcRect l="18560" b="15432"/>
          <a:stretch/>
        </p:blipFill>
        <p:spPr>
          <a:xfrm>
            <a:off x="1" y="0"/>
            <a:ext cx="9906000" cy="6858000"/>
          </a:xfrm>
          <a:prstGeom prst="rect">
            <a:avLst/>
          </a:prstGeom>
          <a:noFill/>
          <a:ln>
            <a:noFill/>
          </a:ln>
        </p:spPr>
      </p:pic>
      <p:sp>
        <p:nvSpPr>
          <p:cNvPr id="13" name="Title 1"/>
          <p:cNvSpPr>
            <a:spLocks noGrp="1"/>
          </p:cNvSpPr>
          <p:nvPr>
            <p:ph type="title" hasCustomPrompt="1"/>
          </p:nvPr>
        </p:nvSpPr>
        <p:spPr>
          <a:xfrm>
            <a:off x="4300626" y="1528736"/>
            <a:ext cx="5544000" cy="1299948"/>
          </a:xfrm>
          <a:prstGeom prst="rect">
            <a:avLst/>
          </a:prstGeom>
        </p:spPr>
        <p:txBody>
          <a:bodyPr rIns="0" anchor="b" anchorCtr="0">
            <a:no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26" name="Text Placeholder 5"/>
          <p:cNvSpPr>
            <a:spLocks noGrp="1"/>
          </p:cNvSpPr>
          <p:nvPr>
            <p:ph type="body" sz="quarter" idx="25" hasCustomPrompt="1"/>
          </p:nvPr>
        </p:nvSpPr>
        <p:spPr>
          <a:xfrm>
            <a:off x="4300626" y="2829973"/>
            <a:ext cx="5544000" cy="324000"/>
          </a:xfrm>
          <a:prstGeom prst="rect">
            <a:avLst/>
          </a:prstGeom>
        </p:spPr>
        <p:txBody>
          <a:bodyPr lIns="72000"/>
          <a:lstStyle>
            <a:lvl1pPr marL="0" indent="0">
              <a:buFontTx/>
              <a:buNone/>
              <a:defRPr lang="en-GB" sz="1200" b="0" i="0" kern="1200" cap="all" baseline="0" dirty="0">
                <a:solidFill>
                  <a:schemeClr val="tx1"/>
                </a:solidFill>
                <a:latin typeface="+mn-lt"/>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date</a:t>
            </a:r>
            <a:endParaRPr lang="en-GB"/>
          </a:p>
        </p:txBody>
      </p:sp>
      <p:cxnSp>
        <p:nvCxnSpPr>
          <p:cNvPr id="2" name="Google Shape;81;p15">
            <a:extLst>
              <a:ext uri="{FF2B5EF4-FFF2-40B4-BE49-F238E27FC236}">
                <a16:creationId xmlns:a16="http://schemas.microsoft.com/office/drawing/2014/main" id="{397425A5-15A1-488A-BFA2-FF131C4C132C}"/>
              </a:ext>
            </a:extLst>
          </p:cNvPr>
          <p:cNvCxnSpPr>
            <a:cxnSpLocks/>
          </p:cNvCxnSpPr>
          <p:nvPr/>
        </p:nvCxnSpPr>
        <p:spPr>
          <a:xfrm flipH="1">
            <a:off x="4300626" y="2828684"/>
            <a:ext cx="5544000" cy="0"/>
          </a:xfrm>
          <a:prstGeom prst="straightConnector1">
            <a:avLst/>
          </a:prstGeom>
          <a:noFill/>
          <a:ln w="19050" cap="flat" cmpd="sng">
            <a:solidFill>
              <a:srgbClr val="60B5DF"/>
            </a:solidFill>
            <a:prstDash val="solid"/>
            <a:round/>
            <a:headEnd type="none" w="med" len="med"/>
            <a:tailEnd type="none" w="med" len="med"/>
          </a:ln>
        </p:spPr>
      </p:cxnSp>
      <p:pic>
        <p:nvPicPr>
          <p:cNvPr id="6" name="Google Shape;110;p18">
            <a:extLst>
              <a:ext uri="{FF2B5EF4-FFF2-40B4-BE49-F238E27FC236}">
                <a16:creationId xmlns:a16="http://schemas.microsoft.com/office/drawing/2014/main" id="{F1A55205-8F7D-4F74-8975-FDABFC429AEC}"/>
              </a:ext>
            </a:extLst>
          </p:cNvPr>
          <p:cNvPicPr preferRelativeResize="0"/>
          <p:nvPr userDrawn="1"/>
        </p:nvPicPr>
        <p:blipFill rotWithShape="1">
          <a:blip r:embed="rId2">
            <a:alphaModFix/>
          </a:blip>
          <a:srcRect l="18560" b="15432"/>
          <a:stretch/>
        </p:blipFill>
        <p:spPr>
          <a:xfrm>
            <a:off x="1" y="0"/>
            <a:ext cx="9906000" cy="6858000"/>
          </a:xfrm>
          <a:prstGeom prst="rect">
            <a:avLst/>
          </a:prstGeom>
          <a:noFill/>
          <a:ln>
            <a:noFill/>
          </a:ln>
        </p:spPr>
      </p:pic>
      <p:cxnSp>
        <p:nvCxnSpPr>
          <p:cNvPr id="7" name="Google Shape;81;p15">
            <a:extLst>
              <a:ext uri="{FF2B5EF4-FFF2-40B4-BE49-F238E27FC236}">
                <a16:creationId xmlns:a16="http://schemas.microsoft.com/office/drawing/2014/main" id="{859ECFCA-7159-4E2A-9990-34163FD02CA6}"/>
              </a:ext>
            </a:extLst>
          </p:cNvPr>
          <p:cNvCxnSpPr>
            <a:cxnSpLocks/>
          </p:cNvCxnSpPr>
          <p:nvPr userDrawn="1"/>
        </p:nvCxnSpPr>
        <p:spPr>
          <a:xfrm flipH="1">
            <a:off x="4300626" y="2828684"/>
            <a:ext cx="5544000" cy="0"/>
          </a:xfrm>
          <a:prstGeom prst="straightConnector1">
            <a:avLst/>
          </a:prstGeom>
          <a:noFill/>
          <a:ln w="19050" cap="flat" cmpd="sng">
            <a:solidFill>
              <a:srgbClr val="60B5DF"/>
            </a:solidFill>
            <a:prstDash val="solid"/>
            <a:round/>
            <a:headEnd type="none" w="med" len="med"/>
            <a:tailEnd type="none" w="med" len="med"/>
          </a:ln>
        </p:spPr>
      </p:cxnSp>
    </p:spTree>
    <p:extLst>
      <p:ext uri="{BB962C8B-B14F-4D97-AF65-F5344CB8AC3E}">
        <p14:creationId xmlns:p14="http://schemas.microsoft.com/office/powerpoint/2010/main" val="1986480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ça Mundial">
    <p:spTree>
      <p:nvGrpSpPr>
        <p:cNvPr id="1" name=""/>
        <p:cNvGrpSpPr/>
        <p:nvPr/>
      </p:nvGrpSpPr>
      <p:grpSpPr>
        <a:xfrm>
          <a:off x="0" y="0"/>
          <a:ext cx="0" cy="0"/>
          <a:chOff x="0" y="0"/>
          <a:chExt cx="0" cy="0"/>
        </a:xfrm>
      </p:grpSpPr>
      <p:pic>
        <p:nvPicPr>
          <p:cNvPr id="4" name="Google Shape;152;p22">
            <a:extLst>
              <a:ext uri="{FF2B5EF4-FFF2-40B4-BE49-F238E27FC236}">
                <a16:creationId xmlns:a16="http://schemas.microsoft.com/office/drawing/2014/main" id="{879FF6BD-6338-4952-A3BA-43F4C0AC6205}"/>
              </a:ext>
            </a:extLst>
          </p:cNvPr>
          <p:cNvPicPr preferRelativeResize="0"/>
          <p:nvPr/>
        </p:nvPicPr>
        <p:blipFill rotWithShape="1">
          <a:blip r:embed="rId2">
            <a:alphaModFix/>
          </a:blip>
          <a:srcRect l="3727" r="3480"/>
          <a:stretch/>
        </p:blipFill>
        <p:spPr>
          <a:xfrm>
            <a:off x="0" y="-45248"/>
            <a:ext cx="9906000" cy="5997036"/>
          </a:xfrm>
          <a:prstGeom prst="rect">
            <a:avLst/>
          </a:prstGeom>
          <a:noFill/>
          <a:ln>
            <a:noFill/>
          </a:ln>
        </p:spPr>
      </p:pic>
      <p:sp>
        <p:nvSpPr>
          <p:cNvPr id="2" name="Title 1"/>
          <p:cNvSpPr>
            <a:spLocks noGrp="1"/>
          </p:cNvSpPr>
          <p:nvPr>
            <p:ph type="title" hasCustomPrompt="1"/>
          </p:nvPr>
        </p:nvSpPr>
        <p:spPr/>
        <p:txBody>
          <a:bodyPr/>
          <a:lstStyle>
            <a:lvl1pPr>
              <a:defRPr>
                <a:solidFill>
                  <a:schemeClr val="bg1"/>
                </a:solidFill>
              </a:defRPr>
            </a:lvl1pPr>
          </a:lstStyle>
          <a:p>
            <a:r>
              <a:rPr lang="en-US" err="1"/>
              <a:t>Presença</a:t>
            </a:r>
            <a:r>
              <a:rPr lang="en-US"/>
              <a:t> </a:t>
            </a:r>
            <a:r>
              <a:rPr lang="en-US" err="1"/>
              <a:t>mundial</a:t>
            </a:r>
            <a:r>
              <a:rPr lang="en-US"/>
              <a:t>:</a:t>
            </a:r>
            <a:endParaRPr lang="en-GB"/>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7" name="Google Shape;153;p22">
            <a:extLst>
              <a:ext uri="{FF2B5EF4-FFF2-40B4-BE49-F238E27FC236}">
                <a16:creationId xmlns:a16="http://schemas.microsoft.com/office/drawing/2014/main" id="{0B9F9E87-0367-4456-B72F-70937D5607D9}"/>
              </a:ext>
            </a:extLst>
          </p:cNvPr>
          <p:cNvCxnSpPr>
            <a:cxnSpLocks/>
          </p:cNvCxnSpPr>
          <p:nvPr/>
        </p:nvCxnSpPr>
        <p:spPr>
          <a:xfrm>
            <a:off x="6871454" y="5240191"/>
            <a:ext cx="3101221" cy="0"/>
          </a:xfrm>
          <a:prstGeom prst="straightConnector1">
            <a:avLst/>
          </a:prstGeom>
          <a:noFill/>
          <a:ln w="9525" cap="flat" cmpd="sng">
            <a:solidFill>
              <a:srgbClr val="FFFFFF"/>
            </a:solidFill>
            <a:prstDash val="solid"/>
            <a:round/>
            <a:headEnd type="none" w="med" len="med"/>
            <a:tailEnd type="none" w="med" len="med"/>
          </a:ln>
        </p:spPr>
      </p:cxnSp>
      <p:sp>
        <p:nvSpPr>
          <p:cNvPr id="29" name="Google Shape;160;p22">
            <a:extLst>
              <a:ext uri="{FF2B5EF4-FFF2-40B4-BE49-F238E27FC236}">
                <a16:creationId xmlns:a16="http://schemas.microsoft.com/office/drawing/2014/main" id="{0379FA49-009D-430A-8D9F-D2837147D39E}"/>
              </a:ext>
            </a:extLst>
          </p:cNvPr>
          <p:cNvSpPr txBox="1"/>
          <p:nvPr/>
        </p:nvSpPr>
        <p:spPr>
          <a:xfrm>
            <a:off x="6871454" y="4931066"/>
            <a:ext cx="3101221" cy="3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050">
                <a:solidFill>
                  <a:srgbClr val="FFFFFF"/>
                </a:solidFill>
                <a:latin typeface="Montserrat Light"/>
                <a:ea typeface="Montserrat Light"/>
                <a:cs typeface="Montserrat Light"/>
                <a:sym typeface="Montserrat Light"/>
              </a:rPr>
              <a:t>São Paulo - Curitiba - London - New York</a:t>
            </a:r>
            <a:endParaRPr>
              <a:solidFill>
                <a:srgbClr val="FFFFFF"/>
              </a:solidFill>
              <a:latin typeface="Montserrat Light"/>
              <a:ea typeface="Montserrat Light"/>
              <a:cs typeface="Montserrat Light"/>
              <a:sym typeface="Montserrat Light"/>
            </a:endParaRPr>
          </a:p>
        </p:txBody>
      </p:sp>
      <p:pic>
        <p:nvPicPr>
          <p:cNvPr id="3" name="Google Shape;190;p24">
            <a:extLst>
              <a:ext uri="{FF2B5EF4-FFF2-40B4-BE49-F238E27FC236}">
                <a16:creationId xmlns:a16="http://schemas.microsoft.com/office/drawing/2014/main" id="{BFC944A8-18F2-417C-9432-682178776D76}"/>
              </a:ext>
            </a:extLst>
          </p:cNvPr>
          <p:cNvPicPr preferRelativeResize="0"/>
          <p:nvPr/>
        </p:nvPicPr>
        <p:blipFill>
          <a:blip r:embed="rId3">
            <a:alphaModFix/>
          </a:blip>
          <a:stretch>
            <a:fillRect/>
          </a:stretch>
        </p:blipFill>
        <p:spPr>
          <a:xfrm>
            <a:off x="415924" y="6378292"/>
            <a:ext cx="747450" cy="196125"/>
          </a:xfrm>
          <a:prstGeom prst="rect">
            <a:avLst/>
          </a:prstGeom>
          <a:noFill/>
          <a:ln>
            <a:noFill/>
          </a:ln>
        </p:spPr>
      </p:pic>
      <p:cxnSp>
        <p:nvCxnSpPr>
          <p:cNvPr id="5" name="Google Shape;187;p24">
            <a:extLst>
              <a:ext uri="{FF2B5EF4-FFF2-40B4-BE49-F238E27FC236}">
                <a16:creationId xmlns:a16="http://schemas.microsoft.com/office/drawing/2014/main" id="{FF6880B6-4A8B-4D32-8F51-8F67A23E4DE3}"/>
              </a:ext>
            </a:extLst>
          </p:cNvPr>
          <p:cNvCxnSpPr>
            <a:cxnSpLocks/>
          </p:cNvCxnSpPr>
          <p:nvPr/>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pic>
        <p:nvPicPr>
          <p:cNvPr id="12" name="Imagem 11">
            <a:extLst>
              <a:ext uri="{FF2B5EF4-FFF2-40B4-BE49-F238E27FC236}">
                <a16:creationId xmlns:a16="http://schemas.microsoft.com/office/drawing/2014/main" id="{75765BE1-6B74-4379-9F22-A651977B8007}"/>
              </a:ext>
            </a:extLst>
          </p:cNvPr>
          <p:cNvPicPr>
            <a:picLocks noChangeAspect="1"/>
          </p:cNvPicPr>
          <p:nvPr/>
        </p:nvPicPr>
        <p:blipFill rotWithShape="1">
          <a:blip r:embed="rId4"/>
          <a:srcRect r="33199"/>
          <a:stretch/>
        </p:blipFill>
        <p:spPr>
          <a:xfrm>
            <a:off x="2535434" y="6051453"/>
            <a:ext cx="2004940" cy="545335"/>
          </a:xfrm>
          <a:prstGeom prst="rect">
            <a:avLst/>
          </a:prstGeom>
        </p:spPr>
      </p:pic>
      <p:cxnSp>
        <p:nvCxnSpPr>
          <p:cNvPr id="15" name="Google Shape;159;p22">
            <a:extLst>
              <a:ext uri="{FF2B5EF4-FFF2-40B4-BE49-F238E27FC236}">
                <a16:creationId xmlns:a16="http://schemas.microsoft.com/office/drawing/2014/main" id="{8B79D3FC-C967-418D-A193-453635FC6900}"/>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16" name="Google Shape;153;p22">
            <a:extLst>
              <a:ext uri="{FF2B5EF4-FFF2-40B4-BE49-F238E27FC236}">
                <a16:creationId xmlns:a16="http://schemas.microsoft.com/office/drawing/2014/main" id="{28C415C0-F9E8-467A-AC39-2878305B40EF}"/>
              </a:ext>
            </a:extLst>
          </p:cNvPr>
          <p:cNvCxnSpPr>
            <a:cxnSpLocks/>
          </p:cNvCxnSpPr>
          <p:nvPr userDrawn="1"/>
        </p:nvCxnSpPr>
        <p:spPr>
          <a:xfrm>
            <a:off x="6871454" y="5240191"/>
            <a:ext cx="3101221" cy="0"/>
          </a:xfrm>
          <a:prstGeom prst="straightConnector1">
            <a:avLst/>
          </a:prstGeom>
          <a:noFill/>
          <a:ln w="9525" cap="flat" cmpd="sng">
            <a:solidFill>
              <a:srgbClr val="FFFFFF"/>
            </a:solidFill>
            <a:prstDash val="solid"/>
            <a:round/>
            <a:headEnd type="none" w="med" len="med"/>
            <a:tailEnd type="none" w="med" len="med"/>
          </a:ln>
        </p:spPr>
      </p:cxnSp>
      <p:pic>
        <p:nvPicPr>
          <p:cNvPr id="18" name="Google Shape;190;p24">
            <a:extLst>
              <a:ext uri="{FF2B5EF4-FFF2-40B4-BE49-F238E27FC236}">
                <a16:creationId xmlns:a16="http://schemas.microsoft.com/office/drawing/2014/main" id="{20B0867A-51AB-4896-8E4F-8E5BBFF9D45D}"/>
              </a:ext>
            </a:extLst>
          </p:cNvPr>
          <p:cNvPicPr preferRelativeResize="0"/>
          <p:nvPr userDrawn="1"/>
        </p:nvPicPr>
        <p:blipFill>
          <a:blip r:embed="rId3">
            <a:alphaModFix/>
          </a:blip>
          <a:stretch>
            <a:fillRect/>
          </a:stretch>
        </p:blipFill>
        <p:spPr>
          <a:xfrm>
            <a:off x="415924" y="6378292"/>
            <a:ext cx="747450" cy="196125"/>
          </a:xfrm>
          <a:prstGeom prst="rect">
            <a:avLst/>
          </a:prstGeom>
          <a:noFill/>
          <a:ln>
            <a:noFill/>
          </a:ln>
        </p:spPr>
      </p:pic>
      <p:cxnSp>
        <p:nvCxnSpPr>
          <p:cNvPr id="19" name="Google Shape;187;p24">
            <a:extLst>
              <a:ext uri="{FF2B5EF4-FFF2-40B4-BE49-F238E27FC236}">
                <a16:creationId xmlns:a16="http://schemas.microsoft.com/office/drawing/2014/main" id="{E3E346D6-C67B-4FA7-A460-EDA2B6BC818F}"/>
              </a:ext>
            </a:extLst>
          </p:cNvPr>
          <p:cNvCxnSpPr>
            <a:cxnSpLocks/>
          </p:cNvCxnSpPr>
          <p:nvPr userDrawn="1"/>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4736037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ver_Imagem2">
    <p:spTree>
      <p:nvGrpSpPr>
        <p:cNvPr id="1" name=""/>
        <p:cNvGrpSpPr/>
        <p:nvPr/>
      </p:nvGrpSpPr>
      <p:grpSpPr>
        <a:xfrm>
          <a:off x="0" y="0"/>
          <a:ext cx="0" cy="0"/>
          <a:chOff x="0" y="0"/>
          <a:chExt cx="0" cy="0"/>
        </a:xfrm>
      </p:grpSpPr>
      <p:pic>
        <p:nvPicPr>
          <p:cNvPr id="3" name="Google Shape;483;p36">
            <a:extLst>
              <a:ext uri="{FF2B5EF4-FFF2-40B4-BE49-F238E27FC236}">
                <a16:creationId xmlns:a16="http://schemas.microsoft.com/office/drawing/2014/main" id="{A76A8337-20A1-4D3C-BD39-F114F387FFE6}"/>
              </a:ext>
            </a:extLst>
          </p:cNvPr>
          <p:cNvPicPr preferRelativeResize="0"/>
          <p:nvPr userDrawn="1"/>
        </p:nvPicPr>
        <p:blipFill>
          <a:blip r:embed="rId2">
            <a:alphaModFix/>
          </a:blip>
          <a:stretch>
            <a:fillRect/>
          </a:stretch>
        </p:blipFill>
        <p:spPr>
          <a:xfrm>
            <a:off x="-488272" y="-71021"/>
            <a:ext cx="11469950" cy="6929021"/>
          </a:xfrm>
          <a:prstGeom prst="rect">
            <a:avLst/>
          </a:prstGeom>
          <a:noFill/>
          <a:ln>
            <a:noFill/>
          </a:ln>
        </p:spPr>
      </p:pic>
      <p:pic>
        <p:nvPicPr>
          <p:cNvPr id="6" name="Google Shape;484;p36">
            <a:extLst>
              <a:ext uri="{FF2B5EF4-FFF2-40B4-BE49-F238E27FC236}">
                <a16:creationId xmlns:a16="http://schemas.microsoft.com/office/drawing/2014/main" id="{53A2A3FB-732D-406E-B87F-69E1AE45293F}"/>
              </a:ext>
            </a:extLst>
          </p:cNvPr>
          <p:cNvPicPr preferRelativeResize="0"/>
          <p:nvPr userDrawn="1"/>
        </p:nvPicPr>
        <p:blipFill>
          <a:blip r:embed="rId3">
            <a:alphaModFix/>
          </a:blip>
          <a:stretch>
            <a:fillRect/>
          </a:stretch>
        </p:blipFill>
        <p:spPr>
          <a:xfrm>
            <a:off x="3291018" y="914814"/>
            <a:ext cx="3922640" cy="967253"/>
          </a:xfrm>
          <a:prstGeom prst="rect">
            <a:avLst/>
          </a:prstGeom>
          <a:noFill/>
          <a:ln>
            <a:noFill/>
          </a:ln>
        </p:spPr>
      </p:pic>
      <p:sp>
        <p:nvSpPr>
          <p:cNvPr id="17" name="Google Shape;485;p36">
            <a:extLst>
              <a:ext uri="{FF2B5EF4-FFF2-40B4-BE49-F238E27FC236}">
                <a16:creationId xmlns:a16="http://schemas.microsoft.com/office/drawing/2014/main" id="{EAB394D5-8FFF-421C-9846-1383E4557C85}"/>
              </a:ext>
            </a:extLst>
          </p:cNvPr>
          <p:cNvSpPr txBox="1"/>
          <p:nvPr userDrawn="1"/>
        </p:nvSpPr>
        <p:spPr>
          <a:xfrm>
            <a:off x="3105000" y="1882067"/>
            <a:ext cx="3696000" cy="2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500">
                <a:solidFill>
                  <a:srgbClr val="FFFFFF"/>
                </a:solidFill>
                <a:uFill>
                  <a:noFill/>
                </a:uFill>
                <a:latin typeface="Montserrat Light"/>
                <a:ea typeface="Montserrat Light"/>
                <a:cs typeface="Montserrat Light"/>
                <a:sym typeface="Montserrat Light"/>
                <a:hlinkClick r:id="rId4">
                  <a:extLst>
                    <a:ext uri="{A12FA001-AC4F-418D-AE19-62706E023703}">
                      <ahyp:hlinkClr xmlns:ahyp="http://schemas.microsoft.com/office/drawing/2018/hyperlinkcolor" val="tx"/>
                    </a:ext>
                  </a:extLst>
                </a:hlinkClick>
              </a:rPr>
              <a:t>www.redirection.com.br</a:t>
            </a:r>
            <a:endParaRPr sz="1500">
              <a:solidFill>
                <a:srgbClr val="FFFFFF"/>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22147057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ubsection_Imagem">
    <p:spTree>
      <p:nvGrpSpPr>
        <p:cNvPr id="1" name=""/>
        <p:cNvGrpSpPr/>
        <p:nvPr/>
      </p:nvGrpSpPr>
      <p:grpSpPr>
        <a:xfrm>
          <a:off x="0" y="0"/>
          <a:ext cx="0" cy="0"/>
          <a:chOff x="0" y="0"/>
          <a:chExt cx="0" cy="0"/>
        </a:xfrm>
      </p:grpSpPr>
      <p:pic>
        <p:nvPicPr>
          <p:cNvPr id="2" name="Google Shape;120;p19">
            <a:extLst>
              <a:ext uri="{FF2B5EF4-FFF2-40B4-BE49-F238E27FC236}">
                <a16:creationId xmlns:a16="http://schemas.microsoft.com/office/drawing/2014/main" id="{A2D8164F-C871-41CE-A831-CDD58DB7FDD9}"/>
              </a:ext>
            </a:extLst>
          </p:cNvPr>
          <p:cNvPicPr preferRelativeResize="0"/>
          <p:nvPr/>
        </p:nvPicPr>
        <p:blipFill rotWithShape="1">
          <a:blip r:embed="rId2">
            <a:alphaModFix amt="50000"/>
          </a:blip>
          <a:srcRect l="17202"/>
          <a:stretch/>
        </p:blipFill>
        <p:spPr>
          <a:xfrm flipH="1">
            <a:off x="-4" y="0"/>
            <a:ext cx="9906004" cy="6857999"/>
          </a:xfrm>
          <a:prstGeom prst="rect">
            <a:avLst/>
          </a:prstGeom>
        </p:spPr>
      </p:pic>
      <p:sp>
        <p:nvSpPr>
          <p:cNvPr id="10" name="Title 1">
            <a:extLst>
              <a:ext uri="{FF2B5EF4-FFF2-40B4-BE49-F238E27FC236}">
                <a16:creationId xmlns:a16="http://schemas.microsoft.com/office/drawing/2014/main" id="{BE017E60-E878-4FA5-BF08-95923EE0E668}"/>
              </a:ext>
            </a:extLst>
          </p:cNvPr>
          <p:cNvSpPr>
            <a:spLocks noGrp="1"/>
          </p:cNvSpPr>
          <p:nvPr>
            <p:ph type="title" hasCustomPrompt="1"/>
          </p:nvPr>
        </p:nvSpPr>
        <p:spPr>
          <a:xfrm>
            <a:off x="3229200" y="4518646"/>
            <a:ext cx="6588000" cy="379907"/>
          </a:xfrm>
          <a:prstGeom prst="rect">
            <a:avLst/>
          </a:prstGeom>
        </p:spPr>
        <p:txBody>
          <a:bodyPr tIns="0" rIns="0" anchor="b" anchorCtr="0">
            <a:sp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11" name="Text Placeholder 5">
            <a:extLst>
              <a:ext uri="{FF2B5EF4-FFF2-40B4-BE49-F238E27FC236}">
                <a16:creationId xmlns:a16="http://schemas.microsoft.com/office/drawing/2014/main" id="{3017889A-A1AF-4747-9562-B0884D6C5F7D}"/>
              </a:ext>
            </a:extLst>
          </p:cNvPr>
          <p:cNvSpPr>
            <a:spLocks noGrp="1"/>
          </p:cNvSpPr>
          <p:nvPr>
            <p:ph type="body" sz="quarter" idx="25" hasCustomPrompt="1"/>
          </p:nvPr>
        </p:nvSpPr>
        <p:spPr>
          <a:xfrm>
            <a:off x="3229200" y="4898553"/>
            <a:ext cx="6588000" cy="324000"/>
          </a:xfrm>
          <a:prstGeom prst="rect">
            <a:avLst/>
          </a:prstGeom>
        </p:spPr>
        <p:txBody>
          <a:bodyPr lIns="72000"/>
          <a:lstStyle>
            <a:lvl1pPr marL="0" indent="0">
              <a:buFontTx/>
              <a:buNone/>
              <a:defRPr lang="en-GB" sz="140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subsection</a:t>
            </a:r>
            <a:endParaRPr lang="en-GB"/>
          </a:p>
        </p:txBody>
      </p:sp>
      <p:cxnSp>
        <p:nvCxnSpPr>
          <p:cNvPr id="12" name="Google Shape;81;p15">
            <a:extLst>
              <a:ext uri="{FF2B5EF4-FFF2-40B4-BE49-F238E27FC236}">
                <a16:creationId xmlns:a16="http://schemas.microsoft.com/office/drawing/2014/main" id="{BF510F3A-56E6-4DA8-89EA-93A0620CD940}"/>
              </a:ext>
            </a:extLst>
          </p:cNvPr>
          <p:cNvCxnSpPr>
            <a:cxnSpLocks/>
          </p:cNvCxnSpPr>
          <p:nvPr/>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123;p19">
            <a:extLst>
              <a:ext uri="{FF2B5EF4-FFF2-40B4-BE49-F238E27FC236}">
                <a16:creationId xmlns:a16="http://schemas.microsoft.com/office/drawing/2014/main" id="{EC73F92F-4B31-4986-A0E2-9383FF4579A8}"/>
              </a:ext>
            </a:extLst>
          </p:cNvPr>
          <p:cNvPicPr preferRelativeResize="0"/>
          <p:nvPr/>
        </p:nvPicPr>
        <p:blipFill>
          <a:blip r:embed="rId3">
            <a:alphaModFix/>
          </a:blip>
          <a:stretch>
            <a:fillRect/>
          </a:stretch>
        </p:blipFill>
        <p:spPr>
          <a:xfrm>
            <a:off x="6059875" y="565026"/>
            <a:ext cx="3316881" cy="870328"/>
          </a:xfrm>
          <a:prstGeom prst="rect">
            <a:avLst/>
          </a:prstGeom>
          <a:noFill/>
          <a:ln>
            <a:noFill/>
          </a:ln>
        </p:spPr>
      </p:pic>
      <p:sp>
        <p:nvSpPr>
          <p:cNvPr id="3" name="Google Shape;57;p13">
            <a:extLst>
              <a:ext uri="{FF2B5EF4-FFF2-40B4-BE49-F238E27FC236}">
                <a16:creationId xmlns:a16="http://schemas.microsoft.com/office/drawing/2014/main" id="{E7AD9F5A-53AE-46B8-BD48-1BF0A98928C8}"/>
              </a:ext>
            </a:extLst>
          </p:cNvPr>
          <p:cNvSpPr txBox="1"/>
          <p:nvPr/>
        </p:nvSpPr>
        <p:spPr>
          <a:xfrm>
            <a:off x="5968538" y="1445493"/>
            <a:ext cx="3537213" cy="3799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333333"/>
                </a:solidFill>
                <a:highlight>
                  <a:srgbClr val="FFFFFF"/>
                </a:highlight>
                <a:latin typeface="Montserrat Light"/>
                <a:ea typeface="Montserrat Light"/>
                <a:cs typeface="Montserrat Light"/>
                <a:sym typeface="Montserrat Light"/>
              </a:rPr>
              <a:t>São Paulo - Curitiba - London - New York</a:t>
            </a:r>
            <a:endParaRPr sz="1600" b="0">
              <a:solidFill>
                <a:srgbClr val="333333"/>
              </a:solidFill>
              <a:latin typeface="Montserrat Light"/>
              <a:ea typeface="Montserrat Light"/>
              <a:cs typeface="Montserrat Light"/>
              <a:sym typeface="Montserrat Light"/>
            </a:endParaRPr>
          </a:p>
        </p:txBody>
      </p:sp>
      <p:pic>
        <p:nvPicPr>
          <p:cNvPr id="8" name="Google Shape;120;p19">
            <a:extLst>
              <a:ext uri="{FF2B5EF4-FFF2-40B4-BE49-F238E27FC236}">
                <a16:creationId xmlns:a16="http://schemas.microsoft.com/office/drawing/2014/main" id="{4E51E1EC-C993-4B22-881D-23BBF047D700}"/>
              </a:ext>
            </a:extLst>
          </p:cNvPr>
          <p:cNvPicPr preferRelativeResize="0"/>
          <p:nvPr userDrawn="1"/>
        </p:nvPicPr>
        <p:blipFill rotWithShape="1">
          <a:blip r:embed="rId2">
            <a:alphaModFix amt="50000"/>
          </a:blip>
          <a:srcRect l="17202"/>
          <a:stretch/>
        </p:blipFill>
        <p:spPr>
          <a:xfrm flipH="1">
            <a:off x="-4" y="0"/>
            <a:ext cx="9906004" cy="6857999"/>
          </a:xfrm>
          <a:prstGeom prst="rect">
            <a:avLst/>
          </a:prstGeom>
        </p:spPr>
      </p:pic>
      <p:cxnSp>
        <p:nvCxnSpPr>
          <p:cNvPr id="9" name="Google Shape;81;p15">
            <a:extLst>
              <a:ext uri="{FF2B5EF4-FFF2-40B4-BE49-F238E27FC236}">
                <a16:creationId xmlns:a16="http://schemas.microsoft.com/office/drawing/2014/main" id="{619E0EF4-D91E-4399-BCE4-7BC4AE37D3BB}"/>
              </a:ext>
            </a:extLst>
          </p:cNvPr>
          <p:cNvCxnSpPr>
            <a:cxnSpLocks/>
          </p:cNvCxnSpPr>
          <p:nvPr userDrawn="1"/>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13" name="Google Shape;123;p19">
            <a:extLst>
              <a:ext uri="{FF2B5EF4-FFF2-40B4-BE49-F238E27FC236}">
                <a16:creationId xmlns:a16="http://schemas.microsoft.com/office/drawing/2014/main" id="{4C720F56-205F-4A88-917D-DB8E5F870385}"/>
              </a:ext>
            </a:extLst>
          </p:cNvPr>
          <p:cNvPicPr preferRelativeResize="0"/>
          <p:nvPr userDrawn="1"/>
        </p:nvPicPr>
        <p:blipFill>
          <a:blip r:embed="rId3">
            <a:alphaModFix/>
          </a:blip>
          <a:stretch>
            <a:fillRect/>
          </a:stretch>
        </p:blipFill>
        <p:spPr>
          <a:xfrm>
            <a:off x="6059875" y="565026"/>
            <a:ext cx="3316881" cy="870328"/>
          </a:xfrm>
          <a:prstGeom prst="rect">
            <a:avLst/>
          </a:prstGeom>
          <a:noFill/>
          <a:ln>
            <a:noFill/>
          </a:ln>
        </p:spPr>
      </p:pic>
      <p:sp>
        <p:nvSpPr>
          <p:cNvPr id="14" name="Google Shape;57;p13">
            <a:extLst>
              <a:ext uri="{FF2B5EF4-FFF2-40B4-BE49-F238E27FC236}">
                <a16:creationId xmlns:a16="http://schemas.microsoft.com/office/drawing/2014/main" id="{4D7DD607-9D59-4D97-A0B2-F88F2B601A7E}"/>
              </a:ext>
            </a:extLst>
          </p:cNvPr>
          <p:cNvSpPr txBox="1"/>
          <p:nvPr userDrawn="1"/>
        </p:nvSpPr>
        <p:spPr>
          <a:xfrm>
            <a:off x="5968538" y="1445493"/>
            <a:ext cx="3537213" cy="37990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333333"/>
                </a:solidFill>
                <a:highlight>
                  <a:srgbClr val="FFFFFF"/>
                </a:highlight>
                <a:latin typeface="Montserrat Light"/>
                <a:ea typeface="Montserrat Light"/>
                <a:cs typeface="Montserrat Light"/>
                <a:sym typeface="Montserrat Light"/>
              </a:rPr>
              <a:t>São Paulo - Curitiba - London - New York</a:t>
            </a:r>
            <a:endParaRPr sz="1600" b="0">
              <a:solidFill>
                <a:srgbClr val="333333"/>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3355816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ver_Barras">
    <p:spTree>
      <p:nvGrpSpPr>
        <p:cNvPr id="1" name=""/>
        <p:cNvGrpSpPr/>
        <p:nvPr/>
      </p:nvGrpSpPr>
      <p:grpSpPr>
        <a:xfrm>
          <a:off x="0" y="0"/>
          <a:ext cx="0" cy="0"/>
          <a:chOff x="0" y="0"/>
          <a:chExt cx="0" cy="0"/>
        </a:xfrm>
      </p:grpSpPr>
      <p:pic>
        <p:nvPicPr>
          <p:cNvPr id="6" name="Google Shape;54;p13">
            <a:extLst>
              <a:ext uri="{FF2B5EF4-FFF2-40B4-BE49-F238E27FC236}">
                <a16:creationId xmlns:a16="http://schemas.microsoft.com/office/drawing/2014/main" id="{3C2FE7DC-53F2-4679-9CFB-8817E9BFD3E9}"/>
              </a:ext>
            </a:extLst>
          </p:cNvPr>
          <p:cNvPicPr preferRelativeResize="0"/>
          <p:nvPr/>
        </p:nvPicPr>
        <p:blipFill>
          <a:blip r:embed="rId2">
            <a:alphaModFix amt="50000"/>
          </a:blip>
          <a:stretch>
            <a:fillRect/>
          </a:stretch>
        </p:blipFill>
        <p:spPr>
          <a:xfrm>
            <a:off x="0" y="-33251"/>
            <a:ext cx="9906000" cy="5632178"/>
          </a:xfrm>
          <a:prstGeom prst="rect">
            <a:avLst/>
          </a:prstGeom>
          <a:noFill/>
          <a:ln>
            <a:noFill/>
          </a:ln>
        </p:spPr>
      </p:pic>
      <p:sp>
        <p:nvSpPr>
          <p:cNvPr id="13" name="Title 1"/>
          <p:cNvSpPr>
            <a:spLocks noGrp="1"/>
          </p:cNvSpPr>
          <p:nvPr>
            <p:ph type="title" hasCustomPrompt="1"/>
          </p:nvPr>
        </p:nvSpPr>
        <p:spPr>
          <a:xfrm>
            <a:off x="4284000" y="4332230"/>
            <a:ext cx="5544000" cy="1299948"/>
          </a:xfrm>
          <a:prstGeom prst="rect">
            <a:avLst/>
          </a:prstGeom>
        </p:spPr>
        <p:txBody>
          <a:bodyPr rIns="0" anchor="b" anchorCtr="0">
            <a:no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26" name="Text Placeholder 5"/>
          <p:cNvSpPr>
            <a:spLocks noGrp="1"/>
          </p:cNvSpPr>
          <p:nvPr>
            <p:ph type="body" sz="quarter" idx="25" hasCustomPrompt="1"/>
          </p:nvPr>
        </p:nvSpPr>
        <p:spPr>
          <a:xfrm>
            <a:off x="4284000" y="5632178"/>
            <a:ext cx="5544000" cy="324000"/>
          </a:xfrm>
          <a:prstGeom prst="rect">
            <a:avLst/>
          </a:prstGeom>
        </p:spPr>
        <p:txBody>
          <a:bodyPr lIns="72000"/>
          <a:lstStyle>
            <a:lvl1pPr marL="0" indent="0">
              <a:buFontTx/>
              <a:buNone/>
              <a:defRPr lang="en-GB" sz="140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date</a:t>
            </a:r>
            <a:endParaRPr lang="en-GB"/>
          </a:p>
        </p:txBody>
      </p:sp>
      <p:cxnSp>
        <p:nvCxnSpPr>
          <p:cNvPr id="2" name="Google Shape;81;p15">
            <a:extLst>
              <a:ext uri="{FF2B5EF4-FFF2-40B4-BE49-F238E27FC236}">
                <a16:creationId xmlns:a16="http://schemas.microsoft.com/office/drawing/2014/main" id="{70B9C506-4034-4555-8EAF-82496A5C69A2}"/>
              </a:ext>
            </a:extLst>
          </p:cNvPr>
          <p:cNvCxnSpPr>
            <a:cxnSpLocks/>
          </p:cNvCxnSpPr>
          <p:nvPr/>
        </p:nvCxnSpPr>
        <p:spPr>
          <a:xfrm flipH="1">
            <a:off x="4284000" y="5632178"/>
            <a:ext cx="5544001"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56;p13">
            <a:extLst>
              <a:ext uri="{FF2B5EF4-FFF2-40B4-BE49-F238E27FC236}">
                <a16:creationId xmlns:a16="http://schemas.microsoft.com/office/drawing/2014/main" id="{E8956915-0A2E-4703-AE63-53AFEDCB0072}"/>
              </a:ext>
            </a:extLst>
          </p:cNvPr>
          <p:cNvPicPr preferRelativeResize="0"/>
          <p:nvPr/>
        </p:nvPicPr>
        <p:blipFill>
          <a:blip r:embed="rId3">
            <a:alphaModFix/>
          </a:blip>
          <a:stretch>
            <a:fillRect/>
          </a:stretch>
        </p:blipFill>
        <p:spPr>
          <a:xfrm>
            <a:off x="428825" y="396825"/>
            <a:ext cx="2869701" cy="753000"/>
          </a:xfrm>
          <a:prstGeom prst="rect">
            <a:avLst/>
          </a:prstGeom>
          <a:noFill/>
          <a:ln>
            <a:noFill/>
          </a:ln>
        </p:spPr>
      </p:pic>
      <p:sp>
        <p:nvSpPr>
          <p:cNvPr id="5" name="Google Shape;57;p13">
            <a:extLst>
              <a:ext uri="{FF2B5EF4-FFF2-40B4-BE49-F238E27FC236}">
                <a16:creationId xmlns:a16="http://schemas.microsoft.com/office/drawing/2014/main" id="{DAAE4AAA-1D9E-479A-85A9-F24DEE069CE0}"/>
              </a:ext>
            </a:extLst>
          </p:cNvPr>
          <p:cNvSpPr txBox="1"/>
          <p:nvPr/>
        </p:nvSpPr>
        <p:spPr>
          <a:xfrm>
            <a:off x="315884" y="1149825"/>
            <a:ext cx="3025044"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rgbClr val="333333"/>
                </a:solidFill>
                <a:highlight>
                  <a:srgbClr val="FFFFFF"/>
                </a:highlight>
                <a:latin typeface="Montserrat Light"/>
                <a:ea typeface="Montserrat Light"/>
                <a:cs typeface="Montserrat Light"/>
                <a:sym typeface="Montserrat Light"/>
              </a:rPr>
              <a:t>São Paulo - Curitiba - London - New York</a:t>
            </a:r>
            <a:endParaRPr b="0">
              <a:solidFill>
                <a:srgbClr val="333333"/>
              </a:solidFill>
              <a:latin typeface="Montserrat Light"/>
              <a:ea typeface="Montserrat Light"/>
              <a:cs typeface="Montserrat Light"/>
              <a:sym typeface="Montserrat Light"/>
            </a:endParaRPr>
          </a:p>
        </p:txBody>
      </p:sp>
      <p:pic>
        <p:nvPicPr>
          <p:cNvPr id="8" name="Google Shape;54;p13">
            <a:extLst>
              <a:ext uri="{FF2B5EF4-FFF2-40B4-BE49-F238E27FC236}">
                <a16:creationId xmlns:a16="http://schemas.microsoft.com/office/drawing/2014/main" id="{66C703CA-FBD5-42CB-9378-F56AA9E5CE8A}"/>
              </a:ext>
            </a:extLst>
          </p:cNvPr>
          <p:cNvPicPr preferRelativeResize="0"/>
          <p:nvPr userDrawn="1"/>
        </p:nvPicPr>
        <p:blipFill>
          <a:blip r:embed="rId2">
            <a:alphaModFix amt="50000"/>
          </a:blip>
          <a:stretch>
            <a:fillRect/>
          </a:stretch>
        </p:blipFill>
        <p:spPr>
          <a:xfrm>
            <a:off x="0" y="-33251"/>
            <a:ext cx="9906000" cy="5632178"/>
          </a:xfrm>
          <a:prstGeom prst="rect">
            <a:avLst/>
          </a:prstGeom>
          <a:noFill/>
          <a:ln>
            <a:noFill/>
          </a:ln>
        </p:spPr>
      </p:pic>
      <p:cxnSp>
        <p:nvCxnSpPr>
          <p:cNvPr id="9" name="Google Shape;81;p15">
            <a:extLst>
              <a:ext uri="{FF2B5EF4-FFF2-40B4-BE49-F238E27FC236}">
                <a16:creationId xmlns:a16="http://schemas.microsoft.com/office/drawing/2014/main" id="{2DE2F1E7-9997-48B8-92A3-A43D4ABBA902}"/>
              </a:ext>
            </a:extLst>
          </p:cNvPr>
          <p:cNvCxnSpPr>
            <a:cxnSpLocks/>
          </p:cNvCxnSpPr>
          <p:nvPr userDrawn="1"/>
        </p:nvCxnSpPr>
        <p:spPr>
          <a:xfrm flipH="1">
            <a:off x="4284000" y="5632178"/>
            <a:ext cx="5544001" cy="0"/>
          </a:xfrm>
          <a:prstGeom prst="straightConnector1">
            <a:avLst/>
          </a:prstGeom>
          <a:noFill/>
          <a:ln w="19050" cap="flat" cmpd="sng">
            <a:solidFill>
              <a:srgbClr val="60B5DF"/>
            </a:solidFill>
            <a:prstDash val="solid"/>
            <a:round/>
            <a:headEnd type="none" w="med" len="med"/>
            <a:tailEnd type="none" w="med" len="med"/>
          </a:ln>
        </p:spPr>
      </p:cxnSp>
      <p:pic>
        <p:nvPicPr>
          <p:cNvPr id="10" name="Google Shape;56;p13">
            <a:extLst>
              <a:ext uri="{FF2B5EF4-FFF2-40B4-BE49-F238E27FC236}">
                <a16:creationId xmlns:a16="http://schemas.microsoft.com/office/drawing/2014/main" id="{FCD60489-0C56-4881-B4B2-96A4CA1CC446}"/>
              </a:ext>
            </a:extLst>
          </p:cNvPr>
          <p:cNvPicPr preferRelativeResize="0"/>
          <p:nvPr userDrawn="1"/>
        </p:nvPicPr>
        <p:blipFill>
          <a:blip r:embed="rId3">
            <a:alphaModFix/>
          </a:blip>
          <a:stretch>
            <a:fillRect/>
          </a:stretch>
        </p:blipFill>
        <p:spPr>
          <a:xfrm>
            <a:off x="428825" y="396825"/>
            <a:ext cx="2869701" cy="753000"/>
          </a:xfrm>
          <a:prstGeom prst="rect">
            <a:avLst/>
          </a:prstGeom>
          <a:noFill/>
          <a:ln>
            <a:noFill/>
          </a:ln>
        </p:spPr>
      </p:pic>
      <p:sp>
        <p:nvSpPr>
          <p:cNvPr id="11" name="Google Shape;57;p13">
            <a:extLst>
              <a:ext uri="{FF2B5EF4-FFF2-40B4-BE49-F238E27FC236}">
                <a16:creationId xmlns:a16="http://schemas.microsoft.com/office/drawing/2014/main" id="{EE3233CB-0D75-475B-99C6-FB34235B65B0}"/>
              </a:ext>
            </a:extLst>
          </p:cNvPr>
          <p:cNvSpPr txBox="1"/>
          <p:nvPr userDrawn="1"/>
        </p:nvSpPr>
        <p:spPr>
          <a:xfrm>
            <a:off x="315884" y="1149825"/>
            <a:ext cx="3025044"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rgbClr val="333333"/>
                </a:solidFill>
                <a:highlight>
                  <a:srgbClr val="FFFFFF"/>
                </a:highlight>
                <a:latin typeface="Montserrat Light"/>
                <a:ea typeface="Montserrat Light"/>
                <a:cs typeface="Montserrat Light"/>
                <a:sym typeface="Montserrat Light"/>
              </a:rPr>
              <a:t>São Paulo - Curitiba - London - New York</a:t>
            </a:r>
            <a:endParaRPr b="0">
              <a:solidFill>
                <a:srgbClr val="333333"/>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7837813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 Redirection">
    <p:spTree>
      <p:nvGrpSpPr>
        <p:cNvPr id="1" name=""/>
        <p:cNvGrpSpPr/>
        <p:nvPr/>
      </p:nvGrpSpPr>
      <p:grpSpPr>
        <a:xfrm>
          <a:off x="0" y="0"/>
          <a:ext cx="0" cy="0"/>
          <a:chOff x="0" y="0"/>
          <a:chExt cx="0" cy="0"/>
        </a:xfrm>
      </p:grpSpPr>
      <p:pic>
        <p:nvPicPr>
          <p:cNvPr id="24" name="Google Shape;138;p21">
            <a:extLst>
              <a:ext uri="{FF2B5EF4-FFF2-40B4-BE49-F238E27FC236}">
                <a16:creationId xmlns:a16="http://schemas.microsoft.com/office/drawing/2014/main" id="{AE3976E4-A98E-4975-A07A-9B696227F889}"/>
              </a:ext>
            </a:extLst>
          </p:cNvPr>
          <p:cNvPicPr preferRelativeResize="0"/>
          <p:nvPr userDrawn="1"/>
        </p:nvPicPr>
        <p:blipFill rotWithShape="1">
          <a:blip r:embed="rId2">
            <a:alphaModFix amt="50000"/>
          </a:blip>
          <a:srcRect l="61257" r="3247"/>
          <a:stretch/>
        </p:blipFill>
        <p:spPr>
          <a:xfrm>
            <a:off x="6926395" y="10115"/>
            <a:ext cx="2979605" cy="5226842"/>
          </a:xfrm>
          <a:prstGeom prst="rect">
            <a:avLst/>
          </a:prstGeom>
          <a:noFill/>
          <a:ln>
            <a:noFill/>
          </a:ln>
        </p:spPr>
      </p:pic>
      <p:sp>
        <p:nvSpPr>
          <p:cNvPr id="2" name="Title 1"/>
          <p:cNvSpPr>
            <a:spLocks noGrp="1"/>
          </p:cNvSpPr>
          <p:nvPr>
            <p:ph type="title" hasCustomPrompt="1"/>
          </p:nvPr>
        </p:nvSpPr>
        <p:spPr/>
        <p:txBody>
          <a:bodyPr/>
          <a:lstStyle>
            <a:lvl1pPr>
              <a:defRPr>
                <a:solidFill>
                  <a:schemeClr val="tx2"/>
                </a:solidFill>
              </a:defRPr>
            </a:lvl1pPr>
          </a:lstStyle>
          <a:p>
            <a:r>
              <a:rPr lang="en-US"/>
              <a:t>Redirection</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9" name="CaixaDeTexto 8">
            <a:extLst>
              <a:ext uri="{FF2B5EF4-FFF2-40B4-BE49-F238E27FC236}">
                <a16:creationId xmlns:a16="http://schemas.microsoft.com/office/drawing/2014/main" id="{1F644D42-C6D6-491D-B349-1420785E834E}"/>
              </a:ext>
            </a:extLst>
          </p:cNvPr>
          <p:cNvSpPr txBox="1"/>
          <p:nvPr/>
        </p:nvSpPr>
        <p:spPr>
          <a:xfrm>
            <a:off x="415924" y="1328554"/>
            <a:ext cx="6004972" cy="1969835"/>
          </a:xfrm>
          <a:prstGeom prst="rect">
            <a:avLst/>
          </a:prstGeom>
        </p:spPr>
        <p:txBody>
          <a:bodyPr wrap="square" lIns="72000" rIns="36000" rtlCol="0">
            <a:spAutoFit/>
          </a:bodyPr>
          <a:lstStyle/>
          <a:p>
            <a:pPr marL="0" indent="0" algn="just" fontAlgn="auto">
              <a:lnSpc>
                <a:spcPct val="105000"/>
              </a:lnSpc>
              <a:spcBef>
                <a:spcPts val="300"/>
              </a:spcBef>
              <a:spcAft>
                <a:spcPts val="0"/>
              </a:spcAft>
              <a:buClr>
                <a:srgbClr val="06305D"/>
              </a:buClr>
              <a:buSzPct val="120000"/>
              <a:buFont typeface="Wingdings" panose="05000000000000000000" pitchFamily="2" charset="2"/>
              <a:buNone/>
            </a:pPr>
            <a:r>
              <a:rPr lang="en-US" sz="1400" b="0" i="0">
                <a:solidFill>
                  <a:schemeClr val="bg1">
                    <a:lumMod val="50000"/>
                  </a:schemeClr>
                </a:solidFill>
                <a:latin typeface="+mn-lt"/>
              </a:rPr>
              <a:t>Redirection International has extensive experience in </a:t>
            </a:r>
            <a:r>
              <a:rPr lang="en-US" sz="1400" b="0" i="0" err="1">
                <a:solidFill>
                  <a:schemeClr val="bg1">
                    <a:lumMod val="50000"/>
                  </a:schemeClr>
                </a:solidFill>
                <a:latin typeface="+mn-lt"/>
              </a:rPr>
              <a:t>crossborder</a:t>
            </a:r>
            <a:r>
              <a:rPr lang="en-US" sz="1400" b="0" i="0">
                <a:solidFill>
                  <a:schemeClr val="bg1">
                    <a:lumMod val="50000"/>
                  </a:schemeClr>
                </a:solidFill>
                <a:latin typeface="+mn-lt"/>
              </a:rPr>
              <a:t> transactions. Our team operates directly in Brazil, the United States and the United Kingdom.
</a:t>
            </a:r>
            <a:br>
              <a:rPr lang="en-US" sz="1400" b="0" i="0">
                <a:solidFill>
                  <a:schemeClr val="bg1">
                    <a:lumMod val="50000"/>
                  </a:schemeClr>
                </a:solidFill>
                <a:latin typeface="+mn-lt"/>
              </a:rPr>
            </a:br>
            <a:r>
              <a:rPr lang="en-US" sz="1400" b="0" i="0">
                <a:solidFill>
                  <a:schemeClr val="bg1">
                    <a:lumMod val="50000"/>
                  </a:schemeClr>
                </a:solidFill>
                <a:latin typeface="+mn-lt"/>
              </a:rPr>
              <a:t>We are members of IR Global and ACG and also develop a network of selected partners in all major business sectors and regions of the world.
</a:t>
            </a:r>
            <a:br>
              <a:rPr lang="en-US" sz="1400" b="0" i="0">
                <a:solidFill>
                  <a:schemeClr val="bg1">
                    <a:lumMod val="50000"/>
                  </a:schemeClr>
                </a:solidFill>
                <a:latin typeface="+mn-lt"/>
              </a:rPr>
            </a:br>
            <a:r>
              <a:rPr lang="en-US" sz="1400" b="0" i="0">
                <a:solidFill>
                  <a:schemeClr val="bg1">
                    <a:lumMod val="50000"/>
                  </a:schemeClr>
                </a:solidFill>
                <a:latin typeface="+mn-lt"/>
              </a:rPr>
              <a:t>We have a broad sector focus and experienced team for conducting transactions with local expertise and global reach.</a:t>
            </a:r>
            <a:endParaRPr lang="pt-BR" sz="1400" b="0" i="0">
              <a:solidFill>
                <a:schemeClr val="bg1">
                  <a:lumMod val="50000"/>
                </a:schemeClr>
              </a:solidFill>
              <a:latin typeface="+mn-lt"/>
            </a:endParaRPr>
          </a:p>
        </p:txBody>
      </p:sp>
      <p:pic>
        <p:nvPicPr>
          <p:cNvPr id="10" name="Google Shape;138;p21">
            <a:extLst>
              <a:ext uri="{FF2B5EF4-FFF2-40B4-BE49-F238E27FC236}">
                <a16:creationId xmlns:a16="http://schemas.microsoft.com/office/drawing/2014/main" id="{85FED6EB-629B-48E3-8F62-0F6E3B150EE9}"/>
              </a:ext>
            </a:extLst>
          </p:cNvPr>
          <p:cNvPicPr preferRelativeResize="0"/>
          <p:nvPr/>
        </p:nvPicPr>
        <p:blipFill rotWithShape="1">
          <a:blip r:embed="rId2">
            <a:alphaModFix amt="50000"/>
          </a:blip>
          <a:srcRect l="61257" r="3247"/>
          <a:stretch/>
        </p:blipFill>
        <p:spPr>
          <a:xfrm>
            <a:off x="6926395" y="10115"/>
            <a:ext cx="2979605" cy="5226842"/>
          </a:xfrm>
          <a:prstGeom prst="rect">
            <a:avLst/>
          </a:prstGeom>
          <a:noFill/>
          <a:ln>
            <a:noFill/>
          </a:ln>
        </p:spPr>
      </p:pic>
      <p:sp>
        <p:nvSpPr>
          <p:cNvPr id="14" name="Title 1">
            <a:extLst>
              <a:ext uri="{FF2B5EF4-FFF2-40B4-BE49-F238E27FC236}">
                <a16:creationId xmlns:a16="http://schemas.microsoft.com/office/drawing/2014/main" id="{25E31E3A-0F02-4A0B-A4EA-0AEAF3213B79}"/>
              </a:ext>
            </a:extLst>
          </p:cNvPr>
          <p:cNvSpPr txBox="1">
            <a:spLocks/>
          </p:cNvSpPr>
          <p:nvPr/>
        </p:nvSpPr>
        <p:spPr>
          <a:xfrm>
            <a:off x="431950" y="4159035"/>
            <a:ext cx="2105100" cy="349702"/>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pt-BR" sz="1800" b="0"/>
              <a:t>Focus</a:t>
            </a:r>
          </a:p>
        </p:txBody>
      </p:sp>
      <p:sp>
        <p:nvSpPr>
          <p:cNvPr id="16" name="CaixaDeTexto 15">
            <a:extLst>
              <a:ext uri="{FF2B5EF4-FFF2-40B4-BE49-F238E27FC236}">
                <a16:creationId xmlns:a16="http://schemas.microsoft.com/office/drawing/2014/main" id="{E95C2B9D-82D7-4EC3-AAA8-DDDC13AFB368}"/>
              </a:ext>
            </a:extLst>
          </p:cNvPr>
          <p:cNvSpPr txBox="1"/>
          <p:nvPr/>
        </p:nvSpPr>
        <p:spPr>
          <a:xfrm>
            <a:off x="431951" y="4604505"/>
            <a:ext cx="3130399" cy="761812"/>
          </a:xfrm>
          <a:prstGeom prst="rect">
            <a:avLst/>
          </a:prstGeom>
        </p:spPr>
        <p:txBody>
          <a:bodyPr wrap="square" lIns="72000" rIns="36000" rtlCol="0">
            <a:spAutoFit/>
          </a:bodyPr>
          <a:lstStyle/>
          <a:p>
            <a:pPr marL="0" indent="0" algn="just" fontAlgn="auto">
              <a:lnSpc>
                <a:spcPct val="105000"/>
              </a:lnSpc>
              <a:spcBef>
                <a:spcPts val="300"/>
              </a:spcBef>
              <a:spcAft>
                <a:spcPts val="0"/>
              </a:spcAft>
              <a:buClr>
                <a:srgbClr val="06305D"/>
              </a:buClr>
              <a:buSzPct val="120000"/>
              <a:buFont typeface="Wingdings" panose="05000000000000000000" pitchFamily="2" charset="2"/>
              <a:buNone/>
            </a:pPr>
            <a:r>
              <a:rPr lang="en-US" sz="1400" b="0" i="0">
                <a:solidFill>
                  <a:schemeClr val="bg1">
                    <a:lumMod val="50000"/>
                  </a:schemeClr>
                </a:solidFill>
                <a:latin typeface="+mn-lt"/>
              </a:rPr>
              <a:t>We are specialized in M&amp;A advisory for local and international middle market companies.</a:t>
            </a:r>
            <a:endParaRPr lang="pt-BR" sz="1400" b="0" i="0">
              <a:solidFill>
                <a:schemeClr val="bg1">
                  <a:lumMod val="50000"/>
                </a:schemeClr>
              </a:solidFill>
              <a:latin typeface="+mn-lt"/>
            </a:endParaRPr>
          </a:p>
        </p:txBody>
      </p:sp>
      <p:sp>
        <p:nvSpPr>
          <p:cNvPr id="17" name="Title 1">
            <a:extLst>
              <a:ext uri="{FF2B5EF4-FFF2-40B4-BE49-F238E27FC236}">
                <a16:creationId xmlns:a16="http://schemas.microsoft.com/office/drawing/2014/main" id="{808A534B-78AC-404E-B3AE-E480BB8AA1DB}"/>
              </a:ext>
            </a:extLst>
          </p:cNvPr>
          <p:cNvSpPr txBox="1">
            <a:spLocks/>
          </p:cNvSpPr>
          <p:nvPr/>
        </p:nvSpPr>
        <p:spPr>
          <a:xfrm>
            <a:off x="4114878" y="4143831"/>
            <a:ext cx="2105100" cy="349702"/>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pt-BR" sz="1800" b="0" err="1"/>
              <a:t>experience</a:t>
            </a:r>
            <a:endParaRPr lang="pt-BR" sz="1800" b="0"/>
          </a:p>
        </p:txBody>
      </p:sp>
      <p:sp>
        <p:nvSpPr>
          <p:cNvPr id="19" name="CaixaDeTexto 18">
            <a:extLst>
              <a:ext uri="{FF2B5EF4-FFF2-40B4-BE49-F238E27FC236}">
                <a16:creationId xmlns:a16="http://schemas.microsoft.com/office/drawing/2014/main" id="{B9BDF459-04E7-4FB5-8927-DA2B182E659C}"/>
              </a:ext>
            </a:extLst>
          </p:cNvPr>
          <p:cNvSpPr txBox="1"/>
          <p:nvPr/>
        </p:nvSpPr>
        <p:spPr>
          <a:xfrm>
            <a:off x="4114879" y="4589301"/>
            <a:ext cx="3033045" cy="988027"/>
          </a:xfrm>
          <a:prstGeom prst="rect">
            <a:avLst/>
          </a:prstGeom>
        </p:spPr>
        <p:txBody>
          <a:bodyPr wrap="square" lIns="72000" rIns="36000" rtlCol="0">
            <a:spAutoFit/>
          </a:bodyPr>
          <a:lstStyle/>
          <a:p>
            <a:pPr marL="0" indent="0" algn="just" fontAlgn="auto">
              <a:lnSpc>
                <a:spcPct val="105000"/>
              </a:lnSpc>
              <a:spcBef>
                <a:spcPts val="300"/>
              </a:spcBef>
              <a:spcAft>
                <a:spcPts val="0"/>
              </a:spcAft>
              <a:buClr>
                <a:srgbClr val="06305D"/>
              </a:buClr>
              <a:buSzPct val="120000"/>
              <a:buFont typeface="Wingdings" panose="05000000000000000000" pitchFamily="2" charset="2"/>
              <a:buNone/>
            </a:pPr>
            <a:r>
              <a:rPr lang="en-US" sz="1400" b="0" i="0">
                <a:solidFill>
                  <a:schemeClr val="bg1">
                    <a:lumMod val="50000"/>
                  </a:schemeClr>
                </a:solidFill>
                <a:latin typeface="+mn-lt"/>
              </a:rPr>
              <a:t>We have proven expertise in advising on holistic and complex Mergers &amp; Acquisitions processes and Corporate Development Services.</a:t>
            </a:r>
            <a:endParaRPr lang="pt-BR" sz="1400" b="0" i="0">
              <a:solidFill>
                <a:schemeClr val="bg1">
                  <a:lumMod val="50000"/>
                </a:schemeClr>
              </a:solidFill>
              <a:latin typeface="+mn-lt"/>
            </a:endParaRPr>
          </a:p>
        </p:txBody>
      </p:sp>
      <p:sp>
        <p:nvSpPr>
          <p:cNvPr id="21" name="TextBox 5">
            <a:extLst>
              <a:ext uri="{FF2B5EF4-FFF2-40B4-BE49-F238E27FC236}">
                <a16:creationId xmlns:a16="http://schemas.microsoft.com/office/drawing/2014/main" id="{2D18772B-B8A7-4D97-9F08-9A25D0A20657}"/>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22" name="Google Shape;159;p22">
            <a:extLst>
              <a:ext uri="{FF2B5EF4-FFF2-40B4-BE49-F238E27FC236}">
                <a16:creationId xmlns:a16="http://schemas.microsoft.com/office/drawing/2014/main" id="{8E38BD94-65AE-4D15-A26A-30923F3A900E}"/>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6" name="Google Shape;159;p22">
            <a:extLst>
              <a:ext uri="{FF2B5EF4-FFF2-40B4-BE49-F238E27FC236}">
                <a16:creationId xmlns:a16="http://schemas.microsoft.com/office/drawing/2014/main" id="{2F28AA11-5DE1-496F-8154-96836DE5DFA0}"/>
              </a:ext>
            </a:extLst>
          </p:cNvPr>
          <p:cNvCxnSpPr>
            <a:cxnSpLocks/>
          </p:cNvCxnSpPr>
          <p:nvPr userDrawn="1"/>
        </p:nvCxnSpPr>
        <p:spPr>
          <a:xfrm rot="10800000">
            <a:off x="501801" y="4508737"/>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9" name="Google Shape;159;p22">
            <a:extLst>
              <a:ext uri="{FF2B5EF4-FFF2-40B4-BE49-F238E27FC236}">
                <a16:creationId xmlns:a16="http://schemas.microsoft.com/office/drawing/2014/main" id="{73D2FC4A-3B68-487E-A011-59A17478BE1C}"/>
              </a:ext>
            </a:extLst>
          </p:cNvPr>
          <p:cNvCxnSpPr>
            <a:cxnSpLocks/>
          </p:cNvCxnSpPr>
          <p:nvPr userDrawn="1"/>
        </p:nvCxnSpPr>
        <p:spPr>
          <a:xfrm rot="10800000">
            <a:off x="4184729" y="4493533"/>
            <a:ext cx="2105100" cy="0"/>
          </a:xfrm>
          <a:prstGeom prst="straightConnector1">
            <a:avLst/>
          </a:prstGeom>
          <a:noFill/>
          <a:ln w="19050" cap="flat" cmpd="sng">
            <a:solidFill>
              <a:srgbClr val="60B5DF"/>
            </a:solidFill>
            <a:prstDash val="solid"/>
            <a:round/>
            <a:headEnd type="none" w="med" len="med"/>
            <a:tailEnd type="none" w="med" len="med"/>
          </a:ln>
        </p:spPr>
      </p:cxnSp>
    </p:spTree>
    <p:extLst>
      <p:ext uri="{BB962C8B-B14F-4D97-AF65-F5344CB8AC3E}">
        <p14:creationId xmlns:p14="http://schemas.microsoft.com/office/powerpoint/2010/main" val="39775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resença Mundial">
    <p:spTree>
      <p:nvGrpSpPr>
        <p:cNvPr id="1" name=""/>
        <p:cNvGrpSpPr/>
        <p:nvPr/>
      </p:nvGrpSpPr>
      <p:grpSpPr>
        <a:xfrm>
          <a:off x="0" y="0"/>
          <a:ext cx="0" cy="0"/>
          <a:chOff x="0" y="0"/>
          <a:chExt cx="0" cy="0"/>
        </a:xfrm>
      </p:grpSpPr>
      <p:pic>
        <p:nvPicPr>
          <p:cNvPr id="4" name="Google Shape;152;p22">
            <a:extLst>
              <a:ext uri="{FF2B5EF4-FFF2-40B4-BE49-F238E27FC236}">
                <a16:creationId xmlns:a16="http://schemas.microsoft.com/office/drawing/2014/main" id="{879FF6BD-6338-4952-A3BA-43F4C0AC6205}"/>
              </a:ext>
            </a:extLst>
          </p:cNvPr>
          <p:cNvPicPr preferRelativeResize="0"/>
          <p:nvPr/>
        </p:nvPicPr>
        <p:blipFill rotWithShape="1">
          <a:blip r:embed="rId2">
            <a:alphaModFix/>
          </a:blip>
          <a:srcRect l="3727" r="3480"/>
          <a:stretch/>
        </p:blipFill>
        <p:spPr>
          <a:xfrm>
            <a:off x="0" y="-45248"/>
            <a:ext cx="9906000" cy="5997036"/>
          </a:xfrm>
          <a:prstGeom prst="rect">
            <a:avLst/>
          </a:prstGeom>
          <a:noFill/>
          <a:ln>
            <a:noFill/>
          </a:ln>
        </p:spPr>
      </p:pic>
      <p:sp>
        <p:nvSpPr>
          <p:cNvPr id="2" name="Title 1"/>
          <p:cNvSpPr>
            <a:spLocks noGrp="1"/>
          </p:cNvSpPr>
          <p:nvPr>
            <p:ph type="title" hasCustomPrompt="1"/>
          </p:nvPr>
        </p:nvSpPr>
        <p:spPr/>
        <p:txBody>
          <a:bodyPr/>
          <a:lstStyle>
            <a:lvl1pPr>
              <a:defRPr>
                <a:solidFill>
                  <a:schemeClr val="bg1"/>
                </a:solidFill>
              </a:defRPr>
            </a:lvl1pPr>
          </a:lstStyle>
          <a:p>
            <a:r>
              <a:rPr lang="en-US" err="1"/>
              <a:t>Presença</a:t>
            </a:r>
            <a:r>
              <a:rPr lang="en-US"/>
              <a:t> </a:t>
            </a:r>
            <a:r>
              <a:rPr lang="en-US" err="1"/>
              <a:t>mundial</a:t>
            </a:r>
            <a:r>
              <a:rPr lang="en-US"/>
              <a:t>:</a:t>
            </a:r>
            <a:endParaRPr lang="en-GB"/>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7" name="Google Shape;153;p22">
            <a:extLst>
              <a:ext uri="{FF2B5EF4-FFF2-40B4-BE49-F238E27FC236}">
                <a16:creationId xmlns:a16="http://schemas.microsoft.com/office/drawing/2014/main" id="{0B9F9E87-0367-4456-B72F-70937D5607D9}"/>
              </a:ext>
            </a:extLst>
          </p:cNvPr>
          <p:cNvCxnSpPr>
            <a:cxnSpLocks/>
          </p:cNvCxnSpPr>
          <p:nvPr/>
        </p:nvCxnSpPr>
        <p:spPr>
          <a:xfrm>
            <a:off x="6871454" y="5240191"/>
            <a:ext cx="3101221" cy="0"/>
          </a:xfrm>
          <a:prstGeom prst="straightConnector1">
            <a:avLst/>
          </a:prstGeom>
          <a:noFill/>
          <a:ln w="9525" cap="flat" cmpd="sng">
            <a:solidFill>
              <a:srgbClr val="FFFFFF"/>
            </a:solidFill>
            <a:prstDash val="solid"/>
            <a:round/>
            <a:headEnd type="none" w="med" len="med"/>
            <a:tailEnd type="none" w="med" len="med"/>
          </a:ln>
        </p:spPr>
      </p:cxnSp>
      <p:sp>
        <p:nvSpPr>
          <p:cNvPr id="29" name="Google Shape;160;p22">
            <a:extLst>
              <a:ext uri="{FF2B5EF4-FFF2-40B4-BE49-F238E27FC236}">
                <a16:creationId xmlns:a16="http://schemas.microsoft.com/office/drawing/2014/main" id="{0379FA49-009D-430A-8D9F-D2837147D39E}"/>
              </a:ext>
            </a:extLst>
          </p:cNvPr>
          <p:cNvSpPr txBox="1"/>
          <p:nvPr/>
        </p:nvSpPr>
        <p:spPr>
          <a:xfrm>
            <a:off x="6871454" y="4931066"/>
            <a:ext cx="3101221" cy="32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050">
                <a:solidFill>
                  <a:srgbClr val="FFFFFF"/>
                </a:solidFill>
                <a:latin typeface="Montserrat Light"/>
                <a:ea typeface="Montserrat Light"/>
                <a:cs typeface="Montserrat Light"/>
                <a:sym typeface="Montserrat Light"/>
              </a:rPr>
              <a:t>São Paulo - Curitiba - London - New York</a:t>
            </a:r>
            <a:endParaRPr>
              <a:solidFill>
                <a:srgbClr val="FFFFFF"/>
              </a:solidFill>
              <a:latin typeface="Montserrat Light"/>
              <a:ea typeface="Montserrat Light"/>
              <a:cs typeface="Montserrat Light"/>
              <a:sym typeface="Montserrat Light"/>
            </a:endParaRPr>
          </a:p>
        </p:txBody>
      </p:sp>
      <p:pic>
        <p:nvPicPr>
          <p:cNvPr id="3" name="Google Shape;190;p24">
            <a:extLst>
              <a:ext uri="{FF2B5EF4-FFF2-40B4-BE49-F238E27FC236}">
                <a16:creationId xmlns:a16="http://schemas.microsoft.com/office/drawing/2014/main" id="{BFC944A8-18F2-417C-9432-682178776D76}"/>
              </a:ext>
            </a:extLst>
          </p:cNvPr>
          <p:cNvPicPr preferRelativeResize="0"/>
          <p:nvPr/>
        </p:nvPicPr>
        <p:blipFill>
          <a:blip r:embed="rId3">
            <a:alphaModFix/>
          </a:blip>
          <a:stretch>
            <a:fillRect/>
          </a:stretch>
        </p:blipFill>
        <p:spPr>
          <a:xfrm>
            <a:off x="415924" y="6378292"/>
            <a:ext cx="747450" cy="196125"/>
          </a:xfrm>
          <a:prstGeom prst="rect">
            <a:avLst/>
          </a:prstGeom>
          <a:noFill/>
          <a:ln>
            <a:noFill/>
          </a:ln>
        </p:spPr>
      </p:pic>
      <p:cxnSp>
        <p:nvCxnSpPr>
          <p:cNvPr id="5" name="Google Shape;187;p24">
            <a:extLst>
              <a:ext uri="{FF2B5EF4-FFF2-40B4-BE49-F238E27FC236}">
                <a16:creationId xmlns:a16="http://schemas.microsoft.com/office/drawing/2014/main" id="{FF6880B6-4A8B-4D32-8F51-8F67A23E4DE3}"/>
              </a:ext>
            </a:extLst>
          </p:cNvPr>
          <p:cNvCxnSpPr>
            <a:cxnSpLocks/>
          </p:cNvCxnSpPr>
          <p:nvPr/>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pic>
        <p:nvPicPr>
          <p:cNvPr id="12" name="Imagem 11">
            <a:extLst>
              <a:ext uri="{FF2B5EF4-FFF2-40B4-BE49-F238E27FC236}">
                <a16:creationId xmlns:a16="http://schemas.microsoft.com/office/drawing/2014/main" id="{75765BE1-6B74-4379-9F22-A651977B8007}"/>
              </a:ext>
            </a:extLst>
          </p:cNvPr>
          <p:cNvPicPr>
            <a:picLocks noChangeAspect="1"/>
          </p:cNvPicPr>
          <p:nvPr/>
        </p:nvPicPr>
        <p:blipFill rotWithShape="1">
          <a:blip r:embed="rId4"/>
          <a:srcRect r="33199"/>
          <a:stretch/>
        </p:blipFill>
        <p:spPr>
          <a:xfrm>
            <a:off x="2535434" y="6051453"/>
            <a:ext cx="2004940" cy="545335"/>
          </a:xfrm>
          <a:prstGeom prst="rect">
            <a:avLst/>
          </a:prstGeom>
        </p:spPr>
      </p:pic>
      <p:cxnSp>
        <p:nvCxnSpPr>
          <p:cNvPr id="15" name="Google Shape;159;p22">
            <a:extLst>
              <a:ext uri="{FF2B5EF4-FFF2-40B4-BE49-F238E27FC236}">
                <a16:creationId xmlns:a16="http://schemas.microsoft.com/office/drawing/2014/main" id="{8B79D3FC-C967-418D-A193-453635FC6900}"/>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16" name="Google Shape;153;p22">
            <a:extLst>
              <a:ext uri="{FF2B5EF4-FFF2-40B4-BE49-F238E27FC236}">
                <a16:creationId xmlns:a16="http://schemas.microsoft.com/office/drawing/2014/main" id="{28C415C0-F9E8-467A-AC39-2878305B40EF}"/>
              </a:ext>
            </a:extLst>
          </p:cNvPr>
          <p:cNvCxnSpPr>
            <a:cxnSpLocks/>
          </p:cNvCxnSpPr>
          <p:nvPr userDrawn="1"/>
        </p:nvCxnSpPr>
        <p:spPr>
          <a:xfrm>
            <a:off x="6871454" y="5240191"/>
            <a:ext cx="3101221" cy="0"/>
          </a:xfrm>
          <a:prstGeom prst="straightConnector1">
            <a:avLst/>
          </a:prstGeom>
          <a:noFill/>
          <a:ln w="9525" cap="flat" cmpd="sng">
            <a:solidFill>
              <a:srgbClr val="FFFFFF"/>
            </a:solidFill>
            <a:prstDash val="solid"/>
            <a:round/>
            <a:headEnd type="none" w="med" len="med"/>
            <a:tailEnd type="none" w="med" len="med"/>
          </a:ln>
        </p:spPr>
      </p:cxnSp>
      <p:pic>
        <p:nvPicPr>
          <p:cNvPr id="18" name="Google Shape;190;p24">
            <a:extLst>
              <a:ext uri="{FF2B5EF4-FFF2-40B4-BE49-F238E27FC236}">
                <a16:creationId xmlns:a16="http://schemas.microsoft.com/office/drawing/2014/main" id="{20B0867A-51AB-4896-8E4F-8E5BBFF9D45D}"/>
              </a:ext>
            </a:extLst>
          </p:cNvPr>
          <p:cNvPicPr preferRelativeResize="0"/>
          <p:nvPr userDrawn="1"/>
        </p:nvPicPr>
        <p:blipFill>
          <a:blip r:embed="rId3">
            <a:alphaModFix/>
          </a:blip>
          <a:stretch>
            <a:fillRect/>
          </a:stretch>
        </p:blipFill>
        <p:spPr>
          <a:xfrm>
            <a:off x="415924" y="6378292"/>
            <a:ext cx="747450" cy="196125"/>
          </a:xfrm>
          <a:prstGeom prst="rect">
            <a:avLst/>
          </a:prstGeom>
          <a:noFill/>
          <a:ln>
            <a:noFill/>
          </a:ln>
        </p:spPr>
      </p:pic>
      <p:cxnSp>
        <p:nvCxnSpPr>
          <p:cNvPr id="19" name="Google Shape;187;p24">
            <a:extLst>
              <a:ext uri="{FF2B5EF4-FFF2-40B4-BE49-F238E27FC236}">
                <a16:creationId xmlns:a16="http://schemas.microsoft.com/office/drawing/2014/main" id="{E3E346D6-C67B-4FA7-A460-EDA2B6BC818F}"/>
              </a:ext>
            </a:extLst>
          </p:cNvPr>
          <p:cNvCxnSpPr>
            <a:cxnSpLocks/>
          </p:cNvCxnSpPr>
          <p:nvPr userDrawn="1"/>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6758564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A Redirection1">
    <p:spTree>
      <p:nvGrpSpPr>
        <p:cNvPr id="1" name=""/>
        <p:cNvGrpSpPr/>
        <p:nvPr/>
      </p:nvGrpSpPr>
      <p:grpSpPr>
        <a:xfrm>
          <a:off x="0" y="0"/>
          <a:ext cx="0" cy="0"/>
          <a:chOff x="0" y="0"/>
          <a:chExt cx="0" cy="0"/>
        </a:xfrm>
      </p:grpSpPr>
      <p:sp>
        <p:nvSpPr>
          <p:cNvPr id="25" name="Google Shape;167;p23">
            <a:extLst>
              <a:ext uri="{FF2B5EF4-FFF2-40B4-BE49-F238E27FC236}">
                <a16:creationId xmlns:a16="http://schemas.microsoft.com/office/drawing/2014/main" id="{A894E6FF-F9E2-4DF9-B0A9-805E0F924D67}"/>
              </a:ext>
            </a:extLst>
          </p:cNvPr>
          <p:cNvSpPr txBox="1">
            <a:spLocks/>
          </p:cNvSpPr>
          <p:nvPr userDrawn="1"/>
        </p:nvSpPr>
        <p:spPr>
          <a:xfrm>
            <a:off x="415924" y="1294382"/>
            <a:ext cx="4296600" cy="1627800"/>
          </a:xfrm>
          <a:prstGeom prst="rect">
            <a:avLst/>
          </a:prstGeom>
          <a:noFill/>
          <a:ln>
            <a:noFill/>
          </a:ln>
        </p:spPr>
        <p:txBody>
          <a:bodyPr spcFirstLastPara="1" wrap="square" lIns="91425" tIns="91425" rIns="91425" bIns="91425" anchor="t" anchorCtr="0">
            <a:noAutofit/>
          </a:bodyPr>
          <a:lstStyle>
            <a:defPPr>
              <a:defRPr lang="en-GB"/>
            </a:defPPr>
            <a:lvl1pPr marL="0" lvl="0" indent="0">
              <a:spcBef>
                <a:spcPts val="0"/>
              </a:spcBef>
              <a:spcAft>
                <a:spcPts val="0"/>
              </a:spcAft>
              <a:buNone/>
              <a:defRPr sz="1400" b="0" i="0">
                <a:solidFill>
                  <a:srgbClr val="3C4043"/>
                </a:solidFill>
                <a:latin typeface="+mj-lt"/>
                <a:ea typeface="Montserrat"/>
                <a:cs typeface="Montserrat"/>
              </a:defRPr>
            </a:lvl1pPr>
          </a:lstStyle>
          <a:p>
            <a:pPr lvl="0" algn="just"/>
            <a:r>
              <a:rPr lang="pt-BR">
                <a:latin typeface="Open Sans" panose="020B0604020202020204" charset="0"/>
                <a:ea typeface="Open Sans" panose="020B0604020202020204" charset="0"/>
                <a:cs typeface="Open Sans" panose="020B0604020202020204" charset="0"/>
                <a:sym typeface="Montserrat"/>
              </a:rPr>
              <a:t>VALUES AND COMPETITIVE ADVANTAGES
</a:t>
            </a:r>
            <a:endParaRPr lang="pt-BR">
              <a:sym typeface="Open Sans"/>
            </a:endParaRPr>
          </a:p>
          <a:p>
            <a:pPr lvl="0" algn="just"/>
            <a:r>
              <a:rPr lang="en-US" sz="1200" b="0">
                <a:solidFill>
                  <a:schemeClr val="bg1">
                    <a:lumMod val="50000"/>
                  </a:schemeClr>
                </a:solidFill>
                <a:latin typeface="Open Sans"/>
                <a:sym typeface="Open Sans"/>
              </a:rPr>
              <a:t>We maximize the wealth of our clients in domestic and international operations and generate robust transactions and deal structures through our performance, always committed to the objectives of our customers.
</a:t>
            </a:r>
            <a:endParaRPr lang="pt-BR">
              <a:sym typeface="Open Sans"/>
            </a:endParaRPr>
          </a:p>
          <a:p>
            <a:pPr lvl="0" algn="just"/>
            <a:r>
              <a:rPr lang="pt-BR">
                <a:latin typeface="Open Sans" panose="020B0604020202020204" charset="0"/>
                <a:ea typeface="Open Sans" panose="020B0604020202020204" charset="0"/>
                <a:cs typeface="Open Sans" panose="020B0604020202020204" charset="0"/>
                <a:sym typeface="Montserrat"/>
              </a:rPr>
              <a:t>CORPORATE DEVELOPMENT:
</a:t>
            </a:r>
            <a:endParaRPr lang="pt-BR">
              <a:latin typeface="Open Sans" panose="020B0604020202020204" charset="0"/>
              <a:ea typeface="Open Sans" panose="020B0604020202020204" charset="0"/>
              <a:cs typeface="Open Sans" panose="020B0604020202020204" charset="0"/>
              <a:sym typeface="Open Sans"/>
            </a:endParaRPr>
          </a:p>
        </p:txBody>
      </p:sp>
      <p:sp>
        <p:nvSpPr>
          <p:cNvPr id="2" name="Title 1"/>
          <p:cNvSpPr>
            <a:spLocks noGrp="1"/>
          </p:cNvSpPr>
          <p:nvPr>
            <p:ph type="title" hasCustomPrompt="1"/>
          </p:nvPr>
        </p:nvSpPr>
        <p:spPr>
          <a:xfrm>
            <a:off x="415924" y="414000"/>
            <a:ext cx="6732000" cy="411257"/>
          </a:xfrm>
        </p:spPr>
        <p:txBody>
          <a:bodyPr/>
          <a:lstStyle>
            <a:lvl1pPr>
              <a:defRPr>
                <a:solidFill>
                  <a:schemeClr val="tx2"/>
                </a:solidFill>
              </a:defRPr>
            </a:lvl1pPr>
          </a:lstStyle>
          <a:p>
            <a:r>
              <a:rPr lang="en-US"/>
              <a:t>A redirection</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1" name="Google Shape;170;p23">
            <a:extLst>
              <a:ext uri="{FF2B5EF4-FFF2-40B4-BE49-F238E27FC236}">
                <a16:creationId xmlns:a16="http://schemas.microsoft.com/office/drawing/2014/main" id="{F8FD8514-B414-4DE4-A46F-54BBE5315329}"/>
              </a:ext>
            </a:extLst>
          </p:cNvPr>
          <p:cNvSpPr txBox="1"/>
          <p:nvPr/>
        </p:nvSpPr>
        <p:spPr>
          <a:xfrm>
            <a:off x="4863792" y="1294382"/>
            <a:ext cx="4920288" cy="1932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1400" b="0" i="0">
                <a:solidFill>
                  <a:srgbClr val="3C4043"/>
                </a:solidFill>
                <a:latin typeface="Open Sans" panose="020B0604020202020204" charset="0"/>
                <a:ea typeface="Open Sans" panose="020B0604020202020204" charset="0"/>
                <a:cs typeface="Open Sans" panose="020B0604020202020204" charset="0"/>
                <a:sym typeface="Montserrat"/>
              </a:rPr>
              <a:t>GLOBALLY INTEGRATED BUSINESS MODEL</a:t>
            </a:r>
          </a:p>
          <a:p>
            <a:pPr marL="0" lvl="0" indent="0" algn="just" rtl="0">
              <a:spcBef>
                <a:spcPts val="0"/>
              </a:spcBef>
              <a:spcAft>
                <a:spcPts val="0"/>
              </a:spcAft>
              <a:buNone/>
            </a:pPr>
            <a:r>
              <a:rPr lang="pt-BR" sz="1400" b="0" i="0">
                <a:solidFill>
                  <a:srgbClr val="3C4043"/>
                </a:solidFill>
                <a:latin typeface="Open Sans" panose="020B0604020202020204" charset="0"/>
                <a:ea typeface="Open Sans" panose="020B0604020202020204" charset="0"/>
                <a:cs typeface="Open Sans" panose="020B0604020202020204" charset="0"/>
                <a:sym typeface="Montserrat"/>
              </a:rPr>
              <a:t>
</a:t>
            </a:r>
            <a:r>
              <a:rPr lang="en-US" sz="1200" b="0" i="0">
                <a:solidFill>
                  <a:schemeClr val="bg1">
                    <a:lumMod val="50000"/>
                  </a:schemeClr>
                </a:solidFill>
                <a:latin typeface="Open Sans"/>
                <a:ea typeface="Montserrat"/>
                <a:cs typeface="Montserrat"/>
                <a:sym typeface="Montserrat"/>
              </a:rPr>
              <a:t>All our offices work together, with standards and procedures, with ethics committee and well established win-win distribution model, demonstrating our performance as a global company, with strong local performance, overcoming cultural barriers and generating optimal client outcomes.</a:t>
            </a:r>
            <a:endParaRPr sz="1200" b="0" i="0">
              <a:solidFill>
                <a:srgbClr val="3C4043"/>
              </a:solidFill>
              <a:latin typeface="+mn-lt"/>
              <a:ea typeface="Montserrat"/>
              <a:cs typeface="Montserrat"/>
              <a:sym typeface="Montserrat"/>
            </a:endParaRPr>
          </a:p>
        </p:txBody>
      </p:sp>
      <p:sp>
        <p:nvSpPr>
          <p:cNvPr id="15" name="Google Shape;169;p23">
            <a:extLst>
              <a:ext uri="{FF2B5EF4-FFF2-40B4-BE49-F238E27FC236}">
                <a16:creationId xmlns:a16="http://schemas.microsoft.com/office/drawing/2014/main" id="{5FBB48B0-A1C4-4FEC-933F-B5DAA84FC652}"/>
              </a:ext>
            </a:extLst>
          </p:cNvPr>
          <p:cNvSpPr txBox="1"/>
          <p:nvPr/>
        </p:nvSpPr>
        <p:spPr>
          <a:xfrm>
            <a:off x="4863792" y="3021405"/>
            <a:ext cx="4738215" cy="1051800"/>
          </a:xfrm>
          <a:prstGeom prst="rect">
            <a:avLst/>
          </a:prstGeom>
          <a:noFill/>
          <a:ln>
            <a:noFill/>
          </a:ln>
        </p:spPr>
        <p:txBody>
          <a:bodyPr spcFirstLastPara="1" wrap="square" lIns="91425" tIns="91425" rIns="91425" bIns="91425" anchor="t" anchorCtr="0">
            <a:noAutofit/>
          </a:bodyPr>
          <a:lstStyle/>
          <a:p>
            <a:pPr fontAlgn="auto">
              <a:spcBef>
                <a:spcPts val="0"/>
              </a:spcBef>
              <a:spcAft>
                <a:spcPts val="0"/>
              </a:spcAft>
              <a:buClr>
                <a:srgbClr val="000000"/>
              </a:buClr>
              <a:buFont typeface="Arial"/>
              <a:buNone/>
            </a:pPr>
            <a:r>
              <a:rPr lang="pt-BR" sz="1400" b="0" i="0" kern="0">
                <a:solidFill>
                  <a:srgbClr val="3C4043"/>
                </a:solidFill>
                <a:latin typeface="Open Sans" panose="020B0604020202020204" charset="0"/>
                <a:ea typeface="Open Sans" panose="020B0604020202020204" charset="0"/>
                <a:cs typeface="Open Sans" panose="020B0604020202020204" charset="0"/>
                <a:sym typeface="Montserrat"/>
              </a:rPr>
              <a:t>INDEPENDENCE:
</a:t>
            </a:r>
            <a:endParaRPr b="0" i="0" kern="0">
              <a:solidFill>
                <a:srgbClr val="3C4043"/>
              </a:solidFill>
              <a:latin typeface="Arial"/>
              <a:ea typeface="Open Sans"/>
              <a:cs typeface="Open Sans"/>
              <a:sym typeface="Open Sans"/>
            </a:endParaRPr>
          </a:p>
          <a:p>
            <a:pPr algn="just" fontAlgn="auto">
              <a:spcBef>
                <a:spcPts val="0"/>
              </a:spcBef>
              <a:spcAft>
                <a:spcPts val="0"/>
              </a:spcAft>
              <a:buClr>
                <a:srgbClr val="000000"/>
              </a:buClr>
              <a:buFont typeface="Arial"/>
              <a:buNone/>
            </a:pPr>
            <a:r>
              <a:rPr lang="en-US" sz="1200" b="0" i="0" kern="0">
                <a:solidFill>
                  <a:srgbClr val="777777"/>
                </a:solidFill>
                <a:latin typeface="Open Sans"/>
                <a:ea typeface="Open Sans"/>
                <a:cs typeface="Open Sans"/>
                <a:sym typeface="Open Sans"/>
              </a:rPr>
              <a:t>We work independently in the intermediation and coordination of M&amp;A operations. Our focus is on the success of our clients business and transactions. 
</a:t>
            </a:r>
            <a:endParaRPr sz="1200" b="0" i="0" kern="0">
              <a:solidFill>
                <a:srgbClr val="777777"/>
              </a:solidFill>
              <a:latin typeface="Open Sans"/>
              <a:ea typeface="Open Sans"/>
              <a:cs typeface="Open Sans"/>
              <a:sym typeface="Open Sans"/>
            </a:endParaRPr>
          </a:p>
        </p:txBody>
      </p:sp>
      <p:sp>
        <p:nvSpPr>
          <p:cNvPr id="17" name="Google Shape;168;p23">
            <a:extLst>
              <a:ext uri="{FF2B5EF4-FFF2-40B4-BE49-F238E27FC236}">
                <a16:creationId xmlns:a16="http://schemas.microsoft.com/office/drawing/2014/main" id="{F37FF18B-EEDE-488A-AADA-D16DEAD1B09F}"/>
              </a:ext>
            </a:extLst>
          </p:cNvPr>
          <p:cNvSpPr txBox="1"/>
          <p:nvPr userDrawn="1"/>
        </p:nvSpPr>
        <p:spPr>
          <a:xfrm>
            <a:off x="4863792" y="4332645"/>
            <a:ext cx="4738215" cy="1580100"/>
          </a:xfrm>
          <a:prstGeom prst="rect">
            <a:avLst/>
          </a:prstGeom>
          <a:noFill/>
          <a:ln>
            <a:noFill/>
          </a:ln>
        </p:spPr>
        <p:txBody>
          <a:bodyPr spcFirstLastPara="1" wrap="square" lIns="91425" tIns="91425" rIns="91425" bIns="91425" anchor="t" anchorCtr="0">
            <a:noAutofit/>
          </a:bodyPr>
          <a:lstStyle/>
          <a:p>
            <a:pPr fontAlgn="auto">
              <a:spcBef>
                <a:spcPts val="0"/>
              </a:spcBef>
              <a:spcAft>
                <a:spcPts val="0"/>
              </a:spcAft>
              <a:buClr>
                <a:srgbClr val="000000"/>
              </a:buClr>
              <a:buFont typeface="Arial"/>
              <a:buNone/>
            </a:pPr>
            <a:r>
              <a:rPr lang="pt-BR" sz="1400" b="0" i="0" kern="0">
                <a:solidFill>
                  <a:srgbClr val="3C4043"/>
                </a:solidFill>
                <a:latin typeface="Open Sans" panose="020B0604020202020204" charset="0"/>
                <a:ea typeface="Open Sans" panose="020B0604020202020204" charset="0"/>
                <a:cs typeface="Open Sans" panose="020B0604020202020204" charset="0"/>
                <a:sym typeface="Montserrat"/>
              </a:rPr>
              <a:t>EXPERTISE AND TRUST:
</a:t>
            </a:r>
            <a:endParaRPr b="0" i="0" kern="0">
              <a:solidFill>
                <a:srgbClr val="3C4043"/>
              </a:solidFill>
              <a:latin typeface="Arial"/>
              <a:ea typeface="Open Sans"/>
              <a:cs typeface="Open Sans"/>
              <a:sym typeface="Open Sans"/>
            </a:endParaRPr>
          </a:p>
          <a:p>
            <a:pPr algn="just" fontAlgn="auto">
              <a:spcBef>
                <a:spcPts val="0"/>
              </a:spcBef>
              <a:spcAft>
                <a:spcPts val="0"/>
              </a:spcAft>
              <a:buClr>
                <a:srgbClr val="000000"/>
              </a:buClr>
              <a:buFont typeface="Arial"/>
              <a:buNone/>
            </a:pPr>
            <a:r>
              <a:rPr lang="en-US" sz="1200" b="0" i="0" kern="0">
                <a:solidFill>
                  <a:srgbClr val="777777"/>
                </a:solidFill>
                <a:latin typeface="Open Sans"/>
                <a:ea typeface="Open Sans"/>
                <a:cs typeface="Open Sans"/>
                <a:sym typeface="Open Sans"/>
              </a:rPr>
              <a:t>Our clients are always served directly by a managing partner (with team support), responsible for conducting the entire M&amp;A process (from the initial meetings, coordination of the disclosure material, valuation, as well as end-to-end in the negotiation process).
</a:t>
            </a:r>
            <a:endParaRPr sz="1200" b="0" i="0" kern="0">
              <a:solidFill>
                <a:srgbClr val="777777"/>
              </a:solidFill>
              <a:latin typeface="Open Sans"/>
              <a:ea typeface="Open Sans"/>
              <a:cs typeface="Open Sans"/>
              <a:sym typeface="Open Sans"/>
            </a:endParaRPr>
          </a:p>
        </p:txBody>
      </p:sp>
      <p:cxnSp>
        <p:nvCxnSpPr>
          <p:cNvPr id="18" name="Google Shape;159;p22">
            <a:extLst>
              <a:ext uri="{FF2B5EF4-FFF2-40B4-BE49-F238E27FC236}">
                <a16:creationId xmlns:a16="http://schemas.microsoft.com/office/drawing/2014/main" id="{687714A5-E2AD-4435-9D25-B7E90E9EF57E}"/>
              </a:ext>
            </a:extLst>
          </p:cNvPr>
          <p:cNvCxnSpPr>
            <a:cxnSpLocks/>
          </p:cNvCxnSpPr>
          <p:nvPr/>
        </p:nvCxnSpPr>
        <p:spPr>
          <a:xfrm rot="10800000">
            <a:off x="415924" y="1664091"/>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0" name="Google Shape;159;p22">
            <a:extLst>
              <a:ext uri="{FF2B5EF4-FFF2-40B4-BE49-F238E27FC236}">
                <a16:creationId xmlns:a16="http://schemas.microsoft.com/office/drawing/2014/main" id="{62F25CE6-E27E-40AE-9B57-E72F646A534C}"/>
              </a:ext>
            </a:extLst>
          </p:cNvPr>
          <p:cNvCxnSpPr>
            <a:cxnSpLocks/>
          </p:cNvCxnSpPr>
          <p:nvPr/>
        </p:nvCxnSpPr>
        <p:spPr>
          <a:xfrm rot="10800000">
            <a:off x="4952999" y="4681522"/>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1" name="Google Shape;159;p22">
            <a:extLst>
              <a:ext uri="{FF2B5EF4-FFF2-40B4-BE49-F238E27FC236}">
                <a16:creationId xmlns:a16="http://schemas.microsoft.com/office/drawing/2014/main" id="{39554761-EC0A-44AA-B663-618727396255}"/>
              </a:ext>
            </a:extLst>
          </p:cNvPr>
          <p:cNvCxnSpPr>
            <a:cxnSpLocks/>
          </p:cNvCxnSpPr>
          <p:nvPr/>
        </p:nvCxnSpPr>
        <p:spPr>
          <a:xfrm rot="10800000">
            <a:off x="4952999" y="3360618"/>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2" name="Google Shape;159;p22">
            <a:extLst>
              <a:ext uri="{FF2B5EF4-FFF2-40B4-BE49-F238E27FC236}">
                <a16:creationId xmlns:a16="http://schemas.microsoft.com/office/drawing/2014/main" id="{5365A27B-7346-419C-A0C9-C5E56FE875AA}"/>
              </a:ext>
            </a:extLst>
          </p:cNvPr>
          <p:cNvCxnSpPr>
            <a:cxnSpLocks/>
          </p:cNvCxnSpPr>
          <p:nvPr/>
        </p:nvCxnSpPr>
        <p:spPr>
          <a:xfrm rot="10800000">
            <a:off x="4952998" y="1664091"/>
            <a:ext cx="2105100"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172;p23">
            <a:extLst>
              <a:ext uri="{FF2B5EF4-FFF2-40B4-BE49-F238E27FC236}">
                <a16:creationId xmlns:a16="http://schemas.microsoft.com/office/drawing/2014/main" id="{660D2D5D-86B6-4116-AB43-E0FF828B869D}"/>
              </a:ext>
            </a:extLst>
          </p:cNvPr>
          <p:cNvPicPr preferRelativeResize="0"/>
          <p:nvPr/>
        </p:nvPicPr>
        <p:blipFill>
          <a:blip r:embed="rId2">
            <a:alphaModFix/>
          </a:blip>
          <a:stretch>
            <a:fillRect/>
          </a:stretch>
        </p:blipFill>
        <p:spPr>
          <a:xfrm>
            <a:off x="896847" y="3236256"/>
            <a:ext cx="2822359" cy="2787076"/>
          </a:xfrm>
          <a:prstGeom prst="rect">
            <a:avLst/>
          </a:prstGeom>
          <a:noFill/>
          <a:ln>
            <a:noFill/>
          </a:ln>
        </p:spPr>
      </p:pic>
      <p:sp>
        <p:nvSpPr>
          <p:cNvPr id="23" name="TextBox 5">
            <a:extLst>
              <a:ext uri="{FF2B5EF4-FFF2-40B4-BE49-F238E27FC236}">
                <a16:creationId xmlns:a16="http://schemas.microsoft.com/office/drawing/2014/main" id="{3E9E544C-2C00-4724-B2EB-D84772620F98}"/>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24" name="Google Shape;159;p22">
            <a:extLst>
              <a:ext uri="{FF2B5EF4-FFF2-40B4-BE49-F238E27FC236}">
                <a16:creationId xmlns:a16="http://schemas.microsoft.com/office/drawing/2014/main" id="{ACB0F465-D4BA-487D-ACE8-41D84FFF36DE}"/>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9" name="Google Shape;159;p22">
            <a:extLst>
              <a:ext uri="{FF2B5EF4-FFF2-40B4-BE49-F238E27FC236}">
                <a16:creationId xmlns:a16="http://schemas.microsoft.com/office/drawing/2014/main" id="{0AF1DE20-2CF4-4B97-A3B9-42960CD9CF8D}"/>
              </a:ext>
            </a:extLst>
          </p:cNvPr>
          <p:cNvCxnSpPr>
            <a:cxnSpLocks/>
          </p:cNvCxnSpPr>
          <p:nvPr userDrawn="1"/>
        </p:nvCxnSpPr>
        <p:spPr>
          <a:xfrm rot="10800000">
            <a:off x="415924" y="1664091"/>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30" name="Google Shape;159;p22">
            <a:extLst>
              <a:ext uri="{FF2B5EF4-FFF2-40B4-BE49-F238E27FC236}">
                <a16:creationId xmlns:a16="http://schemas.microsoft.com/office/drawing/2014/main" id="{29D1AD3D-98D3-4C2F-8F88-4E33FC129168}"/>
              </a:ext>
            </a:extLst>
          </p:cNvPr>
          <p:cNvCxnSpPr>
            <a:cxnSpLocks/>
          </p:cNvCxnSpPr>
          <p:nvPr userDrawn="1"/>
        </p:nvCxnSpPr>
        <p:spPr>
          <a:xfrm rot="10800000">
            <a:off x="415924" y="3191678"/>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31" name="Google Shape;159;p22">
            <a:extLst>
              <a:ext uri="{FF2B5EF4-FFF2-40B4-BE49-F238E27FC236}">
                <a16:creationId xmlns:a16="http://schemas.microsoft.com/office/drawing/2014/main" id="{38A4E0B1-4EE9-4A34-B0E2-376F305D04AC}"/>
              </a:ext>
            </a:extLst>
          </p:cNvPr>
          <p:cNvCxnSpPr>
            <a:cxnSpLocks/>
          </p:cNvCxnSpPr>
          <p:nvPr userDrawn="1"/>
        </p:nvCxnSpPr>
        <p:spPr>
          <a:xfrm rot="10800000">
            <a:off x="4952999" y="4681522"/>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32" name="Google Shape;159;p22">
            <a:extLst>
              <a:ext uri="{FF2B5EF4-FFF2-40B4-BE49-F238E27FC236}">
                <a16:creationId xmlns:a16="http://schemas.microsoft.com/office/drawing/2014/main" id="{5B626C14-5EAB-4480-9FC3-1EAB6DF95190}"/>
              </a:ext>
            </a:extLst>
          </p:cNvPr>
          <p:cNvCxnSpPr>
            <a:cxnSpLocks/>
          </p:cNvCxnSpPr>
          <p:nvPr userDrawn="1"/>
        </p:nvCxnSpPr>
        <p:spPr>
          <a:xfrm rot="10800000">
            <a:off x="4952999" y="3360618"/>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33" name="Google Shape;159;p22">
            <a:extLst>
              <a:ext uri="{FF2B5EF4-FFF2-40B4-BE49-F238E27FC236}">
                <a16:creationId xmlns:a16="http://schemas.microsoft.com/office/drawing/2014/main" id="{9226C05F-923D-46D7-B353-D2491BB6A747}"/>
              </a:ext>
            </a:extLst>
          </p:cNvPr>
          <p:cNvCxnSpPr>
            <a:cxnSpLocks/>
          </p:cNvCxnSpPr>
          <p:nvPr userDrawn="1"/>
        </p:nvCxnSpPr>
        <p:spPr>
          <a:xfrm rot="10800000">
            <a:off x="4952998" y="1664091"/>
            <a:ext cx="2105100" cy="0"/>
          </a:xfrm>
          <a:prstGeom prst="straightConnector1">
            <a:avLst/>
          </a:prstGeom>
          <a:noFill/>
          <a:ln w="19050" cap="flat" cmpd="sng">
            <a:solidFill>
              <a:srgbClr val="60B5DF"/>
            </a:solidFill>
            <a:prstDash val="solid"/>
            <a:round/>
            <a:headEnd type="none" w="med" len="med"/>
            <a:tailEnd type="none" w="med" len="med"/>
          </a:ln>
        </p:spPr>
      </p:cxnSp>
      <p:pic>
        <p:nvPicPr>
          <p:cNvPr id="37" name="Google Shape;9;p1">
            <a:extLst>
              <a:ext uri="{FF2B5EF4-FFF2-40B4-BE49-F238E27FC236}">
                <a16:creationId xmlns:a16="http://schemas.microsoft.com/office/drawing/2014/main" id="{424FCE06-00FF-4099-8D7C-29896CBF62EA}"/>
              </a:ext>
            </a:extLst>
          </p:cNvPr>
          <p:cNvPicPr preferRelativeResize="0"/>
          <p:nvPr userDrawn="1"/>
        </p:nvPicPr>
        <p:blipFill>
          <a:blip r:embed="rId3">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2599706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O Processo de F&amp;A">
    <p:spTree>
      <p:nvGrpSpPr>
        <p:cNvPr id="1" name=""/>
        <p:cNvGrpSpPr/>
        <p:nvPr/>
      </p:nvGrpSpPr>
      <p:grpSpPr>
        <a:xfrm>
          <a:off x="0" y="0"/>
          <a:ext cx="0" cy="0"/>
          <a:chOff x="0" y="0"/>
          <a:chExt cx="0" cy="0"/>
        </a:xfrm>
      </p:grpSpPr>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1" name="TextBox 5">
            <a:extLst>
              <a:ext uri="{FF2B5EF4-FFF2-40B4-BE49-F238E27FC236}">
                <a16:creationId xmlns:a16="http://schemas.microsoft.com/office/drawing/2014/main" id="{4CCA4D81-230E-4EC5-9207-5D9AC519EB1D}"/>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13" name="Google Shape;159;p22">
            <a:extLst>
              <a:ext uri="{FF2B5EF4-FFF2-40B4-BE49-F238E27FC236}">
                <a16:creationId xmlns:a16="http://schemas.microsoft.com/office/drawing/2014/main" id="{8CA8C629-B032-4A96-B474-F1A95746162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19" name="Google Shape;9;p1">
            <a:extLst>
              <a:ext uri="{FF2B5EF4-FFF2-40B4-BE49-F238E27FC236}">
                <a16:creationId xmlns:a16="http://schemas.microsoft.com/office/drawing/2014/main" id="{1A1633F8-AB6B-4A59-98AD-F9AC8D621C97}"/>
              </a:ext>
            </a:extLst>
          </p:cNvPr>
          <p:cNvPicPr preferRelativeResize="0"/>
          <p:nvPr userDrawn="1"/>
        </p:nvPicPr>
        <p:blipFill>
          <a:blip r:embed="rId2">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40608927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to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7 SETORES ESTRATÉGICOS</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pic>
        <p:nvPicPr>
          <p:cNvPr id="4" name="Google Shape;199;p25">
            <a:extLst>
              <a:ext uri="{FF2B5EF4-FFF2-40B4-BE49-F238E27FC236}">
                <a16:creationId xmlns:a16="http://schemas.microsoft.com/office/drawing/2014/main" id="{3713E885-C462-4FC0-B76E-EABA958D24FC}"/>
              </a:ext>
            </a:extLst>
          </p:cNvPr>
          <p:cNvPicPr preferRelativeResize="0"/>
          <p:nvPr/>
        </p:nvPicPr>
        <p:blipFill>
          <a:blip r:embed="rId2">
            <a:alphaModFix/>
          </a:blip>
          <a:stretch>
            <a:fillRect/>
          </a:stretch>
        </p:blipFill>
        <p:spPr>
          <a:xfrm>
            <a:off x="591696" y="1142148"/>
            <a:ext cx="8724852" cy="5175761"/>
          </a:xfrm>
          <a:prstGeom prst="rect">
            <a:avLst/>
          </a:prstGeom>
          <a:noFill/>
          <a:ln>
            <a:noFill/>
          </a:ln>
        </p:spPr>
      </p:pic>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0" name="TextBox 5">
            <a:extLst>
              <a:ext uri="{FF2B5EF4-FFF2-40B4-BE49-F238E27FC236}">
                <a16:creationId xmlns:a16="http://schemas.microsoft.com/office/drawing/2014/main" id="{BA76C12C-0267-468A-BBA9-6215D9F5EC9D}"/>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pic>
        <p:nvPicPr>
          <p:cNvPr id="11" name="Google Shape;199;p25">
            <a:extLst>
              <a:ext uri="{FF2B5EF4-FFF2-40B4-BE49-F238E27FC236}">
                <a16:creationId xmlns:a16="http://schemas.microsoft.com/office/drawing/2014/main" id="{F12E7A34-3798-4EA0-8B6C-B0786FA14B36}"/>
              </a:ext>
            </a:extLst>
          </p:cNvPr>
          <p:cNvPicPr preferRelativeResize="0"/>
          <p:nvPr userDrawn="1"/>
        </p:nvPicPr>
        <p:blipFill>
          <a:blip r:embed="rId2">
            <a:alphaModFix/>
          </a:blip>
          <a:stretch>
            <a:fillRect/>
          </a:stretch>
        </p:blipFill>
        <p:spPr>
          <a:xfrm>
            <a:off x="591696" y="1142148"/>
            <a:ext cx="8724852" cy="5175761"/>
          </a:xfrm>
          <a:prstGeom prst="rect">
            <a:avLst/>
          </a:prstGeom>
          <a:noFill/>
          <a:ln>
            <a:noFill/>
          </a:ln>
        </p:spPr>
      </p:pic>
      <p:cxnSp>
        <p:nvCxnSpPr>
          <p:cNvPr id="13" name="Google Shape;159;p22">
            <a:extLst>
              <a:ext uri="{FF2B5EF4-FFF2-40B4-BE49-F238E27FC236}">
                <a16:creationId xmlns:a16="http://schemas.microsoft.com/office/drawing/2014/main" id="{4D7E9812-7691-4A6F-92A9-568D25586AAC}"/>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16" name="Google Shape;9;p1">
            <a:extLst>
              <a:ext uri="{FF2B5EF4-FFF2-40B4-BE49-F238E27FC236}">
                <a16:creationId xmlns:a16="http://schemas.microsoft.com/office/drawing/2014/main" id="{E4BE788B-ECDC-48A8-AF9D-89B0EA905EEB}"/>
              </a:ext>
            </a:extLst>
          </p:cNvPr>
          <p:cNvPicPr preferRelativeResize="0"/>
          <p:nvPr userDrawn="1"/>
        </p:nvPicPr>
        <p:blipFill>
          <a:blip r:embed="rId3">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487604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usões e Aquisições">
    <p:bg>
      <p:bgPr>
        <a:solidFill>
          <a:schemeClr val="bg1"/>
        </a:solidFill>
        <a:effectLst/>
      </p:bgPr>
    </p:bg>
    <p:spTree>
      <p:nvGrpSpPr>
        <p:cNvPr id="1" name=""/>
        <p:cNvGrpSpPr/>
        <p:nvPr/>
      </p:nvGrpSpPr>
      <p:grpSpPr>
        <a:xfrm>
          <a:off x="0" y="0"/>
          <a:ext cx="0" cy="0"/>
          <a:chOff x="0" y="0"/>
          <a:chExt cx="0" cy="0"/>
        </a:xfrm>
      </p:grpSpPr>
      <p:pic>
        <p:nvPicPr>
          <p:cNvPr id="3" name="Google Shape;205;p26">
            <a:extLst>
              <a:ext uri="{FF2B5EF4-FFF2-40B4-BE49-F238E27FC236}">
                <a16:creationId xmlns:a16="http://schemas.microsoft.com/office/drawing/2014/main" id="{0E53771B-ACDB-4910-86E7-5509CF2BBBAE}"/>
              </a:ext>
            </a:extLst>
          </p:cNvPr>
          <p:cNvPicPr preferRelativeResize="0"/>
          <p:nvPr/>
        </p:nvPicPr>
        <p:blipFill rotWithShape="1">
          <a:blip r:embed="rId2">
            <a:alphaModFix/>
          </a:blip>
          <a:srcRect t="1931" b="4303"/>
          <a:stretch/>
        </p:blipFill>
        <p:spPr>
          <a:xfrm>
            <a:off x="0" y="0"/>
            <a:ext cx="9906000" cy="6858000"/>
          </a:xfrm>
          <a:prstGeom prst="rect">
            <a:avLst/>
          </a:prstGeom>
          <a:noFill/>
          <a:ln>
            <a:noFill/>
          </a:ln>
        </p:spPr>
      </p:pic>
      <p:sp>
        <p:nvSpPr>
          <p:cNvPr id="2" name="Title 1"/>
          <p:cNvSpPr>
            <a:spLocks noGrp="1"/>
          </p:cNvSpPr>
          <p:nvPr>
            <p:ph type="title" hasCustomPrompt="1"/>
          </p:nvPr>
        </p:nvSpPr>
        <p:spPr/>
        <p:txBody>
          <a:bodyPr/>
          <a:lstStyle>
            <a:lvl1pPr>
              <a:defRPr>
                <a:solidFill>
                  <a:schemeClr val="bg1"/>
                </a:solidFill>
              </a:defRPr>
            </a:lvl1pPr>
          </a:lstStyle>
          <a:p>
            <a:r>
              <a:rPr lang="en-US"/>
              <a:t>FUSÕES E AQUISIÇÕES</a:t>
            </a:r>
            <a:endParaRPr lang="en-GB"/>
          </a:p>
        </p:txBody>
      </p:sp>
      <p:sp>
        <p:nvSpPr>
          <p:cNvPr id="6" name="TextBox 5"/>
          <p:cNvSpPr txBox="1"/>
          <p:nvPr/>
        </p:nvSpPr>
        <p:spPr>
          <a:xfrm>
            <a:off x="9557122" y="6642556"/>
            <a:ext cx="239416"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schemeClr val="bg1"/>
                </a:solidFill>
                <a:latin typeface="Calibri Light"/>
              </a:rPr>
              <a:pPr algn="r">
                <a:defRPr/>
              </a:pPr>
              <a:t>‹#›</a:t>
            </a:fld>
            <a:endParaRPr lang="en-GB" sz="800" b="0" i="0">
              <a:solidFill>
                <a:schemeClr val="bg1"/>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230;p26">
            <a:extLst>
              <a:ext uri="{FF2B5EF4-FFF2-40B4-BE49-F238E27FC236}">
                <a16:creationId xmlns:a16="http://schemas.microsoft.com/office/drawing/2014/main" id="{7D0A3F3E-2974-4F14-97DC-63DB654909FC}"/>
              </a:ext>
            </a:extLst>
          </p:cNvPr>
          <p:cNvPicPr preferRelativeResize="0"/>
          <p:nvPr/>
        </p:nvPicPr>
        <p:blipFill>
          <a:blip r:embed="rId3">
            <a:alphaModFix/>
          </a:blip>
          <a:stretch>
            <a:fillRect/>
          </a:stretch>
        </p:blipFill>
        <p:spPr>
          <a:xfrm>
            <a:off x="415924" y="6379200"/>
            <a:ext cx="747450" cy="193933"/>
          </a:xfrm>
          <a:prstGeom prst="rect">
            <a:avLst/>
          </a:prstGeom>
          <a:noFill/>
          <a:ln>
            <a:noFill/>
          </a:ln>
        </p:spPr>
      </p:pic>
      <p:cxnSp>
        <p:nvCxnSpPr>
          <p:cNvPr id="15" name="Google Shape;187;p24">
            <a:extLst>
              <a:ext uri="{FF2B5EF4-FFF2-40B4-BE49-F238E27FC236}">
                <a16:creationId xmlns:a16="http://schemas.microsoft.com/office/drawing/2014/main" id="{6FD819DD-553D-49FC-AD2E-512A615D73F7}"/>
              </a:ext>
            </a:extLst>
          </p:cNvPr>
          <p:cNvCxnSpPr>
            <a:cxnSpLocks/>
          </p:cNvCxnSpPr>
          <p:nvPr/>
        </p:nvCxnSpPr>
        <p:spPr>
          <a:xfrm>
            <a:off x="415924" y="6644354"/>
            <a:ext cx="8927581" cy="0"/>
          </a:xfrm>
          <a:prstGeom prst="straightConnector1">
            <a:avLst/>
          </a:prstGeom>
          <a:noFill/>
          <a:ln w="9525" cap="flat" cmpd="sng">
            <a:solidFill>
              <a:schemeClr val="bg1"/>
            </a:solidFill>
            <a:prstDash val="solid"/>
            <a:round/>
            <a:headEnd type="none" w="med" len="med"/>
            <a:tailEnd type="none" w="med" len="med"/>
          </a:ln>
        </p:spPr>
      </p:cxnSp>
      <p:sp>
        <p:nvSpPr>
          <p:cNvPr id="18" name="Google Shape;206;p26">
            <a:extLst>
              <a:ext uri="{FF2B5EF4-FFF2-40B4-BE49-F238E27FC236}">
                <a16:creationId xmlns:a16="http://schemas.microsoft.com/office/drawing/2014/main" id="{E6AF338F-0BBB-43A7-ADA8-C483106D59E1}"/>
              </a:ext>
            </a:extLst>
          </p:cNvPr>
          <p:cNvSpPr/>
          <p:nvPr/>
        </p:nvSpPr>
        <p:spPr>
          <a:xfrm>
            <a:off x="2761224" y="3381087"/>
            <a:ext cx="1910400" cy="2300400"/>
          </a:xfrm>
          <a:prstGeom prst="rect">
            <a:avLst/>
          </a:prstGeom>
          <a:solidFill>
            <a:schemeClr val="lt1"/>
          </a:solidFill>
          <a:ln w="19050" cap="flat" cmpd="sng">
            <a:solidFill>
              <a:srgbClr val="B21D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19" name="Google Shape;207;p26">
            <a:extLst>
              <a:ext uri="{FF2B5EF4-FFF2-40B4-BE49-F238E27FC236}">
                <a16:creationId xmlns:a16="http://schemas.microsoft.com/office/drawing/2014/main" id="{50533E94-1CA8-4413-AAE6-CB9B25F60588}"/>
              </a:ext>
            </a:extLst>
          </p:cNvPr>
          <p:cNvSpPr/>
          <p:nvPr/>
        </p:nvSpPr>
        <p:spPr>
          <a:xfrm>
            <a:off x="4798773" y="3381087"/>
            <a:ext cx="1910400" cy="2300400"/>
          </a:xfrm>
          <a:prstGeom prst="rect">
            <a:avLst/>
          </a:prstGeom>
          <a:solidFill>
            <a:schemeClr val="lt1"/>
          </a:solidFill>
          <a:ln w="19050" cap="flat" cmpd="sng">
            <a:solidFill>
              <a:srgbClr val="7B36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20" name="Google Shape;208;p26">
            <a:extLst>
              <a:ext uri="{FF2B5EF4-FFF2-40B4-BE49-F238E27FC236}">
                <a16:creationId xmlns:a16="http://schemas.microsoft.com/office/drawing/2014/main" id="{96187E44-B440-498E-BF7D-B22E72290634}"/>
              </a:ext>
            </a:extLst>
          </p:cNvPr>
          <p:cNvSpPr/>
          <p:nvPr/>
        </p:nvSpPr>
        <p:spPr>
          <a:xfrm>
            <a:off x="6874449" y="3381087"/>
            <a:ext cx="2235900" cy="2300400"/>
          </a:xfrm>
          <a:prstGeom prst="rect">
            <a:avLst/>
          </a:prstGeom>
          <a:solidFill>
            <a:schemeClr val="lt1"/>
          </a:solidFill>
          <a:ln w="19050" cap="flat" cmpd="sng">
            <a:solidFill>
              <a:srgbClr val="60B5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21" name="Google Shape;209;p26">
            <a:extLst>
              <a:ext uri="{FF2B5EF4-FFF2-40B4-BE49-F238E27FC236}">
                <a16:creationId xmlns:a16="http://schemas.microsoft.com/office/drawing/2014/main" id="{D146BD5D-F79C-42E6-A2A6-F178B864CD8C}"/>
              </a:ext>
            </a:extLst>
          </p:cNvPr>
          <p:cNvSpPr/>
          <p:nvPr/>
        </p:nvSpPr>
        <p:spPr>
          <a:xfrm>
            <a:off x="745424" y="3381087"/>
            <a:ext cx="1910400" cy="2300400"/>
          </a:xfrm>
          <a:prstGeom prst="rect">
            <a:avLst/>
          </a:prstGeom>
          <a:solidFill>
            <a:schemeClr val="lt1"/>
          </a:solidFill>
          <a:ln w="19050" cap="flat" cmpd="sng">
            <a:solidFill>
              <a:srgbClr val="EA56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cxnSp>
        <p:nvCxnSpPr>
          <p:cNvPr id="22" name="Google Shape;210;p26">
            <a:extLst>
              <a:ext uri="{FF2B5EF4-FFF2-40B4-BE49-F238E27FC236}">
                <a16:creationId xmlns:a16="http://schemas.microsoft.com/office/drawing/2014/main" id="{51926E52-A342-4585-8D9D-4C5C68431D89}"/>
              </a:ext>
            </a:extLst>
          </p:cNvPr>
          <p:cNvCxnSpPr/>
          <p:nvPr/>
        </p:nvCxnSpPr>
        <p:spPr>
          <a:xfrm>
            <a:off x="745424" y="3322912"/>
            <a:ext cx="0" cy="2358600"/>
          </a:xfrm>
          <a:prstGeom prst="straightConnector1">
            <a:avLst/>
          </a:prstGeom>
          <a:noFill/>
          <a:ln w="19050" cap="flat" cmpd="sng">
            <a:solidFill>
              <a:srgbClr val="60B5DF"/>
            </a:solidFill>
            <a:prstDash val="solid"/>
            <a:round/>
            <a:headEnd type="none" w="med" len="med"/>
            <a:tailEnd type="none" w="med" len="med"/>
          </a:ln>
        </p:spPr>
      </p:cxnSp>
      <p:sp>
        <p:nvSpPr>
          <p:cNvPr id="23" name="Google Shape;216;p26">
            <a:extLst>
              <a:ext uri="{FF2B5EF4-FFF2-40B4-BE49-F238E27FC236}">
                <a16:creationId xmlns:a16="http://schemas.microsoft.com/office/drawing/2014/main" id="{4FEB358F-F418-402E-8F09-76A5AE897980}"/>
              </a:ext>
            </a:extLst>
          </p:cNvPr>
          <p:cNvSpPr/>
          <p:nvPr/>
        </p:nvSpPr>
        <p:spPr>
          <a:xfrm>
            <a:off x="734499" y="2857612"/>
            <a:ext cx="1932900" cy="541500"/>
          </a:xfrm>
          <a:prstGeom prst="rect">
            <a:avLst/>
          </a:prstGeom>
          <a:solidFill>
            <a:srgbClr val="EA5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 name="Google Shape;217;p26">
            <a:extLst>
              <a:ext uri="{FF2B5EF4-FFF2-40B4-BE49-F238E27FC236}">
                <a16:creationId xmlns:a16="http://schemas.microsoft.com/office/drawing/2014/main" id="{2CD35CC2-4329-433C-BCFB-143C54C85C99}"/>
              </a:ext>
            </a:extLst>
          </p:cNvPr>
          <p:cNvSpPr/>
          <p:nvPr/>
        </p:nvSpPr>
        <p:spPr>
          <a:xfrm>
            <a:off x="2755749" y="2857612"/>
            <a:ext cx="1932900" cy="541500"/>
          </a:xfrm>
          <a:prstGeom prst="rect">
            <a:avLst/>
          </a:prstGeom>
          <a:solidFill>
            <a:srgbClr val="B21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218;p26">
            <a:extLst>
              <a:ext uri="{FF2B5EF4-FFF2-40B4-BE49-F238E27FC236}">
                <a16:creationId xmlns:a16="http://schemas.microsoft.com/office/drawing/2014/main" id="{00835DA6-3B34-4A8C-B484-88F6997B69E4}"/>
              </a:ext>
            </a:extLst>
          </p:cNvPr>
          <p:cNvSpPr/>
          <p:nvPr/>
        </p:nvSpPr>
        <p:spPr>
          <a:xfrm>
            <a:off x="4776999" y="2857612"/>
            <a:ext cx="1932900" cy="541500"/>
          </a:xfrm>
          <a:prstGeom prst="rect">
            <a:avLst/>
          </a:prstGeom>
          <a:solidFill>
            <a:srgbClr val="7B3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219;p26">
            <a:extLst>
              <a:ext uri="{FF2B5EF4-FFF2-40B4-BE49-F238E27FC236}">
                <a16:creationId xmlns:a16="http://schemas.microsoft.com/office/drawing/2014/main" id="{1234C824-DFBC-4622-BDBD-261CBF706204}"/>
              </a:ext>
            </a:extLst>
          </p:cNvPr>
          <p:cNvSpPr/>
          <p:nvPr/>
        </p:nvSpPr>
        <p:spPr>
          <a:xfrm>
            <a:off x="6874449" y="2857612"/>
            <a:ext cx="2235900" cy="541500"/>
          </a:xfrm>
          <a:prstGeom prst="rect">
            <a:avLst/>
          </a:prstGeom>
          <a:solidFill>
            <a:srgbClr val="60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7" name="Google Shape;220;p26">
            <a:extLst>
              <a:ext uri="{FF2B5EF4-FFF2-40B4-BE49-F238E27FC236}">
                <a16:creationId xmlns:a16="http://schemas.microsoft.com/office/drawing/2014/main" id="{67D4431A-AED3-421F-86B3-2367B176A1E5}"/>
              </a:ext>
            </a:extLst>
          </p:cNvPr>
          <p:cNvSpPr txBox="1">
            <a:spLocks noGrp="1"/>
          </p:cNvSpPr>
          <p:nvPr>
            <p:ph type="subTitle" idx="1" hasCustomPrompt="1"/>
          </p:nvPr>
        </p:nvSpPr>
        <p:spPr>
          <a:xfrm>
            <a:off x="735225" y="3418487"/>
            <a:ext cx="1903511" cy="1579200"/>
          </a:xfrm>
          <a:prstGeom prst="rect">
            <a:avLst/>
          </a:prstGeom>
        </p:spPr>
        <p:txBody>
          <a:bodyPr spcFirstLastPara="1" wrap="square" lIns="91425" tIns="91425" rIns="91425" bIns="91425" anchor="t" anchorCtr="0">
            <a:noAutofit/>
          </a:bodyPr>
          <a:lstStyle>
            <a:lvl1pPr>
              <a:defRPr>
                <a:latin typeface="+mn-lt"/>
              </a:defRPr>
            </a:lvl1pPr>
          </a:lstStyle>
          <a:p>
            <a:pPr marL="0" lvl="0" indent="0" algn="l" rtl="0">
              <a:spcBef>
                <a:spcPts val="0"/>
              </a:spcBef>
              <a:spcAft>
                <a:spcPts val="0"/>
              </a:spcAft>
              <a:buNone/>
            </a:pPr>
            <a:r>
              <a:rPr lang="pt-BR" sz="1100">
                <a:solidFill>
                  <a:srgbClr val="333333"/>
                </a:solidFill>
                <a:latin typeface="Arial" panose="020B0604020202020204" pitchFamily="34" charset="0"/>
                <a:ea typeface="Open Sans"/>
                <a:cs typeface="Arial" panose="020B0604020202020204" pitchFamily="34" charset="0"/>
                <a:sym typeface="Open Sans"/>
              </a:rPr>
              <a:t>• Associações e parcerias com fornecedores, clientes ou concorrentes.</a:t>
            </a:r>
            <a:endParaRPr sz="1100">
              <a:solidFill>
                <a:srgbClr val="333333"/>
              </a:solidFill>
              <a:latin typeface="Arial" panose="020B0604020202020204" pitchFamily="34" charset="0"/>
              <a:ea typeface="Open Sans"/>
              <a:cs typeface="Arial" panose="020B0604020202020204" pitchFamily="34" charset="0"/>
              <a:sym typeface="Open Sans"/>
            </a:endParaRPr>
          </a:p>
          <a:p>
            <a:pPr marL="0" lvl="0" indent="0" algn="l" rtl="0">
              <a:spcBef>
                <a:spcPts val="0"/>
              </a:spcBef>
              <a:spcAft>
                <a:spcPts val="0"/>
              </a:spcAft>
              <a:buNone/>
            </a:pPr>
            <a:r>
              <a:rPr lang="pt-BR" sz="1100">
                <a:solidFill>
                  <a:srgbClr val="333333"/>
                </a:solidFill>
                <a:latin typeface="Arial" panose="020B0604020202020204" pitchFamily="34" charset="0"/>
                <a:ea typeface="Open Sans"/>
                <a:cs typeface="Arial" panose="020B0604020202020204" pitchFamily="34" charset="0"/>
                <a:sym typeface="Open Sans"/>
              </a:rPr>
              <a:t>• Empresas locais ou estrangeiras.</a:t>
            </a:r>
            <a:endParaRPr sz="1100">
              <a:solidFill>
                <a:srgbClr val="333333"/>
              </a:solidFill>
              <a:latin typeface="Arial" panose="020B0604020202020204" pitchFamily="34" charset="0"/>
              <a:ea typeface="Open Sans"/>
              <a:cs typeface="Arial" panose="020B0604020202020204" pitchFamily="34" charset="0"/>
              <a:sym typeface="Open Sans"/>
            </a:endParaRPr>
          </a:p>
          <a:p>
            <a:pPr marL="0" lvl="0" indent="0" algn="l" rtl="0">
              <a:spcBef>
                <a:spcPts val="0"/>
              </a:spcBef>
              <a:spcAft>
                <a:spcPts val="0"/>
              </a:spcAft>
              <a:buNone/>
            </a:pPr>
            <a:r>
              <a:rPr lang="pt-BR" sz="1100">
                <a:solidFill>
                  <a:srgbClr val="333333"/>
                </a:solidFill>
                <a:latin typeface="Arial" panose="020B0604020202020204" pitchFamily="34" charset="0"/>
                <a:ea typeface="Open Sans"/>
                <a:cs typeface="Arial" panose="020B0604020202020204" pitchFamily="34" charset="0"/>
                <a:sym typeface="Open Sans"/>
              </a:rPr>
              <a:t>• Estruturação com empresas existentes ou criação de nova empresa.</a:t>
            </a:r>
            <a:endParaRPr sz="1100">
              <a:solidFill>
                <a:srgbClr val="333333"/>
              </a:solidFill>
              <a:latin typeface="Arial" panose="020B0604020202020204" pitchFamily="34" charset="0"/>
              <a:ea typeface="Open Sans"/>
              <a:cs typeface="Arial" panose="020B0604020202020204" pitchFamily="34" charset="0"/>
              <a:sym typeface="Open Sans"/>
            </a:endParaRPr>
          </a:p>
        </p:txBody>
      </p:sp>
      <p:sp>
        <p:nvSpPr>
          <p:cNvPr id="28" name="Google Shape;221;p26">
            <a:extLst>
              <a:ext uri="{FF2B5EF4-FFF2-40B4-BE49-F238E27FC236}">
                <a16:creationId xmlns:a16="http://schemas.microsoft.com/office/drawing/2014/main" id="{4F79CCAB-53A9-448A-A794-2B2B2D5ED0A8}"/>
              </a:ext>
            </a:extLst>
          </p:cNvPr>
          <p:cNvSpPr txBox="1">
            <a:spLocks/>
          </p:cNvSpPr>
          <p:nvPr/>
        </p:nvSpPr>
        <p:spPr>
          <a:xfrm>
            <a:off x="2755749"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Aquisição total ou</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parcial para expansão, concentração, verticalização ou diversificação.</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Expansão para venda posterior.</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Expansão internacional</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Aquisição de know-how e novas tecnologias.</a:t>
            </a:r>
          </a:p>
        </p:txBody>
      </p:sp>
      <p:sp>
        <p:nvSpPr>
          <p:cNvPr id="29" name="Google Shape;222;p26">
            <a:extLst>
              <a:ext uri="{FF2B5EF4-FFF2-40B4-BE49-F238E27FC236}">
                <a16:creationId xmlns:a16="http://schemas.microsoft.com/office/drawing/2014/main" id="{5C7C4F47-1B67-48CF-849E-E807E646B2B2}"/>
              </a:ext>
            </a:extLst>
          </p:cNvPr>
          <p:cNvSpPr txBox="1">
            <a:spLocks/>
          </p:cNvSpPr>
          <p:nvPr/>
        </p:nvSpPr>
        <p:spPr>
          <a:xfrm>
            <a:off x="4794024"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Planejamento das opções estratégicas de Fusões &amp; Aquisições.</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Identificação de pontos críticos para viabilização da transação e fatores-chave para maior geração de valor.</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Acompanhamento e preparação da Empresa.</a:t>
            </a:r>
          </a:p>
        </p:txBody>
      </p:sp>
      <p:sp>
        <p:nvSpPr>
          <p:cNvPr id="30" name="Google Shape;223;p26">
            <a:extLst>
              <a:ext uri="{FF2B5EF4-FFF2-40B4-BE49-F238E27FC236}">
                <a16:creationId xmlns:a16="http://schemas.microsoft.com/office/drawing/2014/main" id="{0949950A-C673-4F6E-9652-F2E6C3A130CA}"/>
              </a:ext>
            </a:extLst>
          </p:cNvPr>
          <p:cNvSpPr txBox="1">
            <a:spLocks/>
          </p:cNvSpPr>
          <p:nvPr/>
        </p:nvSpPr>
        <p:spPr>
          <a:xfrm>
            <a:off x="6908499" y="3418487"/>
            <a:ext cx="22782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total do negócio.</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Captação via Private </a:t>
            </a:r>
            <a:r>
              <a:rPr lang="pt-BR" sz="1100" b="0" i="0" err="1">
                <a:solidFill>
                  <a:schemeClr val="dk1"/>
                </a:solidFill>
                <a:latin typeface="+mn-lt"/>
                <a:ea typeface="Open Sans"/>
                <a:cs typeface="Arial" panose="020B0604020202020204" pitchFamily="34" charset="0"/>
                <a:sym typeface="Open Sans"/>
              </a:rPr>
              <a:t>Equity</a:t>
            </a:r>
            <a:r>
              <a:rPr lang="pt-BR" sz="1100" b="0" i="0">
                <a:solidFill>
                  <a:schemeClr val="dk1"/>
                </a:solidFill>
                <a:latin typeface="+mn-lt"/>
                <a:ea typeface="Open Sans"/>
                <a:cs typeface="Arial" panose="020B0604020202020204" pitchFamily="34" charset="0"/>
                <a:sym typeface="Open Sans"/>
              </a:rPr>
              <a:t>.</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de participação.</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de linhas de produtos, marcas e outros ativos específicos.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Associações e parcerias com fornecedores, clientes ou concorrentes.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Empresas locais ou estrangeiras.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Estruturação com empresas.</a:t>
            </a:r>
          </a:p>
        </p:txBody>
      </p:sp>
      <p:sp>
        <p:nvSpPr>
          <p:cNvPr id="31" name="Google Shape;224;p26">
            <a:extLst>
              <a:ext uri="{FF2B5EF4-FFF2-40B4-BE49-F238E27FC236}">
                <a16:creationId xmlns:a16="http://schemas.microsoft.com/office/drawing/2014/main" id="{0CA588C1-988E-4732-AE82-5A68E2F8AAD8}"/>
              </a:ext>
            </a:extLst>
          </p:cNvPr>
          <p:cNvSpPr txBox="1"/>
          <p:nvPr/>
        </p:nvSpPr>
        <p:spPr>
          <a:xfrm>
            <a:off x="77047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FUSÃO, ALIANÇA</a:t>
            </a:r>
            <a:endParaRPr sz="1200" b="0" i="0">
              <a:solidFill>
                <a:srgbClr val="FFFFFF"/>
              </a:solidFill>
              <a:latin typeface="+mj-lt"/>
              <a:ea typeface="Montserrat"/>
              <a:cs typeface="Arial" panose="020B0604020202020204" pitchFamily="34" charset="0"/>
              <a:sym typeface="Montserrat"/>
            </a:endParaRPr>
          </a:p>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JOINT VENTURE</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endParaRPr sz="1000" b="0" i="0">
              <a:solidFill>
                <a:srgbClr val="FFFFFF"/>
              </a:solidFill>
              <a:latin typeface="+mj-lt"/>
              <a:ea typeface="Open Sans"/>
              <a:cs typeface="Arial" panose="020B0604020202020204" pitchFamily="34" charset="0"/>
              <a:sym typeface="Open Sans"/>
            </a:endParaRPr>
          </a:p>
        </p:txBody>
      </p:sp>
      <p:sp>
        <p:nvSpPr>
          <p:cNvPr id="32" name="Google Shape;225;p26">
            <a:extLst>
              <a:ext uri="{FF2B5EF4-FFF2-40B4-BE49-F238E27FC236}">
                <a16:creationId xmlns:a16="http://schemas.microsoft.com/office/drawing/2014/main" id="{A91FF062-7E13-4C93-95D1-F84FFC35927A}"/>
              </a:ext>
            </a:extLst>
          </p:cNvPr>
          <p:cNvSpPr txBox="1"/>
          <p:nvPr/>
        </p:nvSpPr>
        <p:spPr>
          <a:xfrm>
            <a:off x="28245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AQUISIÇÃO</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PARCIAL OU TOTAL</a:t>
            </a:r>
            <a:endParaRPr sz="1200" b="0" i="0">
              <a:solidFill>
                <a:srgbClr val="FFFFFF"/>
              </a:solidFill>
              <a:latin typeface="+mj-lt"/>
              <a:ea typeface="Montserrat"/>
              <a:cs typeface="Arial" panose="020B0604020202020204" pitchFamily="34" charset="0"/>
              <a:sym typeface="Montserrat"/>
            </a:endParaRPr>
          </a:p>
        </p:txBody>
      </p:sp>
      <p:sp>
        <p:nvSpPr>
          <p:cNvPr id="33" name="Google Shape;226;p26">
            <a:extLst>
              <a:ext uri="{FF2B5EF4-FFF2-40B4-BE49-F238E27FC236}">
                <a16:creationId xmlns:a16="http://schemas.microsoft.com/office/drawing/2014/main" id="{99D42391-C8BA-4BE0-88D9-C18AF7F941B5}"/>
              </a:ext>
            </a:extLst>
          </p:cNvPr>
          <p:cNvSpPr txBox="1"/>
          <p:nvPr/>
        </p:nvSpPr>
        <p:spPr>
          <a:xfrm>
            <a:off x="484952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PLANEJAMENTO E PREPARAÇÃO</a:t>
            </a:r>
            <a:endParaRPr sz="1200" b="0" i="0">
              <a:solidFill>
                <a:srgbClr val="FFFFFF"/>
              </a:solidFill>
              <a:latin typeface="+mj-lt"/>
              <a:ea typeface="Montserrat"/>
              <a:cs typeface="Arial" panose="020B0604020202020204" pitchFamily="34" charset="0"/>
              <a:sym typeface="Montserrat"/>
            </a:endParaRPr>
          </a:p>
        </p:txBody>
      </p:sp>
      <p:sp>
        <p:nvSpPr>
          <p:cNvPr id="34" name="Google Shape;227;p26">
            <a:extLst>
              <a:ext uri="{FF2B5EF4-FFF2-40B4-BE49-F238E27FC236}">
                <a16:creationId xmlns:a16="http://schemas.microsoft.com/office/drawing/2014/main" id="{909F527E-0271-4C32-AA43-83B3F7B729FC}"/>
              </a:ext>
            </a:extLst>
          </p:cNvPr>
          <p:cNvSpPr txBox="1"/>
          <p:nvPr/>
        </p:nvSpPr>
        <p:spPr>
          <a:xfrm>
            <a:off x="70293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VENDA PARCIAL</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TOTAL</a:t>
            </a:r>
            <a:endParaRPr sz="1200" b="0" i="0">
              <a:solidFill>
                <a:srgbClr val="FFFFFF"/>
              </a:solidFill>
              <a:latin typeface="+mj-lt"/>
              <a:ea typeface="Montserrat"/>
              <a:cs typeface="Arial" panose="020B0604020202020204" pitchFamily="34" charset="0"/>
              <a:sym typeface="Montserrat"/>
            </a:endParaRPr>
          </a:p>
        </p:txBody>
      </p:sp>
      <p:cxnSp>
        <p:nvCxnSpPr>
          <p:cNvPr id="35" name="Google Shape;228;p26">
            <a:extLst>
              <a:ext uri="{FF2B5EF4-FFF2-40B4-BE49-F238E27FC236}">
                <a16:creationId xmlns:a16="http://schemas.microsoft.com/office/drawing/2014/main" id="{308558D9-C60E-4BFB-9E89-6B8FC03EBE43}"/>
              </a:ext>
            </a:extLst>
          </p:cNvPr>
          <p:cNvCxnSpPr/>
          <p:nvPr/>
        </p:nvCxnSpPr>
        <p:spPr>
          <a:xfrm>
            <a:off x="2768112" y="3322912"/>
            <a:ext cx="0" cy="2358600"/>
          </a:xfrm>
          <a:prstGeom prst="straightConnector1">
            <a:avLst/>
          </a:prstGeom>
          <a:noFill/>
          <a:ln w="19050" cap="flat" cmpd="sng">
            <a:solidFill>
              <a:srgbClr val="7B3662"/>
            </a:solidFill>
            <a:prstDash val="solid"/>
            <a:round/>
            <a:headEnd type="none" w="med" len="med"/>
            <a:tailEnd type="none" w="med" len="med"/>
          </a:ln>
        </p:spPr>
      </p:cxnSp>
      <p:cxnSp>
        <p:nvCxnSpPr>
          <p:cNvPr id="36" name="Google Shape;229;p26">
            <a:extLst>
              <a:ext uri="{FF2B5EF4-FFF2-40B4-BE49-F238E27FC236}">
                <a16:creationId xmlns:a16="http://schemas.microsoft.com/office/drawing/2014/main" id="{22564FAA-0ADE-4B12-98DC-F97F6E48EFC6}"/>
              </a:ext>
            </a:extLst>
          </p:cNvPr>
          <p:cNvCxnSpPr/>
          <p:nvPr/>
        </p:nvCxnSpPr>
        <p:spPr>
          <a:xfrm>
            <a:off x="4788637" y="3322912"/>
            <a:ext cx="0" cy="2358600"/>
          </a:xfrm>
          <a:prstGeom prst="straightConnector1">
            <a:avLst/>
          </a:prstGeom>
          <a:noFill/>
          <a:ln w="19050" cap="flat" cmpd="sng">
            <a:solidFill>
              <a:srgbClr val="B21D30"/>
            </a:solidFill>
            <a:prstDash val="solid"/>
            <a:round/>
            <a:headEnd type="none" w="med" len="med"/>
            <a:tailEnd type="none" w="med" len="med"/>
          </a:ln>
        </p:spPr>
      </p:cxnSp>
      <p:sp>
        <p:nvSpPr>
          <p:cNvPr id="37" name="Google Shape;211;p26">
            <a:extLst>
              <a:ext uri="{FF2B5EF4-FFF2-40B4-BE49-F238E27FC236}">
                <a16:creationId xmlns:a16="http://schemas.microsoft.com/office/drawing/2014/main" id="{A251DB52-2A50-4923-84D2-F57344B211DE}"/>
              </a:ext>
            </a:extLst>
          </p:cNvPr>
          <p:cNvSpPr txBox="1">
            <a:spLocks/>
          </p:cNvSpPr>
          <p:nvPr/>
        </p:nvSpPr>
        <p:spPr>
          <a:xfrm>
            <a:off x="415923" y="905892"/>
            <a:ext cx="8770776" cy="1828761"/>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spcBef>
                <a:spcPts val="0"/>
              </a:spcBef>
              <a:spcAft>
                <a:spcPts val="0"/>
              </a:spcAft>
              <a:buFont typeface="Wingdings" panose="05000000000000000000" pitchFamily="2" charset="2"/>
              <a:buNone/>
            </a:pPr>
            <a:r>
              <a:rPr lang="pt-BR" sz="1400" b="0" i="0">
                <a:solidFill>
                  <a:schemeClr val="lt1"/>
                </a:solidFill>
                <a:latin typeface="+mn-lt"/>
                <a:ea typeface="Open Sans"/>
                <a:cs typeface="Arial" panose="020B0604020202020204" pitchFamily="34" charset="0"/>
                <a:sym typeface="Open Sans"/>
              </a:rPr>
              <a:t>Em processos de crescimento, redirecionamento ou </a:t>
            </a:r>
            <a:r>
              <a:rPr lang="pt-BR" sz="1400" b="0" i="0" err="1">
                <a:solidFill>
                  <a:schemeClr val="lt1"/>
                </a:solidFill>
                <a:latin typeface="+mn-lt"/>
                <a:ea typeface="Open Sans"/>
                <a:cs typeface="Arial" panose="020B0604020202020204" pitchFamily="34" charset="0"/>
                <a:sym typeface="Open Sans"/>
              </a:rPr>
              <a:t>reestruturação</a:t>
            </a:r>
            <a:r>
              <a:rPr lang="pt-BR" sz="1400" b="0" i="0">
                <a:solidFill>
                  <a:schemeClr val="lt1"/>
                </a:solidFill>
                <a:latin typeface="+mn-lt"/>
                <a:ea typeface="Open Sans"/>
                <a:cs typeface="Arial" panose="020B0604020202020204" pitchFamily="34" charset="0"/>
                <a:sym typeface="Open Sans"/>
              </a:rPr>
              <a:t> empresarial, uma </a:t>
            </a:r>
            <a:r>
              <a:rPr lang="pt-BR" sz="1400" b="0" i="0" err="1">
                <a:solidFill>
                  <a:schemeClr val="lt1"/>
                </a:solidFill>
                <a:latin typeface="+mn-lt"/>
                <a:ea typeface="Open Sans"/>
                <a:cs typeface="Arial" panose="020B0604020202020204" pitchFamily="34" charset="0"/>
                <a:sym typeface="Open Sans"/>
              </a:rPr>
              <a:t>operação</a:t>
            </a:r>
            <a:r>
              <a:rPr lang="pt-BR" sz="1400" b="0" i="0">
                <a:solidFill>
                  <a:schemeClr val="lt1"/>
                </a:solidFill>
                <a:latin typeface="+mn-lt"/>
                <a:ea typeface="Open Sans"/>
                <a:cs typeface="Arial" panose="020B0604020202020204" pitchFamily="34" charset="0"/>
                <a:sym typeface="Open Sans"/>
              </a:rPr>
              <a:t> externa de </a:t>
            </a:r>
            <a:r>
              <a:rPr lang="pt-BR" sz="1400" b="0" i="0" err="1">
                <a:solidFill>
                  <a:schemeClr val="lt1"/>
                </a:solidFill>
                <a:latin typeface="+mn-lt"/>
                <a:ea typeface="Open Sans"/>
                <a:cs typeface="Arial" panose="020B0604020202020204" pitchFamily="34" charset="0"/>
                <a:sym typeface="Open Sans"/>
              </a:rPr>
              <a:t>Fusões</a:t>
            </a:r>
            <a:r>
              <a:rPr lang="pt-BR" sz="1400" b="0" i="0">
                <a:solidFill>
                  <a:schemeClr val="lt1"/>
                </a:solidFill>
                <a:latin typeface="+mn-lt"/>
                <a:ea typeface="Open Sans"/>
                <a:cs typeface="Arial" panose="020B0604020202020204" pitchFamily="34" charset="0"/>
                <a:sym typeface="Open Sans"/>
              </a:rPr>
              <a:t> &amp; </a:t>
            </a:r>
            <a:r>
              <a:rPr lang="pt-BR" sz="1400" b="0" i="0" err="1">
                <a:solidFill>
                  <a:schemeClr val="lt1"/>
                </a:solidFill>
                <a:latin typeface="+mn-lt"/>
                <a:ea typeface="Open Sans"/>
                <a:cs typeface="Arial" panose="020B0604020202020204" pitchFamily="34" charset="0"/>
                <a:sym typeface="Open Sans"/>
              </a:rPr>
              <a:t>Aquisições</a:t>
            </a:r>
            <a:r>
              <a:rPr lang="pt-BR" sz="1400" b="0" i="0">
                <a:solidFill>
                  <a:schemeClr val="lt1"/>
                </a:solidFill>
                <a:latin typeface="+mn-lt"/>
                <a:ea typeface="Open Sans"/>
                <a:cs typeface="Arial" panose="020B0604020202020204" pitchFamily="34" charset="0"/>
                <a:sym typeface="Open Sans"/>
              </a:rPr>
              <a:t> frequentemente é o melhor caminho para resolver problemas ou maximizar o aproveitamento de oportunidades.</a:t>
            </a:r>
          </a:p>
          <a:p>
            <a:pPr marL="0" indent="0" algn="just" fontAlgn="auto">
              <a:spcBef>
                <a:spcPts val="0"/>
              </a:spcBef>
              <a:spcAft>
                <a:spcPts val="0"/>
              </a:spcAft>
              <a:buFont typeface="Wingdings" panose="05000000000000000000" pitchFamily="2" charset="2"/>
              <a:buNone/>
            </a:pPr>
            <a:endParaRPr lang="pt-BR" sz="1400" b="0" i="0">
              <a:solidFill>
                <a:schemeClr val="lt1"/>
              </a:solidFill>
              <a:latin typeface="+mn-lt"/>
              <a:ea typeface="Open Sans"/>
              <a:cs typeface="Arial" panose="020B0604020202020204" pitchFamily="34" charset="0"/>
              <a:sym typeface="Open Sans"/>
            </a:endParaRPr>
          </a:p>
          <a:p>
            <a:pPr marL="0" indent="0" algn="just" fontAlgn="auto">
              <a:spcBef>
                <a:spcPts val="0"/>
              </a:spcBef>
              <a:spcAft>
                <a:spcPts val="0"/>
              </a:spcAft>
              <a:buClr>
                <a:schemeClr val="dk1"/>
              </a:buClr>
              <a:buSzPts val="1100"/>
              <a:buFont typeface="Arial"/>
              <a:buNone/>
            </a:pPr>
            <a:r>
              <a:rPr lang="pt-BR" sz="1400" b="0" i="0">
                <a:solidFill>
                  <a:schemeClr val="lt1"/>
                </a:solidFill>
                <a:latin typeface="+mn-lt"/>
                <a:ea typeface="Open Sans"/>
                <a:cs typeface="Arial" panose="020B0604020202020204" pitchFamily="34" charset="0"/>
                <a:sym typeface="Open Sans"/>
              </a:rPr>
              <a:t>Nossa equipe possui vasta experiência nos diversos tipos de transações, planejando e executando todas as etapas da operação.</a:t>
            </a:r>
          </a:p>
        </p:txBody>
      </p:sp>
      <p:pic>
        <p:nvPicPr>
          <p:cNvPr id="38" name="Google Shape;205;p26">
            <a:extLst>
              <a:ext uri="{FF2B5EF4-FFF2-40B4-BE49-F238E27FC236}">
                <a16:creationId xmlns:a16="http://schemas.microsoft.com/office/drawing/2014/main" id="{73767BD0-E796-4106-AA01-817B23040146}"/>
              </a:ext>
            </a:extLst>
          </p:cNvPr>
          <p:cNvPicPr preferRelativeResize="0"/>
          <p:nvPr userDrawn="1"/>
        </p:nvPicPr>
        <p:blipFill rotWithShape="1">
          <a:blip r:embed="rId2">
            <a:alphaModFix/>
          </a:blip>
          <a:srcRect t="1931" b="4303"/>
          <a:stretch/>
        </p:blipFill>
        <p:spPr>
          <a:xfrm>
            <a:off x="0" y="0"/>
            <a:ext cx="9906000" cy="6858000"/>
          </a:xfrm>
          <a:prstGeom prst="rect">
            <a:avLst/>
          </a:prstGeom>
          <a:noFill/>
          <a:ln>
            <a:noFill/>
          </a:ln>
        </p:spPr>
      </p:pic>
      <p:sp>
        <p:nvSpPr>
          <p:cNvPr id="39" name="TextBox 5">
            <a:extLst>
              <a:ext uri="{FF2B5EF4-FFF2-40B4-BE49-F238E27FC236}">
                <a16:creationId xmlns:a16="http://schemas.microsoft.com/office/drawing/2014/main" id="{0EDD721B-96F5-4108-815C-CF936A6833C4}"/>
              </a:ext>
            </a:extLst>
          </p:cNvPr>
          <p:cNvSpPr txBox="1"/>
          <p:nvPr userDrawn="1"/>
        </p:nvSpPr>
        <p:spPr>
          <a:xfrm>
            <a:off x="9557122" y="6642556"/>
            <a:ext cx="239416"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schemeClr val="bg1"/>
                </a:solidFill>
                <a:latin typeface="Calibri Light"/>
              </a:rPr>
              <a:pPr algn="r">
                <a:defRPr/>
              </a:pPr>
              <a:t>‹#›</a:t>
            </a:fld>
            <a:endParaRPr lang="en-GB" sz="800" b="0" i="0">
              <a:solidFill>
                <a:schemeClr val="bg1"/>
              </a:solidFill>
              <a:latin typeface="Calibri Light"/>
            </a:endParaRPr>
          </a:p>
        </p:txBody>
      </p:sp>
      <p:cxnSp>
        <p:nvCxnSpPr>
          <p:cNvPr id="40" name="Google Shape;159;p22">
            <a:extLst>
              <a:ext uri="{FF2B5EF4-FFF2-40B4-BE49-F238E27FC236}">
                <a16:creationId xmlns:a16="http://schemas.microsoft.com/office/drawing/2014/main" id="{4419C61E-1592-4E26-A7E4-1C2F6BA1CC3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41" name="Google Shape;230;p26">
            <a:extLst>
              <a:ext uri="{FF2B5EF4-FFF2-40B4-BE49-F238E27FC236}">
                <a16:creationId xmlns:a16="http://schemas.microsoft.com/office/drawing/2014/main" id="{56D07959-BCB2-4727-9636-6AE08B831989}"/>
              </a:ext>
            </a:extLst>
          </p:cNvPr>
          <p:cNvPicPr preferRelativeResize="0"/>
          <p:nvPr userDrawn="1"/>
        </p:nvPicPr>
        <p:blipFill>
          <a:blip r:embed="rId3">
            <a:alphaModFix/>
          </a:blip>
          <a:stretch>
            <a:fillRect/>
          </a:stretch>
        </p:blipFill>
        <p:spPr>
          <a:xfrm>
            <a:off x="415924" y="6379200"/>
            <a:ext cx="747450" cy="193933"/>
          </a:xfrm>
          <a:prstGeom prst="rect">
            <a:avLst/>
          </a:prstGeom>
          <a:noFill/>
          <a:ln>
            <a:noFill/>
          </a:ln>
        </p:spPr>
      </p:pic>
      <p:cxnSp>
        <p:nvCxnSpPr>
          <p:cNvPr id="42" name="Google Shape;187;p24">
            <a:extLst>
              <a:ext uri="{FF2B5EF4-FFF2-40B4-BE49-F238E27FC236}">
                <a16:creationId xmlns:a16="http://schemas.microsoft.com/office/drawing/2014/main" id="{DC27413F-91C1-4BE8-AE55-7B2B946525EC}"/>
              </a:ext>
            </a:extLst>
          </p:cNvPr>
          <p:cNvCxnSpPr>
            <a:cxnSpLocks/>
          </p:cNvCxnSpPr>
          <p:nvPr userDrawn="1"/>
        </p:nvCxnSpPr>
        <p:spPr>
          <a:xfrm>
            <a:off x="415924" y="6644354"/>
            <a:ext cx="8927581" cy="0"/>
          </a:xfrm>
          <a:prstGeom prst="straightConnector1">
            <a:avLst/>
          </a:prstGeom>
          <a:noFill/>
          <a:ln w="9525" cap="flat" cmpd="sng">
            <a:solidFill>
              <a:schemeClr val="bg1"/>
            </a:solidFill>
            <a:prstDash val="solid"/>
            <a:round/>
            <a:headEnd type="none" w="med" len="med"/>
            <a:tailEnd type="none" w="med" len="med"/>
          </a:ln>
        </p:spPr>
      </p:cxnSp>
      <p:sp>
        <p:nvSpPr>
          <p:cNvPr id="43" name="Google Shape;206;p26">
            <a:extLst>
              <a:ext uri="{FF2B5EF4-FFF2-40B4-BE49-F238E27FC236}">
                <a16:creationId xmlns:a16="http://schemas.microsoft.com/office/drawing/2014/main" id="{C2C29A02-76C6-44D5-A87B-BA8743330E1B}"/>
              </a:ext>
            </a:extLst>
          </p:cNvPr>
          <p:cNvSpPr/>
          <p:nvPr userDrawn="1"/>
        </p:nvSpPr>
        <p:spPr>
          <a:xfrm>
            <a:off x="2761224" y="3381087"/>
            <a:ext cx="1910400" cy="2300400"/>
          </a:xfrm>
          <a:prstGeom prst="rect">
            <a:avLst/>
          </a:prstGeom>
          <a:solidFill>
            <a:schemeClr val="lt1"/>
          </a:solidFill>
          <a:ln w="19050" cap="flat" cmpd="sng">
            <a:solidFill>
              <a:srgbClr val="B21D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44" name="Google Shape;207;p26">
            <a:extLst>
              <a:ext uri="{FF2B5EF4-FFF2-40B4-BE49-F238E27FC236}">
                <a16:creationId xmlns:a16="http://schemas.microsoft.com/office/drawing/2014/main" id="{81EB5F4B-9FD7-4A03-AA71-5672C3A83BAA}"/>
              </a:ext>
            </a:extLst>
          </p:cNvPr>
          <p:cNvSpPr/>
          <p:nvPr userDrawn="1"/>
        </p:nvSpPr>
        <p:spPr>
          <a:xfrm>
            <a:off x="4798773" y="3381087"/>
            <a:ext cx="1910400" cy="2300400"/>
          </a:xfrm>
          <a:prstGeom prst="rect">
            <a:avLst/>
          </a:prstGeom>
          <a:solidFill>
            <a:schemeClr val="lt1"/>
          </a:solidFill>
          <a:ln w="19050" cap="flat" cmpd="sng">
            <a:solidFill>
              <a:srgbClr val="7B36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45" name="Google Shape;208;p26">
            <a:extLst>
              <a:ext uri="{FF2B5EF4-FFF2-40B4-BE49-F238E27FC236}">
                <a16:creationId xmlns:a16="http://schemas.microsoft.com/office/drawing/2014/main" id="{568BF082-198F-495A-B72A-4FA33C2BA5CF}"/>
              </a:ext>
            </a:extLst>
          </p:cNvPr>
          <p:cNvSpPr/>
          <p:nvPr userDrawn="1"/>
        </p:nvSpPr>
        <p:spPr>
          <a:xfrm>
            <a:off x="6874449" y="3381087"/>
            <a:ext cx="2235900" cy="2300400"/>
          </a:xfrm>
          <a:prstGeom prst="rect">
            <a:avLst/>
          </a:prstGeom>
          <a:solidFill>
            <a:schemeClr val="lt1"/>
          </a:solidFill>
          <a:ln w="19050" cap="flat" cmpd="sng">
            <a:solidFill>
              <a:srgbClr val="60B5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46" name="Google Shape;209;p26">
            <a:extLst>
              <a:ext uri="{FF2B5EF4-FFF2-40B4-BE49-F238E27FC236}">
                <a16:creationId xmlns:a16="http://schemas.microsoft.com/office/drawing/2014/main" id="{A3990CDB-6D16-46C7-8669-BF4EBE0A9AE2}"/>
              </a:ext>
            </a:extLst>
          </p:cNvPr>
          <p:cNvSpPr/>
          <p:nvPr userDrawn="1"/>
        </p:nvSpPr>
        <p:spPr>
          <a:xfrm>
            <a:off x="745424" y="3381087"/>
            <a:ext cx="1910400" cy="2300400"/>
          </a:xfrm>
          <a:prstGeom prst="rect">
            <a:avLst/>
          </a:prstGeom>
          <a:solidFill>
            <a:schemeClr val="lt1"/>
          </a:solidFill>
          <a:ln w="19050" cap="flat" cmpd="sng">
            <a:solidFill>
              <a:srgbClr val="EA56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cxnSp>
        <p:nvCxnSpPr>
          <p:cNvPr id="47" name="Google Shape;210;p26">
            <a:extLst>
              <a:ext uri="{FF2B5EF4-FFF2-40B4-BE49-F238E27FC236}">
                <a16:creationId xmlns:a16="http://schemas.microsoft.com/office/drawing/2014/main" id="{86F467B2-A5DD-4DFB-A71C-3B9051E9FBE3}"/>
              </a:ext>
            </a:extLst>
          </p:cNvPr>
          <p:cNvCxnSpPr/>
          <p:nvPr userDrawn="1"/>
        </p:nvCxnSpPr>
        <p:spPr>
          <a:xfrm>
            <a:off x="745424" y="3322912"/>
            <a:ext cx="0" cy="2358600"/>
          </a:xfrm>
          <a:prstGeom prst="straightConnector1">
            <a:avLst/>
          </a:prstGeom>
          <a:noFill/>
          <a:ln w="19050" cap="flat" cmpd="sng">
            <a:solidFill>
              <a:srgbClr val="60B5DF"/>
            </a:solidFill>
            <a:prstDash val="solid"/>
            <a:round/>
            <a:headEnd type="none" w="med" len="med"/>
            <a:tailEnd type="none" w="med" len="med"/>
          </a:ln>
        </p:spPr>
      </p:cxnSp>
      <p:sp>
        <p:nvSpPr>
          <p:cNvPr id="48" name="Google Shape;216;p26">
            <a:extLst>
              <a:ext uri="{FF2B5EF4-FFF2-40B4-BE49-F238E27FC236}">
                <a16:creationId xmlns:a16="http://schemas.microsoft.com/office/drawing/2014/main" id="{80B355C1-00E9-4AAE-92F7-7E9C44E39D64}"/>
              </a:ext>
            </a:extLst>
          </p:cNvPr>
          <p:cNvSpPr/>
          <p:nvPr userDrawn="1"/>
        </p:nvSpPr>
        <p:spPr>
          <a:xfrm>
            <a:off x="734499" y="2857612"/>
            <a:ext cx="1932900" cy="541500"/>
          </a:xfrm>
          <a:prstGeom prst="rect">
            <a:avLst/>
          </a:prstGeom>
          <a:solidFill>
            <a:srgbClr val="EA5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17;p26">
            <a:extLst>
              <a:ext uri="{FF2B5EF4-FFF2-40B4-BE49-F238E27FC236}">
                <a16:creationId xmlns:a16="http://schemas.microsoft.com/office/drawing/2014/main" id="{1DF0E003-94F9-4F2D-B329-72C7ED161438}"/>
              </a:ext>
            </a:extLst>
          </p:cNvPr>
          <p:cNvSpPr/>
          <p:nvPr userDrawn="1"/>
        </p:nvSpPr>
        <p:spPr>
          <a:xfrm>
            <a:off x="2755749" y="2857612"/>
            <a:ext cx="1932900" cy="541500"/>
          </a:xfrm>
          <a:prstGeom prst="rect">
            <a:avLst/>
          </a:prstGeom>
          <a:solidFill>
            <a:srgbClr val="B21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 name="Google Shape;218;p26">
            <a:extLst>
              <a:ext uri="{FF2B5EF4-FFF2-40B4-BE49-F238E27FC236}">
                <a16:creationId xmlns:a16="http://schemas.microsoft.com/office/drawing/2014/main" id="{32741A3B-C740-473C-8AD9-25D70D02F01D}"/>
              </a:ext>
            </a:extLst>
          </p:cNvPr>
          <p:cNvSpPr/>
          <p:nvPr userDrawn="1"/>
        </p:nvSpPr>
        <p:spPr>
          <a:xfrm>
            <a:off x="4776999" y="2857612"/>
            <a:ext cx="1932900" cy="541500"/>
          </a:xfrm>
          <a:prstGeom prst="rect">
            <a:avLst/>
          </a:prstGeom>
          <a:solidFill>
            <a:srgbClr val="7B3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 name="Google Shape;219;p26">
            <a:extLst>
              <a:ext uri="{FF2B5EF4-FFF2-40B4-BE49-F238E27FC236}">
                <a16:creationId xmlns:a16="http://schemas.microsoft.com/office/drawing/2014/main" id="{5D027832-0994-4E52-B701-F0C837D25629}"/>
              </a:ext>
            </a:extLst>
          </p:cNvPr>
          <p:cNvSpPr/>
          <p:nvPr userDrawn="1"/>
        </p:nvSpPr>
        <p:spPr>
          <a:xfrm>
            <a:off x="6874449" y="2857612"/>
            <a:ext cx="2235900" cy="541500"/>
          </a:xfrm>
          <a:prstGeom prst="rect">
            <a:avLst/>
          </a:prstGeom>
          <a:solidFill>
            <a:srgbClr val="60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 name="Google Shape;221;p26">
            <a:extLst>
              <a:ext uri="{FF2B5EF4-FFF2-40B4-BE49-F238E27FC236}">
                <a16:creationId xmlns:a16="http://schemas.microsoft.com/office/drawing/2014/main" id="{DD852E98-748F-4632-A35A-93C3E4B07D93}"/>
              </a:ext>
            </a:extLst>
          </p:cNvPr>
          <p:cNvSpPr txBox="1">
            <a:spLocks/>
          </p:cNvSpPr>
          <p:nvPr userDrawn="1"/>
        </p:nvSpPr>
        <p:spPr>
          <a:xfrm>
            <a:off x="2755749"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Aquisição total ou</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parcial para expansão, concentração, verticalização ou diversificação.</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Expansão para venda posterior.</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Expansão internacional</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Aquisição de know-how e novas tecnologias.</a:t>
            </a:r>
          </a:p>
        </p:txBody>
      </p:sp>
      <p:sp>
        <p:nvSpPr>
          <p:cNvPr id="53" name="Google Shape;222;p26">
            <a:extLst>
              <a:ext uri="{FF2B5EF4-FFF2-40B4-BE49-F238E27FC236}">
                <a16:creationId xmlns:a16="http://schemas.microsoft.com/office/drawing/2014/main" id="{D4F68289-4575-4CF0-A4CC-848FBCA4533F}"/>
              </a:ext>
            </a:extLst>
          </p:cNvPr>
          <p:cNvSpPr txBox="1">
            <a:spLocks/>
          </p:cNvSpPr>
          <p:nvPr userDrawn="1"/>
        </p:nvSpPr>
        <p:spPr>
          <a:xfrm>
            <a:off x="4794024"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Planejamento das opções estratégicas de Fusões &amp; Aquisições.</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Identificação de pontos críticos para viabilização da transação e fatores-chave para maior geração de valor.</a:t>
            </a:r>
          </a:p>
          <a:p>
            <a:pPr marL="0" indent="0" fontAlgn="auto">
              <a:spcBef>
                <a:spcPts val="0"/>
              </a:spcBef>
              <a:spcAft>
                <a:spcPts val="0"/>
              </a:spcAft>
              <a:buFont typeface="Wingdings" panose="05000000000000000000" pitchFamily="2" charset="2"/>
              <a:buNone/>
            </a:pPr>
            <a:r>
              <a:rPr lang="pt-BR" sz="1100" b="0" i="0">
                <a:solidFill>
                  <a:srgbClr val="333333"/>
                </a:solidFill>
                <a:latin typeface="+mn-lt"/>
                <a:ea typeface="Open Sans"/>
                <a:cs typeface="Arial" panose="020B0604020202020204" pitchFamily="34" charset="0"/>
                <a:sym typeface="Open Sans"/>
              </a:rPr>
              <a:t>• Acompanhamento e preparação da Empresa.</a:t>
            </a:r>
          </a:p>
        </p:txBody>
      </p:sp>
      <p:sp>
        <p:nvSpPr>
          <p:cNvPr id="54" name="Google Shape;223;p26">
            <a:extLst>
              <a:ext uri="{FF2B5EF4-FFF2-40B4-BE49-F238E27FC236}">
                <a16:creationId xmlns:a16="http://schemas.microsoft.com/office/drawing/2014/main" id="{0F189AF6-7065-4604-9B77-DBCC4F4335D9}"/>
              </a:ext>
            </a:extLst>
          </p:cNvPr>
          <p:cNvSpPr txBox="1">
            <a:spLocks/>
          </p:cNvSpPr>
          <p:nvPr userDrawn="1"/>
        </p:nvSpPr>
        <p:spPr>
          <a:xfrm>
            <a:off x="6908499" y="3418487"/>
            <a:ext cx="22782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total do negócio.</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Captação via Private </a:t>
            </a:r>
            <a:r>
              <a:rPr lang="pt-BR" sz="1100" b="0" i="0" err="1">
                <a:solidFill>
                  <a:schemeClr val="dk1"/>
                </a:solidFill>
                <a:latin typeface="+mn-lt"/>
                <a:ea typeface="Open Sans"/>
                <a:cs typeface="Arial" panose="020B0604020202020204" pitchFamily="34" charset="0"/>
                <a:sym typeface="Open Sans"/>
              </a:rPr>
              <a:t>Equity</a:t>
            </a:r>
            <a:r>
              <a:rPr lang="pt-BR" sz="1100" b="0" i="0">
                <a:solidFill>
                  <a:schemeClr val="dk1"/>
                </a:solidFill>
                <a:latin typeface="+mn-lt"/>
                <a:ea typeface="Open Sans"/>
                <a:cs typeface="Arial" panose="020B0604020202020204" pitchFamily="34" charset="0"/>
                <a:sym typeface="Open Sans"/>
              </a:rPr>
              <a:t>.</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de participação.</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Venda de linhas de produtos, marcas e outros ativos específicos.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Associações e parcerias com fornecedores, clientes ou concorrentes.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Empresas locais ou estrangeiras.</a:t>
            </a:r>
          </a:p>
          <a:p>
            <a:pPr marL="0" indent="0" fontAlgn="auto">
              <a:spcBef>
                <a:spcPts val="0"/>
              </a:spcBef>
              <a:spcAft>
                <a:spcPts val="0"/>
              </a:spcAft>
              <a:buFont typeface="Wingdings" panose="05000000000000000000" pitchFamily="2" charset="2"/>
              <a:buNone/>
            </a:pPr>
            <a:r>
              <a:rPr lang="pt-BR" sz="1100" b="0" i="0">
                <a:solidFill>
                  <a:schemeClr val="dk1"/>
                </a:solidFill>
                <a:latin typeface="+mn-lt"/>
                <a:ea typeface="Open Sans"/>
                <a:cs typeface="Arial" panose="020B0604020202020204" pitchFamily="34" charset="0"/>
                <a:sym typeface="Open Sans"/>
              </a:rPr>
              <a:t>• Estruturação com empresas.</a:t>
            </a:r>
          </a:p>
        </p:txBody>
      </p:sp>
      <p:sp>
        <p:nvSpPr>
          <p:cNvPr id="55" name="Google Shape;224;p26">
            <a:extLst>
              <a:ext uri="{FF2B5EF4-FFF2-40B4-BE49-F238E27FC236}">
                <a16:creationId xmlns:a16="http://schemas.microsoft.com/office/drawing/2014/main" id="{34F15179-43BF-4A87-94AE-08BB19CAE752}"/>
              </a:ext>
            </a:extLst>
          </p:cNvPr>
          <p:cNvSpPr txBox="1"/>
          <p:nvPr userDrawn="1"/>
        </p:nvSpPr>
        <p:spPr>
          <a:xfrm>
            <a:off x="77047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FUSÃO, ALIANÇA</a:t>
            </a:r>
            <a:endParaRPr sz="1200" b="0" i="0">
              <a:solidFill>
                <a:srgbClr val="FFFFFF"/>
              </a:solidFill>
              <a:latin typeface="+mj-lt"/>
              <a:ea typeface="Montserrat"/>
              <a:cs typeface="Arial" panose="020B0604020202020204" pitchFamily="34" charset="0"/>
              <a:sym typeface="Montserrat"/>
            </a:endParaRPr>
          </a:p>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JOINT VENTURE</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endParaRPr sz="1000" b="0" i="0">
              <a:solidFill>
                <a:srgbClr val="FFFFFF"/>
              </a:solidFill>
              <a:latin typeface="+mj-lt"/>
              <a:ea typeface="Open Sans"/>
              <a:cs typeface="Arial" panose="020B0604020202020204" pitchFamily="34" charset="0"/>
              <a:sym typeface="Open Sans"/>
            </a:endParaRPr>
          </a:p>
        </p:txBody>
      </p:sp>
      <p:sp>
        <p:nvSpPr>
          <p:cNvPr id="56" name="Google Shape;225;p26">
            <a:extLst>
              <a:ext uri="{FF2B5EF4-FFF2-40B4-BE49-F238E27FC236}">
                <a16:creationId xmlns:a16="http://schemas.microsoft.com/office/drawing/2014/main" id="{11246F63-E8D7-4B5B-ACD9-8D9D5D4AAA45}"/>
              </a:ext>
            </a:extLst>
          </p:cNvPr>
          <p:cNvSpPr txBox="1"/>
          <p:nvPr userDrawn="1"/>
        </p:nvSpPr>
        <p:spPr>
          <a:xfrm>
            <a:off x="28245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AQUISIÇÃO</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PARCIAL OU TOTAL</a:t>
            </a:r>
            <a:endParaRPr sz="1200" b="0" i="0">
              <a:solidFill>
                <a:srgbClr val="FFFFFF"/>
              </a:solidFill>
              <a:latin typeface="+mj-lt"/>
              <a:ea typeface="Montserrat"/>
              <a:cs typeface="Arial" panose="020B0604020202020204" pitchFamily="34" charset="0"/>
              <a:sym typeface="Montserrat"/>
            </a:endParaRPr>
          </a:p>
        </p:txBody>
      </p:sp>
      <p:sp>
        <p:nvSpPr>
          <p:cNvPr id="57" name="Google Shape;226;p26">
            <a:extLst>
              <a:ext uri="{FF2B5EF4-FFF2-40B4-BE49-F238E27FC236}">
                <a16:creationId xmlns:a16="http://schemas.microsoft.com/office/drawing/2014/main" id="{EBC081F6-CCD6-408A-975D-22E1E4188A76}"/>
              </a:ext>
            </a:extLst>
          </p:cNvPr>
          <p:cNvSpPr txBox="1"/>
          <p:nvPr userDrawn="1"/>
        </p:nvSpPr>
        <p:spPr>
          <a:xfrm>
            <a:off x="484952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PLANEJAMENTO E PREPARAÇÃO</a:t>
            </a:r>
            <a:endParaRPr sz="1200" b="0" i="0">
              <a:solidFill>
                <a:srgbClr val="FFFFFF"/>
              </a:solidFill>
              <a:latin typeface="+mj-lt"/>
              <a:ea typeface="Montserrat"/>
              <a:cs typeface="Arial" panose="020B0604020202020204" pitchFamily="34" charset="0"/>
              <a:sym typeface="Montserrat"/>
            </a:endParaRPr>
          </a:p>
        </p:txBody>
      </p:sp>
      <p:sp>
        <p:nvSpPr>
          <p:cNvPr id="58" name="Google Shape;227;p26">
            <a:extLst>
              <a:ext uri="{FF2B5EF4-FFF2-40B4-BE49-F238E27FC236}">
                <a16:creationId xmlns:a16="http://schemas.microsoft.com/office/drawing/2014/main" id="{93859032-46E9-414A-8732-5F3779524683}"/>
              </a:ext>
            </a:extLst>
          </p:cNvPr>
          <p:cNvSpPr txBox="1"/>
          <p:nvPr userDrawn="1"/>
        </p:nvSpPr>
        <p:spPr>
          <a:xfrm>
            <a:off x="70293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VENDA PARCIAL</a:t>
            </a:r>
            <a:endParaRPr sz="1200" b="0" i="0">
              <a:solidFill>
                <a:srgbClr val="FFFFFF"/>
              </a:solidFill>
              <a:latin typeface="+mj-lt"/>
              <a:ea typeface="Montserrat"/>
              <a:cs typeface="Arial" panose="020B0604020202020204" pitchFamily="34" charset="0"/>
              <a:sym typeface="Montserrat"/>
            </a:endParaRPr>
          </a:p>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OU TOTAL</a:t>
            </a:r>
            <a:endParaRPr sz="1200" b="0" i="0">
              <a:solidFill>
                <a:srgbClr val="FFFFFF"/>
              </a:solidFill>
              <a:latin typeface="+mj-lt"/>
              <a:ea typeface="Montserrat"/>
              <a:cs typeface="Arial" panose="020B0604020202020204" pitchFamily="34" charset="0"/>
              <a:sym typeface="Montserrat"/>
            </a:endParaRPr>
          </a:p>
        </p:txBody>
      </p:sp>
      <p:cxnSp>
        <p:nvCxnSpPr>
          <p:cNvPr id="59" name="Google Shape;228;p26">
            <a:extLst>
              <a:ext uri="{FF2B5EF4-FFF2-40B4-BE49-F238E27FC236}">
                <a16:creationId xmlns:a16="http://schemas.microsoft.com/office/drawing/2014/main" id="{3A845F45-70DE-40EC-9A1A-CF1A545DB4F6}"/>
              </a:ext>
            </a:extLst>
          </p:cNvPr>
          <p:cNvCxnSpPr/>
          <p:nvPr userDrawn="1"/>
        </p:nvCxnSpPr>
        <p:spPr>
          <a:xfrm>
            <a:off x="2768112" y="3322912"/>
            <a:ext cx="0" cy="2358600"/>
          </a:xfrm>
          <a:prstGeom prst="straightConnector1">
            <a:avLst/>
          </a:prstGeom>
          <a:noFill/>
          <a:ln w="19050" cap="flat" cmpd="sng">
            <a:solidFill>
              <a:srgbClr val="7B3662"/>
            </a:solidFill>
            <a:prstDash val="solid"/>
            <a:round/>
            <a:headEnd type="none" w="med" len="med"/>
            <a:tailEnd type="none" w="med" len="med"/>
          </a:ln>
        </p:spPr>
      </p:cxnSp>
      <p:cxnSp>
        <p:nvCxnSpPr>
          <p:cNvPr id="60" name="Google Shape;229;p26">
            <a:extLst>
              <a:ext uri="{FF2B5EF4-FFF2-40B4-BE49-F238E27FC236}">
                <a16:creationId xmlns:a16="http://schemas.microsoft.com/office/drawing/2014/main" id="{B2A8E005-DF6E-4CE3-BB58-0D899CD10883}"/>
              </a:ext>
            </a:extLst>
          </p:cNvPr>
          <p:cNvCxnSpPr/>
          <p:nvPr userDrawn="1"/>
        </p:nvCxnSpPr>
        <p:spPr>
          <a:xfrm>
            <a:off x="4788637" y="3322912"/>
            <a:ext cx="0" cy="2358600"/>
          </a:xfrm>
          <a:prstGeom prst="straightConnector1">
            <a:avLst/>
          </a:prstGeom>
          <a:noFill/>
          <a:ln w="19050" cap="flat" cmpd="sng">
            <a:solidFill>
              <a:srgbClr val="B21D30"/>
            </a:solidFill>
            <a:prstDash val="solid"/>
            <a:round/>
            <a:headEnd type="none" w="med" len="med"/>
            <a:tailEnd type="none" w="med" len="med"/>
          </a:ln>
        </p:spPr>
      </p:cxnSp>
      <p:sp>
        <p:nvSpPr>
          <p:cNvPr id="61" name="Google Shape;211;p26">
            <a:extLst>
              <a:ext uri="{FF2B5EF4-FFF2-40B4-BE49-F238E27FC236}">
                <a16:creationId xmlns:a16="http://schemas.microsoft.com/office/drawing/2014/main" id="{83912237-1D6F-49D5-9C3A-F40BC2BE4740}"/>
              </a:ext>
            </a:extLst>
          </p:cNvPr>
          <p:cNvSpPr txBox="1">
            <a:spLocks/>
          </p:cNvSpPr>
          <p:nvPr userDrawn="1"/>
        </p:nvSpPr>
        <p:spPr>
          <a:xfrm>
            <a:off x="415923" y="905892"/>
            <a:ext cx="8770776" cy="1828761"/>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spcBef>
                <a:spcPts val="0"/>
              </a:spcBef>
              <a:spcAft>
                <a:spcPts val="0"/>
              </a:spcAft>
              <a:buFont typeface="Wingdings" panose="05000000000000000000" pitchFamily="2" charset="2"/>
              <a:buNone/>
            </a:pPr>
            <a:r>
              <a:rPr lang="pt-BR" sz="1400" b="0" i="0">
                <a:solidFill>
                  <a:schemeClr val="lt1"/>
                </a:solidFill>
                <a:latin typeface="+mn-lt"/>
                <a:ea typeface="Open Sans"/>
                <a:cs typeface="Arial" panose="020B0604020202020204" pitchFamily="34" charset="0"/>
                <a:sym typeface="Open Sans"/>
              </a:rPr>
              <a:t>Em processos de crescimento, redirecionamento ou </a:t>
            </a:r>
            <a:r>
              <a:rPr lang="pt-BR" sz="1400" b="0" i="0" err="1">
                <a:solidFill>
                  <a:schemeClr val="lt1"/>
                </a:solidFill>
                <a:latin typeface="+mn-lt"/>
                <a:ea typeface="Open Sans"/>
                <a:cs typeface="Arial" panose="020B0604020202020204" pitchFamily="34" charset="0"/>
                <a:sym typeface="Open Sans"/>
              </a:rPr>
              <a:t>reestruturação</a:t>
            </a:r>
            <a:r>
              <a:rPr lang="pt-BR" sz="1400" b="0" i="0">
                <a:solidFill>
                  <a:schemeClr val="lt1"/>
                </a:solidFill>
                <a:latin typeface="+mn-lt"/>
                <a:ea typeface="Open Sans"/>
                <a:cs typeface="Arial" panose="020B0604020202020204" pitchFamily="34" charset="0"/>
                <a:sym typeface="Open Sans"/>
              </a:rPr>
              <a:t> empresarial, uma </a:t>
            </a:r>
            <a:r>
              <a:rPr lang="pt-BR" sz="1400" b="0" i="0" err="1">
                <a:solidFill>
                  <a:schemeClr val="lt1"/>
                </a:solidFill>
                <a:latin typeface="+mn-lt"/>
                <a:ea typeface="Open Sans"/>
                <a:cs typeface="Arial" panose="020B0604020202020204" pitchFamily="34" charset="0"/>
                <a:sym typeface="Open Sans"/>
              </a:rPr>
              <a:t>operação</a:t>
            </a:r>
            <a:r>
              <a:rPr lang="pt-BR" sz="1400" b="0" i="0">
                <a:solidFill>
                  <a:schemeClr val="lt1"/>
                </a:solidFill>
                <a:latin typeface="+mn-lt"/>
                <a:ea typeface="Open Sans"/>
                <a:cs typeface="Arial" panose="020B0604020202020204" pitchFamily="34" charset="0"/>
                <a:sym typeface="Open Sans"/>
              </a:rPr>
              <a:t> externa de </a:t>
            </a:r>
            <a:r>
              <a:rPr lang="pt-BR" sz="1400" b="0" i="0" err="1">
                <a:solidFill>
                  <a:schemeClr val="lt1"/>
                </a:solidFill>
                <a:latin typeface="+mn-lt"/>
                <a:ea typeface="Open Sans"/>
                <a:cs typeface="Arial" panose="020B0604020202020204" pitchFamily="34" charset="0"/>
                <a:sym typeface="Open Sans"/>
              </a:rPr>
              <a:t>Fusões</a:t>
            </a:r>
            <a:r>
              <a:rPr lang="pt-BR" sz="1400" b="0" i="0">
                <a:solidFill>
                  <a:schemeClr val="lt1"/>
                </a:solidFill>
                <a:latin typeface="+mn-lt"/>
                <a:ea typeface="Open Sans"/>
                <a:cs typeface="Arial" panose="020B0604020202020204" pitchFamily="34" charset="0"/>
                <a:sym typeface="Open Sans"/>
              </a:rPr>
              <a:t> &amp; </a:t>
            </a:r>
            <a:r>
              <a:rPr lang="pt-BR" sz="1400" b="0" i="0" err="1">
                <a:solidFill>
                  <a:schemeClr val="lt1"/>
                </a:solidFill>
                <a:latin typeface="+mn-lt"/>
                <a:ea typeface="Open Sans"/>
                <a:cs typeface="Arial" panose="020B0604020202020204" pitchFamily="34" charset="0"/>
                <a:sym typeface="Open Sans"/>
              </a:rPr>
              <a:t>Aquisições</a:t>
            </a:r>
            <a:r>
              <a:rPr lang="pt-BR" sz="1400" b="0" i="0">
                <a:solidFill>
                  <a:schemeClr val="lt1"/>
                </a:solidFill>
                <a:latin typeface="+mn-lt"/>
                <a:ea typeface="Open Sans"/>
                <a:cs typeface="Arial" panose="020B0604020202020204" pitchFamily="34" charset="0"/>
                <a:sym typeface="Open Sans"/>
              </a:rPr>
              <a:t> frequentemente é o melhor caminho para resolver problemas ou maximizar o aproveitamento de oportunidades.</a:t>
            </a:r>
          </a:p>
          <a:p>
            <a:pPr marL="0" indent="0" algn="just" fontAlgn="auto">
              <a:spcBef>
                <a:spcPts val="0"/>
              </a:spcBef>
              <a:spcAft>
                <a:spcPts val="0"/>
              </a:spcAft>
              <a:buFont typeface="Wingdings" panose="05000000000000000000" pitchFamily="2" charset="2"/>
              <a:buNone/>
            </a:pPr>
            <a:endParaRPr lang="pt-BR" sz="1400" b="0" i="0">
              <a:solidFill>
                <a:schemeClr val="lt1"/>
              </a:solidFill>
              <a:latin typeface="+mn-lt"/>
              <a:ea typeface="Open Sans"/>
              <a:cs typeface="Arial" panose="020B0604020202020204" pitchFamily="34" charset="0"/>
              <a:sym typeface="Open Sans"/>
            </a:endParaRPr>
          </a:p>
          <a:p>
            <a:pPr marL="0" indent="0" algn="just" fontAlgn="auto">
              <a:spcBef>
                <a:spcPts val="0"/>
              </a:spcBef>
              <a:spcAft>
                <a:spcPts val="0"/>
              </a:spcAft>
              <a:buClr>
                <a:schemeClr val="dk1"/>
              </a:buClr>
              <a:buSzPts val="1100"/>
              <a:buFont typeface="Arial"/>
              <a:buNone/>
            </a:pPr>
            <a:r>
              <a:rPr lang="pt-BR" sz="1400" b="0" i="0">
                <a:solidFill>
                  <a:schemeClr val="lt1"/>
                </a:solidFill>
                <a:latin typeface="+mn-lt"/>
                <a:ea typeface="Open Sans"/>
                <a:cs typeface="Arial" panose="020B0604020202020204" pitchFamily="34" charset="0"/>
                <a:sym typeface="Open Sans"/>
              </a:rPr>
              <a:t>Nossa equipe possui vasta experiência nos diversos tipos de transações, planejando e executando todas as etapas da operação.</a:t>
            </a:r>
          </a:p>
        </p:txBody>
      </p:sp>
    </p:spTree>
    <p:extLst>
      <p:ext uri="{BB962C8B-B14F-4D97-AF65-F5344CB8AC3E}">
        <p14:creationId xmlns:p14="http://schemas.microsoft.com/office/powerpoint/2010/main" val="4114697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Fusões e Aquisições">
    <p:bg>
      <p:bgPr>
        <a:solidFill>
          <a:schemeClr val="bg1"/>
        </a:solidFill>
        <a:effectLst/>
      </p:bgPr>
    </p:bg>
    <p:spTree>
      <p:nvGrpSpPr>
        <p:cNvPr id="1" name=""/>
        <p:cNvGrpSpPr/>
        <p:nvPr/>
      </p:nvGrpSpPr>
      <p:grpSpPr>
        <a:xfrm>
          <a:off x="0" y="0"/>
          <a:ext cx="0" cy="0"/>
          <a:chOff x="0" y="0"/>
          <a:chExt cx="0" cy="0"/>
        </a:xfrm>
      </p:grpSpPr>
      <p:cxnSp>
        <p:nvCxnSpPr>
          <p:cNvPr id="7" name="Google Shape;159;p22">
            <a:extLst>
              <a:ext uri="{FF2B5EF4-FFF2-40B4-BE49-F238E27FC236}">
                <a16:creationId xmlns:a16="http://schemas.microsoft.com/office/drawing/2014/main" id="{84898971-8AA3-45FF-9ABB-2EB33A348D0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8" name="Google Shape;206;p26">
            <a:extLst>
              <a:ext uri="{FF2B5EF4-FFF2-40B4-BE49-F238E27FC236}">
                <a16:creationId xmlns:a16="http://schemas.microsoft.com/office/drawing/2014/main" id="{E6AF338F-0BBB-43A7-ADA8-C483106D59E1}"/>
              </a:ext>
            </a:extLst>
          </p:cNvPr>
          <p:cNvSpPr/>
          <p:nvPr userDrawn="1"/>
        </p:nvSpPr>
        <p:spPr>
          <a:xfrm>
            <a:off x="2761224" y="3381087"/>
            <a:ext cx="1910400" cy="2300400"/>
          </a:xfrm>
          <a:prstGeom prst="rect">
            <a:avLst/>
          </a:prstGeom>
          <a:solidFill>
            <a:schemeClr val="lt1"/>
          </a:solidFill>
          <a:ln w="19050" cap="flat" cmpd="sng">
            <a:solidFill>
              <a:srgbClr val="B21D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19" name="Google Shape;207;p26">
            <a:extLst>
              <a:ext uri="{FF2B5EF4-FFF2-40B4-BE49-F238E27FC236}">
                <a16:creationId xmlns:a16="http://schemas.microsoft.com/office/drawing/2014/main" id="{50533E94-1CA8-4413-AAE6-CB9B25F60588}"/>
              </a:ext>
            </a:extLst>
          </p:cNvPr>
          <p:cNvSpPr/>
          <p:nvPr userDrawn="1"/>
        </p:nvSpPr>
        <p:spPr>
          <a:xfrm>
            <a:off x="4798773" y="3381087"/>
            <a:ext cx="1910400" cy="2300400"/>
          </a:xfrm>
          <a:prstGeom prst="rect">
            <a:avLst/>
          </a:prstGeom>
          <a:solidFill>
            <a:schemeClr val="lt1"/>
          </a:solidFill>
          <a:ln w="19050" cap="flat" cmpd="sng">
            <a:solidFill>
              <a:srgbClr val="7B366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20" name="Google Shape;208;p26">
            <a:extLst>
              <a:ext uri="{FF2B5EF4-FFF2-40B4-BE49-F238E27FC236}">
                <a16:creationId xmlns:a16="http://schemas.microsoft.com/office/drawing/2014/main" id="{96187E44-B440-498E-BF7D-B22E72290634}"/>
              </a:ext>
            </a:extLst>
          </p:cNvPr>
          <p:cNvSpPr/>
          <p:nvPr userDrawn="1"/>
        </p:nvSpPr>
        <p:spPr>
          <a:xfrm>
            <a:off x="6874449" y="3381087"/>
            <a:ext cx="2235900" cy="2300400"/>
          </a:xfrm>
          <a:prstGeom prst="rect">
            <a:avLst/>
          </a:prstGeom>
          <a:solidFill>
            <a:schemeClr val="lt1"/>
          </a:solidFill>
          <a:ln w="19050" cap="flat" cmpd="sng">
            <a:solidFill>
              <a:srgbClr val="60B5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sp>
        <p:nvSpPr>
          <p:cNvPr id="21" name="Google Shape;209;p26">
            <a:extLst>
              <a:ext uri="{FF2B5EF4-FFF2-40B4-BE49-F238E27FC236}">
                <a16:creationId xmlns:a16="http://schemas.microsoft.com/office/drawing/2014/main" id="{D146BD5D-F79C-42E6-A2A6-F178B864CD8C}"/>
              </a:ext>
            </a:extLst>
          </p:cNvPr>
          <p:cNvSpPr/>
          <p:nvPr userDrawn="1"/>
        </p:nvSpPr>
        <p:spPr>
          <a:xfrm>
            <a:off x="745424" y="3381087"/>
            <a:ext cx="1910400" cy="2300400"/>
          </a:xfrm>
          <a:prstGeom prst="rect">
            <a:avLst/>
          </a:prstGeom>
          <a:solidFill>
            <a:schemeClr val="lt1"/>
          </a:solidFill>
          <a:ln w="19050" cap="flat" cmpd="sng">
            <a:solidFill>
              <a:srgbClr val="EA56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cs typeface="Arial" panose="020B0604020202020204" pitchFamily="34" charset="0"/>
            </a:endParaRPr>
          </a:p>
        </p:txBody>
      </p:sp>
      <p:cxnSp>
        <p:nvCxnSpPr>
          <p:cNvPr id="22" name="Google Shape;210;p26">
            <a:extLst>
              <a:ext uri="{FF2B5EF4-FFF2-40B4-BE49-F238E27FC236}">
                <a16:creationId xmlns:a16="http://schemas.microsoft.com/office/drawing/2014/main" id="{51926E52-A342-4585-8D9D-4C5C68431D89}"/>
              </a:ext>
            </a:extLst>
          </p:cNvPr>
          <p:cNvCxnSpPr/>
          <p:nvPr userDrawn="1"/>
        </p:nvCxnSpPr>
        <p:spPr>
          <a:xfrm>
            <a:off x="745424" y="3322912"/>
            <a:ext cx="0" cy="2358600"/>
          </a:xfrm>
          <a:prstGeom prst="straightConnector1">
            <a:avLst/>
          </a:prstGeom>
          <a:noFill/>
          <a:ln w="19050" cap="flat" cmpd="sng">
            <a:solidFill>
              <a:srgbClr val="60B5DF"/>
            </a:solidFill>
            <a:prstDash val="solid"/>
            <a:round/>
            <a:headEnd type="none" w="med" len="med"/>
            <a:tailEnd type="none" w="med" len="med"/>
          </a:ln>
        </p:spPr>
      </p:cxnSp>
      <p:sp>
        <p:nvSpPr>
          <p:cNvPr id="23" name="Google Shape;216;p26">
            <a:extLst>
              <a:ext uri="{FF2B5EF4-FFF2-40B4-BE49-F238E27FC236}">
                <a16:creationId xmlns:a16="http://schemas.microsoft.com/office/drawing/2014/main" id="{4FEB358F-F418-402E-8F09-76A5AE897980}"/>
              </a:ext>
            </a:extLst>
          </p:cNvPr>
          <p:cNvSpPr/>
          <p:nvPr userDrawn="1"/>
        </p:nvSpPr>
        <p:spPr>
          <a:xfrm>
            <a:off x="734499" y="2857612"/>
            <a:ext cx="1932900" cy="541500"/>
          </a:xfrm>
          <a:prstGeom prst="rect">
            <a:avLst/>
          </a:prstGeom>
          <a:solidFill>
            <a:srgbClr val="EA5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4" name="Google Shape;217;p26">
            <a:extLst>
              <a:ext uri="{FF2B5EF4-FFF2-40B4-BE49-F238E27FC236}">
                <a16:creationId xmlns:a16="http://schemas.microsoft.com/office/drawing/2014/main" id="{2CD35CC2-4329-433C-BCFB-143C54C85C99}"/>
              </a:ext>
            </a:extLst>
          </p:cNvPr>
          <p:cNvSpPr/>
          <p:nvPr userDrawn="1"/>
        </p:nvSpPr>
        <p:spPr>
          <a:xfrm>
            <a:off x="2755749" y="2857612"/>
            <a:ext cx="1908961" cy="541500"/>
          </a:xfrm>
          <a:prstGeom prst="rect">
            <a:avLst/>
          </a:prstGeom>
          <a:solidFill>
            <a:srgbClr val="B21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 name="Google Shape;218;p26">
            <a:extLst>
              <a:ext uri="{FF2B5EF4-FFF2-40B4-BE49-F238E27FC236}">
                <a16:creationId xmlns:a16="http://schemas.microsoft.com/office/drawing/2014/main" id="{00835DA6-3B34-4A8C-B484-88F6997B69E4}"/>
              </a:ext>
            </a:extLst>
          </p:cNvPr>
          <p:cNvSpPr/>
          <p:nvPr userDrawn="1"/>
        </p:nvSpPr>
        <p:spPr>
          <a:xfrm>
            <a:off x="4776999" y="2857612"/>
            <a:ext cx="1928610" cy="541500"/>
          </a:xfrm>
          <a:prstGeom prst="rect">
            <a:avLst/>
          </a:prstGeom>
          <a:solidFill>
            <a:srgbClr val="7B3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 name="Google Shape;219;p26">
            <a:extLst>
              <a:ext uri="{FF2B5EF4-FFF2-40B4-BE49-F238E27FC236}">
                <a16:creationId xmlns:a16="http://schemas.microsoft.com/office/drawing/2014/main" id="{1234C824-DFBC-4622-BDBD-261CBF706204}"/>
              </a:ext>
            </a:extLst>
          </p:cNvPr>
          <p:cNvSpPr/>
          <p:nvPr userDrawn="1"/>
        </p:nvSpPr>
        <p:spPr>
          <a:xfrm>
            <a:off x="6874449" y="2857612"/>
            <a:ext cx="2235900" cy="541500"/>
          </a:xfrm>
          <a:prstGeom prst="rect">
            <a:avLst/>
          </a:prstGeom>
          <a:solidFill>
            <a:srgbClr val="60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8" name="Google Shape;221;p26">
            <a:extLst>
              <a:ext uri="{FF2B5EF4-FFF2-40B4-BE49-F238E27FC236}">
                <a16:creationId xmlns:a16="http://schemas.microsoft.com/office/drawing/2014/main" id="{4F79CCAB-53A9-448A-A794-2B2B2D5ED0A8}"/>
              </a:ext>
            </a:extLst>
          </p:cNvPr>
          <p:cNvSpPr txBox="1">
            <a:spLocks/>
          </p:cNvSpPr>
          <p:nvPr userDrawn="1"/>
        </p:nvSpPr>
        <p:spPr>
          <a:xfrm>
            <a:off x="2755749"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en-US" sz="1100" b="0" i="0">
                <a:solidFill>
                  <a:schemeClr val="tx2"/>
                </a:solidFill>
                <a:latin typeface="+mn-lt"/>
                <a:ea typeface="Open Sans"/>
                <a:cs typeface="Arial" panose="020B0604020202020204" pitchFamily="34" charset="0"/>
                <a:sym typeface="Open Sans"/>
              </a:rPr>
              <a:t>• Total acquisition or
expansion, concentration, verticalization or diversification.
• Expansion for future sale.
• International expansion
• Acquisition of know-how and new technologies.
</a:t>
            </a:r>
            <a:endParaRPr lang="pt-BR" sz="1100" b="0" i="0">
              <a:solidFill>
                <a:schemeClr val="tx2"/>
              </a:solidFill>
              <a:latin typeface="+mn-lt"/>
              <a:ea typeface="Open Sans"/>
              <a:cs typeface="Arial" panose="020B0604020202020204" pitchFamily="34" charset="0"/>
              <a:sym typeface="Open Sans"/>
            </a:endParaRPr>
          </a:p>
        </p:txBody>
      </p:sp>
      <p:sp>
        <p:nvSpPr>
          <p:cNvPr id="29" name="Google Shape;222;p26">
            <a:extLst>
              <a:ext uri="{FF2B5EF4-FFF2-40B4-BE49-F238E27FC236}">
                <a16:creationId xmlns:a16="http://schemas.microsoft.com/office/drawing/2014/main" id="{5C7C4F47-1B67-48CF-849E-E807E646B2B2}"/>
              </a:ext>
            </a:extLst>
          </p:cNvPr>
          <p:cNvSpPr txBox="1">
            <a:spLocks/>
          </p:cNvSpPr>
          <p:nvPr userDrawn="1"/>
        </p:nvSpPr>
        <p:spPr>
          <a:xfrm>
            <a:off x="4794024" y="3418487"/>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en-US" sz="1100" b="0" i="0">
                <a:solidFill>
                  <a:schemeClr val="tx2"/>
                </a:solidFill>
                <a:latin typeface="+mn-lt"/>
                <a:ea typeface="Open Sans"/>
                <a:cs typeface="Arial" panose="020B0604020202020204" pitchFamily="34" charset="0"/>
                <a:sym typeface="Open Sans"/>
              </a:rPr>
              <a:t>• Planning of strategic options for Mergers &amp; Acquisitions.
• Identification of the key points to enable the transaction and key factors for greater value generation.
• Monitoring and preparation of the Company</a:t>
            </a:r>
            <a:r>
              <a:rPr lang="pt-BR" sz="1100" b="0" i="0">
                <a:solidFill>
                  <a:schemeClr val="tx2"/>
                </a:solidFill>
                <a:latin typeface="+mn-lt"/>
                <a:ea typeface="Open Sans"/>
                <a:cs typeface="Arial" panose="020B0604020202020204" pitchFamily="34" charset="0"/>
                <a:sym typeface="Open Sans"/>
              </a:rPr>
              <a:t>.</a:t>
            </a:r>
          </a:p>
        </p:txBody>
      </p:sp>
      <p:sp>
        <p:nvSpPr>
          <p:cNvPr id="30" name="Google Shape;223;p26">
            <a:extLst>
              <a:ext uri="{FF2B5EF4-FFF2-40B4-BE49-F238E27FC236}">
                <a16:creationId xmlns:a16="http://schemas.microsoft.com/office/drawing/2014/main" id="{0949950A-C673-4F6E-9652-F2E6C3A130CA}"/>
              </a:ext>
            </a:extLst>
          </p:cNvPr>
          <p:cNvSpPr txBox="1">
            <a:spLocks/>
          </p:cNvSpPr>
          <p:nvPr userDrawn="1"/>
        </p:nvSpPr>
        <p:spPr>
          <a:xfrm>
            <a:off x="6908499" y="3418487"/>
            <a:ext cx="220185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en-US" sz="1100" b="0" i="0">
                <a:solidFill>
                  <a:schemeClr val="tx2"/>
                </a:solidFill>
                <a:latin typeface="+mn-lt"/>
                <a:ea typeface="Open Sans"/>
                <a:cs typeface="Arial" panose="020B0604020202020204" pitchFamily="34" charset="0"/>
                <a:sym typeface="Open Sans"/>
              </a:rPr>
              <a:t>• Total sale of the business.
• Funding via Private Equity.
• Sale of  Equity.
• Sale of product lines, brands and other specific assets.
• Associations and partnerships with suppliers, customers or competitors.
• Local or foreign companies.
• Restructuring within companies.
</a:t>
            </a:r>
            <a:endParaRPr lang="pt-BR" sz="1100" b="0" i="0">
              <a:solidFill>
                <a:schemeClr val="tx2"/>
              </a:solidFill>
              <a:latin typeface="+mn-lt"/>
              <a:ea typeface="Open Sans"/>
              <a:cs typeface="Arial" panose="020B0604020202020204" pitchFamily="34" charset="0"/>
              <a:sym typeface="Open Sans"/>
            </a:endParaRPr>
          </a:p>
        </p:txBody>
      </p:sp>
      <p:sp>
        <p:nvSpPr>
          <p:cNvPr id="31" name="Google Shape;224;p26">
            <a:extLst>
              <a:ext uri="{FF2B5EF4-FFF2-40B4-BE49-F238E27FC236}">
                <a16:creationId xmlns:a16="http://schemas.microsoft.com/office/drawing/2014/main" id="{0CA588C1-988E-4732-AE82-5A68E2F8AAD8}"/>
              </a:ext>
            </a:extLst>
          </p:cNvPr>
          <p:cNvSpPr txBox="1"/>
          <p:nvPr userDrawn="1"/>
        </p:nvSpPr>
        <p:spPr>
          <a:xfrm>
            <a:off x="77047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MERGER, ALLIANCE
OR JOINT VENTURE
</a:t>
            </a:r>
            <a:endParaRPr sz="1000" b="0" i="0">
              <a:solidFill>
                <a:srgbClr val="FFFFFF"/>
              </a:solidFill>
              <a:latin typeface="+mj-lt"/>
              <a:ea typeface="Open Sans"/>
              <a:cs typeface="Arial" panose="020B0604020202020204" pitchFamily="34" charset="0"/>
              <a:sym typeface="Open Sans"/>
            </a:endParaRPr>
          </a:p>
        </p:txBody>
      </p:sp>
      <p:sp>
        <p:nvSpPr>
          <p:cNvPr id="32" name="Google Shape;225;p26">
            <a:extLst>
              <a:ext uri="{FF2B5EF4-FFF2-40B4-BE49-F238E27FC236}">
                <a16:creationId xmlns:a16="http://schemas.microsoft.com/office/drawing/2014/main" id="{A91FF062-7E13-4C93-95D1-F84FFC35927A}"/>
              </a:ext>
            </a:extLst>
          </p:cNvPr>
          <p:cNvSpPr txBox="1"/>
          <p:nvPr userDrawn="1"/>
        </p:nvSpPr>
        <p:spPr>
          <a:xfrm>
            <a:off x="28245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PARTIAL OR TOTAL ACQUISITION
</a:t>
            </a:r>
            <a:endParaRPr sz="1200" b="0" i="0">
              <a:solidFill>
                <a:srgbClr val="FFFFFF"/>
              </a:solidFill>
              <a:latin typeface="+mj-lt"/>
              <a:ea typeface="Montserrat"/>
              <a:cs typeface="Arial" panose="020B0604020202020204" pitchFamily="34" charset="0"/>
              <a:sym typeface="Montserrat"/>
            </a:endParaRPr>
          </a:p>
        </p:txBody>
      </p:sp>
      <p:sp>
        <p:nvSpPr>
          <p:cNvPr id="33" name="Google Shape;226;p26">
            <a:extLst>
              <a:ext uri="{FF2B5EF4-FFF2-40B4-BE49-F238E27FC236}">
                <a16:creationId xmlns:a16="http://schemas.microsoft.com/office/drawing/2014/main" id="{99D42391-C8BA-4BE0-88D9-C18AF7F941B5}"/>
              </a:ext>
            </a:extLst>
          </p:cNvPr>
          <p:cNvSpPr txBox="1"/>
          <p:nvPr userDrawn="1"/>
        </p:nvSpPr>
        <p:spPr>
          <a:xfrm>
            <a:off x="4849524"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PLANNING AND PREPARATION
</a:t>
            </a:r>
            <a:endParaRPr sz="1200" b="0" i="0">
              <a:solidFill>
                <a:srgbClr val="FFFFFF"/>
              </a:solidFill>
              <a:latin typeface="+mj-lt"/>
              <a:ea typeface="Montserrat"/>
              <a:cs typeface="Arial" panose="020B0604020202020204" pitchFamily="34" charset="0"/>
              <a:sym typeface="Montserrat"/>
            </a:endParaRPr>
          </a:p>
        </p:txBody>
      </p:sp>
      <p:sp>
        <p:nvSpPr>
          <p:cNvPr id="34" name="Google Shape;227;p26">
            <a:extLst>
              <a:ext uri="{FF2B5EF4-FFF2-40B4-BE49-F238E27FC236}">
                <a16:creationId xmlns:a16="http://schemas.microsoft.com/office/drawing/2014/main" id="{909F527E-0271-4C32-AA43-83B3F7B729FC}"/>
              </a:ext>
            </a:extLst>
          </p:cNvPr>
          <p:cNvSpPr txBox="1"/>
          <p:nvPr userDrawn="1"/>
        </p:nvSpPr>
        <p:spPr>
          <a:xfrm>
            <a:off x="7029399" y="2857612"/>
            <a:ext cx="17952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1200" b="0" i="0">
                <a:solidFill>
                  <a:srgbClr val="FFFFFF"/>
                </a:solidFill>
                <a:latin typeface="+mj-lt"/>
                <a:ea typeface="Montserrat"/>
                <a:cs typeface="Arial" panose="020B0604020202020204" pitchFamily="34" charset="0"/>
                <a:sym typeface="Montserrat"/>
              </a:rPr>
              <a:t>PARTIAL OR TOTAL SALE</a:t>
            </a:r>
            <a:endParaRPr sz="1200" b="0" i="0">
              <a:solidFill>
                <a:srgbClr val="FFFFFF"/>
              </a:solidFill>
              <a:latin typeface="+mj-lt"/>
              <a:ea typeface="Montserrat"/>
              <a:cs typeface="Arial" panose="020B0604020202020204" pitchFamily="34" charset="0"/>
              <a:sym typeface="Montserrat"/>
            </a:endParaRPr>
          </a:p>
        </p:txBody>
      </p:sp>
      <p:cxnSp>
        <p:nvCxnSpPr>
          <p:cNvPr id="35" name="Google Shape;228;p26">
            <a:extLst>
              <a:ext uri="{FF2B5EF4-FFF2-40B4-BE49-F238E27FC236}">
                <a16:creationId xmlns:a16="http://schemas.microsoft.com/office/drawing/2014/main" id="{308558D9-C60E-4BFB-9E89-6B8FC03EBE43}"/>
              </a:ext>
            </a:extLst>
          </p:cNvPr>
          <p:cNvCxnSpPr/>
          <p:nvPr userDrawn="1"/>
        </p:nvCxnSpPr>
        <p:spPr>
          <a:xfrm>
            <a:off x="2768112" y="3322912"/>
            <a:ext cx="0" cy="2358600"/>
          </a:xfrm>
          <a:prstGeom prst="straightConnector1">
            <a:avLst/>
          </a:prstGeom>
          <a:noFill/>
          <a:ln w="19050" cap="flat" cmpd="sng">
            <a:solidFill>
              <a:srgbClr val="7B3662"/>
            </a:solidFill>
            <a:prstDash val="solid"/>
            <a:round/>
            <a:headEnd type="none" w="med" len="med"/>
            <a:tailEnd type="none" w="med" len="med"/>
          </a:ln>
        </p:spPr>
      </p:cxnSp>
      <p:cxnSp>
        <p:nvCxnSpPr>
          <p:cNvPr id="36" name="Google Shape;229;p26">
            <a:extLst>
              <a:ext uri="{FF2B5EF4-FFF2-40B4-BE49-F238E27FC236}">
                <a16:creationId xmlns:a16="http://schemas.microsoft.com/office/drawing/2014/main" id="{22564FAA-0ADE-4B12-98DC-F97F6E48EFC6}"/>
              </a:ext>
            </a:extLst>
          </p:cNvPr>
          <p:cNvCxnSpPr/>
          <p:nvPr userDrawn="1"/>
        </p:nvCxnSpPr>
        <p:spPr>
          <a:xfrm>
            <a:off x="4788637" y="3322912"/>
            <a:ext cx="0" cy="2358600"/>
          </a:xfrm>
          <a:prstGeom prst="straightConnector1">
            <a:avLst/>
          </a:prstGeom>
          <a:noFill/>
          <a:ln w="19050" cap="flat" cmpd="sng">
            <a:solidFill>
              <a:srgbClr val="B21D30"/>
            </a:solidFill>
            <a:prstDash val="solid"/>
            <a:round/>
            <a:headEnd type="none" w="med" len="med"/>
            <a:tailEnd type="none" w="med" len="med"/>
          </a:ln>
        </p:spPr>
      </p:cxnSp>
      <p:sp>
        <p:nvSpPr>
          <p:cNvPr id="37" name="Google Shape;211;p26">
            <a:extLst>
              <a:ext uri="{FF2B5EF4-FFF2-40B4-BE49-F238E27FC236}">
                <a16:creationId xmlns:a16="http://schemas.microsoft.com/office/drawing/2014/main" id="{A251DB52-2A50-4923-84D2-F57344B211DE}"/>
              </a:ext>
            </a:extLst>
          </p:cNvPr>
          <p:cNvSpPr txBox="1">
            <a:spLocks/>
          </p:cNvSpPr>
          <p:nvPr userDrawn="1"/>
        </p:nvSpPr>
        <p:spPr>
          <a:xfrm>
            <a:off x="415923" y="905892"/>
            <a:ext cx="8770776" cy="1828761"/>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fontAlgn="auto">
              <a:spcBef>
                <a:spcPts val="0"/>
              </a:spcBef>
              <a:spcAft>
                <a:spcPts val="0"/>
              </a:spcAft>
              <a:buFont typeface="Wingdings" panose="05000000000000000000" pitchFamily="2" charset="2"/>
              <a:buNone/>
            </a:pPr>
            <a:r>
              <a:rPr lang="en-US" sz="1400" b="0" i="0">
                <a:solidFill>
                  <a:schemeClr val="tx2"/>
                </a:solidFill>
                <a:latin typeface="+mn-lt"/>
                <a:ea typeface="Open Sans"/>
                <a:cs typeface="Arial" panose="020B0604020202020204" pitchFamily="34" charset="0"/>
                <a:sym typeface="Open Sans"/>
              </a:rPr>
              <a:t>To enhance growth, implement new strategies or corporate restructuring, an external M&amp;A operation is often the best way to solve problems or maximize the use of opportunities.</a:t>
            </a:r>
          </a:p>
          <a:p>
            <a:pPr marL="0" indent="0" algn="just" fontAlgn="auto">
              <a:spcBef>
                <a:spcPts val="0"/>
              </a:spcBef>
              <a:spcAft>
                <a:spcPts val="0"/>
              </a:spcAft>
              <a:buFont typeface="Wingdings" panose="05000000000000000000" pitchFamily="2" charset="2"/>
              <a:buNone/>
            </a:pPr>
            <a:r>
              <a:rPr lang="en-US" sz="1400" b="0" i="0">
                <a:solidFill>
                  <a:schemeClr val="tx2"/>
                </a:solidFill>
                <a:latin typeface="+mn-lt"/>
                <a:ea typeface="Open Sans"/>
                <a:cs typeface="Arial" panose="020B0604020202020204" pitchFamily="34" charset="0"/>
                <a:sym typeface="Open Sans"/>
              </a:rPr>
              <a:t>
Our team has extensive experience in the various types of transactions, planning and executing all stages of the operation in an end-to-end approach. 
</a:t>
            </a:r>
            <a:endParaRPr lang="pt-BR" sz="1400" b="0" i="0">
              <a:solidFill>
                <a:schemeClr val="tx2"/>
              </a:solidFill>
              <a:latin typeface="+mn-lt"/>
              <a:ea typeface="Open Sans"/>
              <a:cs typeface="Arial" panose="020B0604020202020204" pitchFamily="34" charset="0"/>
              <a:sym typeface="Open Sans"/>
            </a:endParaRPr>
          </a:p>
        </p:txBody>
      </p:sp>
      <p:sp>
        <p:nvSpPr>
          <p:cNvPr id="38" name="Google Shape;221;p26">
            <a:extLst>
              <a:ext uri="{FF2B5EF4-FFF2-40B4-BE49-F238E27FC236}">
                <a16:creationId xmlns:a16="http://schemas.microsoft.com/office/drawing/2014/main" id="{7D104F59-EF2C-40FF-AC82-20FB8C478F18}"/>
              </a:ext>
            </a:extLst>
          </p:cNvPr>
          <p:cNvSpPr txBox="1">
            <a:spLocks/>
          </p:cNvSpPr>
          <p:nvPr userDrawn="1"/>
        </p:nvSpPr>
        <p:spPr>
          <a:xfrm>
            <a:off x="740574" y="3421209"/>
            <a:ext cx="1932900" cy="1579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Wingdings" panose="05000000000000000000" pitchFamily="2" charset="2"/>
              <a:buNone/>
            </a:pPr>
            <a:r>
              <a:rPr lang="en-US" sz="1100" b="0" i="0">
                <a:solidFill>
                  <a:schemeClr val="tx2"/>
                </a:solidFill>
                <a:latin typeface="+mn-lt"/>
                <a:ea typeface="Open Sans"/>
                <a:cs typeface="Arial" panose="020B0604020202020204" pitchFamily="34" charset="0"/>
                <a:sym typeface="Open Sans"/>
              </a:rPr>
              <a:t>• Associations and partnerships with suppliers, customers or competitors.
• Local or foreign companies.
• Restructuring within existing companies or creation of a new company.
</a:t>
            </a:r>
            <a:endParaRPr lang="pt-BR" sz="1100" b="0" i="0">
              <a:solidFill>
                <a:schemeClr val="tx2"/>
              </a:solidFill>
              <a:latin typeface="+mn-lt"/>
              <a:ea typeface="Open Sans"/>
              <a:cs typeface="Arial" panose="020B0604020202020204" pitchFamily="34" charset="0"/>
              <a:sym typeface="Open Sans"/>
            </a:endParaRPr>
          </a:p>
        </p:txBody>
      </p:sp>
      <p:sp>
        <p:nvSpPr>
          <p:cNvPr id="39" name="Title 1">
            <a:extLst>
              <a:ext uri="{FF2B5EF4-FFF2-40B4-BE49-F238E27FC236}">
                <a16:creationId xmlns:a16="http://schemas.microsoft.com/office/drawing/2014/main" id="{525CD7F6-2320-46B1-85D9-E58988D9976E}"/>
              </a:ext>
            </a:extLst>
          </p:cNvPr>
          <p:cNvSpPr>
            <a:spLocks noGrp="1"/>
          </p:cNvSpPr>
          <p:nvPr>
            <p:ph type="title" hasCustomPrompt="1"/>
          </p:nvPr>
        </p:nvSpPr>
        <p:spPr>
          <a:xfrm>
            <a:off x="415924" y="414000"/>
            <a:ext cx="6732000" cy="411257"/>
          </a:xfrm>
        </p:spPr>
        <p:txBody>
          <a:bodyPr/>
          <a:lstStyle>
            <a:lvl1pPr>
              <a:defRPr>
                <a:solidFill>
                  <a:schemeClr val="tx2"/>
                </a:solidFill>
              </a:defRPr>
            </a:lvl1pPr>
          </a:lstStyle>
          <a:p>
            <a:r>
              <a:rPr lang="en-US" err="1"/>
              <a:t>Fusões</a:t>
            </a:r>
            <a:r>
              <a:rPr lang="en-US"/>
              <a:t> e </a:t>
            </a:r>
            <a:r>
              <a:rPr lang="en-US" err="1"/>
              <a:t>aquisições</a:t>
            </a:r>
            <a:endParaRPr lang="en-GB"/>
          </a:p>
        </p:txBody>
      </p:sp>
      <p:sp>
        <p:nvSpPr>
          <p:cNvPr id="41" name="TextBox 5">
            <a:extLst>
              <a:ext uri="{FF2B5EF4-FFF2-40B4-BE49-F238E27FC236}">
                <a16:creationId xmlns:a16="http://schemas.microsoft.com/office/drawing/2014/main" id="{7A66CE6A-9BBF-4007-984F-F69953515C7B}"/>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pic>
        <p:nvPicPr>
          <p:cNvPr id="42" name="Google Shape;190;p24">
            <a:extLst>
              <a:ext uri="{FF2B5EF4-FFF2-40B4-BE49-F238E27FC236}">
                <a16:creationId xmlns:a16="http://schemas.microsoft.com/office/drawing/2014/main" id="{C37D29E1-C5FA-4182-ABAA-162405370FB9}"/>
              </a:ext>
            </a:extLst>
          </p:cNvPr>
          <p:cNvPicPr preferRelativeResize="0"/>
          <p:nvPr userDrawn="1"/>
        </p:nvPicPr>
        <p:blipFill>
          <a:blip r:embed="rId2">
            <a:alphaModFix/>
          </a:blip>
          <a:stretch>
            <a:fillRect/>
          </a:stretch>
        </p:blipFill>
        <p:spPr>
          <a:xfrm>
            <a:off x="415924" y="6378292"/>
            <a:ext cx="747450" cy="196125"/>
          </a:xfrm>
          <a:prstGeom prst="rect">
            <a:avLst/>
          </a:prstGeom>
          <a:noFill/>
          <a:ln>
            <a:noFill/>
          </a:ln>
        </p:spPr>
      </p:pic>
      <p:cxnSp>
        <p:nvCxnSpPr>
          <p:cNvPr id="43" name="Google Shape;187;p24">
            <a:extLst>
              <a:ext uri="{FF2B5EF4-FFF2-40B4-BE49-F238E27FC236}">
                <a16:creationId xmlns:a16="http://schemas.microsoft.com/office/drawing/2014/main" id="{F3056614-4400-4741-8B26-33C7433B5D6B}"/>
              </a:ext>
            </a:extLst>
          </p:cNvPr>
          <p:cNvCxnSpPr>
            <a:cxnSpLocks/>
          </p:cNvCxnSpPr>
          <p:nvPr userDrawn="1"/>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48466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A Redirection1">
    <p:spTree>
      <p:nvGrpSpPr>
        <p:cNvPr id="1" name=""/>
        <p:cNvGrpSpPr/>
        <p:nvPr/>
      </p:nvGrpSpPr>
      <p:grpSpPr>
        <a:xfrm>
          <a:off x="0" y="0"/>
          <a:ext cx="0" cy="0"/>
          <a:chOff x="0" y="0"/>
          <a:chExt cx="0" cy="0"/>
        </a:xfrm>
      </p:grpSpPr>
      <p:sp>
        <p:nvSpPr>
          <p:cNvPr id="25" name="Google Shape;167;p23">
            <a:extLst>
              <a:ext uri="{FF2B5EF4-FFF2-40B4-BE49-F238E27FC236}">
                <a16:creationId xmlns:a16="http://schemas.microsoft.com/office/drawing/2014/main" id="{A894E6FF-F9E2-4DF9-B0A9-805E0F924D67}"/>
              </a:ext>
            </a:extLst>
          </p:cNvPr>
          <p:cNvSpPr txBox="1">
            <a:spLocks/>
          </p:cNvSpPr>
          <p:nvPr userDrawn="1"/>
        </p:nvSpPr>
        <p:spPr>
          <a:xfrm>
            <a:off x="415924" y="1294382"/>
            <a:ext cx="4296600" cy="1627800"/>
          </a:xfrm>
          <a:prstGeom prst="rect">
            <a:avLst/>
          </a:prstGeom>
          <a:noFill/>
          <a:ln>
            <a:noFill/>
          </a:ln>
        </p:spPr>
        <p:txBody>
          <a:bodyPr spcFirstLastPara="1" wrap="square" lIns="91425" tIns="91425" rIns="91425" bIns="91425" anchor="t" anchorCtr="0">
            <a:noAutofit/>
          </a:bodyPr>
          <a:lstStyle>
            <a:defPPr>
              <a:defRPr lang="en-GB"/>
            </a:defPPr>
            <a:lvl1pPr marL="0" lvl="0" indent="0">
              <a:spcBef>
                <a:spcPts val="0"/>
              </a:spcBef>
              <a:spcAft>
                <a:spcPts val="0"/>
              </a:spcAft>
              <a:buNone/>
              <a:defRPr sz="1400" b="0" i="0">
                <a:solidFill>
                  <a:srgbClr val="3C4043"/>
                </a:solidFill>
                <a:latin typeface="+mj-lt"/>
                <a:ea typeface="Montserrat"/>
                <a:cs typeface="Montserrat"/>
              </a:defRPr>
            </a:lvl1pPr>
          </a:lstStyle>
          <a:p>
            <a:pPr lvl="0" algn="just"/>
            <a:r>
              <a:rPr lang="pt-BR">
                <a:latin typeface="Open Sans" panose="020B0604020202020204" charset="0"/>
                <a:ea typeface="Open Sans" panose="020B0604020202020204" charset="0"/>
                <a:cs typeface="Open Sans" panose="020B0604020202020204" charset="0"/>
                <a:sym typeface="Montserrat"/>
              </a:rPr>
              <a:t>VALORES E DIFERENCIAIS:</a:t>
            </a:r>
          </a:p>
          <a:p>
            <a:pPr lvl="0" algn="just"/>
            <a:endParaRPr lang="pt-BR">
              <a:sym typeface="Open Sans"/>
            </a:endParaRPr>
          </a:p>
          <a:p>
            <a:pPr lvl="0" algn="just"/>
            <a:r>
              <a:rPr lang="pt-BR" sz="1200" b="0">
                <a:solidFill>
                  <a:schemeClr val="bg1">
                    <a:lumMod val="50000"/>
                  </a:schemeClr>
                </a:solidFill>
                <a:latin typeface="Open Sans"/>
                <a:sym typeface="Open Sans"/>
              </a:rPr>
              <a:t>Maximizar a riqueza de nossos clientes em </a:t>
            </a:r>
            <a:r>
              <a:rPr lang="pt-BR" sz="1200" b="0" err="1">
                <a:solidFill>
                  <a:schemeClr val="bg1">
                    <a:lumMod val="50000"/>
                  </a:schemeClr>
                </a:solidFill>
                <a:latin typeface="Open Sans"/>
                <a:sym typeface="Open Sans"/>
              </a:rPr>
              <a:t>operações</a:t>
            </a:r>
            <a:r>
              <a:rPr lang="pt-BR" sz="1200" b="0">
                <a:solidFill>
                  <a:schemeClr val="bg1">
                    <a:lumMod val="50000"/>
                  </a:schemeClr>
                </a:solidFill>
                <a:latin typeface="Open Sans"/>
                <a:sym typeface="Open Sans"/>
              </a:rPr>
              <a:t> </a:t>
            </a:r>
            <a:r>
              <a:rPr lang="pt-BR" sz="1200" b="0" err="1">
                <a:solidFill>
                  <a:schemeClr val="bg1">
                    <a:lumMod val="50000"/>
                  </a:schemeClr>
                </a:solidFill>
                <a:latin typeface="Open Sans"/>
                <a:sym typeface="Open Sans"/>
              </a:rPr>
              <a:t>domésticas</a:t>
            </a:r>
            <a:r>
              <a:rPr lang="pt-BR" sz="1200" b="0">
                <a:solidFill>
                  <a:schemeClr val="bg1">
                    <a:lumMod val="50000"/>
                  </a:schemeClr>
                </a:solidFill>
                <a:latin typeface="Open Sans"/>
                <a:sym typeface="Open Sans"/>
              </a:rPr>
              <a:t> e internacionais e gerar bons acordos por meio de nossa </a:t>
            </a:r>
            <a:r>
              <a:rPr lang="pt-BR" sz="1200" b="0" err="1">
                <a:solidFill>
                  <a:schemeClr val="bg1">
                    <a:lumMod val="50000"/>
                  </a:schemeClr>
                </a:solidFill>
                <a:latin typeface="Open Sans"/>
                <a:sym typeface="Open Sans"/>
              </a:rPr>
              <a:t>atuação</a:t>
            </a:r>
            <a:r>
              <a:rPr lang="pt-BR" sz="1200" b="0">
                <a:solidFill>
                  <a:schemeClr val="bg1">
                    <a:lumMod val="50000"/>
                  </a:schemeClr>
                </a:solidFill>
                <a:latin typeface="Open Sans"/>
                <a:sym typeface="Open Sans"/>
              </a:rPr>
              <a:t> comprometida com os objetivos de nossos clientes.</a:t>
            </a:r>
          </a:p>
          <a:p>
            <a:pPr lvl="0" algn="just"/>
            <a:endParaRPr lang="pt-BR">
              <a:sym typeface="Open Sans"/>
            </a:endParaRPr>
          </a:p>
          <a:p>
            <a:pPr lvl="0" algn="just"/>
            <a:r>
              <a:rPr lang="pt-BR">
                <a:latin typeface="Open Sans" panose="020B0604020202020204" charset="0"/>
                <a:ea typeface="Open Sans" panose="020B0604020202020204" charset="0"/>
                <a:cs typeface="Open Sans" panose="020B0604020202020204" charset="0"/>
                <a:sym typeface="Montserrat"/>
              </a:rPr>
              <a:t>DESENVOLVIMENTO CORPORATIVO:</a:t>
            </a:r>
            <a:endParaRPr lang="pt-BR">
              <a:latin typeface="Open Sans" panose="020B0604020202020204" charset="0"/>
              <a:ea typeface="Open Sans" panose="020B0604020202020204" charset="0"/>
              <a:cs typeface="Open Sans" panose="020B0604020202020204" charset="0"/>
              <a:sym typeface="Open Sans"/>
            </a:endParaRPr>
          </a:p>
        </p:txBody>
      </p:sp>
      <p:sp>
        <p:nvSpPr>
          <p:cNvPr id="2" name="Title 1"/>
          <p:cNvSpPr>
            <a:spLocks noGrp="1"/>
          </p:cNvSpPr>
          <p:nvPr>
            <p:ph type="title" hasCustomPrompt="1"/>
          </p:nvPr>
        </p:nvSpPr>
        <p:spPr>
          <a:xfrm>
            <a:off x="415924" y="414000"/>
            <a:ext cx="6732000" cy="411257"/>
          </a:xfrm>
        </p:spPr>
        <p:txBody>
          <a:bodyPr/>
          <a:lstStyle>
            <a:lvl1pPr>
              <a:defRPr>
                <a:solidFill>
                  <a:schemeClr val="tx2"/>
                </a:solidFill>
              </a:defRPr>
            </a:lvl1pPr>
          </a:lstStyle>
          <a:p>
            <a:r>
              <a:rPr lang="en-US"/>
              <a:t>A redirection</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1" name="Google Shape;170;p23">
            <a:extLst>
              <a:ext uri="{FF2B5EF4-FFF2-40B4-BE49-F238E27FC236}">
                <a16:creationId xmlns:a16="http://schemas.microsoft.com/office/drawing/2014/main" id="{F8FD8514-B414-4DE4-A46F-54BBE5315329}"/>
              </a:ext>
            </a:extLst>
          </p:cNvPr>
          <p:cNvSpPr txBox="1"/>
          <p:nvPr/>
        </p:nvSpPr>
        <p:spPr>
          <a:xfrm>
            <a:off x="4863792" y="1294382"/>
            <a:ext cx="4920288" cy="1932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1400" b="0" i="0">
                <a:solidFill>
                  <a:srgbClr val="3C4043"/>
                </a:solidFill>
                <a:latin typeface="Open Sans" panose="020B0604020202020204" charset="0"/>
                <a:ea typeface="Open Sans" panose="020B0604020202020204" charset="0"/>
                <a:cs typeface="Open Sans" panose="020B0604020202020204" charset="0"/>
                <a:sym typeface="Montserrat"/>
              </a:rPr>
              <a:t>MODELO DE NEGÓCIO INTEGRADO GLOBALMENTE:</a:t>
            </a:r>
          </a:p>
          <a:p>
            <a:pPr marL="0" lvl="0" indent="0" algn="just" rtl="0">
              <a:spcBef>
                <a:spcPts val="0"/>
              </a:spcBef>
              <a:spcAft>
                <a:spcPts val="0"/>
              </a:spcAft>
              <a:buNone/>
            </a:pPr>
            <a:endParaRPr lang="pt-BR" sz="1200" b="0" i="0">
              <a:solidFill>
                <a:srgbClr val="3C4043"/>
              </a:solidFill>
              <a:latin typeface="+mn-lt"/>
              <a:ea typeface="Montserrat"/>
              <a:cs typeface="Montserrat"/>
              <a:sym typeface="Montserrat"/>
            </a:endParaRPr>
          </a:p>
          <a:p>
            <a:pPr marL="0" lvl="0" indent="0" algn="just" rtl="0">
              <a:spcBef>
                <a:spcPts val="0"/>
              </a:spcBef>
              <a:spcAft>
                <a:spcPts val="0"/>
              </a:spcAft>
              <a:buNone/>
            </a:pPr>
            <a:r>
              <a:rPr lang="pt-BR" sz="1200" b="0" i="0">
                <a:solidFill>
                  <a:schemeClr val="bg1">
                    <a:lumMod val="50000"/>
                  </a:schemeClr>
                </a:solidFill>
                <a:latin typeface="Open Sans"/>
                <a:ea typeface="Montserrat"/>
                <a:cs typeface="Montserrat"/>
                <a:sym typeface="Montserrat"/>
              </a:rPr>
              <a:t>Todos nossos escritórios trabalham unidos, com normas e procedimentos, </a:t>
            </a:r>
            <a:r>
              <a:rPr lang="pt-BR" sz="1200" b="0" i="0" err="1">
                <a:solidFill>
                  <a:schemeClr val="bg1">
                    <a:lumMod val="50000"/>
                  </a:schemeClr>
                </a:solidFill>
                <a:latin typeface="Open Sans"/>
                <a:ea typeface="Montserrat"/>
                <a:cs typeface="Montserrat"/>
                <a:sym typeface="Montserrat"/>
              </a:rPr>
              <a:t>comite</a:t>
            </a:r>
            <a:r>
              <a:rPr lang="pt-BR" sz="1200" b="0" i="0">
                <a:solidFill>
                  <a:schemeClr val="bg1">
                    <a:lumMod val="50000"/>
                  </a:schemeClr>
                </a:solidFill>
                <a:latin typeface="Open Sans"/>
                <a:ea typeface="Montserrat"/>
                <a:cs typeface="Montserrat"/>
                <a:sym typeface="Montserrat"/>
              </a:rPr>
              <a:t>̂ de </a:t>
            </a:r>
            <a:r>
              <a:rPr lang="pt-BR" sz="1200" b="0" i="0" err="1">
                <a:solidFill>
                  <a:schemeClr val="bg1">
                    <a:lumMod val="50000"/>
                  </a:schemeClr>
                </a:solidFill>
                <a:latin typeface="Open Sans"/>
                <a:ea typeface="Montserrat"/>
                <a:cs typeface="Montserrat"/>
                <a:sym typeface="Montserrat"/>
              </a:rPr>
              <a:t>ética</a:t>
            </a:r>
            <a:r>
              <a:rPr lang="pt-BR" sz="1200" b="0" i="0">
                <a:solidFill>
                  <a:schemeClr val="bg1">
                    <a:lumMod val="50000"/>
                  </a:schemeClr>
                </a:solidFill>
                <a:latin typeface="Open Sans"/>
                <a:ea typeface="Montserrat"/>
                <a:cs typeface="Montserrat"/>
                <a:sym typeface="Montserrat"/>
              </a:rPr>
              <a:t> e modelo de </a:t>
            </a:r>
            <a:r>
              <a:rPr lang="pt-BR" sz="1200" b="0" i="0" err="1">
                <a:solidFill>
                  <a:schemeClr val="bg1">
                    <a:lumMod val="50000"/>
                  </a:schemeClr>
                </a:solidFill>
                <a:latin typeface="Open Sans"/>
                <a:ea typeface="Montserrat"/>
                <a:cs typeface="Montserrat"/>
                <a:sym typeface="Montserrat"/>
              </a:rPr>
              <a:t>distribuição</a:t>
            </a:r>
            <a:r>
              <a:rPr lang="pt-BR" sz="1200" b="0" i="0">
                <a:solidFill>
                  <a:schemeClr val="bg1">
                    <a:lumMod val="50000"/>
                  </a:schemeClr>
                </a:solidFill>
                <a:latin typeface="Open Sans"/>
                <a:ea typeface="Montserrat"/>
                <a:cs typeface="Montserrat"/>
                <a:sym typeface="Montserrat"/>
              </a:rPr>
              <a:t> de </a:t>
            </a:r>
            <a:br>
              <a:rPr lang="pt-BR" sz="1200" b="0" i="0">
                <a:solidFill>
                  <a:schemeClr val="bg1">
                    <a:lumMod val="50000"/>
                  </a:schemeClr>
                </a:solidFill>
                <a:latin typeface="Open Sans"/>
                <a:ea typeface="Montserrat"/>
                <a:cs typeface="Montserrat"/>
                <a:sym typeface="Montserrat"/>
              </a:rPr>
            </a:br>
            <a:r>
              <a:rPr lang="pt-BR" sz="1200" b="0" i="0">
                <a:solidFill>
                  <a:schemeClr val="bg1">
                    <a:lumMod val="50000"/>
                  </a:schemeClr>
                </a:solidFill>
                <a:latin typeface="Open Sans"/>
                <a:ea typeface="Montserrat"/>
                <a:cs typeface="Montserrat"/>
                <a:sym typeface="Montserrat"/>
              </a:rPr>
              <a:t>resultados já estabelecido, demonstrando nossa </a:t>
            </a:r>
            <a:r>
              <a:rPr lang="pt-BR" sz="1200" b="0" i="0" err="1">
                <a:solidFill>
                  <a:schemeClr val="bg1">
                    <a:lumMod val="50000"/>
                  </a:schemeClr>
                </a:solidFill>
                <a:latin typeface="Open Sans"/>
                <a:ea typeface="Montserrat"/>
                <a:cs typeface="Montserrat"/>
                <a:sym typeface="Montserrat"/>
              </a:rPr>
              <a:t>atuação</a:t>
            </a:r>
            <a:r>
              <a:rPr lang="pt-BR" sz="1200" b="0" i="0">
                <a:solidFill>
                  <a:schemeClr val="bg1">
                    <a:lumMod val="50000"/>
                  </a:schemeClr>
                </a:solidFill>
                <a:latin typeface="Open Sans"/>
                <a:ea typeface="Montserrat"/>
                <a:cs typeface="Montserrat"/>
                <a:sym typeface="Montserrat"/>
              </a:rPr>
              <a:t> como empresa global, com forte </a:t>
            </a:r>
            <a:r>
              <a:rPr lang="pt-BR" sz="1200" b="0" i="0" err="1">
                <a:solidFill>
                  <a:schemeClr val="bg1">
                    <a:lumMod val="50000"/>
                  </a:schemeClr>
                </a:solidFill>
                <a:latin typeface="Open Sans"/>
                <a:ea typeface="Montserrat"/>
                <a:cs typeface="Montserrat"/>
                <a:sym typeface="Montserrat"/>
              </a:rPr>
              <a:t>atuação</a:t>
            </a:r>
            <a:r>
              <a:rPr lang="pt-BR" sz="1200" b="0" i="0">
                <a:solidFill>
                  <a:schemeClr val="bg1">
                    <a:lumMod val="50000"/>
                  </a:schemeClr>
                </a:solidFill>
                <a:latin typeface="Open Sans"/>
                <a:ea typeface="Montserrat"/>
                <a:cs typeface="Montserrat"/>
                <a:sym typeface="Montserrat"/>
              </a:rPr>
              <a:t> local, superando barreiras culturais e gerando os melhores resultados para os clientes.</a:t>
            </a:r>
          </a:p>
          <a:p>
            <a:pPr marL="0" lvl="0" indent="0" algn="just" rtl="0">
              <a:spcBef>
                <a:spcPts val="0"/>
              </a:spcBef>
              <a:spcAft>
                <a:spcPts val="0"/>
              </a:spcAft>
              <a:buNone/>
            </a:pPr>
            <a:endParaRPr sz="1200" b="0" i="0">
              <a:solidFill>
                <a:srgbClr val="3C4043"/>
              </a:solidFill>
              <a:latin typeface="+mn-lt"/>
              <a:ea typeface="Montserrat"/>
              <a:cs typeface="Montserrat"/>
              <a:sym typeface="Montserrat"/>
            </a:endParaRPr>
          </a:p>
        </p:txBody>
      </p:sp>
      <p:sp>
        <p:nvSpPr>
          <p:cNvPr id="15" name="Google Shape;169;p23">
            <a:extLst>
              <a:ext uri="{FF2B5EF4-FFF2-40B4-BE49-F238E27FC236}">
                <a16:creationId xmlns:a16="http://schemas.microsoft.com/office/drawing/2014/main" id="{5FBB48B0-A1C4-4FEC-933F-B5DAA84FC652}"/>
              </a:ext>
            </a:extLst>
          </p:cNvPr>
          <p:cNvSpPr txBox="1"/>
          <p:nvPr/>
        </p:nvSpPr>
        <p:spPr>
          <a:xfrm>
            <a:off x="4863792" y="3021405"/>
            <a:ext cx="4738215" cy="1051800"/>
          </a:xfrm>
          <a:prstGeom prst="rect">
            <a:avLst/>
          </a:prstGeom>
          <a:noFill/>
          <a:ln>
            <a:noFill/>
          </a:ln>
        </p:spPr>
        <p:txBody>
          <a:bodyPr spcFirstLastPara="1" wrap="square" lIns="91425" tIns="91425" rIns="91425" bIns="91425" anchor="t" anchorCtr="0">
            <a:noAutofit/>
          </a:bodyPr>
          <a:lstStyle/>
          <a:p>
            <a:pPr fontAlgn="auto">
              <a:spcBef>
                <a:spcPts val="0"/>
              </a:spcBef>
              <a:spcAft>
                <a:spcPts val="0"/>
              </a:spcAft>
              <a:buClr>
                <a:srgbClr val="000000"/>
              </a:buClr>
              <a:buFont typeface="Arial"/>
              <a:buNone/>
            </a:pPr>
            <a:r>
              <a:rPr lang="pt-BR" sz="1400" b="0" i="0" kern="0">
                <a:solidFill>
                  <a:srgbClr val="3C4043"/>
                </a:solidFill>
                <a:latin typeface="Open Sans" panose="020B0604020202020204" charset="0"/>
                <a:ea typeface="Open Sans" panose="020B0604020202020204" charset="0"/>
                <a:cs typeface="Open Sans" panose="020B0604020202020204" charset="0"/>
                <a:sym typeface="Montserrat"/>
              </a:rPr>
              <a:t>INDEPENDÊNCIA:</a:t>
            </a:r>
            <a:endParaRPr sz="1400" b="0" i="0" kern="0">
              <a:solidFill>
                <a:srgbClr val="3C4043"/>
              </a:solidFill>
              <a:latin typeface="Open Sans" panose="020B0604020202020204" charset="0"/>
              <a:ea typeface="Open Sans" panose="020B0604020202020204" charset="0"/>
              <a:cs typeface="Open Sans" panose="020B0604020202020204" charset="0"/>
              <a:sym typeface="Montserrat"/>
            </a:endParaRPr>
          </a:p>
          <a:p>
            <a:pPr fontAlgn="auto">
              <a:spcBef>
                <a:spcPts val="0"/>
              </a:spcBef>
              <a:spcAft>
                <a:spcPts val="0"/>
              </a:spcAft>
              <a:buClr>
                <a:srgbClr val="000000"/>
              </a:buClr>
              <a:buFont typeface="Arial"/>
              <a:buNone/>
            </a:pPr>
            <a:endParaRPr b="0" i="0" kern="0">
              <a:solidFill>
                <a:srgbClr val="3C4043"/>
              </a:solidFill>
              <a:latin typeface="Arial"/>
              <a:ea typeface="Open Sans"/>
              <a:cs typeface="Open Sans"/>
              <a:sym typeface="Open Sans"/>
            </a:endParaRPr>
          </a:p>
          <a:p>
            <a:pPr algn="just" fontAlgn="auto">
              <a:spcBef>
                <a:spcPts val="0"/>
              </a:spcBef>
              <a:spcAft>
                <a:spcPts val="0"/>
              </a:spcAft>
              <a:buClr>
                <a:srgbClr val="000000"/>
              </a:buClr>
              <a:buFont typeface="Arial"/>
              <a:buNone/>
            </a:pPr>
            <a:r>
              <a:rPr lang="pt-BR" sz="1200" b="0" i="0" kern="0">
                <a:solidFill>
                  <a:srgbClr val="777777"/>
                </a:solidFill>
                <a:latin typeface="Open Sans"/>
                <a:ea typeface="Open Sans"/>
                <a:cs typeface="Open Sans"/>
                <a:sym typeface="Open Sans"/>
              </a:rPr>
              <a:t>Trabalhamos de forma independente na </a:t>
            </a:r>
            <a:r>
              <a:rPr lang="pt-BR" sz="1200" b="0" i="0" kern="0" err="1">
                <a:solidFill>
                  <a:srgbClr val="777777"/>
                </a:solidFill>
                <a:latin typeface="Open Sans"/>
                <a:ea typeface="Open Sans"/>
                <a:cs typeface="Open Sans"/>
                <a:sym typeface="Open Sans"/>
              </a:rPr>
              <a:t>intermediação</a:t>
            </a:r>
            <a:r>
              <a:rPr lang="pt-BR" sz="1200" b="0" i="0" kern="0">
                <a:solidFill>
                  <a:srgbClr val="777777"/>
                </a:solidFill>
                <a:latin typeface="Open Sans"/>
                <a:ea typeface="Open Sans"/>
                <a:cs typeface="Open Sans"/>
                <a:sym typeface="Open Sans"/>
              </a:rPr>
              <a:t> de </a:t>
            </a:r>
            <a:r>
              <a:rPr lang="pt-BR" sz="1200" b="0" i="0" kern="0" err="1">
                <a:solidFill>
                  <a:srgbClr val="777777"/>
                </a:solidFill>
                <a:latin typeface="Open Sans"/>
                <a:ea typeface="Open Sans"/>
                <a:cs typeface="Open Sans"/>
                <a:sym typeface="Open Sans"/>
              </a:rPr>
              <a:t>operações</a:t>
            </a:r>
            <a:r>
              <a:rPr lang="pt-BR" sz="1200" b="0" i="0" kern="0">
                <a:solidFill>
                  <a:srgbClr val="777777"/>
                </a:solidFill>
                <a:latin typeface="Open Sans"/>
                <a:ea typeface="Open Sans"/>
                <a:cs typeface="Open Sans"/>
                <a:sym typeface="Open Sans"/>
              </a:rPr>
              <a:t> de </a:t>
            </a:r>
            <a:r>
              <a:rPr lang="pt-BR" sz="1200" b="0" i="0" kern="0" err="1">
                <a:solidFill>
                  <a:srgbClr val="777777"/>
                </a:solidFill>
                <a:latin typeface="Open Sans"/>
                <a:ea typeface="Open Sans"/>
                <a:cs typeface="Open Sans"/>
                <a:sym typeface="Open Sans"/>
              </a:rPr>
              <a:t>Fusões</a:t>
            </a:r>
            <a:r>
              <a:rPr lang="pt-BR" sz="1200" b="0" i="0" kern="0">
                <a:solidFill>
                  <a:srgbClr val="777777"/>
                </a:solidFill>
                <a:latin typeface="Open Sans"/>
                <a:ea typeface="Open Sans"/>
                <a:cs typeface="Open Sans"/>
                <a:sym typeface="Open Sans"/>
              </a:rPr>
              <a:t> e </a:t>
            </a:r>
            <a:r>
              <a:rPr lang="pt-BR" sz="1200" b="0" i="0" kern="0" err="1">
                <a:solidFill>
                  <a:srgbClr val="777777"/>
                </a:solidFill>
                <a:latin typeface="Open Sans"/>
                <a:ea typeface="Open Sans"/>
                <a:cs typeface="Open Sans"/>
                <a:sym typeface="Open Sans"/>
              </a:rPr>
              <a:t>Aquisições</a:t>
            </a:r>
            <a:r>
              <a:rPr lang="pt-BR" sz="1200" b="0" i="0" kern="0">
                <a:solidFill>
                  <a:srgbClr val="777777"/>
                </a:solidFill>
                <a:latin typeface="Open Sans"/>
                <a:ea typeface="Open Sans"/>
                <a:cs typeface="Open Sans"/>
                <a:sym typeface="Open Sans"/>
              </a:rPr>
              <a:t>. Nosso foco é no sucesso de nossos clientes.</a:t>
            </a:r>
            <a:endParaRPr sz="1200" b="0" i="0" kern="0">
              <a:solidFill>
                <a:srgbClr val="777777"/>
              </a:solidFill>
              <a:latin typeface="Open Sans"/>
              <a:ea typeface="Open Sans"/>
              <a:cs typeface="Open Sans"/>
              <a:sym typeface="Open Sans"/>
            </a:endParaRPr>
          </a:p>
        </p:txBody>
      </p:sp>
      <p:sp>
        <p:nvSpPr>
          <p:cNvPr id="17" name="Google Shape;168;p23">
            <a:extLst>
              <a:ext uri="{FF2B5EF4-FFF2-40B4-BE49-F238E27FC236}">
                <a16:creationId xmlns:a16="http://schemas.microsoft.com/office/drawing/2014/main" id="{F37FF18B-EEDE-488A-AADA-D16DEAD1B09F}"/>
              </a:ext>
            </a:extLst>
          </p:cNvPr>
          <p:cNvSpPr txBox="1"/>
          <p:nvPr userDrawn="1"/>
        </p:nvSpPr>
        <p:spPr>
          <a:xfrm>
            <a:off x="4863792" y="4332645"/>
            <a:ext cx="4738215" cy="1580100"/>
          </a:xfrm>
          <a:prstGeom prst="rect">
            <a:avLst/>
          </a:prstGeom>
          <a:noFill/>
          <a:ln>
            <a:noFill/>
          </a:ln>
        </p:spPr>
        <p:txBody>
          <a:bodyPr spcFirstLastPara="1" wrap="square" lIns="91425" tIns="91425" rIns="91425" bIns="91425" anchor="t" anchorCtr="0">
            <a:noAutofit/>
          </a:bodyPr>
          <a:lstStyle/>
          <a:p>
            <a:pPr fontAlgn="auto">
              <a:spcBef>
                <a:spcPts val="0"/>
              </a:spcBef>
              <a:spcAft>
                <a:spcPts val="0"/>
              </a:spcAft>
              <a:buClr>
                <a:srgbClr val="000000"/>
              </a:buClr>
              <a:buFont typeface="Arial"/>
              <a:buNone/>
            </a:pPr>
            <a:r>
              <a:rPr lang="pt-BR" sz="1400" b="0" i="0" kern="0">
                <a:solidFill>
                  <a:srgbClr val="3C4043"/>
                </a:solidFill>
                <a:latin typeface="Open Sans" panose="020B0604020202020204" charset="0"/>
                <a:ea typeface="Open Sans" panose="020B0604020202020204" charset="0"/>
                <a:cs typeface="Open Sans" panose="020B0604020202020204" charset="0"/>
                <a:sym typeface="Montserrat"/>
              </a:rPr>
              <a:t>EXPERTISE E CONFIANÇA:</a:t>
            </a:r>
            <a:endParaRPr sz="1400" b="0" i="0" kern="0">
              <a:solidFill>
                <a:srgbClr val="3C4043"/>
              </a:solidFill>
              <a:latin typeface="Open Sans" panose="020B0604020202020204" charset="0"/>
              <a:ea typeface="Open Sans" panose="020B0604020202020204" charset="0"/>
              <a:cs typeface="Open Sans" panose="020B0604020202020204" charset="0"/>
              <a:sym typeface="Montserrat"/>
            </a:endParaRPr>
          </a:p>
          <a:p>
            <a:pPr fontAlgn="auto">
              <a:spcBef>
                <a:spcPts val="0"/>
              </a:spcBef>
              <a:spcAft>
                <a:spcPts val="0"/>
              </a:spcAft>
              <a:buClr>
                <a:srgbClr val="000000"/>
              </a:buClr>
              <a:buFont typeface="Arial"/>
              <a:buNone/>
            </a:pPr>
            <a:endParaRPr b="0" i="0" kern="0">
              <a:solidFill>
                <a:srgbClr val="3C4043"/>
              </a:solidFill>
              <a:latin typeface="Arial"/>
              <a:ea typeface="Open Sans"/>
              <a:cs typeface="Open Sans"/>
              <a:sym typeface="Open Sans"/>
            </a:endParaRPr>
          </a:p>
          <a:p>
            <a:pPr algn="just" fontAlgn="auto">
              <a:spcBef>
                <a:spcPts val="0"/>
              </a:spcBef>
              <a:spcAft>
                <a:spcPts val="0"/>
              </a:spcAft>
              <a:buClr>
                <a:srgbClr val="000000"/>
              </a:buClr>
              <a:buFont typeface="Arial"/>
              <a:buNone/>
            </a:pPr>
            <a:r>
              <a:rPr lang="pt-BR" sz="1200" b="0" i="0" kern="0">
                <a:solidFill>
                  <a:srgbClr val="777777"/>
                </a:solidFill>
                <a:latin typeface="Open Sans"/>
                <a:ea typeface="Open Sans"/>
                <a:cs typeface="Open Sans"/>
                <a:sym typeface="Open Sans"/>
              </a:rPr>
              <a:t>Nossos clientes </a:t>
            </a:r>
            <a:r>
              <a:rPr lang="pt-BR" sz="1200" b="0" i="0" kern="0" err="1">
                <a:solidFill>
                  <a:srgbClr val="777777"/>
                </a:solidFill>
                <a:latin typeface="Open Sans"/>
                <a:ea typeface="Open Sans"/>
                <a:cs typeface="Open Sans"/>
                <a:sym typeface="Open Sans"/>
              </a:rPr>
              <a:t>são</a:t>
            </a:r>
            <a:r>
              <a:rPr lang="pt-BR" sz="1200" b="0" i="0" kern="0">
                <a:solidFill>
                  <a:srgbClr val="777777"/>
                </a:solidFill>
                <a:latin typeface="Open Sans"/>
                <a:ea typeface="Open Sans"/>
                <a:cs typeface="Open Sans"/>
                <a:sym typeface="Open Sans"/>
              </a:rPr>
              <a:t> sempre atendidos diretamente por um </a:t>
            </a:r>
            <a:r>
              <a:rPr lang="pt-BR" sz="1200" b="0" i="0" kern="0" err="1">
                <a:solidFill>
                  <a:srgbClr val="777777"/>
                </a:solidFill>
                <a:latin typeface="Open Sans"/>
                <a:ea typeface="Open Sans"/>
                <a:cs typeface="Open Sans"/>
                <a:sym typeface="Open Sans"/>
              </a:rPr>
              <a:t>sócio-diretor</a:t>
            </a:r>
            <a:r>
              <a:rPr lang="pt-BR" sz="1200" b="0" i="0" kern="0">
                <a:solidFill>
                  <a:srgbClr val="777777"/>
                </a:solidFill>
                <a:latin typeface="Open Sans"/>
                <a:ea typeface="Open Sans"/>
                <a:cs typeface="Open Sans"/>
                <a:sym typeface="Open Sans"/>
              </a:rPr>
              <a:t> (com suporte da equipe), </a:t>
            </a:r>
            <a:r>
              <a:rPr lang="pt-BR" sz="1200" b="0" i="0" kern="0" err="1">
                <a:solidFill>
                  <a:srgbClr val="777777"/>
                </a:solidFill>
                <a:latin typeface="Open Sans"/>
                <a:ea typeface="Open Sans"/>
                <a:cs typeface="Open Sans"/>
                <a:sym typeface="Open Sans"/>
              </a:rPr>
              <a:t>responsável</a:t>
            </a:r>
            <a:r>
              <a:rPr lang="pt-BR" sz="1200" b="0" i="0" kern="0">
                <a:solidFill>
                  <a:srgbClr val="777777"/>
                </a:solidFill>
                <a:latin typeface="Open Sans"/>
                <a:ea typeface="Open Sans"/>
                <a:cs typeface="Open Sans"/>
                <a:sym typeface="Open Sans"/>
              </a:rPr>
              <a:t> este por conduzir todo o processo de M&amp;A (desde as </a:t>
            </a:r>
            <a:r>
              <a:rPr lang="pt-BR" sz="1200" b="0" i="0" kern="0" err="1">
                <a:solidFill>
                  <a:srgbClr val="777777"/>
                </a:solidFill>
                <a:latin typeface="Open Sans"/>
                <a:ea typeface="Open Sans"/>
                <a:cs typeface="Open Sans"/>
                <a:sym typeface="Open Sans"/>
              </a:rPr>
              <a:t>reuniões</a:t>
            </a:r>
            <a:r>
              <a:rPr lang="pt-BR" sz="1200" b="0" i="0" kern="0">
                <a:solidFill>
                  <a:srgbClr val="777777"/>
                </a:solidFill>
                <a:latin typeface="Open Sans"/>
                <a:ea typeface="Open Sans"/>
                <a:cs typeface="Open Sans"/>
                <a:sym typeface="Open Sans"/>
              </a:rPr>
              <a:t> iniciais, </a:t>
            </a:r>
            <a:r>
              <a:rPr lang="pt-BR" sz="1200" b="0" i="0" kern="0" err="1">
                <a:solidFill>
                  <a:srgbClr val="777777"/>
                </a:solidFill>
                <a:latin typeface="Open Sans"/>
                <a:ea typeface="Open Sans"/>
                <a:cs typeface="Open Sans"/>
                <a:sym typeface="Open Sans"/>
              </a:rPr>
              <a:t>coordenação</a:t>
            </a:r>
            <a:r>
              <a:rPr lang="pt-BR" sz="1200" b="0" i="0" kern="0">
                <a:solidFill>
                  <a:srgbClr val="777777"/>
                </a:solidFill>
                <a:latin typeface="Open Sans"/>
                <a:ea typeface="Open Sans"/>
                <a:cs typeface="Open Sans"/>
                <a:sym typeface="Open Sans"/>
              </a:rPr>
              <a:t> do material de </a:t>
            </a:r>
            <a:r>
              <a:rPr lang="pt-BR" sz="1200" b="0" i="0" kern="0" err="1">
                <a:solidFill>
                  <a:srgbClr val="777777"/>
                </a:solidFill>
                <a:latin typeface="Open Sans"/>
                <a:ea typeface="Open Sans"/>
                <a:cs typeface="Open Sans"/>
                <a:sym typeface="Open Sans"/>
              </a:rPr>
              <a:t>divulgação</a:t>
            </a:r>
            <a:r>
              <a:rPr lang="pt-BR" sz="1200" b="0" i="0" kern="0">
                <a:solidFill>
                  <a:srgbClr val="777777"/>
                </a:solidFill>
                <a:latin typeface="Open Sans"/>
                <a:ea typeface="Open Sans"/>
                <a:cs typeface="Open Sans"/>
                <a:sym typeface="Open Sans"/>
              </a:rPr>
              <a:t>, </a:t>
            </a:r>
            <a:r>
              <a:rPr lang="pt-BR" sz="1200" b="0" i="0" kern="0" err="1">
                <a:solidFill>
                  <a:srgbClr val="777777"/>
                </a:solidFill>
                <a:latin typeface="Open Sans"/>
                <a:ea typeface="Open Sans"/>
                <a:cs typeface="Open Sans"/>
                <a:sym typeface="Open Sans"/>
              </a:rPr>
              <a:t>valuation</a:t>
            </a:r>
            <a:r>
              <a:rPr lang="pt-BR" sz="1200" b="0" i="0" kern="0">
                <a:solidFill>
                  <a:srgbClr val="777777"/>
                </a:solidFill>
                <a:latin typeface="Open Sans"/>
                <a:ea typeface="Open Sans"/>
                <a:cs typeface="Open Sans"/>
                <a:sym typeface="Open Sans"/>
              </a:rPr>
              <a:t>, bem como a integralidade do processo de </a:t>
            </a:r>
            <a:r>
              <a:rPr lang="pt-BR" sz="1200" b="0" i="0" kern="0" err="1">
                <a:solidFill>
                  <a:srgbClr val="777777"/>
                </a:solidFill>
                <a:latin typeface="Open Sans"/>
                <a:ea typeface="Open Sans"/>
                <a:cs typeface="Open Sans"/>
                <a:sym typeface="Open Sans"/>
              </a:rPr>
              <a:t>negociação</a:t>
            </a:r>
            <a:r>
              <a:rPr lang="pt-BR" sz="1200" b="0" i="0" kern="0">
                <a:solidFill>
                  <a:srgbClr val="777777"/>
                </a:solidFill>
                <a:latin typeface="Open Sans"/>
                <a:ea typeface="Open Sans"/>
                <a:cs typeface="Open Sans"/>
                <a:sym typeface="Open Sans"/>
              </a:rPr>
              <a:t>).</a:t>
            </a:r>
            <a:endParaRPr sz="1200" b="0" i="0" kern="0">
              <a:solidFill>
                <a:srgbClr val="777777"/>
              </a:solidFill>
              <a:latin typeface="Open Sans"/>
              <a:ea typeface="Open Sans"/>
              <a:cs typeface="Open Sans"/>
              <a:sym typeface="Open Sans"/>
            </a:endParaRPr>
          </a:p>
        </p:txBody>
      </p:sp>
      <p:cxnSp>
        <p:nvCxnSpPr>
          <p:cNvPr id="18" name="Google Shape;159;p22">
            <a:extLst>
              <a:ext uri="{FF2B5EF4-FFF2-40B4-BE49-F238E27FC236}">
                <a16:creationId xmlns:a16="http://schemas.microsoft.com/office/drawing/2014/main" id="{687714A5-E2AD-4435-9D25-B7E90E9EF57E}"/>
              </a:ext>
            </a:extLst>
          </p:cNvPr>
          <p:cNvCxnSpPr>
            <a:cxnSpLocks/>
          </p:cNvCxnSpPr>
          <p:nvPr/>
        </p:nvCxnSpPr>
        <p:spPr>
          <a:xfrm rot="10800000">
            <a:off x="415924" y="1664091"/>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19" name="Google Shape;159;p22">
            <a:extLst>
              <a:ext uri="{FF2B5EF4-FFF2-40B4-BE49-F238E27FC236}">
                <a16:creationId xmlns:a16="http://schemas.microsoft.com/office/drawing/2014/main" id="{1D6093CB-A1FA-4CFA-A3AD-4A7292979881}"/>
              </a:ext>
            </a:extLst>
          </p:cNvPr>
          <p:cNvCxnSpPr>
            <a:cxnSpLocks/>
          </p:cNvCxnSpPr>
          <p:nvPr/>
        </p:nvCxnSpPr>
        <p:spPr>
          <a:xfrm rot="10800000">
            <a:off x="415924" y="3021405"/>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0" name="Google Shape;159;p22">
            <a:extLst>
              <a:ext uri="{FF2B5EF4-FFF2-40B4-BE49-F238E27FC236}">
                <a16:creationId xmlns:a16="http://schemas.microsoft.com/office/drawing/2014/main" id="{62F25CE6-E27E-40AE-9B57-E72F646A534C}"/>
              </a:ext>
            </a:extLst>
          </p:cNvPr>
          <p:cNvCxnSpPr>
            <a:cxnSpLocks/>
          </p:cNvCxnSpPr>
          <p:nvPr/>
        </p:nvCxnSpPr>
        <p:spPr>
          <a:xfrm rot="10800000">
            <a:off x="4952999" y="4681522"/>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1" name="Google Shape;159;p22">
            <a:extLst>
              <a:ext uri="{FF2B5EF4-FFF2-40B4-BE49-F238E27FC236}">
                <a16:creationId xmlns:a16="http://schemas.microsoft.com/office/drawing/2014/main" id="{39554761-EC0A-44AA-B663-618727396255}"/>
              </a:ext>
            </a:extLst>
          </p:cNvPr>
          <p:cNvCxnSpPr>
            <a:cxnSpLocks/>
          </p:cNvCxnSpPr>
          <p:nvPr/>
        </p:nvCxnSpPr>
        <p:spPr>
          <a:xfrm rot="10800000">
            <a:off x="4952999" y="3360618"/>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2" name="Google Shape;159;p22">
            <a:extLst>
              <a:ext uri="{FF2B5EF4-FFF2-40B4-BE49-F238E27FC236}">
                <a16:creationId xmlns:a16="http://schemas.microsoft.com/office/drawing/2014/main" id="{5365A27B-7346-419C-A0C9-C5E56FE875AA}"/>
              </a:ext>
            </a:extLst>
          </p:cNvPr>
          <p:cNvCxnSpPr>
            <a:cxnSpLocks/>
          </p:cNvCxnSpPr>
          <p:nvPr/>
        </p:nvCxnSpPr>
        <p:spPr>
          <a:xfrm rot="10800000">
            <a:off x="4952998" y="1664091"/>
            <a:ext cx="2105100"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172;p23">
            <a:extLst>
              <a:ext uri="{FF2B5EF4-FFF2-40B4-BE49-F238E27FC236}">
                <a16:creationId xmlns:a16="http://schemas.microsoft.com/office/drawing/2014/main" id="{660D2D5D-86B6-4116-AB43-E0FF828B869D}"/>
              </a:ext>
            </a:extLst>
          </p:cNvPr>
          <p:cNvPicPr preferRelativeResize="0"/>
          <p:nvPr/>
        </p:nvPicPr>
        <p:blipFill>
          <a:blip r:embed="rId2">
            <a:alphaModFix/>
          </a:blip>
          <a:stretch>
            <a:fillRect/>
          </a:stretch>
        </p:blipFill>
        <p:spPr>
          <a:xfrm>
            <a:off x="896847" y="3236256"/>
            <a:ext cx="2822359" cy="2787076"/>
          </a:xfrm>
          <a:prstGeom prst="rect">
            <a:avLst/>
          </a:prstGeom>
          <a:noFill/>
          <a:ln>
            <a:noFill/>
          </a:ln>
        </p:spPr>
      </p:pic>
      <p:sp>
        <p:nvSpPr>
          <p:cNvPr id="23" name="TextBox 5">
            <a:extLst>
              <a:ext uri="{FF2B5EF4-FFF2-40B4-BE49-F238E27FC236}">
                <a16:creationId xmlns:a16="http://schemas.microsoft.com/office/drawing/2014/main" id="{3E9E544C-2C00-4724-B2EB-D84772620F98}"/>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24" name="Google Shape;159;p22">
            <a:extLst>
              <a:ext uri="{FF2B5EF4-FFF2-40B4-BE49-F238E27FC236}">
                <a16:creationId xmlns:a16="http://schemas.microsoft.com/office/drawing/2014/main" id="{ACB0F465-D4BA-487D-ACE8-41D84FFF36DE}"/>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29" name="Google Shape;159;p22">
            <a:extLst>
              <a:ext uri="{FF2B5EF4-FFF2-40B4-BE49-F238E27FC236}">
                <a16:creationId xmlns:a16="http://schemas.microsoft.com/office/drawing/2014/main" id="{0AF1DE20-2CF4-4B97-A3B9-42960CD9CF8D}"/>
              </a:ext>
            </a:extLst>
          </p:cNvPr>
          <p:cNvCxnSpPr>
            <a:cxnSpLocks/>
          </p:cNvCxnSpPr>
          <p:nvPr userDrawn="1"/>
        </p:nvCxnSpPr>
        <p:spPr>
          <a:xfrm rot="10800000">
            <a:off x="415924" y="1664091"/>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30" name="Google Shape;159;p22">
            <a:extLst>
              <a:ext uri="{FF2B5EF4-FFF2-40B4-BE49-F238E27FC236}">
                <a16:creationId xmlns:a16="http://schemas.microsoft.com/office/drawing/2014/main" id="{29D1AD3D-98D3-4C2F-8F88-4E33FC129168}"/>
              </a:ext>
            </a:extLst>
          </p:cNvPr>
          <p:cNvCxnSpPr>
            <a:cxnSpLocks/>
          </p:cNvCxnSpPr>
          <p:nvPr userDrawn="1"/>
        </p:nvCxnSpPr>
        <p:spPr>
          <a:xfrm rot="10800000">
            <a:off x="415924" y="3021405"/>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31" name="Google Shape;159;p22">
            <a:extLst>
              <a:ext uri="{FF2B5EF4-FFF2-40B4-BE49-F238E27FC236}">
                <a16:creationId xmlns:a16="http://schemas.microsoft.com/office/drawing/2014/main" id="{38A4E0B1-4EE9-4A34-B0E2-376F305D04AC}"/>
              </a:ext>
            </a:extLst>
          </p:cNvPr>
          <p:cNvCxnSpPr>
            <a:cxnSpLocks/>
          </p:cNvCxnSpPr>
          <p:nvPr userDrawn="1"/>
        </p:nvCxnSpPr>
        <p:spPr>
          <a:xfrm rot="10800000">
            <a:off x="4952999" y="4681522"/>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32" name="Google Shape;159;p22">
            <a:extLst>
              <a:ext uri="{FF2B5EF4-FFF2-40B4-BE49-F238E27FC236}">
                <a16:creationId xmlns:a16="http://schemas.microsoft.com/office/drawing/2014/main" id="{5B626C14-5EAB-4480-9FC3-1EAB6DF95190}"/>
              </a:ext>
            </a:extLst>
          </p:cNvPr>
          <p:cNvCxnSpPr>
            <a:cxnSpLocks/>
          </p:cNvCxnSpPr>
          <p:nvPr userDrawn="1"/>
        </p:nvCxnSpPr>
        <p:spPr>
          <a:xfrm rot="10800000">
            <a:off x="4952999" y="3360618"/>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33" name="Google Shape;159;p22">
            <a:extLst>
              <a:ext uri="{FF2B5EF4-FFF2-40B4-BE49-F238E27FC236}">
                <a16:creationId xmlns:a16="http://schemas.microsoft.com/office/drawing/2014/main" id="{9226C05F-923D-46D7-B353-D2491BB6A747}"/>
              </a:ext>
            </a:extLst>
          </p:cNvPr>
          <p:cNvCxnSpPr>
            <a:cxnSpLocks/>
          </p:cNvCxnSpPr>
          <p:nvPr userDrawn="1"/>
        </p:nvCxnSpPr>
        <p:spPr>
          <a:xfrm rot="10800000">
            <a:off x="4952998" y="1664091"/>
            <a:ext cx="2105100" cy="0"/>
          </a:xfrm>
          <a:prstGeom prst="straightConnector1">
            <a:avLst/>
          </a:prstGeom>
          <a:noFill/>
          <a:ln w="19050" cap="flat" cmpd="sng">
            <a:solidFill>
              <a:srgbClr val="60B5DF"/>
            </a:solidFill>
            <a:prstDash val="solid"/>
            <a:round/>
            <a:headEnd type="none" w="med" len="med"/>
            <a:tailEnd type="none" w="med" len="med"/>
          </a:ln>
        </p:spPr>
      </p:cxnSp>
      <p:pic>
        <p:nvPicPr>
          <p:cNvPr id="37" name="Google Shape;9;p1">
            <a:extLst>
              <a:ext uri="{FF2B5EF4-FFF2-40B4-BE49-F238E27FC236}">
                <a16:creationId xmlns:a16="http://schemas.microsoft.com/office/drawing/2014/main" id="{424FCE06-00FF-4099-8D7C-29896CBF62EA}"/>
              </a:ext>
            </a:extLst>
          </p:cNvPr>
          <p:cNvPicPr preferRelativeResize="0"/>
          <p:nvPr userDrawn="1"/>
        </p:nvPicPr>
        <p:blipFill>
          <a:blip r:embed="rId3">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36428991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Avaliações">
    <p:spTree>
      <p:nvGrpSpPr>
        <p:cNvPr id="1" name=""/>
        <p:cNvGrpSpPr/>
        <p:nvPr/>
      </p:nvGrpSpPr>
      <p:grpSpPr>
        <a:xfrm>
          <a:off x="0" y="0"/>
          <a:ext cx="0" cy="0"/>
          <a:chOff x="0" y="0"/>
          <a:chExt cx="0" cy="0"/>
        </a:xfrm>
      </p:grpSpPr>
      <p:sp>
        <p:nvSpPr>
          <p:cNvPr id="34" name="CaixaDeTexto 33">
            <a:extLst>
              <a:ext uri="{FF2B5EF4-FFF2-40B4-BE49-F238E27FC236}">
                <a16:creationId xmlns:a16="http://schemas.microsoft.com/office/drawing/2014/main" id="{A734EBF2-7747-403E-A961-2462BE90039F}"/>
              </a:ext>
            </a:extLst>
          </p:cNvPr>
          <p:cNvSpPr txBox="1"/>
          <p:nvPr userDrawn="1"/>
        </p:nvSpPr>
        <p:spPr>
          <a:xfrm>
            <a:off x="415923" y="981313"/>
            <a:ext cx="8927581" cy="1815882"/>
          </a:xfrm>
          <a:prstGeom prst="rect">
            <a:avLst/>
          </a:prstGeom>
          <a:noFill/>
        </p:spPr>
        <p:txBody>
          <a:bodyPr wrap="square">
            <a:spAutoFit/>
          </a:bodyPr>
          <a:lstStyle/>
          <a:p>
            <a:pPr algn="just"/>
            <a:r>
              <a:rPr lang="en-US" sz="1600" b="0" i="0">
                <a:solidFill>
                  <a:schemeClr val="bg1">
                    <a:lumMod val="50000"/>
                  </a:schemeClr>
                </a:solidFill>
                <a:latin typeface="+mn-lt"/>
              </a:rPr>
              <a:t>Company valuation is a preliminary and fundamental step in M&amp;A operations. The company may also choose to conduct an assessment for the purpose of measuring and generating value for shareholders, regardless of an external transaction (i.e. for strategic planning and value-based management)</a:t>
            </a:r>
          </a:p>
          <a:p>
            <a:pPr algn="just"/>
            <a:r>
              <a:rPr lang="en-US" sz="1600" b="0" i="0">
                <a:solidFill>
                  <a:schemeClr val="bg1">
                    <a:lumMod val="50000"/>
                  </a:schemeClr>
                </a:solidFill>
                <a:latin typeface="+mn-lt"/>
              </a:rPr>
              <a:t>
The valuation report is mandatory for buyers to be able to amortize the goodwill of M&amp;A operations in accordance with the Brazilian Legislation (Impairment Test).
</a:t>
            </a:r>
            <a:endParaRPr lang="pt-BR" sz="1600" b="0" i="0">
              <a:solidFill>
                <a:schemeClr val="bg1">
                  <a:lumMod val="50000"/>
                </a:schemeClr>
              </a:solidFill>
              <a:latin typeface="+mn-lt"/>
            </a:endParaRPr>
          </a:p>
        </p:txBody>
      </p:sp>
      <p:sp>
        <p:nvSpPr>
          <p:cNvPr id="2" name="Title 1"/>
          <p:cNvSpPr>
            <a:spLocks noGrp="1"/>
          </p:cNvSpPr>
          <p:nvPr>
            <p:ph type="title" hasCustomPrompt="1"/>
          </p:nvPr>
        </p:nvSpPr>
        <p:spPr/>
        <p:txBody>
          <a:bodyPr/>
          <a:lstStyle>
            <a:lvl1pPr>
              <a:defRPr>
                <a:solidFill>
                  <a:schemeClr val="tx2"/>
                </a:solidFill>
              </a:defRPr>
            </a:lvl1pPr>
          </a:lstStyle>
          <a:p>
            <a:r>
              <a:rPr lang="en-US" err="1"/>
              <a:t>Avaliações</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grpSp>
        <p:nvGrpSpPr>
          <p:cNvPr id="42" name="Agrupar 41">
            <a:extLst>
              <a:ext uri="{FF2B5EF4-FFF2-40B4-BE49-F238E27FC236}">
                <a16:creationId xmlns:a16="http://schemas.microsoft.com/office/drawing/2014/main" id="{828A8F88-C016-41B7-814C-57DA8E64F317}"/>
              </a:ext>
            </a:extLst>
          </p:cNvPr>
          <p:cNvGrpSpPr/>
          <p:nvPr/>
        </p:nvGrpSpPr>
        <p:grpSpPr>
          <a:xfrm>
            <a:off x="502783" y="2874754"/>
            <a:ext cx="2892542" cy="1035776"/>
            <a:chOff x="502783" y="2874754"/>
            <a:chExt cx="2892542" cy="1035776"/>
          </a:xfrm>
        </p:grpSpPr>
        <p:pic>
          <p:nvPicPr>
            <p:cNvPr id="4" name="Google Shape;269;p28">
              <a:extLst>
                <a:ext uri="{FF2B5EF4-FFF2-40B4-BE49-F238E27FC236}">
                  <a16:creationId xmlns:a16="http://schemas.microsoft.com/office/drawing/2014/main" id="{E4FCACA3-5954-47C1-AEC6-7DD0C54294A8}"/>
                </a:ext>
              </a:extLst>
            </p:cNvPr>
            <p:cNvPicPr preferRelativeResize="0"/>
            <p:nvPr userDrawn="1"/>
          </p:nvPicPr>
          <p:blipFill>
            <a:blip r:embed="rId2">
              <a:alphaModFix/>
            </a:blip>
            <a:stretch>
              <a:fillRect/>
            </a:stretch>
          </p:blipFill>
          <p:spPr>
            <a:xfrm>
              <a:off x="502783" y="2874754"/>
              <a:ext cx="432574" cy="437778"/>
            </a:xfrm>
            <a:prstGeom prst="rect">
              <a:avLst/>
            </a:prstGeom>
            <a:noFill/>
            <a:ln>
              <a:noFill/>
            </a:ln>
          </p:spPr>
        </p:pic>
        <p:grpSp>
          <p:nvGrpSpPr>
            <p:cNvPr id="41" name="Agrupar 40">
              <a:extLst>
                <a:ext uri="{FF2B5EF4-FFF2-40B4-BE49-F238E27FC236}">
                  <a16:creationId xmlns:a16="http://schemas.microsoft.com/office/drawing/2014/main" id="{AF1A691E-A157-40C7-8C06-A381B52E5F9D}"/>
                </a:ext>
              </a:extLst>
            </p:cNvPr>
            <p:cNvGrpSpPr/>
            <p:nvPr userDrawn="1"/>
          </p:nvGrpSpPr>
          <p:grpSpPr>
            <a:xfrm>
              <a:off x="502783" y="3387311"/>
              <a:ext cx="2892542" cy="523219"/>
              <a:chOff x="540321" y="3337433"/>
              <a:chExt cx="2892542" cy="523219"/>
            </a:xfrm>
          </p:grpSpPr>
          <p:cxnSp>
            <p:nvCxnSpPr>
              <p:cNvPr id="18" name="Google Shape;159;p22">
                <a:extLst>
                  <a:ext uri="{FF2B5EF4-FFF2-40B4-BE49-F238E27FC236}">
                    <a16:creationId xmlns:a16="http://schemas.microsoft.com/office/drawing/2014/main" id="{7B911E40-1A3D-46D6-9460-D90E5CE834AB}"/>
                  </a:ext>
                </a:extLst>
              </p:cNvPr>
              <p:cNvCxnSpPr>
                <a:cxnSpLocks/>
              </p:cNvCxnSpPr>
              <p:nvPr userDrawn="1"/>
            </p:nvCxnSpPr>
            <p:spPr>
              <a:xfrm rot="10800000">
                <a:off x="540321" y="3860652"/>
                <a:ext cx="2105100" cy="0"/>
              </a:xfrm>
              <a:prstGeom prst="straightConnector1">
                <a:avLst/>
              </a:prstGeom>
              <a:noFill/>
              <a:ln w="19050" cap="flat" cmpd="sng">
                <a:solidFill>
                  <a:srgbClr val="60B5DF"/>
                </a:solidFill>
                <a:prstDash val="solid"/>
                <a:round/>
                <a:headEnd type="none" w="med" len="med"/>
                <a:tailEnd type="none" w="med" len="med"/>
              </a:ln>
            </p:spPr>
          </p:cxnSp>
          <p:sp>
            <p:nvSpPr>
              <p:cNvPr id="22" name="CaixaDeTexto 21">
                <a:extLst>
                  <a:ext uri="{FF2B5EF4-FFF2-40B4-BE49-F238E27FC236}">
                    <a16:creationId xmlns:a16="http://schemas.microsoft.com/office/drawing/2014/main" id="{629CC612-7FDC-49E3-85EE-C6AD0C9DD38A}"/>
                  </a:ext>
                </a:extLst>
              </p:cNvPr>
              <p:cNvSpPr txBox="1"/>
              <p:nvPr userDrawn="1"/>
            </p:nvSpPr>
            <p:spPr>
              <a:xfrm>
                <a:off x="540321" y="3337433"/>
                <a:ext cx="2892542" cy="307777"/>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MARKET MULTIPLES</a:t>
                </a:r>
              </a:p>
            </p:txBody>
          </p:sp>
        </p:grpSp>
      </p:grpSp>
      <p:sp>
        <p:nvSpPr>
          <p:cNvPr id="28" name="CaixaDeTexto 27">
            <a:extLst>
              <a:ext uri="{FF2B5EF4-FFF2-40B4-BE49-F238E27FC236}">
                <a16:creationId xmlns:a16="http://schemas.microsoft.com/office/drawing/2014/main" id="{12CD8C06-5991-4888-A37D-E8629142904D}"/>
              </a:ext>
            </a:extLst>
          </p:cNvPr>
          <p:cNvSpPr txBox="1"/>
          <p:nvPr/>
        </p:nvSpPr>
        <p:spPr>
          <a:xfrm>
            <a:off x="502782" y="4007430"/>
            <a:ext cx="285500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600" b="0" i="0" u="none" strike="noStrike" kern="0" cap="none" spc="0" normalizeH="0" baseline="0" noProof="0">
                <a:ln>
                  <a:noFill/>
                </a:ln>
                <a:solidFill>
                  <a:srgbClr val="777777"/>
                </a:solidFill>
                <a:effectLst/>
                <a:uLnTx/>
                <a:uFillTx/>
                <a:latin typeface="+mn-lt"/>
                <a:ea typeface="Open Sans"/>
                <a:cs typeface="Open Sans"/>
                <a:sym typeface="Open Sans"/>
              </a:rPr>
              <a:t>• </a:t>
            </a:r>
            <a:r>
              <a:rPr kumimoji="0" lang="en-US" sz="1600" b="0" i="0" u="none" strike="noStrike" kern="0" cap="none" spc="0" normalizeH="0" baseline="0" noProof="0">
                <a:ln>
                  <a:noFill/>
                </a:ln>
                <a:solidFill>
                  <a:srgbClr val="777777"/>
                </a:solidFill>
                <a:effectLst/>
                <a:uLnTx/>
                <a:uFillTx/>
                <a:latin typeface="+mn-lt"/>
                <a:ea typeface="Open Sans"/>
                <a:cs typeface="Open Sans"/>
                <a:sym typeface="Open Sans"/>
              </a:rPr>
              <a:t>Implied value of the company according to participants or history of market transactions.
• Apply multiples of previous transactions for comparison.
</a:t>
            </a:r>
            <a:endParaRPr kumimoji="0" lang="pt-BR" sz="1600" b="0" i="0" u="none" strike="noStrike" kern="0" cap="none" spc="0" normalizeH="0" baseline="0" noProof="0">
              <a:ln>
                <a:noFill/>
              </a:ln>
              <a:solidFill>
                <a:srgbClr val="777777"/>
              </a:solidFill>
              <a:effectLst/>
              <a:uLnTx/>
              <a:uFillTx/>
              <a:latin typeface="+mn-lt"/>
              <a:ea typeface="Open Sans"/>
              <a:cs typeface="Open Sans"/>
              <a:sym typeface="Open Sans"/>
            </a:endParaRPr>
          </a:p>
        </p:txBody>
      </p:sp>
      <p:grpSp>
        <p:nvGrpSpPr>
          <p:cNvPr id="43" name="Agrupar 42">
            <a:extLst>
              <a:ext uri="{FF2B5EF4-FFF2-40B4-BE49-F238E27FC236}">
                <a16:creationId xmlns:a16="http://schemas.microsoft.com/office/drawing/2014/main" id="{BD2A9313-CF49-467A-8340-F28BE929E397}"/>
              </a:ext>
            </a:extLst>
          </p:cNvPr>
          <p:cNvGrpSpPr/>
          <p:nvPr/>
        </p:nvGrpSpPr>
        <p:grpSpPr>
          <a:xfrm>
            <a:off x="3779552" y="2874754"/>
            <a:ext cx="2684724" cy="1064606"/>
            <a:chOff x="3768453" y="2875206"/>
            <a:chExt cx="2684724" cy="1064606"/>
          </a:xfrm>
        </p:grpSpPr>
        <p:pic>
          <p:nvPicPr>
            <p:cNvPr id="9" name="Google Shape;270;p28">
              <a:extLst>
                <a:ext uri="{FF2B5EF4-FFF2-40B4-BE49-F238E27FC236}">
                  <a16:creationId xmlns:a16="http://schemas.microsoft.com/office/drawing/2014/main" id="{9785F764-31E7-4686-9616-878FD7E8557B}"/>
                </a:ext>
              </a:extLst>
            </p:cNvPr>
            <p:cNvPicPr preferRelativeResize="0"/>
            <p:nvPr userDrawn="1"/>
          </p:nvPicPr>
          <p:blipFill>
            <a:blip r:embed="rId3">
              <a:alphaModFix/>
            </a:blip>
            <a:stretch>
              <a:fillRect/>
            </a:stretch>
          </p:blipFill>
          <p:spPr>
            <a:xfrm>
              <a:off x="3768453" y="2875206"/>
              <a:ext cx="432579" cy="432573"/>
            </a:xfrm>
            <a:prstGeom prst="rect">
              <a:avLst/>
            </a:prstGeom>
            <a:noFill/>
            <a:ln>
              <a:noFill/>
            </a:ln>
          </p:spPr>
        </p:pic>
        <p:grpSp>
          <p:nvGrpSpPr>
            <p:cNvPr id="40" name="Agrupar 39">
              <a:extLst>
                <a:ext uri="{FF2B5EF4-FFF2-40B4-BE49-F238E27FC236}">
                  <a16:creationId xmlns:a16="http://schemas.microsoft.com/office/drawing/2014/main" id="{48F9E87A-C57F-4064-BF1F-18D76749CD12}"/>
                </a:ext>
              </a:extLst>
            </p:cNvPr>
            <p:cNvGrpSpPr/>
            <p:nvPr userDrawn="1"/>
          </p:nvGrpSpPr>
          <p:grpSpPr>
            <a:xfrm>
              <a:off x="3768453" y="3416593"/>
              <a:ext cx="2684724" cy="523219"/>
              <a:chOff x="3805990" y="3366715"/>
              <a:chExt cx="2684724" cy="523219"/>
            </a:xfrm>
          </p:grpSpPr>
          <p:cxnSp>
            <p:nvCxnSpPr>
              <p:cNvPr id="19" name="Google Shape;159;p22">
                <a:extLst>
                  <a:ext uri="{FF2B5EF4-FFF2-40B4-BE49-F238E27FC236}">
                    <a16:creationId xmlns:a16="http://schemas.microsoft.com/office/drawing/2014/main" id="{636878C1-E631-4BD8-BEB7-AF82C0892FEF}"/>
                  </a:ext>
                </a:extLst>
              </p:cNvPr>
              <p:cNvCxnSpPr>
                <a:cxnSpLocks/>
              </p:cNvCxnSpPr>
              <p:nvPr userDrawn="1"/>
            </p:nvCxnSpPr>
            <p:spPr>
              <a:xfrm rot="10800000">
                <a:off x="3805990" y="3889934"/>
                <a:ext cx="2105100" cy="0"/>
              </a:xfrm>
              <a:prstGeom prst="straightConnector1">
                <a:avLst/>
              </a:prstGeom>
              <a:noFill/>
              <a:ln w="19050" cap="flat" cmpd="sng">
                <a:solidFill>
                  <a:srgbClr val="60B5DF"/>
                </a:solidFill>
                <a:prstDash val="solid"/>
                <a:round/>
                <a:headEnd type="none" w="med" len="med"/>
                <a:tailEnd type="none" w="med" len="med"/>
              </a:ln>
            </p:spPr>
          </p:cxnSp>
          <p:sp>
            <p:nvSpPr>
              <p:cNvPr id="23" name="CaixaDeTexto 22">
                <a:extLst>
                  <a:ext uri="{FF2B5EF4-FFF2-40B4-BE49-F238E27FC236}">
                    <a16:creationId xmlns:a16="http://schemas.microsoft.com/office/drawing/2014/main" id="{CF9B0118-4EF8-4FB4-889F-599B49842A0C}"/>
                  </a:ext>
                </a:extLst>
              </p:cNvPr>
              <p:cNvSpPr txBox="1"/>
              <p:nvPr userDrawn="1"/>
            </p:nvSpPr>
            <p:spPr>
              <a:xfrm>
                <a:off x="3805990" y="3366715"/>
                <a:ext cx="2684724" cy="307777"/>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DISCOUNTED CASH FLOW</a:t>
                </a:r>
              </a:p>
            </p:txBody>
          </p:sp>
        </p:grpSp>
      </p:grpSp>
      <p:sp>
        <p:nvSpPr>
          <p:cNvPr id="30" name="CaixaDeTexto 29">
            <a:extLst>
              <a:ext uri="{FF2B5EF4-FFF2-40B4-BE49-F238E27FC236}">
                <a16:creationId xmlns:a16="http://schemas.microsoft.com/office/drawing/2014/main" id="{9E135C90-9AC9-4E11-B435-AA3EB6595FD7}"/>
              </a:ext>
            </a:extLst>
          </p:cNvPr>
          <p:cNvSpPr txBox="1"/>
          <p:nvPr/>
        </p:nvSpPr>
        <p:spPr>
          <a:xfrm>
            <a:off x="3779552" y="4007430"/>
            <a:ext cx="2684724" cy="1569660"/>
          </a:xfrm>
          <a:prstGeom prst="rect">
            <a:avLst/>
          </a:prstGeom>
          <a:noFill/>
        </p:spPr>
        <p:txBody>
          <a:bodyPr wrap="square">
            <a:spAutoFit/>
          </a:bodyPr>
          <a:lstStyle>
            <a:defPPr>
              <a:defRPr lang="en-GB"/>
            </a:defPPr>
            <a:lvl1pPr marL="0" marR="0" lvl="0" indent="0" defTabSz="914400" eaLnBrk="1" fontAlgn="auto" latinLnBrk="0" hangingPunct="1">
              <a:lnSpc>
                <a:spcPct val="100000"/>
              </a:lnSpc>
              <a:spcBef>
                <a:spcPts val="0"/>
              </a:spcBef>
              <a:spcAft>
                <a:spcPts val="0"/>
              </a:spcAft>
              <a:buClr>
                <a:srgbClr val="000000"/>
              </a:buClr>
              <a:buSzTx/>
              <a:buFont typeface="Arial"/>
              <a:buNone/>
              <a:tabLst/>
              <a:defRPr kumimoji="0" sz="1400" b="0" i="0" u="none" strike="noStrike" kern="0" cap="none" spc="0" normalizeH="0" baseline="0">
                <a:ln>
                  <a:noFill/>
                </a:ln>
                <a:solidFill>
                  <a:srgbClr val="777777"/>
                </a:solidFill>
                <a:effectLst/>
                <a:uLnTx/>
                <a:uFillTx/>
                <a:latin typeface="Arial"/>
                <a:ea typeface="Open Sans"/>
                <a:cs typeface="Open Sans"/>
              </a:defRPr>
            </a:lvl1pPr>
          </a:lstStyle>
          <a:p>
            <a:pPr marL="0" lvl="0" indent="0">
              <a:buFont typeface="Arial" panose="020B0604020202020204" pitchFamily="34" charset="0"/>
              <a:buNone/>
            </a:pPr>
            <a:r>
              <a:rPr lang="pt-BR" sz="1600" noProof="0">
                <a:latin typeface="+mn-lt"/>
                <a:sym typeface="Open Sans"/>
              </a:rPr>
              <a:t>• </a:t>
            </a:r>
            <a:r>
              <a:rPr lang="en-US" sz="1600" noProof="0">
                <a:latin typeface="+mn-lt"/>
                <a:sym typeface="Open Sans"/>
              </a:rPr>
              <a:t>Projection of financial statements considering potential future growth.
• Definition of growth/trend assumptions.
</a:t>
            </a:r>
            <a:endParaRPr lang="pt-BR" sz="1600" noProof="0">
              <a:latin typeface="+mn-lt"/>
              <a:sym typeface="Open Sans"/>
            </a:endParaRPr>
          </a:p>
        </p:txBody>
      </p:sp>
      <p:grpSp>
        <p:nvGrpSpPr>
          <p:cNvPr id="45" name="Agrupar 44">
            <a:extLst>
              <a:ext uri="{FF2B5EF4-FFF2-40B4-BE49-F238E27FC236}">
                <a16:creationId xmlns:a16="http://schemas.microsoft.com/office/drawing/2014/main" id="{45D4E83B-72D5-4A2C-9609-F71DC4BABF9D}"/>
              </a:ext>
            </a:extLst>
          </p:cNvPr>
          <p:cNvGrpSpPr/>
          <p:nvPr/>
        </p:nvGrpSpPr>
        <p:grpSpPr>
          <a:xfrm>
            <a:off x="6707713" y="2874754"/>
            <a:ext cx="2684724" cy="822356"/>
            <a:chOff x="6788968" y="2875206"/>
            <a:chExt cx="2684724" cy="822356"/>
          </a:xfrm>
        </p:grpSpPr>
        <p:pic>
          <p:nvPicPr>
            <p:cNvPr id="15" name="Google Shape;271;p28">
              <a:extLst>
                <a:ext uri="{FF2B5EF4-FFF2-40B4-BE49-F238E27FC236}">
                  <a16:creationId xmlns:a16="http://schemas.microsoft.com/office/drawing/2014/main" id="{C5048A7B-A334-4C28-8902-F2F230228B34}"/>
                </a:ext>
              </a:extLst>
            </p:cNvPr>
            <p:cNvPicPr preferRelativeResize="0"/>
            <p:nvPr userDrawn="1"/>
          </p:nvPicPr>
          <p:blipFill>
            <a:blip r:embed="rId4">
              <a:alphaModFix/>
            </a:blip>
            <a:stretch>
              <a:fillRect/>
            </a:stretch>
          </p:blipFill>
          <p:spPr>
            <a:xfrm>
              <a:off x="6788968" y="2875206"/>
              <a:ext cx="358956" cy="432573"/>
            </a:xfrm>
            <a:prstGeom prst="rect">
              <a:avLst/>
            </a:prstGeom>
            <a:noFill/>
            <a:ln>
              <a:noFill/>
            </a:ln>
          </p:spPr>
        </p:pic>
        <p:grpSp>
          <p:nvGrpSpPr>
            <p:cNvPr id="44" name="Agrupar 43">
              <a:extLst>
                <a:ext uri="{FF2B5EF4-FFF2-40B4-BE49-F238E27FC236}">
                  <a16:creationId xmlns:a16="http://schemas.microsoft.com/office/drawing/2014/main" id="{1BC081F6-5EDD-4083-BB04-909D1D0FEDB3}"/>
                </a:ext>
              </a:extLst>
            </p:cNvPr>
            <p:cNvGrpSpPr/>
            <p:nvPr userDrawn="1"/>
          </p:nvGrpSpPr>
          <p:grpSpPr>
            <a:xfrm>
              <a:off x="6788968" y="3389785"/>
              <a:ext cx="2684724" cy="307777"/>
              <a:chOff x="6797336" y="3389785"/>
              <a:chExt cx="2684724" cy="307777"/>
            </a:xfrm>
          </p:grpSpPr>
          <p:cxnSp>
            <p:nvCxnSpPr>
              <p:cNvPr id="20" name="Google Shape;159;p22">
                <a:extLst>
                  <a:ext uri="{FF2B5EF4-FFF2-40B4-BE49-F238E27FC236}">
                    <a16:creationId xmlns:a16="http://schemas.microsoft.com/office/drawing/2014/main" id="{1E204373-FFB5-4D39-9ABD-AAF1CBA11702}"/>
                  </a:ext>
                </a:extLst>
              </p:cNvPr>
              <p:cNvCxnSpPr>
                <a:cxnSpLocks/>
              </p:cNvCxnSpPr>
              <p:nvPr userDrawn="1"/>
            </p:nvCxnSpPr>
            <p:spPr>
              <a:xfrm rot="10800000">
                <a:off x="6797336" y="3697562"/>
                <a:ext cx="2105100" cy="0"/>
              </a:xfrm>
              <a:prstGeom prst="straightConnector1">
                <a:avLst/>
              </a:prstGeom>
              <a:noFill/>
              <a:ln w="19050" cap="flat" cmpd="sng">
                <a:solidFill>
                  <a:srgbClr val="60B5DF"/>
                </a:solidFill>
                <a:prstDash val="solid"/>
                <a:round/>
                <a:headEnd type="none" w="med" len="med"/>
                <a:tailEnd type="none" w="med" len="med"/>
              </a:ln>
            </p:spPr>
          </p:cxnSp>
          <p:sp>
            <p:nvSpPr>
              <p:cNvPr id="24" name="CaixaDeTexto 23">
                <a:extLst>
                  <a:ext uri="{FF2B5EF4-FFF2-40B4-BE49-F238E27FC236}">
                    <a16:creationId xmlns:a16="http://schemas.microsoft.com/office/drawing/2014/main" id="{8A41F2F5-FD56-4FD8-BA0B-517605AE2988}"/>
                  </a:ext>
                </a:extLst>
              </p:cNvPr>
              <p:cNvSpPr txBox="1"/>
              <p:nvPr userDrawn="1"/>
            </p:nvSpPr>
            <p:spPr>
              <a:xfrm>
                <a:off x="6797336" y="3389785"/>
                <a:ext cx="2684724" cy="307777"/>
              </a:xfrm>
              <a:prstGeom prst="rect">
                <a:avLst/>
              </a:prstGeom>
              <a:noFill/>
            </p:spPr>
            <p:txBody>
              <a:bodyPr wrap="square">
                <a:spAutoFit/>
              </a:bodyPr>
              <a:lstStyle/>
              <a:p>
                <a:pPr marL="0" lvl="0" indent="0" algn="l" rtl="0">
                  <a:spcBef>
                    <a:spcPts val="0"/>
                  </a:spcBef>
                  <a:spcAft>
                    <a:spcPts val="0"/>
                  </a:spcAft>
                  <a:buNone/>
                </a:pPr>
                <a:r>
                  <a:rPr lang="pt-BR" sz="1400" b="0">
                    <a:latin typeface="+mj-lt"/>
                    <a:ea typeface="Montserrat"/>
                    <a:cs typeface="Montserrat"/>
                    <a:sym typeface="Montserrat"/>
                  </a:rPr>
                  <a:t>EQUITY VALUATION</a:t>
                </a:r>
              </a:p>
            </p:txBody>
          </p:sp>
        </p:grpSp>
      </p:grpSp>
      <p:sp>
        <p:nvSpPr>
          <p:cNvPr id="32" name="CaixaDeTexto 31">
            <a:extLst>
              <a:ext uri="{FF2B5EF4-FFF2-40B4-BE49-F238E27FC236}">
                <a16:creationId xmlns:a16="http://schemas.microsoft.com/office/drawing/2014/main" id="{9FECACD6-38E2-4977-B5CA-D5108EC57CD3}"/>
              </a:ext>
            </a:extLst>
          </p:cNvPr>
          <p:cNvSpPr txBox="1"/>
          <p:nvPr/>
        </p:nvSpPr>
        <p:spPr>
          <a:xfrm>
            <a:off x="6707713" y="3750269"/>
            <a:ext cx="2604062" cy="2062103"/>
          </a:xfrm>
          <a:prstGeom prst="rect">
            <a:avLst/>
          </a:prstGeom>
          <a:noFill/>
        </p:spPr>
        <p:txBody>
          <a:bodyPr wrap="square">
            <a:spAutoFit/>
          </a:bodyPr>
          <a:lstStyle>
            <a:defPPr>
              <a:defRPr lang="en-GB"/>
            </a:defPPr>
            <a:lvl1pPr marL="0" marR="0" lvl="0" indent="0" defTabSz="914400" eaLnBrk="1" fontAlgn="auto" latinLnBrk="0" hangingPunct="1">
              <a:lnSpc>
                <a:spcPct val="100000"/>
              </a:lnSpc>
              <a:spcBef>
                <a:spcPts val="0"/>
              </a:spcBef>
              <a:spcAft>
                <a:spcPts val="0"/>
              </a:spcAft>
              <a:buClr>
                <a:srgbClr val="000000"/>
              </a:buClr>
              <a:buSzTx/>
              <a:buFont typeface="Arial" panose="020B0604020202020204" pitchFamily="34" charset="0"/>
              <a:buNone/>
              <a:tabLst/>
              <a:defRPr kumimoji="0" sz="1400" b="0" i="0" u="none" strike="noStrike" kern="0" cap="none" spc="0" normalizeH="0" baseline="0">
                <a:ln>
                  <a:noFill/>
                </a:ln>
                <a:solidFill>
                  <a:srgbClr val="777777"/>
                </a:solidFill>
                <a:effectLst/>
                <a:uLnTx/>
                <a:uFillTx/>
                <a:latin typeface="Arial"/>
                <a:ea typeface="Open Sans"/>
                <a:cs typeface="Open Sans"/>
              </a:defRPr>
            </a:lvl1pPr>
          </a:lstStyle>
          <a:p>
            <a:pPr lvl="0"/>
            <a:r>
              <a:rPr lang="pt-BR" sz="1600" noProof="0">
                <a:latin typeface="+mn-lt"/>
                <a:sym typeface="Open Sans"/>
              </a:rPr>
              <a:t>• </a:t>
            </a:r>
            <a:r>
              <a:rPr lang="en-US" sz="1600" noProof="0">
                <a:latin typeface="+mn-lt"/>
                <a:sym typeface="Open Sans"/>
              </a:rPr>
              <a:t>Determines the value of the company by estimating the value of its assets and liabilities.
• Does not contemplate possible evolution of the business.
</a:t>
            </a:r>
            <a:endParaRPr lang="pt-BR" sz="1600" noProof="0">
              <a:latin typeface="+mn-lt"/>
              <a:sym typeface="Open Sans"/>
            </a:endParaRPr>
          </a:p>
        </p:txBody>
      </p:sp>
      <p:sp>
        <p:nvSpPr>
          <p:cNvPr id="27" name="TextBox 5">
            <a:extLst>
              <a:ext uri="{FF2B5EF4-FFF2-40B4-BE49-F238E27FC236}">
                <a16:creationId xmlns:a16="http://schemas.microsoft.com/office/drawing/2014/main" id="{B1FE17B6-BDE0-4AB5-9223-7712AA5BC035}"/>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29" name="Google Shape;159;p22">
            <a:extLst>
              <a:ext uri="{FF2B5EF4-FFF2-40B4-BE49-F238E27FC236}">
                <a16:creationId xmlns:a16="http://schemas.microsoft.com/office/drawing/2014/main" id="{672058D2-9F09-43DA-A1E7-B2A3E5417A81}"/>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grpSp>
        <p:nvGrpSpPr>
          <p:cNvPr id="35" name="Agrupar 34">
            <a:extLst>
              <a:ext uri="{FF2B5EF4-FFF2-40B4-BE49-F238E27FC236}">
                <a16:creationId xmlns:a16="http://schemas.microsoft.com/office/drawing/2014/main" id="{123FBF1C-25E9-435F-875D-E83EF4A85254}"/>
              </a:ext>
            </a:extLst>
          </p:cNvPr>
          <p:cNvGrpSpPr/>
          <p:nvPr userDrawn="1"/>
        </p:nvGrpSpPr>
        <p:grpSpPr>
          <a:xfrm>
            <a:off x="502783" y="2874754"/>
            <a:ext cx="2105100" cy="1035776"/>
            <a:chOff x="502783" y="2874754"/>
            <a:chExt cx="2105100" cy="1035776"/>
          </a:xfrm>
        </p:grpSpPr>
        <p:pic>
          <p:nvPicPr>
            <p:cNvPr id="36" name="Google Shape;269;p28">
              <a:extLst>
                <a:ext uri="{FF2B5EF4-FFF2-40B4-BE49-F238E27FC236}">
                  <a16:creationId xmlns:a16="http://schemas.microsoft.com/office/drawing/2014/main" id="{501DFC53-9D7D-46C2-A4B3-E2A96E000A90}"/>
                </a:ext>
              </a:extLst>
            </p:cNvPr>
            <p:cNvPicPr preferRelativeResize="0"/>
            <p:nvPr userDrawn="1"/>
          </p:nvPicPr>
          <p:blipFill>
            <a:blip r:embed="rId2">
              <a:alphaModFix/>
            </a:blip>
            <a:stretch>
              <a:fillRect/>
            </a:stretch>
          </p:blipFill>
          <p:spPr>
            <a:xfrm>
              <a:off x="502783" y="2874754"/>
              <a:ext cx="432574" cy="437778"/>
            </a:xfrm>
            <a:prstGeom prst="rect">
              <a:avLst/>
            </a:prstGeom>
            <a:noFill/>
            <a:ln>
              <a:noFill/>
            </a:ln>
          </p:spPr>
        </p:pic>
        <p:cxnSp>
          <p:nvCxnSpPr>
            <p:cNvPr id="38" name="Google Shape;159;p22">
              <a:extLst>
                <a:ext uri="{FF2B5EF4-FFF2-40B4-BE49-F238E27FC236}">
                  <a16:creationId xmlns:a16="http://schemas.microsoft.com/office/drawing/2014/main" id="{7253AC60-FB7E-42B1-ACF7-985D6E5DA620}"/>
                </a:ext>
              </a:extLst>
            </p:cNvPr>
            <p:cNvCxnSpPr>
              <a:cxnSpLocks/>
            </p:cNvCxnSpPr>
            <p:nvPr userDrawn="1"/>
          </p:nvCxnSpPr>
          <p:spPr>
            <a:xfrm rot="10800000">
              <a:off x="502783" y="3910530"/>
              <a:ext cx="2105100" cy="0"/>
            </a:xfrm>
            <a:prstGeom prst="straightConnector1">
              <a:avLst/>
            </a:prstGeom>
            <a:noFill/>
            <a:ln w="19050" cap="flat" cmpd="sng">
              <a:solidFill>
                <a:srgbClr val="60B5DF"/>
              </a:solidFill>
              <a:prstDash val="solid"/>
              <a:round/>
              <a:headEnd type="none" w="med" len="med"/>
              <a:tailEnd type="none" w="med" len="med"/>
            </a:ln>
          </p:spPr>
        </p:cxnSp>
      </p:grpSp>
      <p:grpSp>
        <p:nvGrpSpPr>
          <p:cNvPr id="47" name="Agrupar 46">
            <a:extLst>
              <a:ext uri="{FF2B5EF4-FFF2-40B4-BE49-F238E27FC236}">
                <a16:creationId xmlns:a16="http://schemas.microsoft.com/office/drawing/2014/main" id="{2A899640-C274-4EA9-95C5-4C62EC411F5E}"/>
              </a:ext>
            </a:extLst>
          </p:cNvPr>
          <p:cNvGrpSpPr/>
          <p:nvPr userDrawn="1"/>
        </p:nvGrpSpPr>
        <p:grpSpPr>
          <a:xfrm>
            <a:off x="3779552" y="2874754"/>
            <a:ext cx="2105100" cy="1064606"/>
            <a:chOff x="3768453" y="2875206"/>
            <a:chExt cx="2105100" cy="1064606"/>
          </a:xfrm>
        </p:grpSpPr>
        <p:pic>
          <p:nvPicPr>
            <p:cNvPr id="48" name="Google Shape;270;p28">
              <a:extLst>
                <a:ext uri="{FF2B5EF4-FFF2-40B4-BE49-F238E27FC236}">
                  <a16:creationId xmlns:a16="http://schemas.microsoft.com/office/drawing/2014/main" id="{AB1028BB-2D09-437A-AAF2-65AF203AA372}"/>
                </a:ext>
              </a:extLst>
            </p:cNvPr>
            <p:cNvPicPr preferRelativeResize="0"/>
            <p:nvPr userDrawn="1"/>
          </p:nvPicPr>
          <p:blipFill>
            <a:blip r:embed="rId3">
              <a:alphaModFix/>
            </a:blip>
            <a:stretch>
              <a:fillRect/>
            </a:stretch>
          </p:blipFill>
          <p:spPr>
            <a:xfrm>
              <a:off x="3768453" y="2875206"/>
              <a:ext cx="432579" cy="432573"/>
            </a:xfrm>
            <a:prstGeom prst="rect">
              <a:avLst/>
            </a:prstGeom>
            <a:noFill/>
            <a:ln>
              <a:noFill/>
            </a:ln>
          </p:spPr>
        </p:pic>
        <p:cxnSp>
          <p:nvCxnSpPr>
            <p:cNvPr id="50" name="Google Shape;159;p22">
              <a:extLst>
                <a:ext uri="{FF2B5EF4-FFF2-40B4-BE49-F238E27FC236}">
                  <a16:creationId xmlns:a16="http://schemas.microsoft.com/office/drawing/2014/main" id="{9CDC7939-2FCD-433E-A242-CFFE8529319D}"/>
                </a:ext>
              </a:extLst>
            </p:cNvPr>
            <p:cNvCxnSpPr>
              <a:cxnSpLocks/>
            </p:cNvCxnSpPr>
            <p:nvPr userDrawn="1"/>
          </p:nvCxnSpPr>
          <p:spPr>
            <a:xfrm rot="10800000">
              <a:off x="3768453" y="3939812"/>
              <a:ext cx="2105100" cy="0"/>
            </a:xfrm>
            <a:prstGeom prst="straightConnector1">
              <a:avLst/>
            </a:prstGeom>
            <a:noFill/>
            <a:ln w="19050" cap="flat" cmpd="sng">
              <a:solidFill>
                <a:srgbClr val="60B5DF"/>
              </a:solidFill>
              <a:prstDash val="solid"/>
              <a:round/>
              <a:headEnd type="none" w="med" len="med"/>
              <a:tailEnd type="none" w="med" len="med"/>
            </a:ln>
          </p:spPr>
        </p:cxnSp>
      </p:grpSp>
      <p:grpSp>
        <p:nvGrpSpPr>
          <p:cNvPr id="53" name="Agrupar 52">
            <a:extLst>
              <a:ext uri="{FF2B5EF4-FFF2-40B4-BE49-F238E27FC236}">
                <a16:creationId xmlns:a16="http://schemas.microsoft.com/office/drawing/2014/main" id="{861CCE46-6DF2-4413-9BF1-96E82BDEECD5}"/>
              </a:ext>
            </a:extLst>
          </p:cNvPr>
          <p:cNvGrpSpPr/>
          <p:nvPr userDrawn="1"/>
        </p:nvGrpSpPr>
        <p:grpSpPr>
          <a:xfrm>
            <a:off x="6707713" y="2874754"/>
            <a:ext cx="2105100" cy="822356"/>
            <a:chOff x="6788968" y="2875206"/>
            <a:chExt cx="2105100" cy="822356"/>
          </a:xfrm>
        </p:grpSpPr>
        <p:pic>
          <p:nvPicPr>
            <p:cNvPr id="54" name="Google Shape;271;p28">
              <a:extLst>
                <a:ext uri="{FF2B5EF4-FFF2-40B4-BE49-F238E27FC236}">
                  <a16:creationId xmlns:a16="http://schemas.microsoft.com/office/drawing/2014/main" id="{30986209-B22F-4A4D-B4EB-C6EA8AB78A8A}"/>
                </a:ext>
              </a:extLst>
            </p:cNvPr>
            <p:cNvPicPr preferRelativeResize="0"/>
            <p:nvPr userDrawn="1"/>
          </p:nvPicPr>
          <p:blipFill>
            <a:blip r:embed="rId4">
              <a:alphaModFix/>
            </a:blip>
            <a:stretch>
              <a:fillRect/>
            </a:stretch>
          </p:blipFill>
          <p:spPr>
            <a:xfrm>
              <a:off x="6788968" y="2875206"/>
              <a:ext cx="358956" cy="432573"/>
            </a:xfrm>
            <a:prstGeom prst="rect">
              <a:avLst/>
            </a:prstGeom>
            <a:noFill/>
            <a:ln>
              <a:noFill/>
            </a:ln>
          </p:spPr>
        </p:pic>
        <p:cxnSp>
          <p:nvCxnSpPr>
            <p:cNvPr id="56" name="Google Shape;159;p22">
              <a:extLst>
                <a:ext uri="{FF2B5EF4-FFF2-40B4-BE49-F238E27FC236}">
                  <a16:creationId xmlns:a16="http://schemas.microsoft.com/office/drawing/2014/main" id="{84632E7F-DF1A-4A22-9997-8F627CB2783A}"/>
                </a:ext>
              </a:extLst>
            </p:cNvPr>
            <p:cNvCxnSpPr>
              <a:cxnSpLocks/>
            </p:cNvCxnSpPr>
            <p:nvPr userDrawn="1"/>
          </p:nvCxnSpPr>
          <p:spPr>
            <a:xfrm rot="10800000">
              <a:off x="6788968" y="3697562"/>
              <a:ext cx="2105100" cy="0"/>
            </a:xfrm>
            <a:prstGeom prst="straightConnector1">
              <a:avLst/>
            </a:prstGeom>
            <a:noFill/>
            <a:ln w="19050" cap="flat" cmpd="sng">
              <a:solidFill>
                <a:srgbClr val="60B5DF"/>
              </a:solidFill>
              <a:prstDash val="solid"/>
              <a:round/>
              <a:headEnd type="none" w="med" len="med"/>
              <a:tailEnd type="none" w="med" len="med"/>
            </a:ln>
          </p:spPr>
        </p:cxnSp>
      </p:grpSp>
      <p:pic>
        <p:nvPicPr>
          <p:cNvPr id="59" name="Google Shape;9;p1">
            <a:extLst>
              <a:ext uri="{FF2B5EF4-FFF2-40B4-BE49-F238E27FC236}">
                <a16:creationId xmlns:a16="http://schemas.microsoft.com/office/drawing/2014/main" id="{9921D946-67E2-4FF4-9292-9F8971592637}"/>
              </a:ext>
            </a:extLst>
          </p:cNvPr>
          <p:cNvPicPr preferRelativeResize="0"/>
          <p:nvPr userDrawn="1"/>
        </p:nvPicPr>
        <p:blipFill>
          <a:blip r:embed="rId5">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1972059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Processo de Compra e V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err="1"/>
              <a:t>Operação</a:t>
            </a:r>
            <a:r>
              <a:rPr lang="en-US"/>
              <a:t> de </a:t>
            </a:r>
            <a:r>
              <a:rPr lang="en-US" err="1"/>
              <a:t>compra</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3" name="TextBox 5">
            <a:extLst>
              <a:ext uri="{FF2B5EF4-FFF2-40B4-BE49-F238E27FC236}">
                <a16:creationId xmlns:a16="http://schemas.microsoft.com/office/drawing/2014/main" id="{A2F6BA38-D39F-4789-98C1-597AD4272907}"/>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pic>
        <p:nvPicPr>
          <p:cNvPr id="22" name="Google Shape;9;p1">
            <a:extLst>
              <a:ext uri="{FF2B5EF4-FFF2-40B4-BE49-F238E27FC236}">
                <a16:creationId xmlns:a16="http://schemas.microsoft.com/office/drawing/2014/main" id="{41016D7B-2E85-451D-8CBA-07D84F52EB58}"/>
              </a:ext>
            </a:extLst>
          </p:cNvPr>
          <p:cNvPicPr preferRelativeResize="0"/>
          <p:nvPr userDrawn="1"/>
        </p:nvPicPr>
        <p:blipFill>
          <a:blip r:embed="rId2">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13464913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924" y="414000"/>
            <a:ext cx="6732000" cy="411257"/>
          </a:xfrm>
        </p:spPr>
        <p:txBody>
          <a:bodyPr/>
          <a:lstStyle>
            <a:lvl1pPr>
              <a:defRPr sz="2200">
                <a:solidFill>
                  <a:schemeClr val="tx2"/>
                </a:solidFill>
              </a:defRPr>
            </a:lvl1pPr>
          </a:lstStyle>
          <a:p>
            <a:r>
              <a:rPr lang="en-US"/>
              <a:t>O </a:t>
            </a:r>
            <a:r>
              <a:rPr lang="en-US" err="1"/>
              <a:t>processo</a:t>
            </a:r>
            <a:r>
              <a:rPr lang="en-US"/>
              <a:t> de </a:t>
            </a:r>
            <a:r>
              <a:rPr lang="en-US" err="1"/>
              <a:t>Fusões</a:t>
            </a:r>
            <a:r>
              <a:rPr lang="en-US"/>
              <a:t> e </a:t>
            </a:r>
            <a:r>
              <a:rPr lang="en-US" err="1"/>
              <a:t>aquisições</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4" name="Espaço Reservado para Conteúdo 9">
            <a:extLst>
              <a:ext uri="{FF2B5EF4-FFF2-40B4-BE49-F238E27FC236}">
                <a16:creationId xmlns:a16="http://schemas.microsoft.com/office/drawing/2014/main" id="{01FE7BF8-8BD8-49B8-956E-46784EEE1EAA}"/>
              </a:ext>
            </a:extLst>
          </p:cNvPr>
          <p:cNvSpPr>
            <a:spLocks noGrp="1"/>
          </p:cNvSpPr>
          <p:nvPr>
            <p:ph sz="quarter" idx="13" hasCustomPrompt="1"/>
          </p:nvPr>
        </p:nvSpPr>
        <p:spPr>
          <a:xfrm>
            <a:off x="428497" y="856012"/>
            <a:ext cx="9047731" cy="304458"/>
          </a:xfrm>
        </p:spPr>
        <p:txBody>
          <a:bodyPr/>
          <a:lstStyle>
            <a:lvl1pPr marL="0" indent="0">
              <a:buNone/>
              <a:defRPr sz="1600" i="1">
                <a:latin typeface="+mj-lt"/>
              </a:defRPr>
            </a:lvl1pPr>
          </a:lstStyle>
          <a:p>
            <a:r>
              <a:rPr lang="pt-BR"/>
              <a:t>O Processo</a:t>
            </a:r>
          </a:p>
        </p:txBody>
      </p:sp>
    </p:spTree>
    <p:extLst>
      <p:ext uri="{BB962C8B-B14F-4D97-AF65-F5344CB8AC3E}">
        <p14:creationId xmlns:p14="http://schemas.microsoft.com/office/powerpoint/2010/main" val="2926640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924" y="414000"/>
            <a:ext cx="6732000" cy="411257"/>
          </a:xfrm>
        </p:spPr>
        <p:txBody>
          <a:bodyPr/>
          <a:lstStyle>
            <a:lvl1pPr>
              <a:defRPr sz="2200">
                <a:solidFill>
                  <a:schemeClr val="tx2"/>
                </a:solidFill>
              </a:defRPr>
            </a:lvl1pPr>
          </a:lstStyle>
          <a:p>
            <a:r>
              <a:rPr lang="en-US"/>
              <a:t>O </a:t>
            </a:r>
            <a:r>
              <a:rPr lang="en-US" err="1"/>
              <a:t>processo</a:t>
            </a:r>
            <a:r>
              <a:rPr lang="en-US"/>
              <a:t> de </a:t>
            </a:r>
            <a:r>
              <a:rPr lang="en-US" err="1"/>
              <a:t>Fusões</a:t>
            </a:r>
            <a:r>
              <a:rPr lang="en-US"/>
              <a:t> e </a:t>
            </a:r>
            <a:r>
              <a:rPr lang="en-US" err="1"/>
              <a:t>aquisições</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4" name="Espaço Reservado para Conteúdo 9">
            <a:extLst>
              <a:ext uri="{FF2B5EF4-FFF2-40B4-BE49-F238E27FC236}">
                <a16:creationId xmlns:a16="http://schemas.microsoft.com/office/drawing/2014/main" id="{01FE7BF8-8BD8-49B8-956E-46784EEE1EAA}"/>
              </a:ext>
            </a:extLst>
          </p:cNvPr>
          <p:cNvSpPr>
            <a:spLocks noGrp="1"/>
          </p:cNvSpPr>
          <p:nvPr>
            <p:ph sz="quarter" idx="13" hasCustomPrompt="1"/>
          </p:nvPr>
        </p:nvSpPr>
        <p:spPr>
          <a:xfrm>
            <a:off x="428497" y="856012"/>
            <a:ext cx="9047731" cy="304458"/>
          </a:xfrm>
        </p:spPr>
        <p:txBody>
          <a:bodyPr/>
          <a:lstStyle>
            <a:lvl1pPr marL="0" indent="0">
              <a:buNone/>
              <a:defRPr sz="1600" i="1">
                <a:latin typeface="+mj-lt"/>
              </a:defRPr>
            </a:lvl1pPr>
          </a:lstStyle>
          <a:p>
            <a:r>
              <a:rPr lang="pt-BR"/>
              <a:t>O Processo</a:t>
            </a:r>
          </a:p>
        </p:txBody>
      </p:sp>
      <p:pic>
        <p:nvPicPr>
          <p:cNvPr id="6" name="Google Shape;57;p13">
            <a:hlinkClick r:id="rId2"/>
            <a:extLst>
              <a:ext uri="{FF2B5EF4-FFF2-40B4-BE49-F238E27FC236}">
                <a16:creationId xmlns:a16="http://schemas.microsoft.com/office/drawing/2014/main" id="{4AF850BD-476F-4D00-A666-CC3009F2DD46}"/>
              </a:ext>
            </a:extLst>
          </p:cNvPr>
          <p:cNvPicPr preferRelativeResize="0"/>
          <p:nvPr userDrawn="1"/>
        </p:nvPicPr>
        <p:blipFill>
          <a:blip r:embed="rId3">
            <a:alphaModFix/>
          </a:blip>
          <a:stretch>
            <a:fillRect/>
          </a:stretch>
        </p:blipFill>
        <p:spPr>
          <a:xfrm>
            <a:off x="628649" y="1409700"/>
            <a:ext cx="8915401" cy="4592288"/>
          </a:xfrm>
          <a:prstGeom prst="rect">
            <a:avLst/>
          </a:prstGeom>
          <a:noFill/>
          <a:ln>
            <a:noFill/>
          </a:ln>
        </p:spPr>
      </p:pic>
    </p:spTree>
    <p:extLst>
      <p:ext uri="{BB962C8B-B14F-4D97-AF65-F5344CB8AC3E}">
        <p14:creationId xmlns:p14="http://schemas.microsoft.com/office/powerpoint/2010/main" val="2172228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C78DFE-F2FE-4D11-9551-66BA73B668AE}"/>
              </a:ext>
            </a:extLst>
          </p:cNvPr>
          <p:cNvSpPr>
            <a:spLocks noGrp="1"/>
          </p:cNvSpPr>
          <p:nvPr>
            <p:ph type="title"/>
          </p:nvPr>
        </p:nvSpPr>
        <p:spPr/>
        <p:txBody>
          <a:bodyPr/>
          <a:lstStyle/>
          <a:p>
            <a:r>
              <a:rPr lang="pt-BR"/>
              <a:t>Clique para editar o título Mestre</a:t>
            </a:r>
          </a:p>
        </p:txBody>
      </p:sp>
      <p:pic>
        <p:nvPicPr>
          <p:cNvPr id="3" name="Google Shape;79;p15">
            <a:extLst>
              <a:ext uri="{FF2B5EF4-FFF2-40B4-BE49-F238E27FC236}">
                <a16:creationId xmlns:a16="http://schemas.microsoft.com/office/drawing/2014/main" id="{E1935FEA-1F4D-4A5E-8064-9D902A29DD35}"/>
              </a:ext>
            </a:extLst>
          </p:cNvPr>
          <p:cNvPicPr preferRelativeResize="0"/>
          <p:nvPr userDrawn="1"/>
        </p:nvPicPr>
        <p:blipFill>
          <a:blip r:embed="rId2">
            <a:alphaModFix/>
          </a:blip>
          <a:stretch>
            <a:fillRect/>
          </a:stretch>
        </p:blipFill>
        <p:spPr>
          <a:xfrm>
            <a:off x="523747" y="1451318"/>
            <a:ext cx="8458328" cy="4848269"/>
          </a:xfrm>
          <a:prstGeom prst="rect">
            <a:avLst/>
          </a:prstGeom>
          <a:noFill/>
          <a:ln>
            <a:noFill/>
          </a:ln>
        </p:spPr>
      </p:pic>
      <p:sp>
        <p:nvSpPr>
          <p:cNvPr id="4" name="Espaço Reservado para Conteúdo 9">
            <a:extLst>
              <a:ext uri="{FF2B5EF4-FFF2-40B4-BE49-F238E27FC236}">
                <a16:creationId xmlns:a16="http://schemas.microsoft.com/office/drawing/2014/main" id="{7D002986-1AE0-4D64-A41B-6A9C547E2047}"/>
              </a:ext>
            </a:extLst>
          </p:cNvPr>
          <p:cNvSpPr>
            <a:spLocks noGrp="1"/>
          </p:cNvSpPr>
          <p:nvPr>
            <p:ph sz="quarter" idx="13" hasCustomPrompt="1"/>
          </p:nvPr>
        </p:nvSpPr>
        <p:spPr>
          <a:xfrm>
            <a:off x="428497" y="856012"/>
            <a:ext cx="9047731" cy="304458"/>
          </a:xfrm>
        </p:spPr>
        <p:txBody>
          <a:bodyPr/>
          <a:lstStyle>
            <a:lvl1pPr marL="0" indent="0">
              <a:buNone/>
              <a:defRPr sz="1600" i="1">
                <a:latin typeface="+mj-lt"/>
              </a:defRPr>
            </a:lvl1pPr>
          </a:lstStyle>
          <a:p>
            <a:r>
              <a:rPr lang="pt-BR"/>
              <a:t>Metodologia de Avaliação Fluxo de Caixa Descontado</a:t>
            </a:r>
          </a:p>
        </p:txBody>
      </p:sp>
    </p:spTree>
    <p:extLst>
      <p:ext uri="{BB962C8B-B14F-4D97-AF65-F5344CB8AC3E}">
        <p14:creationId xmlns:p14="http://schemas.microsoft.com/office/powerpoint/2010/main" val="3223516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D8921B-7DBA-4F7F-B286-AE5393FEF7CE}"/>
              </a:ext>
            </a:extLst>
          </p:cNvPr>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99988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_Processo de Compra e V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err="1"/>
              <a:t>Transações</a:t>
            </a:r>
            <a:r>
              <a:rPr lang="en-US"/>
              <a:t> </a:t>
            </a:r>
            <a:r>
              <a:rPr lang="en-US" err="1"/>
              <a:t>Recentes</a:t>
            </a:r>
            <a:endParaRPr lang="en-GB"/>
          </a:p>
        </p:txBody>
      </p:sp>
      <p:sp>
        <p:nvSpPr>
          <p:cNvPr id="6" name="TextBox 5"/>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16" name="Google Shape;187;p24">
            <a:extLst>
              <a:ext uri="{FF2B5EF4-FFF2-40B4-BE49-F238E27FC236}">
                <a16:creationId xmlns:a16="http://schemas.microsoft.com/office/drawing/2014/main" id="{3483347C-4E8E-47E9-9CC3-07B6CFE23944}"/>
              </a:ext>
            </a:extLst>
          </p:cNvPr>
          <p:cNvCxnSpPr>
            <a:cxnSpLocks/>
          </p:cNvCxnSpPr>
          <p:nvPr userDrawn="1"/>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pic>
        <p:nvPicPr>
          <p:cNvPr id="8" name="Imagem 7" descr="Uma imagem contendo Texto&#10;&#10;Descrição gerada automaticamente">
            <a:extLst>
              <a:ext uri="{FF2B5EF4-FFF2-40B4-BE49-F238E27FC236}">
                <a16:creationId xmlns:a16="http://schemas.microsoft.com/office/drawing/2014/main" id="{BF95082C-8B3E-40C3-A9DA-CCC29E6DB5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1733" y="1262108"/>
            <a:ext cx="1200150" cy="1487329"/>
          </a:xfrm>
          <a:prstGeom prst="rect">
            <a:avLst/>
          </a:prstGeom>
          <a:ln>
            <a:solidFill>
              <a:schemeClr val="bg1">
                <a:lumMod val="85000"/>
              </a:schemeClr>
            </a:solidFill>
          </a:ln>
        </p:spPr>
      </p:pic>
      <p:pic>
        <p:nvPicPr>
          <p:cNvPr id="14" name="Imagem 13" descr="Texto&#10;&#10;Descrição gerada automaticamente">
            <a:extLst>
              <a:ext uri="{FF2B5EF4-FFF2-40B4-BE49-F238E27FC236}">
                <a16:creationId xmlns:a16="http://schemas.microsoft.com/office/drawing/2014/main" id="{E76FB223-BC0F-44ED-BB03-DEE56AAFAF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5924" y="1262108"/>
            <a:ext cx="1200150" cy="1487329"/>
          </a:xfrm>
          <a:prstGeom prst="rect">
            <a:avLst/>
          </a:prstGeom>
          <a:ln>
            <a:solidFill>
              <a:schemeClr val="bg1">
                <a:lumMod val="85000"/>
              </a:schemeClr>
            </a:solidFill>
          </a:ln>
        </p:spPr>
      </p:pic>
      <p:pic>
        <p:nvPicPr>
          <p:cNvPr id="18" name="Imagem 17" descr="Interface gráfica do usuário, Texto, Email&#10;&#10;Descrição gerada automaticamente">
            <a:extLst>
              <a:ext uri="{FF2B5EF4-FFF2-40B4-BE49-F238E27FC236}">
                <a16:creationId xmlns:a16="http://schemas.microsoft.com/office/drawing/2014/main" id="{147E2B6C-85C5-426D-9886-65021F2FBD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03829" y="1262108"/>
            <a:ext cx="1200150" cy="1487329"/>
          </a:xfrm>
          <a:prstGeom prst="rect">
            <a:avLst/>
          </a:prstGeom>
          <a:ln>
            <a:solidFill>
              <a:schemeClr val="bg1">
                <a:lumMod val="85000"/>
              </a:schemeClr>
            </a:solidFill>
          </a:ln>
        </p:spPr>
      </p:pic>
      <p:pic>
        <p:nvPicPr>
          <p:cNvPr id="30" name="Imagem 29" descr="Uma imagem contendo Aplicativo&#10;&#10;Descrição gerada automaticamente">
            <a:extLst>
              <a:ext uri="{FF2B5EF4-FFF2-40B4-BE49-F238E27FC236}">
                <a16:creationId xmlns:a16="http://schemas.microsoft.com/office/drawing/2014/main" id="{D568C0EC-500B-47BA-BEB3-8416987AA67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79639" y="1272378"/>
            <a:ext cx="1200150" cy="1487329"/>
          </a:xfrm>
          <a:prstGeom prst="rect">
            <a:avLst/>
          </a:prstGeom>
          <a:ln>
            <a:solidFill>
              <a:schemeClr val="bg1">
                <a:lumMod val="85000"/>
              </a:schemeClr>
            </a:solidFill>
          </a:ln>
        </p:spPr>
      </p:pic>
      <p:pic>
        <p:nvPicPr>
          <p:cNvPr id="32" name="Imagem 31" descr="Tela de celular com texto preto sobre fundo branco&#10;&#10;Descrição gerada automaticamente">
            <a:extLst>
              <a:ext uri="{FF2B5EF4-FFF2-40B4-BE49-F238E27FC236}">
                <a16:creationId xmlns:a16="http://schemas.microsoft.com/office/drawing/2014/main" id="{1DC7D466-BE08-43EF-875B-C060E8B6798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67545" y="1272378"/>
            <a:ext cx="1200150" cy="1487329"/>
          </a:xfrm>
          <a:prstGeom prst="rect">
            <a:avLst/>
          </a:prstGeom>
          <a:ln>
            <a:solidFill>
              <a:schemeClr val="bg1">
                <a:lumMod val="85000"/>
              </a:schemeClr>
            </a:solidFill>
          </a:ln>
        </p:spPr>
      </p:pic>
      <p:pic>
        <p:nvPicPr>
          <p:cNvPr id="38" name="Imagem 37" descr="Uma imagem contendo nome da empresa&#10;&#10;Descrição gerada automaticamente">
            <a:extLst>
              <a:ext uri="{FF2B5EF4-FFF2-40B4-BE49-F238E27FC236}">
                <a16:creationId xmlns:a16="http://schemas.microsoft.com/office/drawing/2014/main" id="{13BEAC8E-09BB-4BB4-949B-A133835A75D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15923" y="2857172"/>
            <a:ext cx="1200150" cy="1487329"/>
          </a:xfrm>
          <a:prstGeom prst="rect">
            <a:avLst/>
          </a:prstGeom>
          <a:ln>
            <a:solidFill>
              <a:schemeClr val="bg1">
                <a:lumMod val="85000"/>
              </a:schemeClr>
            </a:solidFill>
          </a:ln>
        </p:spPr>
      </p:pic>
      <p:pic>
        <p:nvPicPr>
          <p:cNvPr id="42" name="Imagem 41" descr="Logotipo, nome da empresa&#10;&#10;Descrição gerada automaticamente">
            <a:extLst>
              <a:ext uri="{FF2B5EF4-FFF2-40B4-BE49-F238E27FC236}">
                <a16:creationId xmlns:a16="http://schemas.microsoft.com/office/drawing/2014/main" id="{A64D38F1-48DF-4136-B519-76E89ABBA93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3828" y="2857172"/>
            <a:ext cx="1200150" cy="1487329"/>
          </a:xfrm>
          <a:prstGeom prst="rect">
            <a:avLst/>
          </a:prstGeom>
          <a:ln>
            <a:solidFill>
              <a:schemeClr val="bg1">
                <a:lumMod val="85000"/>
              </a:schemeClr>
            </a:solidFill>
          </a:ln>
        </p:spPr>
      </p:pic>
      <p:pic>
        <p:nvPicPr>
          <p:cNvPr id="46" name="Imagem 45" descr="Uma imagem contendo Interface gráfica do usuário&#10;&#10;Descrição gerada automaticamente">
            <a:extLst>
              <a:ext uri="{FF2B5EF4-FFF2-40B4-BE49-F238E27FC236}">
                <a16:creationId xmlns:a16="http://schemas.microsoft.com/office/drawing/2014/main" id="{3C5895DA-CCCD-44C7-8D26-464AB430DA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91733" y="2857172"/>
            <a:ext cx="1200150" cy="1487329"/>
          </a:xfrm>
          <a:prstGeom prst="rect">
            <a:avLst/>
          </a:prstGeom>
          <a:ln>
            <a:solidFill>
              <a:schemeClr val="bg1">
                <a:lumMod val="85000"/>
              </a:schemeClr>
            </a:solidFill>
          </a:ln>
        </p:spPr>
      </p:pic>
      <p:pic>
        <p:nvPicPr>
          <p:cNvPr id="50" name="Imagem 49" descr="Logotipo, nome da empresa&#10;&#10;Descrição gerada automaticamente">
            <a:extLst>
              <a:ext uri="{FF2B5EF4-FFF2-40B4-BE49-F238E27FC236}">
                <a16:creationId xmlns:a16="http://schemas.microsoft.com/office/drawing/2014/main" id="{EF40D0FD-28F4-4BE0-8329-EE997E447F0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79638" y="2857172"/>
            <a:ext cx="1200150" cy="1487329"/>
          </a:xfrm>
          <a:prstGeom prst="rect">
            <a:avLst/>
          </a:prstGeom>
          <a:ln>
            <a:solidFill>
              <a:schemeClr val="bg1">
                <a:lumMod val="85000"/>
              </a:schemeClr>
            </a:solidFill>
          </a:ln>
        </p:spPr>
      </p:pic>
      <p:pic>
        <p:nvPicPr>
          <p:cNvPr id="54" name="Imagem 53" descr="Logotipo, nome da empresa&#10;&#10;Descrição gerada automaticamente">
            <a:extLst>
              <a:ext uri="{FF2B5EF4-FFF2-40B4-BE49-F238E27FC236}">
                <a16:creationId xmlns:a16="http://schemas.microsoft.com/office/drawing/2014/main" id="{F0B66E8B-9D1B-43C2-B7A6-E09B5DC773A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67543" y="2857172"/>
            <a:ext cx="1200150" cy="1487329"/>
          </a:xfrm>
          <a:prstGeom prst="rect">
            <a:avLst/>
          </a:prstGeom>
          <a:ln>
            <a:solidFill>
              <a:schemeClr val="bg1">
                <a:lumMod val="85000"/>
              </a:schemeClr>
            </a:solidFill>
          </a:ln>
        </p:spPr>
      </p:pic>
      <p:pic>
        <p:nvPicPr>
          <p:cNvPr id="58" name="Imagem 57" descr="Logotipo, nome da empresa&#10;&#10;Descrição gerada automaticamente">
            <a:extLst>
              <a:ext uri="{FF2B5EF4-FFF2-40B4-BE49-F238E27FC236}">
                <a16:creationId xmlns:a16="http://schemas.microsoft.com/office/drawing/2014/main" id="{2092C1F7-6184-4FF8-AC06-4D7497FB32E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855448" y="2857172"/>
            <a:ext cx="1200150" cy="1487329"/>
          </a:xfrm>
          <a:prstGeom prst="rect">
            <a:avLst/>
          </a:prstGeom>
          <a:ln>
            <a:solidFill>
              <a:schemeClr val="bg1">
                <a:lumMod val="85000"/>
              </a:schemeClr>
            </a:solidFill>
          </a:ln>
        </p:spPr>
      </p:pic>
      <p:pic>
        <p:nvPicPr>
          <p:cNvPr id="62" name="Imagem 61" descr="Uma imagem contendo nome da empresa&#10;&#10;Descrição gerada automaticamente">
            <a:extLst>
              <a:ext uri="{FF2B5EF4-FFF2-40B4-BE49-F238E27FC236}">
                <a16:creationId xmlns:a16="http://schemas.microsoft.com/office/drawing/2014/main" id="{0FED8A4E-0A53-4E21-A8BD-781DD46969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43353" y="2857172"/>
            <a:ext cx="1200150" cy="1487329"/>
          </a:xfrm>
          <a:prstGeom prst="rect">
            <a:avLst/>
          </a:prstGeom>
          <a:ln>
            <a:solidFill>
              <a:schemeClr val="bg1">
                <a:lumMod val="85000"/>
              </a:schemeClr>
            </a:solidFill>
          </a:ln>
        </p:spPr>
      </p:pic>
      <p:pic>
        <p:nvPicPr>
          <p:cNvPr id="72" name="Imagem 71" descr="Uma imagem contendo nome da empresa&#10;&#10;Descrição gerada automaticamente">
            <a:extLst>
              <a:ext uri="{FF2B5EF4-FFF2-40B4-BE49-F238E27FC236}">
                <a16:creationId xmlns:a16="http://schemas.microsoft.com/office/drawing/2014/main" id="{0E62D072-19AC-4344-9E3F-2EE55512BA0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15923" y="4439737"/>
            <a:ext cx="1200150" cy="1487329"/>
          </a:xfrm>
          <a:prstGeom prst="rect">
            <a:avLst/>
          </a:prstGeom>
          <a:ln>
            <a:solidFill>
              <a:schemeClr val="bg1">
                <a:lumMod val="85000"/>
              </a:schemeClr>
            </a:solidFill>
          </a:ln>
        </p:spPr>
      </p:pic>
      <p:pic>
        <p:nvPicPr>
          <p:cNvPr id="76" name="Imagem 75" descr="Uma imagem contendo Texto&#10;&#10;Descrição gerada automaticamente">
            <a:extLst>
              <a:ext uri="{FF2B5EF4-FFF2-40B4-BE49-F238E27FC236}">
                <a16:creationId xmlns:a16="http://schemas.microsoft.com/office/drawing/2014/main" id="{68B77B5F-D27F-417C-A651-C52162E31BD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3828" y="4439737"/>
            <a:ext cx="1200150" cy="1487329"/>
          </a:xfrm>
          <a:prstGeom prst="rect">
            <a:avLst/>
          </a:prstGeom>
          <a:ln>
            <a:solidFill>
              <a:schemeClr val="bg1">
                <a:lumMod val="85000"/>
              </a:schemeClr>
            </a:solidFill>
          </a:ln>
        </p:spPr>
      </p:pic>
      <p:pic>
        <p:nvPicPr>
          <p:cNvPr id="80" name="Imagem 79" descr="Uma imagem contendo Interface gráfica do usuário, Aplicativo&#10;&#10;Descrição gerada automaticamente">
            <a:extLst>
              <a:ext uri="{FF2B5EF4-FFF2-40B4-BE49-F238E27FC236}">
                <a16:creationId xmlns:a16="http://schemas.microsoft.com/office/drawing/2014/main" id="{3C94BFB6-B947-4B49-81C9-CBEB1A966A2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991733" y="4439737"/>
            <a:ext cx="1200150" cy="1487329"/>
          </a:xfrm>
          <a:prstGeom prst="rect">
            <a:avLst/>
          </a:prstGeom>
          <a:ln>
            <a:solidFill>
              <a:schemeClr val="bg1">
                <a:lumMod val="85000"/>
              </a:schemeClr>
            </a:solidFill>
          </a:ln>
        </p:spPr>
      </p:pic>
      <p:pic>
        <p:nvPicPr>
          <p:cNvPr id="84" name="Imagem 83" descr="Uma imagem contendo Diagrama&#10;&#10;Descrição gerada automaticamente">
            <a:extLst>
              <a:ext uri="{FF2B5EF4-FFF2-40B4-BE49-F238E27FC236}">
                <a16:creationId xmlns:a16="http://schemas.microsoft.com/office/drawing/2014/main" id="{89B52B26-6DB8-48FC-8D15-59EC31B529E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279638" y="4439737"/>
            <a:ext cx="1200150" cy="1487329"/>
          </a:xfrm>
          <a:prstGeom prst="rect">
            <a:avLst/>
          </a:prstGeom>
          <a:ln>
            <a:solidFill>
              <a:schemeClr val="bg1">
                <a:lumMod val="85000"/>
              </a:schemeClr>
            </a:solidFill>
          </a:ln>
        </p:spPr>
      </p:pic>
      <p:pic>
        <p:nvPicPr>
          <p:cNvPr id="88" name="Imagem 87" descr="Uma imagem contendo Texto&#10;&#10;Descrição gerada automaticamente">
            <a:extLst>
              <a:ext uri="{FF2B5EF4-FFF2-40B4-BE49-F238E27FC236}">
                <a16:creationId xmlns:a16="http://schemas.microsoft.com/office/drawing/2014/main" id="{C0E7DDC7-23BD-48F0-831A-52B8244819F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7543" y="4439737"/>
            <a:ext cx="1200150" cy="1487329"/>
          </a:xfrm>
          <a:prstGeom prst="rect">
            <a:avLst/>
          </a:prstGeom>
          <a:ln>
            <a:solidFill>
              <a:schemeClr val="bg1">
                <a:lumMod val="85000"/>
              </a:schemeClr>
            </a:solidFill>
          </a:ln>
        </p:spPr>
      </p:pic>
      <p:pic>
        <p:nvPicPr>
          <p:cNvPr id="92" name="Imagem 91" descr="Uma imagem contendo Interface gráfica do usuário, Aplicativo&#10;&#10;Descrição gerada automaticamente">
            <a:extLst>
              <a:ext uri="{FF2B5EF4-FFF2-40B4-BE49-F238E27FC236}">
                <a16:creationId xmlns:a16="http://schemas.microsoft.com/office/drawing/2014/main" id="{8AFF903D-9F7E-4534-AF82-B35D136665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6855448" y="4440755"/>
            <a:ext cx="1200150" cy="1487329"/>
          </a:xfrm>
          <a:prstGeom prst="rect">
            <a:avLst/>
          </a:prstGeom>
          <a:ln>
            <a:solidFill>
              <a:schemeClr val="bg1">
                <a:lumMod val="85000"/>
              </a:schemeClr>
            </a:solidFill>
          </a:ln>
        </p:spPr>
      </p:pic>
      <p:pic>
        <p:nvPicPr>
          <p:cNvPr id="114" name="Imagem 113" descr="Logotipo, nome da empresa&#10;&#10;Descrição gerada automaticamente">
            <a:extLst>
              <a:ext uri="{FF2B5EF4-FFF2-40B4-BE49-F238E27FC236}">
                <a16:creationId xmlns:a16="http://schemas.microsoft.com/office/drawing/2014/main" id="{29FC03A3-9684-42D5-BFB7-15F3A75A268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143354" y="1262107"/>
            <a:ext cx="1200150" cy="1487329"/>
          </a:xfrm>
          <a:prstGeom prst="rect">
            <a:avLst/>
          </a:prstGeom>
          <a:ln>
            <a:solidFill>
              <a:schemeClr val="bg1">
                <a:lumMod val="85000"/>
              </a:schemeClr>
            </a:solidFill>
          </a:ln>
        </p:spPr>
      </p:pic>
      <p:pic>
        <p:nvPicPr>
          <p:cNvPr id="4" name="Imagem 3" descr="Logotipo, nome da empresa&#10;&#10;Descrição gerada automaticamente">
            <a:extLst>
              <a:ext uri="{FF2B5EF4-FFF2-40B4-BE49-F238E27FC236}">
                <a16:creationId xmlns:a16="http://schemas.microsoft.com/office/drawing/2014/main" id="{6322636C-7A6E-4885-85F7-8DB8DA33870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855449" y="1262107"/>
            <a:ext cx="1200150" cy="1487329"/>
          </a:xfrm>
          <a:prstGeom prst="rect">
            <a:avLst/>
          </a:prstGeom>
          <a:ln>
            <a:solidFill>
              <a:schemeClr val="bg1">
                <a:lumMod val="85000"/>
              </a:schemeClr>
            </a:solidFill>
          </a:ln>
        </p:spPr>
      </p:pic>
      <p:pic>
        <p:nvPicPr>
          <p:cNvPr id="5" name="Imagem 4" descr="Logotipo, nome da empresa&#10;&#10;Descrição gerada automaticamente">
            <a:extLst>
              <a:ext uri="{FF2B5EF4-FFF2-40B4-BE49-F238E27FC236}">
                <a16:creationId xmlns:a16="http://schemas.microsoft.com/office/drawing/2014/main" id="{D8B31808-FD0C-4642-B55B-1C3D7DD31B3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143353" y="4439736"/>
            <a:ext cx="1200150" cy="1487329"/>
          </a:xfrm>
          <a:prstGeom prst="rect">
            <a:avLst/>
          </a:prstGeom>
          <a:ln>
            <a:solidFill>
              <a:schemeClr val="bg1">
                <a:lumMod val="85000"/>
              </a:schemeClr>
            </a:solidFill>
          </a:ln>
        </p:spPr>
      </p:pic>
      <p:pic>
        <p:nvPicPr>
          <p:cNvPr id="3" name="Google Shape;9;p1">
            <a:extLst>
              <a:ext uri="{FF2B5EF4-FFF2-40B4-BE49-F238E27FC236}">
                <a16:creationId xmlns:a16="http://schemas.microsoft.com/office/drawing/2014/main" id="{47492952-9953-4965-A39C-2099015F588A}"/>
              </a:ext>
            </a:extLst>
          </p:cNvPr>
          <p:cNvPicPr preferRelativeResize="0"/>
          <p:nvPr userDrawn="1"/>
        </p:nvPicPr>
        <p:blipFill>
          <a:blip r:embed="rId23">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3064049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4_Processo de Compra e V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err="1"/>
              <a:t>Transações</a:t>
            </a:r>
            <a:r>
              <a:rPr lang="en-US"/>
              <a:t> </a:t>
            </a:r>
            <a:r>
              <a:rPr lang="en-US" err="1"/>
              <a:t>Recentes</a:t>
            </a:r>
            <a:endParaRPr lang="en-GB"/>
          </a:p>
        </p:txBody>
      </p:sp>
      <p:sp>
        <p:nvSpPr>
          <p:cNvPr id="6" name="TextBox 5"/>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cxnSp>
        <p:nvCxnSpPr>
          <p:cNvPr id="16" name="Google Shape;187;p24">
            <a:extLst>
              <a:ext uri="{FF2B5EF4-FFF2-40B4-BE49-F238E27FC236}">
                <a16:creationId xmlns:a16="http://schemas.microsoft.com/office/drawing/2014/main" id="{3483347C-4E8E-47E9-9CC3-07B6CFE23944}"/>
              </a:ext>
            </a:extLst>
          </p:cNvPr>
          <p:cNvCxnSpPr>
            <a:cxnSpLocks/>
          </p:cNvCxnSpPr>
          <p:nvPr userDrawn="1"/>
        </p:nvCxnSpPr>
        <p:spPr>
          <a:xfrm>
            <a:off x="415924" y="6644354"/>
            <a:ext cx="8927581" cy="0"/>
          </a:xfrm>
          <a:prstGeom prst="straightConnector1">
            <a:avLst/>
          </a:prstGeom>
          <a:noFill/>
          <a:ln w="9525" cap="flat" cmpd="sng">
            <a:solidFill>
              <a:srgbClr val="CCCCCC"/>
            </a:solidFill>
            <a:prstDash val="solid"/>
            <a:round/>
            <a:headEnd type="none" w="med" len="med"/>
            <a:tailEnd type="none" w="med" len="med"/>
          </a:ln>
        </p:spPr>
      </p:cxnSp>
      <p:pic>
        <p:nvPicPr>
          <p:cNvPr id="4" name="Imagem 3" descr="Tela de celular com texto preto sobre fundo branco&#10;&#10;Descrição gerada automaticamente">
            <a:extLst>
              <a:ext uri="{FF2B5EF4-FFF2-40B4-BE49-F238E27FC236}">
                <a16:creationId xmlns:a16="http://schemas.microsoft.com/office/drawing/2014/main" id="{02F020B8-A4AA-40EC-AC78-1226F2C2CE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924" y="1273417"/>
            <a:ext cx="1200150" cy="1487329"/>
          </a:xfrm>
          <a:prstGeom prst="rect">
            <a:avLst/>
          </a:prstGeom>
          <a:ln>
            <a:solidFill>
              <a:schemeClr val="bg1">
                <a:lumMod val="85000"/>
              </a:schemeClr>
            </a:solidFill>
          </a:ln>
        </p:spPr>
      </p:pic>
      <p:pic>
        <p:nvPicPr>
          <p:cNvPr id="9" name="Imagem 8" descr="Uma imagem contendo nome da empresa&#10;&#10;Descrição gerada automaticamente">
            <a:extLst>
              <a:ext uri="{FF2B5EF4-FFF2-40B4-BE49-F238E27FC236}">
                <a16:creationId xmlns:a16="http://schemas.microsoft.com/office/drawing/2014/main" id="{CCB57612-0FA8-4B2A-B94A-73423A1773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03829" y="1273417"/>
            <a:ext cx="1200150" cy="1487329"/>
          </a:xfrm>
          <a:prstGeom prst="rect">
            <a:avLst/>
          </a:prstGeom>
          <a:ln>
            <a:solidFill>
              <a:schemeClr val="bg1">
                <a:lumMod val="85000"/>
              </a:schemeClr>
            </a:solidFill>
          </a:ln>
        </p:spPr>
      </p:pic>
      <p:pic>
        <p:nvPicPr>
          <p:cNvPr id="11" name="Imagem 10" descr="Uma imagem contendo Linha do tempo&#10;&#10;Descrição gerada automaticamente">
            <a:extLst>
              <a:ext uri="{FF2B5EF4-FFF2-40B4-BE49-F238E27FC236}">
                <a16:creationId xmlns:a16="http://schemas.microsoft.com/office/drawing/2014/main" id="{AAE098A4-D11A-4465-A9D4-C056D41F78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1734" y="1273417"/>
            <a:ext cx="1200150" cy="1487329"/>
          </a:xfrm>
          <a:prstGeom prst="rect">
            <a:avLst/>
          </a:prstGeom>
          <a:ln>
            <a:solidFill>
              <a:schemeClr val="bg1">
                <a:lumMod val="85000"/>
              </a:schemeClr>
            </a:solidFill>
          </a:ln>
        </p:spPr>
      </p:pic>
      <p:pic>
        <p:nvPicPr>
          <p:cNvPr id="15" name="Imagem 14" descr="Uma imagem contendo Interface gráfica do usuário, Aplicativo&#10;&#10;Descrição gerada automaticamente">
            <a:extLst>
              <a:ext uri="{FF2B5EF4-FFF2-40B4-BE49-F238E27FC236}">
                <a16:creationId xmlns:a16="http://schemas.microsoft.com/office/drawing/2014/main" id="{5F1F7AC7-7C7E-4046-880C-8F30870DB1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79639" y="1273417"/>
            <a:ext cx="1200150" cy="1487329"/>
          </a:xfrm>
          <a:prstGeom prst="rect">
            <a:avLst/>
          </a:prstGeom>
          <a:ln>
            <a:solidFill>
              <a:schemeClr val="bg1">
                <a:lumMod val="85000"/>
              </a:schemeClr>
            </a:solidFill>
          </a:ln>
        </p:spPr>
      </p:pic>
      <p:pic>
        <p:nvPicPr>
          <p:cNvPr id="19" name="Imagem 18" descr="Nome da empresa&#10;&#10;Descrição gerada automaticamente">
            <a:extLst>
              <a:ext uri="{FF2B5EF4-FFF2-40B4-BE49-F238E27FC236}">
                <a16:creationId xmlns:a16="http://schemas.microsoft.com/office/drawing/2014/main" id="{F12B8FF4-B3D0-4765-A90F-BB9F927300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567544" y="1273417"/>
            <a:ext cx="1200150" cy="1487329"/>
          </a:xfrm>
          <a:prstGeom prst="rect">
            <a:avLst/>
          </a:prstGeom>
          <a:ln>
            <a:solidFill>
              <a:schemeClr val="bg1">
                <a:lumMod val="85000"/>
              </a:schemeClr>
            </a:solidFill>
          </a:ln>
        </p:spPr>
      </p:pic>
      <p:pic>
        <p:nvPicPr>
          <p:cNvPr id="21" name="Imagem 20" descr="Uma imagem contendo Texto&#10;&#10;Descrição gerada automaticamente">
            <a:extLst>
              <a:ext uri="{FF2B5EF4-FFF2-40B4-BE49-F238E27FC236}">
                <a16:creationId xmlns:a16="http://schemas.microsoft.com/office/drawing/2014/main" id="{9B3AE181-380D-4A47-8AAB-46B1D82B3D0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55449" y="1273417"/>
            <a:ext cx="1200150" cy="1487329"/>
          </a:xfrm>
          <a:prstGeom prst="rect">
            <a:avLst/>
          </a:prstGeom>
          <a:ln>
            <a:solidFill>
              <a:schemeClr val="bg1">
                <a:lumMod val="85000"/>
              </a:schemeClr>
            </a:solidFill>
          </a:ln>
        </p:spPr>
      </p:pic>
      <p:pic>
        <p:nvPicPr>
          <p:cNvPr id="24" name="Imagem 23" descr="Interface gráfica do usuário&#10;&#10;Descrição gerada automaticamente">
            <a:extLst>
              <a:ext uri="{FF2B5EF4-FFF2-40B4-BE49-F238E27FC236}">
                <a16:creationId xmlns:a16="http://schemas.microsoft.com/office/drawing/2014/main" id="{F6B597C4-105B-4D41-86FA-DCF1C53D59D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43355" y="1273416"/>
            <a:ext cx="1200150" cy="1487329"/>
          </a:xfrm>
          <a:prstGeom prst="rect">
            <a:avLst/>
          </a:prstGeom>
          <a:ln>
            <a:solidFill>
              <a:schemeClr val="bg1">
                <a:lumMod val="85000"/>
              </a:schemeClr>
            </a:solidFill>
          </a:ln>
        </p:spPr>
      </p:pic>
      <p:pic>
        <p:nvPicPr>
          <p:cNvPr id="27" name="Imagem 26" descr="Logotipo, nome da empresa&#10;&#10;Descrição gerada automaticamente">
            <a:extLst>
              <a:ext uri="{FF2B5EF4-FFF2-40B4-BE49-F238E27FC236}">
                <a16:creationId xmlns:a16="http://schemas.microsoft.com/office/drawing/2014/main" id="{8BE14CCA-0CFB-41A4-B59D-CD5E9B0C8C8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5924" y="2868217"/>
            <a:ext cx="1200150" cy="1487329"/>
          </a:xfrm>
          <a:prstGeom prst="rect">
            <a:avLst/>
          </a:prstGeom>
          <a:ln>
            <a:solidFill>
              <a:schemeClr val="bg1">
                <a:lumMod val="85000"/>
              </a:schemeClr>
            </a:solidFill>
          </a:ln>
        </p:spPr>
      </p:pic>
      <p:pic>
        <p:nvPicPr>
          <p:cNvPr id="29" name="Imagem 28" descr="Logotipo, nome da empresa&#10;&#10;Descrição gerada automaticamente">
            <a:extLst>
              <a:ext uri="{FF2B5EF4-FFF2-40B4-BE49-F238E27FC236}">
                <a16:creationId xmlns:a16="http://schemas.microsoft.com/office/drawing/2014/main" id="{7C5D31FC-AEFA-4C5E-9490-B52D5F12859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03829" y="2868217"/>
            <a:ext cx="1200150" cy="1487329"/>
          </a:xfrm>
          <a:prstGeom prst="rect">
            <a:avLst/>
          </a:prstGeom>
          <a:ln>
            <a:solidFill>
              <a:schemeClr val="bg1">
                <a:lumMod val="85000"/>
              </a:schemeClr>
            </a:solidFill>
          </a:ln>
        </p:spPr>
      </p:pic>
      <p:pic>
        <p:nvPicPr>
          <p:cNvPr id="33" name="Imagem 32" descr="Uma imagem contendo Texto&#10;&#10;Descrição gerada automaticamente">
            <a:extLst>
              <a:ext uri="{FF2B5EF4-FFF2-40B4-BE49-F238E27FC236}">
                <a16:creationId xmlns:a16="http://schemas.microsoft.com/office/drawing/2014/main" id="{59377CFC-ECBB-40B0-84DE-34157FBFEBC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991734" y="2868217"/>
            <a:ext cx="1200150" cy="1487329"/>
          </a:xfrm>
          <a:prstGeom prst="rect">
            <a:avLst/>
          </a:prstGeom>
          <a:ln>
            <a:solidFill>
              <a:schemeClr val="bg1">
                <a:lumMod val="85000"/>
              </a:schemeClr>
            </a:solidFill>
          </a:ln>
        </p:spPr>
      </p:pic>
      <p:pic>
        <p:nvPicPr>
          <p:cNvPr id="35" name="Imagem 34" descr="Uma imagem contendo Interface gráfica do usuário&#10;&#10;Descrição gerada automaticamente">
            <a:extLst>
              <a:ext uri="{FF2B5EF4-FFF2-40B4-BE49-F238E27FC236}">
                <a16:creationId xmlns:a16="http://schemas.microsoft.com/office/drawing/2014/main" id="{C1556C47-2682-4556-B0E2-B0517C56A2F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79639" y="2868217"/>
            <a:ext cx="1200150" cy="1487329"/>
          </a:xfrm>
          <a:prstGeom prst="rect">
            <a:avLst/>
          </a:prstGeom>
          <a:ln>
            <a:solidFill>
              <a:schemeClr val="bg1">
                <a:lumMod val="85000"/>
              </a:schemeClr>
            </a:solidFill>
          </a:ln>
        </p:spPr>
      </p:pic>
      <p:pic>
        <p:nvPicPr>
          <p:cNvPr id="37" name="Imagem 36" descr="Uma imagem contendo Interface gráfica do usuário, Texto, Aplicativo&#10;&#10;Descrição gerada automaticamente">
            <a:extLst>
              <a:ext uri="{FF2B5EF4-FFF2-40B4-BE49-F238E27FC236}">
                <a16:creationId xmlns:a16="http://schemas.microsoft.com/office/drawing/2014/main" id="{99938EBC-CB8B-4EB4-BA23-D771EB5BAD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67544" y="2868217"/>
            <a:ext cx="1200150" cy="1487329"/>
          </a:xfrm>
          <a:prstGeom prst="rect">
            <a:avLst/>
          </a:prstGeom>
          <a:ln>
            <a:solidFill>
              <a:schemeClr val="bg1">
                <a:lumMod val="85000"/>
              </a:schemeClr>
            </a:solidFill>
          </a:ln>
        </p:spPr>
      </p:pic>
      <p:pic>
        <p:nvPicPr>
          <p:cNvPr id="40" name="Imagem 39" descr="Uma imagem contendo Interface gráfica do usuário, Aplicativo&#10;&#10;Descrição gerada automaticamente">
            <a:extLst>
              <a:ext uri="{FF2B5EF4-FFF2-40B4-BE49-F238E27FC236}">
                <a16:creationId xmlns:a16="http://schemas.microsoft.com/office/drawing/2014/main" id="{8B37ED27-024F-4DAE-9F9D-CA6A76C160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855449" y="2868217"/>
            <a:ext cx="1200150" cy="1487329"/>
          </a:xfrm>
          <a:prstGeom prst="rect">
            <a:avLst/>
          </a:prstGeom>
          <a:ln>
            <a:solidFill>
              <a:schemeClr val="bg1">
                <a:lumMod val="85000"/>
              </a:schemeClr>
            </a:solidFill>
          </a:ln>
        </p:spPr>
      </p:pic>
      <p:pic>
        <p:nvPicPr>
          <p:cNvPr id="43" name="Imagem 42" descr="Tela de celular com texto preto sobre fundo branco&#10;&#10;Descrição gerada automaticamente">
            <a:extLst>
              <a:ext uri="{FF2B5EF4-FFF2-40B4-BE49-F238E27FC236}">
                <a16:creationId xmlns:a16="http://schemas.microsoft.com/office/drawing/2014/main" id="{B3473506-56DC-4645-9AE5-39D4CEB1A62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43355" y="2868217"/>
            <a:ext cx="1200150" cy="1487329"/>
          </a:xfrm>
          <a:prstGeom prst="rect">
            <a:avLst/>
          </a:prstGeom>
          <a:ln>
            <a:solidFill>
              <a:schemeClr val="bg1">
                <a:lumMod val="85000"/>
              </a:schemeClr>
            </a:solidFill>
          </a:ln>
        </p:spPr>
      </p:pic>
      <p:pic>
        <p:nvPicPr>
          <p:cNvPr id="48" name="Imagem 47" descr="Texto&#10;&#10;Descrição gerada automaticamente">
            <a:extLst>
              <a:ext uri="{FF2B5EF4-FFF2-40B4-BE49-F238E27FC236}">
                <a16:creationId xmlns:a16="http://schemas.microsoft.com/office/drawing/2014/main" id="{E9B45ECC-D2D6-4A31-8009-6FF0AED277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15924" y="4463017"/>
            <a:ext cx="1200150" cy="1487329"/>
          </a:xfrm>
          <a:prstGeom prst="rect">
            <a:avLst/>
          </a:prstGeom>
          <a:ln>
            <a:solidFill>
              <a:schemeClr val="bg1">
                <a:lumMod val="85000"/>
              </a:schemeClr>
            </a:solidFill>
          </a:ln>
        </p:spPr>
      </p:pic>
      <p:pic>
        <p:nvPicPr>
          <p:cNvPr id="51" name="Imagem 50" descr="Interface gráfica do usuário, Texto, Aplicativo&#10;&#10;Descrição gerada automaticamente">
            <a:extLst>
              <a:ext uri="{FF2B5EF4-FFF2-40B4-BE49-F238E27FC236}">
                <a16:creationId xmlns:a16="http://schemas.microsoft.com/office/drawing/2014/main" id="{BE86D79A-332C-4155-A898-D4CAB5CC6C4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03829" y="4463017"/>
            <a:ext cx="1200150" cy="1487329"/>
          </a:xfrm>
          <a:prstGeom prst="rect">
            <a:avLst/>
          </a:prstGeom>
          <a:ln>
            <a:solidFill>
              <a:schemeClr val="bg1">
                <a:lumMod val="85000"/>
              </a:schemeClr>
            </a:solidFill>
          </a:ln>
        </p:spPr>
      </p:pic>
      <p:pic>
        <p:nvPicPr>
          <p:cNvPr id="53" name="Imagem 52" descr="Tela de celular com texto preto sobre fundo branco&#10;&#10;Descrição gerada automaticamente">
            <a:extLst>
              <a:ext uri="{FF2B5EF4-FFF2-40B4-BE49-F238E27FC236}">
                <a16:creationId xmlns:a16="http://schemas.microsoft.com/office/drawing/2014/main" id="{21D13EFE-F45E-4515-82FA-5B8E451B83B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991734" y="4463017"/>
            <a:ext cx="1200150" cy="1487329"/>
          </a:xfrm>
          <a:prstGeom prst="rect">
            <a:avLst/>
          </a:prstGeom>
          <a:ln>
            <a:solidFill>
              <a:schemeClr val="bg1">
                <a:lumMod val="85000"/>
              </a:schemeClr>
            </a:solidFill>
          </a:ln>
        </p:spPr>
      </p:pic>
      <p:pic>
        <p:nvPicPr>
          <p:cNvPr id="56" name="Imagem 55" descr="Logotipo, nome da empresa&#10;&#10;Descrição gerada automaticamente">
            <a:extLst>
              <a:ext uri="{FF2B5EF4-FFF2-40B4-BE49-F238E27FC236}">
                <a16:creationId xmlns:a16="http://schemas.microsoft.com/office/drawing/2014/main" id="{048F65C2-E7BE-4284-BA6B-3502B74142AA}"/>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279639" y="4463017"/>
            <a:ext cx="1200150" cy="1487329"/>
          </a:xfrm>
          <a:prstGeom prst="rect">
            <a:avLst/>
          </a:prstGeom>
          <a:ln>
            <a:solidFill>
              <a:schemeClr val="bg1">
                <a:lumMod val="85000"/>
              </a:schemeClr>
            </a:solidFill>
          </a:ln>
        </p:spPr>
      </p:pic>
      <p:pic>
        <p:nvPicPr>
          <p:cNvPr id="61" name="Imagem 60" descr="Logotipo, nome da empresa&#10;&#10;Descrição gerada automaticamente">
            <a:extLst>
              <a:ext uri="{FF2B5EF4-FFF2-40B4-BE49-F238E27FC236}">
                <a16:creationId xmlns:a16="http://schemas.microsoft.com/office/drawing/2014/main" id="{BABC802C-199F-4631-9636-B157EBB32FA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567544" y="4463017"/>
            <a:ext cx="1200150" cy="1487329"/>
          </a:xfrm>
          <a:prstGeom prst="rect">
            <a:avLst/>
          </a:prstGeom>
          <a:ln>
            <a:solidFill>
              <a:schemeClr val="bg1">
                <a:lumMod val="85000"/>
              </a:schemeClr>
            </a:solidFill>
          </a:ln>
        </p:spPr>
      </p:pic>
      <p:pic>
        <p:nvPicPr>
          <p:cNvPr id="65" name="Imagem 64" descr="Logotipo, nome da empresa&#10;&#10;Descrição gerada automaticamente">
            <a:extLst>
              <a:ext uri="{FF2B5EF4-FFF2-40B4-BE49-F238E27FC236}">
                <a16:creationId xmlns:a16="http://schemas.microsoft.com/office/drawing/2014/main" id="{34668752-1401-45DA-BD4A-348993130D48}"/>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143356" y="4463017"/>
            <a:ext cx="1200150" cy="1487329"/>
          </a:xfrm>
          <a:prstGeom prst="rect">
            <a:avLst/>
          </a:prstGeom>
          <a:ln>
            <a:solidFill>
              <a:schemeClr val="bg1">
                <a:lumMod val="85000"/>
              </a:schemeClr>
            </a:solidFill>
          </a:ln>
        </p:spPr>
      </p:pic>
      <p:pic>
        <p:nvPicPr>
          <p:cNvPr id="5" name="Imagem 4" descr="Logotipo, nome da empresa&#10;&#10;Descrição gerada automaticamente">
            <a:extLst>
              <a:ext uri="{FF2B5EF4-FFF2-40B4-BE49-F238E27FC236}">
                <a16:creationId xmlns:a16="http://schemas.microsoft.com/office/drawing/2014/main" id="{C327450D-FF78-4FB7-835D-84781964459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855449" y="4463016"/>
            <a:ext cx="1200150" cy="1487329"/>
          </a:xfrm>
          <a:prstGeom prst="rect">
            <a:avLst/>
          </a:prstGeom>
          <a:ln>
            <a:solidFill>
              <a:schemeClr val="bg1">
                <a:lumMod val="85000"/>
              </a:schemeClr>
            </a:solidFill>
          </a:ln>
        </p:spPr>
      </p:pic>
      <p:pic>
        <p:nvPicPr>
          <p:cNvPr id="3" name="Google Shape;9;p1">
            <a:extLst>
              <a:ext uri="{FF2B5EF4-FFF2-40B4-BE49-F238E27FC236}">
                <a16:creationId xmlns:a16="http://schemas.microsoft.com/office/drawing/2014/main" id="{1AF827C7-7D13-47C1-AEEB-3419C33A30BD}"/>
              </a:ext>
            </a:extLst>
          </p:cNvPr>
          <p:cNvPicPr preferRelativeResize="0"/>
          <p:nvPr userDrawn="1"/>
        </p:nvPicPr>
        <p:blipFill>
          <a:blip r:embed="rId23">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15401843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Last Page_Imagem">
    <p:spTree>
      <p:nvGrpSpPr>
        <p:cNvPr id="1" name=""/>
        <p:cNvGrpSpPr/>
        <p:nvPr/>
      </p:nvGrpSpPr>
      <p:grpSpPr>
        <a:xfrm>
          <a:off x="0" y="0"/>
          <a:ext cx="0" cy="0"/>
          <a:chOff x="0" y="0"/>
          <a:chExt cx="0" cy="0"/>
        </a:xfrm>
      </p:grpSpPr>
      <p:pic>
        <p:nvPicPr>
          <p:cNvPr id="3" name="Google Shape;423;p34">
            <a:extLst>
              <a:ext uri="{FF2B5EF4-FFF2-40B4-BE49-F238E27FC236}">
                <a16:creationId xmlns:a16="http://schemas.microsoft.com/office/drawing/2014/main" id="{975843C1-2CDF-4A20-8342-10010B204870}"/>
              </a:ext>
            </a:extLst>
          </p:cNvPr>
          <p:cNvPicPr preferRelativeResize="0"/>
          <p:nvPr/>
        </p:nvPicPr>
        <p:blipFill rotWithShape="1">
          <a:blip r:embed="rId2">
            <a:alphaModFix/>
          </a:blip>
          <a:srcRect l="13341" r="11"/>
          <a:stretch/>
        </p:blipFill>
        <p:spPr>
          <a:xfrm>
            <a:off x="0" y="-262512"/>
            <a:ext cx="9906000" cy="6858000"/>
          </a:xfrm>
          <a:prstGeom prst="rect">
            <a:avLst/>
          </a:prstGeom>
          <a:noFill/>
          <a:ln>
            <a:noFill/>
          </a:ln>
        </p:spPr>
      </p:pic>
      <p:sp>
        <p:nvSpPr>
          <p:cNvPr id="45" name="Google Shape;428;p34">
            <a:extLst>
              <a:ext uri="{FF2B5EF4-FFF2-40B4-BE49-F238E27FC236}">
                <a16:creationId xmlns:a16="http://schemas.microsoft.com/office/drawing/2014/main" id="{9EE1A080-8556-40E4-8285-41CAEB49B26B}"/>
              </a:ext>
            </a:extLst>
          </p:cNvPr>
          <p:cNvSpPr txBox="1">
            <a:spLocks/>
          </p:cNvSpPr>
          <p:nvPr/>
        </p:nvSpPr>
        <p:spPr>
          <a:xfrm>
            <a:off x="299888" y="2807126"/>
            <a:ext cx="2640900" cy="5610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it-IT" b="0" i="0">
                <a:solidFill>
                  <a:schemeClr val="lt1"/>
                </a:solidFill>
                <a:latin typeface="Montserrat"/>
                <a:ea typeface="Montserrat"/>
                <a:cs typeface="Montserrat"/>
                <a:sym typeface="Montserrat"/>
              </a:rPr>
              <a:t>CLAUDIO DOERZBACHER JR.</a:t>
            </a:r>
            <a:br>
              <a:rPr lang="it-IT" sz="1000" b="0" i="0">
                <a:solidFill>
                  <a:schemeClr val="lt1"/>
                </a:solidFill>
                <a:latin typeface="Open Sans"/>
                <a:ea typeface="Open Sans"/>
                <a:cs typeface="Open Sans"/>
                <a:sym typeface="Open Sans"/>
              </a:rPr>
            </a:br>
            <a:r>
              <a:rPr lang="it-IT" b="0" i="1">
                <a:solidFill>
                  <a:schemeClr val="lt1"/>
                </a:solidFill>
                <a:latin typeface="+mn-lt"/>
                <a:ea typeface="PT Serif"/>
                <a:cs typeface="PT Serif"/>
                <a:sym typeface="PT Serif"/>
              </a:rPr>
              <a:t>Senior Partner</a:t>
            </a:r>
            <a:endParaRPr lang="it-IT" sz="1000" b="0" i="0">
              <a:solidFill>
                <a:schemeClr val="lt1"/>
              </a:solidFill>
              <a:latin typeface="+mn-lt"/>
              <a:ea typeface="Open Sans"/>
              <a:cs typeface="Open Sans"/>
              <a:sym typeface="Open Sans"/>
            </a:endParaRPr>
          </a:p>
        </p:txBody>
      </p:sp>
      <p:sp>
        <p:nvSpPr>
          <p:cNvPr id="46" name="Google Shape;429;p34">
            <a:extLst>
              <a:ext uri="{FF2B5EF4-FFF2-40B4-BE49-F238E27FC236}">
                <a16:creationId xmlns:a16="http://schemas.microsoft.com/office/drawing/2014/main" id="{C9E40B7A-E9BC-453E-A5A9-5E880A38CC51}"/>
              </a:ext>
            </a:extLst>
          </p:cNvPr>
          <p:cNvSpPr txBox="1">
            <a:spLocks/>
          </p:cNvSpPr>
          <p:nvPr/>
        </p:nvSpPr>
        <p:spPr>
          <a:xfrm>
            <a:off x="299888" y="3644997"/>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DIEGO ALBUQUERQUE</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47" name="Google Shape;430;p34">
            <a:extLst>
              <a:ext uri="{FF2B5EF4-FFF2-40B4-BE49-F238E27FC236}">
                <a16:creationId xmlns:a16="http://schemas.microsoft.com/office/drawing/2014/main" id="{BFB14492-95CB-4279-BAC8-1956FA17CC05}"/>
              </a:ext>
            </a:extLst>
          </p:cNvPr>
          <p:cNvSpPr txBox="1">
            <a:spLocks/>
          </p:cNvSpPr>
          <p:nvPr/>
        </p:nvSpPr>
        <p:spPr>
          <a:xfrm>
            <a:off x="3061438" y="3637572"/>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RODRIGO PASIN</a:t>
            </a:r>
          </a:p>
          <a:p>
            <a:pPr marL="0" indent="0" algn="ctr" fontAlgn="auto">
              <a:lnSpc>
                <a:spcPct val="115000"/>
              </a:lnSpc>
              <a:spcBef>
                <a:spcPts val="0"/>
              </a:spcBef>
              <a:spcAft>
                <a:spcPts val="0"/>
              </a:spcAft>
              <a:buFont typeface="Wingdings" panose="05000000000000000000" pitchFamily="2" charset="2"/>
              <a:buNone/>
            </a:pPr>
            <a:r>
              <a:rPr lang="pt-BR" b="0" i="1">
                <a:solidFill>
                  <a:schemeClr val="lt1"/>
                </a:solidFill>
                <a:latin typeface="+mn-lt"/>
                <a:ea typeface="PT Serif"/>
                <a:cs typeface="PT Serif"/>
                <a:sym typeface="PT Serif"/>
              </a:rPr>
              <a:t>Associated </a:t>
            </a:r>
            <a:r>
              <a:rPr lang="pt-BR" b="0" i="1" err="1">
                <a:solidFill>
                  <a:schemeClr val="lt1"/>
                </a:solidFill>
                <a:latin typeface="+mn-lt"/>
                <a:ea typeface="PT Serif"/>
                <a:cs typeface="PT Serif"/>
                <a:sym typeface="PT Serif"/>
              </a:rPr>
              <a:t>Senior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48" name="Google Shape;431;p34">
            <a:extLst>
              <a:ext uri="{FF2B5EF4-FFF2-40B4-BE49-F238E27FC236}">
                <a16:creationId xmlns:a16="http://schemas.microsoft.com/office/drawing/2014/main" id="{8B2AC75C-A682-4853-9A35-DDAC439A4CC8}"/>
              </a:ext>
            </a:extLst>
          </p:cNvPr>
          <p:cNvSpPr txBox="1">
            <a:spLocks/>
          </p:cNvSpPr>
          <p:nvPr/>
        </p:nvSpPr>
        <p:spPr>
          <a:xfrm>
            <a:off x="299938" y="4545784"/>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DANIEL SHIGUIHARA</a:t>
            </a:r>
          </a:p>
          <a:p>
            <a:pPr marL="0" indent="0" algn="ctr" fontAlgn="auto">
              <a:lnSpc>
                <a:spcPct val="115000"/>
              </a:lnSpc>
              <a:spcBef>
                <a:spcPts val="0"/>
              </a:spcBef>
              <a:spcAft>
                <a:spcPts val="0"/>
              </a:spcAft>
              <a:buClr>
                <a:schemeClr val="dk1"/>
              </a:buClr>
              <a:buSzPts val="1100"/>
              <a:buFont typeface="Arial"/>
              <a:buNone/>
            </a:pPr>
            <a:r>
              <a:rPr lang="pt-BR" b="0" i="1">
                <a:solidFill>
                  <a:schemeClr val="lt1"/>
                </a:solidFill>
                <a:latin typeface="+mn-lt"/>
                <a:ea typeface="PT Serif"/>
                <a:cs typeface="PT Serif"/>
                <a:sym typeface="PT Serif"/>
              </a:rPr>
              <a:t>Associated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49" name="Google Shape;432;p34">
            <a:extLst>
              <a:ext uri="{FF2B5EF4-FFF2-40B4-BE49-F238E27FC236}">
                <a16:creationId xmlns:a16="http://schemas.microsoft.com/office/drawing/2014/main" id="{0A597255-13DF-4FB3-B46A-434B708213D8}"/>
              </a:ext>
            </a:extLst>
          </p:cNvPr>
          <p:cNvSpPr txBox="1">
            <a:spLocks/>
          </p:cNvSpPr>
          <p:nvPr/>
        </p:nvSpPr>
        <p:spPr>
          <a:xfrm>
            <a:off x="3001125" y="4531934"/>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VINÍCIUS DE OLIVEIRA</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50" name="Google Shape;433;p34">
            <a:extLst>
              <a:ext uri="{FF2B5EF4-FFF2-40B4-BE49-F238E27FC236}">
                <a16:creationId xmlns:a16="http://schemas.microsoft.com/office/drawing/2014/main" id="{536806A2-3C34-4CFC-95B2-5792E66F4C61}"/>
              </a:ext>
            </a:extLst>
          </p:cNvPr>
          <p:cNvSpPr txBox="1">
            <a:spLocks/>
          </p:cNvSpPr>
          <p:nvPr/>
        </p:nvSpPr>
        <p:spPr>
          <a:xfrm>
            <a:off x="3061413" y="1993459"/>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GABRIEL LOEST CARDOSO</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pic>
        <p:nvPicPr>
          <p:cNvPr id="51" name="Google Shape;434;p34">
            <a:extLst>
              <a:ext uri="{FF2B5EF4-FFF2-40B4-BE49-F238E27FC236}">
                <a16:creationId xmlns:a16="http://schemas.microsoft.com/office/drawing/2014/main" id="{D55EAD48-60FA-4490-9E41-E6D94C7C01C7}"/>
              </a:ext>
            </a:extLst>
          </p:cNvPr>
          <p:cNvPicPr preferRelativeResize="0"/>
          <p:nvPr/>
        </p:nvPicPr>
        <p:blipFill>
          <a:blip r:embed="rId3">
            <a:alphaModFix/>
          </a:blip>
          <a:stretch>
            <a:fillRect/>
          </a:stretch>
        </p:blipFill>
        <p:spPr>
          <a:xfrm>
            <a:off x="1554761" y="3384007"/>
            <a:ext cx="131225" cy="125125"/>
          </a:xfrm>
          <a:prstGeom prst="rect">
            <a:avLst/>
          </a:prstGeom>
          <a:noFill/>
          <a:ln>
            <a:noFill/>
          </a:ln>
        </p:spPr>
      </p:pic>
      <p:sp>
        <p:nvSpPr>
          <p:cNvPr id="52" name="Google Shape;436;p34">
            <a:extLst>
              <a:ext uri="{FF2B5EF4-FFF2-40B4-BE49-F238E27FC236}">
                <a16:creationId xmlns:a16="http://schemas.microsoft.com/office/drawing/2014/main" id="{0198F296-A994-431E-8751-0721E6FABC63}"/>
              </a:ext>
            </a:extLst>
          </p:cNvPr>
          <p:cNvSpPr txBox="1">
            <a:spLocks/>
          </p:cNvSpPr>
          <p:nvPr/>
        </p:nvSpPr>
        <p:spPr>
          <a:xfrm>
            <a:off x="299925" y="1970730"/>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ADAM PATTERSON</a:t>
            </a:r>
          </a:p>
          <a:p>
            <a:pPr marL="0" indent="0" algn="ctr" fontAlgn="auto">
              <a:lnSpc>
                <a:spcPct val="115000"/>
              </a:lnSpc>
              <a:spcBef>
                <a:spcPts val="0"/>
              </a:spcBef>
              <a:spcAft>
                <a:spcPts val="0"/>
              </a:spcAft>
              <a:buFont typeface="Wingdings" panose="05000000000000000000" pitchFamily="2" charset="2"/>
              <a:buNone/>
            </a:pP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pic>
        <p:nvPicPr>
          <p:cNvPr id="53" name="Google Shape;437;p34">
            <a:extLst>
              <a:ext uri="{FF2B5EF4-FFF2-40B4-BE49-F238E27FC236}">
                <a16:creationId xmlns:a16="http://schemas.microsoft.com/office/drawing/2014/main" id="{07B9A3ED-525C-4740-9E05-7E9088BF9417}"/>
              </a:ext>
            </a:extLst>
          </p:cNvPr>
          <p:cNvPicPr preferRelativeResize="0"/>
          <p:nvPr/>
        </p:nvPicPr>
        <p:blipFill>
          <a:blip r:embed="rId3">
            <a:alphaModFix/>
          </a:blip>
          <a:stretch>
            <a:fillRect/>
          </a:stretch>
        </p:blipFill>
        <p:spPr>
          <a:xfrm>
            <a:off x="1554748" y="2516757"/>
            <a:ext cx="131225" cy="125125"/>
          </a:xfrm>
          <a:prstGeom prst="rect">
            <a:avLst/>
          </a:prstGeom>
          <a:noFill/>
          <a:ln>
            <a:noFill/>
          </a:ln>
        </p:spPr>
      </p:pic>
      <p:pic>
        <p:nvPicPr>
          <p:cNvPr id="54" name="Google Shape;438;p34">
            <a:extLst>
              <a:ext uri="{FF2B5EF4-FFF2-40B4-BE49-F238E27FC236}">
                <a16:creationId xmlns:a16="http://schemas.microsoft.com/office/drawing/2014/main" id="{1E33E7BF-DCA3-46CD-AA50-F499F981F99D}"/>
              </a:ext>
            </a:extLst>
          </p:cNvPr>
          <p:cNvPicPr preferRelativeResize="0"/>
          <p:nvPr/>
        </p:nvPicPr>
        <p:blipFill>
          <a:blip r:embed="rId3">
            <a:alphaModFix/>
          </a:blip>
          <a:stretch>
            <a:fillRect/>
          </a:stretch>
        </p:blipFill>
        <p:spPr>
          <a:xfrm>
            <a:off x="1554736" y="4301082"/>
            <a:ext cx="131225" cy="125125"/>
          </a:xfrm>
          <a:prstGeom prst="rect">
            <a:avLst/>
          </a:prstGeom>
          <a:noFill/>
          <a:ln>
            <a:noFill/>
          </a:ln>
        </p:spPr>
      </p:pic>
      <p:pic>
        <p:nvPicPr>
          <p:cNvPr id="55" name="Google Shape;439;p34">
            <a:extLst>
              <a:ext uri="{FF2B5EF4-FFF2-40B4-BE49-F238E27FC236}">
                <a16:creationId xmlns:a16="http://schemas.microsoft.com/office/drawing/2014/main" id="{F59F9C81-967D-4035-91CC-9EBAC0110660}"/>
              </a:ext>
            </a:extLst>
          </p:cNvPr>
          <p:cNvPicPr preferRelativeResize="0"/>
          <p:nvPr/>
        </p:nvPicPr>
        <p:blipFill>
          <a:blip r:embed="rId3">
            <a:alphaModFix/>
          </a:blip>
          <a:stretch>
            <a:fillRect/>
          </a:stretch>
        </p:blipFill>
        <p:spPr>
          <a:xfrm>
            <a:off x="4316248" y="2516757"/>
            <a:ext cx="131225" cy="125125"/>
          </a:xfrm>
          <a:prstGeom prst="rect">
            <a:avLst/>
          </a:prstGeom>
          <a:noFill/>
          <a:ln>
            <a:noFill/>
          </a:ln>
        </p:spPr>
      </p:pic>
      <p:pic>
        <p:nvPicPr>
          <p:cNvPr id="56" name="Google Shape;440;p34">
            <a:extLst>
              <a:ext uri="{FF2B5EF4-FFF2-40B4-BE49-F238E27FC236}">
                <a16:creationId xmlns:a16="http://schemas.microsoft.com/office/drawing/2014/main" id="{7A15D1D7-F614-4571-88EE-E6425FD2CB5A}"/>
              </a:ext>
            </a:extLst>
          </p:cNvPr>
          <p:cNvPicPr preferRelativeResize="0"/>
          <p:nvPr/>
        </p:nvPicPr>
        <p:blipFill>
          <a:blip r:embed="rId3">
            <a:alphaModFix/>
          </a:blip>
          <a:stretch>
            <a:fillRect/>
          </a:stretch>
        </p:blipFill>
        <p:spPr>
          <a:xfrm>
            <a:off x="4316273" y="3384032"/>
            <a:ext cx="131225" cy="125125"/>
          </a:xfrm>
          <a:prstGeom prst="rect">
            <a:avLst/>
          </a:prstGeom>
          <a:noFill/>
          <a:ln>
            <a:noFill/>
          </a:ln>
        </p:spPr>
      </p:pic>
      <p:pic>
        <p:nvPicPr>
          <p:cNvPr id="57" name="Google Shape;441;p34">
            <a:extLst>
              <a:ext uri="{FF2B5EF4-FFF2-40B4-BE49-F238E27FC236}">
                <a16:creationId xmlns:a16="http://schemas.microsoft.com/office/drawing/2014/main" id="{EFDAD555-9CB5-4AE5-AD67-5398CCD5D43B}"/>
              </a:ext>
            </a:extLst>
          </p:cNvPr>
          <p:cNvPicPr preferRelativeResize="0"/>
          <p:nvPr/>
        </p:nvPicPr>
        <p:blipFill>
          <a:blip r:embed="rId3">
            <a:alphaModFix/>
          </a:blip>
          <a:stretch>
            <a:fillRect/>
          </a:stretch>
        </p:blipFill>
        <p:spPr>
          <a:xfrm>
            <a:off x="1554773" y="5147782"/>
            <a:ext cx="131225" cy="125125"/>
          </a:xfrm>
          <a:prstGeom prst="rect">
            <a:avLst/>
          </a:prstGeom>
          <a:noFill/>
          <a:ln>
            <a:noFill/>
          </a:ln>
        </p:spPr>
      </p:pic>
      <p:pic>
        <p:nvPicPr>
          <p:cNvPr id="58" name="Google Shape;442;p34">
            <a:extLst>
              <a:ext uri="{FF2B5EF4-FFF2-40B4-BE49-F238E27FC236}">
                <a16:creationId xmlns:a16="http://schemas.microsoft.com/office/drawing/2014/main" id="{29DB58A6-0755-4130-9B90-AC6E40BBF538}"/>
              </a:ext>
            </a:extLst>
          </p:cNvPr>
          <p:cNvPicPr preferRelativeResize="0"/>
          <p:nvPr/>
        </p:nvPicPr>
        <p:blipFill>
          <a:blip r:embed="rId3">
            <a:alphaModFix/>
          </a:blip>
          <a:stretch>
            <a:fillRect/>
          </a:stretch>
        </p:blipFill>
        <p:spPr>
          <a:xfrm>
            <a:off x="4316298" y="4196182"/>
            <a:ext cx="131225" cy="125125"/>
          </a:xfrm>
          <a:prstGeom prst="rect">
            <a:avLst/>
          </a:prstGeom>
          <a:noFill/>
          <a:ln>
            <a:noFill/>
          </a:ln>
        </p:spPr>
      </p:pic>
      <p:pic>
        <p:nvPicPr>
          <p:cNvPr id="59" name="Google Shape;443;p34">
            <a:extLst>
              <a:ext uri="{FF2B5EF4-FFF2-40B4-BE49-F238E27FC236}">
                <a16:creationId xmlns:a16="http://schemas.microsoft.com/office/drawing/2014/main" id="{D9B32407-4122-4DBF-8B87-752417EDB900}"/>
              </a:ext>
            </a:extLst>
          </p:cNvPr>
          <p:cNvPicPr preferRelativeResize="0"/>
          <p:nvPr/>
        </p:nvPicPr>
        <p:blipFill>
          <a:blip r:embed="rId3">
            <a:alphaModFix/>
          </a:blip>
          <a:stretch>
            <a:fillRect/>
          </a:stretch>
        </p:blipFill>
        <p:spPr>
          <a:xfrm>
            <a:off x="4255961" y="5109732"/>
            <a:ext cx="131225" cy="125125"/>
          </a:xfrm>
          <a:prstGeom prst="rect">
            <a:avLst/>
          </a:prstGeom>
          <a:noFill/>
          <a:ln>
            <a:noFill/>
          </a:ln>
        </p:spPr>
      </p:pic>
      <p:cxnSp>
        <p:nvCxnSpPr>
          <p:cNvPr id="60" name="Google Shape;444;p34">
            <a:extLst>
              <a:ext uri="{FF2B5EF4-FFF2-40B4-BE49-F238E27FC236}">
                <a16:creationId xmlns:a16="http://schemas.microsoft.com/office/drawing/2014/main" id="{681F1445-719D-4130-AA68-A4E9F0E2195F}"/>
              </a:ext>
            </a:extLst>
          </p:cNvPr>
          <p:cNvCxnSpPr/>
          <p:nvPr/>
        </p:nvCxnSpPr>
        <p:spPr>
          <a:xfrm rot="10800000">
            <a:off x="6173625" y="1772159"/>
            <a:ext cx="0" cy="3665700"/>
          </a:xfrm>
          <a:prstGeom prst="straightConnector1">
            <a:avLst/>
          </a:prstGeom>
          <a:noFill/>
          <a:ln w="19050" cap="flat" cmpd="sng">
            <a:solidFill>
              <a:srgbClr val="60B5DF"/>
            </a:solidFill>
            <a:prstDash val="solid"/>
            <a:round/>
            <a:headEnd type="none" w="med" len="med"/>
            <a:tailEnd type="none" w="med" len="med"/>
          </a:ln>
        </p:spPr>
      </p:cxnSp>
      <p:sp>
        <p:nvSpPr>
          <p:cNvPr id="61" name="Google Shape;445;p34">
            <a:extLst>
              <a:ext uri="{FF2B5EF4-FFF2-40B4-BE49-F238E27FC236}">
                <a16:creationId xmlns:a16="http://schemas.microsoft.com/office/drawing/2014/main" id="{079AF8CA-CEDC-47A2-8B09-0C2336D92820}"/>
              </a:ext>
            </a:extLst>
          </p:cNvPr>
          <p:cNvSpPr txBox="1"/>
          <p:nvPr/>
        </p:nvSpPr>
        <p:spPr>
          <a:xfrm>
            <a:off x="6068825" y="4554097"/>
            <a:ext cx="3291000" cy="56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Redirection International:</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Avenida Iguaçu, 2820 </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Curitiba/PR</a:t>
            </a:r>
            <a:endParaRPr sz="1400" b="0">
              <a:solidFill>
                <a:srgbClr val="FFFFFF"/>
              </a:solidFill>
              <a:latin typeface="Montserrat Light"/>
              <a:ea typeface="Montserrat Light"/>
              <a:cs typeface="Montserrat Light"/>
              <a:sym typeface="Montserrat Light"/>
            </a:endParaRPr>
          </a:p>
        </p:txBody>
      </p:sp>
      <p:cxnSp>
        <p:nvCxnSpPr>
          <p:cNvPr id="62" name="Google Shape;446;p34">
            <a:extLst>
              <a:ext uri="{FF2B5EF4-FFF2-40B4-BE49-F238E27FC236}">
                <a16:creationId xmlns:a16="http://schemas.microsoft.com/office/drawing/2014/main" id="{79FCCBFF-8CC9-4029-8845-CA31FA0DBF46}"/>
              </a:ext>
            </a:extLst>
          </p:cNvPr>
          <p:cNvCxnSpPr/>
          <p:nvPr/>
        </p:nvCxnSpPr>
        <p:spPr>
          <a:xfrm rot="10800000">
            <a:off x="8394725" y="4562472"/>
            <a:ext cx="812700" cy="0"/>
          </a:xfrm>
          <a:prstGeom prst="straightConnector1">
            <a:avLst/>
          </a:prstGeom>
          <a:noFill/>
          <a:ln w="19050" cap="flat" cmpd="sng">
            <a:solidFill>
              <a:srgbClr val="60B5DF"/>
            </a:solidFill>
            <a:prstDash val="solid"/>
            <a:round/>
            <a:headEnd type="none" w="med" len="med"/>
            <a:tailEnd type="none" w="med" len="med"/>
          </a:ln>
        </p:spPr>
      </p:cxnSp>
      <p:sp>
        <p:nvSpPr>
          <p:cNvPr id="63" name="Google Shape;447;p34">
            <a:extLst>
              <a:ext uri="{FF2B5EF4-FFF2-40B4-BE49-F238E27FC236}">
                <a16:creationId xmlns:a16="http://schemas.microsoft.com/office/drawing/2014/main" id="{FB62A9F4-CFED-4950-840F-8D488F2D47D5}"/>
              </a:ext>
            </a:extLst>
          </p:cNvPr>
          <p:cNvSpPr txBox="1"/>
          <p:nvPr/>
        </p:nvSpPr>
        <p:spPr>
          <a:xfrm>
            <a:off x="6374925" y="1913047"/>
            <a:ext cx="32910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FALE CONOSCO:</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+55 (41) 342-0022</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info@redirection.com.br</a:t>
            </a:r>
            <a:endParaRPr sz="1200" b="0">
              <a:solidFill>
                <a:srgbClr val="FFFFFF"/>
              </a:solidFill>
              <a:latin typeface="Montserrat"/>
              <a:ea typeface="Montserrat"/>
              <a:cs typeface="Montserrat"/>
              <a:sym typeface="Montserrat"/>
            </a:endParaRPr>
          </a:p>
        </p:txBody>
      </p:sp>
      <p:cxnSp>
        <p:nvCxnSpPr>
          <p:cNvPr id="64" name="Google Shape;448;p34">
            <a:extLst>
              <a:ext uri="{FF2B5EF4-FFF2-40B4-BE49-F238E27FC236}">
                <a16:creationId xmlns:a16="http://schemas.microsoft.com/office/drawing/2014/main" id="{78E36D2E-0D1F-4253-9BD9-409D626D4AD9}"/>
              </a:ext>
            </a:extLst>
          </p:cNvPr>
          <p:cNvCxnSpPr/>
          <p:nvPr/>
        </p:nvCxnSpPr>
        <p:spPr>
          <a:xfrm rot="10800000">
            <a:off x="6488075" y="2236672"/>
            <a:ext cx="812700" cy="0"/>
          </a:xfrm>
          <a:prstGeom prst="straightConnector1">
            <a:avLst/>
          </a:prstGeom>
          <a:noFill/>
          <a:ln w="19050" cap="flat" cmpd="sng">
            <a:solidFill>
              <a:srgbClr val="60B5DF"/>
            </a:solidFill>
            <a:prstDash val="solid"/>
            <a:round/>
            <a:headEnd type="none" w="med" len="med"/>
            <a:tailEnd type="none" w="med" len="med"/>
          </a:ln>
        </p:spPr>
      </p:cxnSp>
      <p:sp>
        <p:nvSpPr>
          <p:cNvPr id="65" name="Title 1">
            <a:extLst>
              <a:ext uri="{FF2B5EF4-FFF2-40B4-BE49-F238E27FC236}">
                <a16:creationId xmlns:a16="http://schemas.microsoft.com/office/drawing/2014/main" id="{D17EDA52-84CB-4C0E-A3BB-BFD13FDC184F}"/>
              </a:ext>
            </a:extLst>
          </p:cNvPr>
          <p:cNvSpPr txBox="1">
            <a:spLocks/>
          </p:cNvSpPr>
          <p:nvPr/>
        </p:nvSpPr>
        <p:spPr>
          <a:xfrm>
            <a:off x="415924" y="414000"/>
            <a:ext cx="6732000" cy="411257"/>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en-US" err="1">
                <a:solidFill>
                  <a:schemeClr val="bg1"/>
                </a:solidFill>
              </a:rPr>
              <a:t>Equipe</a:t>
            </a:r>
            <a:r>
              <a:rPr lang="en-US">
                <a:solidFill>
                  <a:schemeClr val="bg1"/>
                </a:solidFill>
              </a:rPr>
              <a:t>:</a:t>
            </a:r>
          </a:p>
        </p:txBody>
      </p:sp>
      <p:cxnSp>
        <p:nvCxnSpPr>
          <p:cNvPr id="6" name="Google Shape;171;p23">
            <a:extLst>
              <a:ext uri="{FF2B5EF4-FFF2-40B4-BE49-F238E27FC236}">
                <a16:creationId xmlns:a16="http://schemas.microsoft.com/office/drawing/2014/main" id="{56214012-1A51-4BE8-ADCA-D0609EC52545}"/>
              </a:ext>
            </a:extLst>
          </p:cNvPr>
          <p:cNvCxnSpPr>
            <a:cxnSpLocks/>
          </p:cNvCxnSpPr>
          <p:nvPr/>
        </p:nvCxnSpPr>
        <p:spPr>
          <a:xfrm rot="10800000">
            <a:off x="492126" y="825257"/>
            <a:ext cx="1482600" cy="0"/>
          </a:xfrm>
          <a:prstGeom prst="straightConnector1">
            <a:avLst/>
          </a:prstGeom>
          <a:noFill/>
          <a:ln w="19050" cap="flat" cmpd="sng">
            <a:solidFill>
              <a:srgbClr val="60B5DF"/>
            </a:solidFill>
            <a:prstDash val="solid"/>
            <a:round/>
            <a:headEnd type="none" w="med" len="med"/>
            <a:tailEnd type="none" w="med" len="med"/>
          </a:ln>
        </p:spPr>
      </p:cxnSp>
      <p:sp>
        <p:nvSpPr>
          <p:cNvPr id="31" name="Google Shape;433;p34">
            <a:extLst>
              <a:ext uri="{FF2B5EF4-FFF2-40B4-BE49-F238E27FC236}">
                <a16:creationId xmlns:a16="http://schemas.microsoft.com/office/drawing/2014/main" id="{D2CDAA9D-8392-4083-8C4A-D126C107E515}"/>
              </a:ext>
            </a:extLst>
          </p:cNvPr>
          <p:cNvSpPr txBox="1">
            <a:spLocks/>
          </p:cNvSpPr>
          <p:nvPr/>
        </p:nvSpPr>
        <p:spPr>
          <a:xfrm>
            <a:off x="3061413" y="2827526"/>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JOÃO CAETANO MAGALHÃES</a:t>
            </a:r>
            <a:br>
              <a:rPr lang="pt-BR" b="0" i="0">
                <a:solidFill>
                  <a:schemeClr val="lt1"/>
                </a:solidFill>
                <a:latin typeface="Montserrat"/>
                <a:ea typeface="Montserrat"/>
                <a:cs typeface="Montserrat"/>
                <a:sym typeface="Montserrat"/>
              </a:rPr>
            </a:br>
            <a:r>
              <a:rPr lang="pt-BR" b="0" i="0" err="1">
                <a:solidFill>
                  <a:schemeClr val="lt1"/>
                </a:solidFill>
                <a:latin typeface="+mn-lt"/>
                <a:ea typeface="Montserrat"/>
                <a:cs typeface="Montserrat"/>
                <a:sym typeface="Montserrat"/>
              </a:rPr>
              <a:t>S</a:t>
            </a:r>
            <a:r>
              <a:rPr lang="pt-BR" b="0" i="1" err="1">
                <a:solidFill>
                  <a:schemeClr val="lt1"/>
                </a:solidFill>
                <a:latin typeface="+mn-lt"/>
                <a:ea typeface="Montserrat"/>
                <a:cs typeface="Montserrat"/>
                <a:sym typeface="PT Serif"/>
              </a:rPr>
              <a:t>e</a:t>
            </a:r>
            <a:r>
              <a:rPr lang="pt-BR" b="0" i="1" err="1">
                <a:solidFill>
                  <a:schemeClr val="lt1"/>
                </a:solidFill>
                <a:latin typeface="+mn-lt"/>
                <a:ea typeface="PT Serif"/>
                <a:cs typeface="PT Serif"/>
                <a:sym typeface="PT Serif"/>
              </a:rPr>
              <a:t>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pic>
        <p:nvPicPr>
          <p:cNvPr id="26" name="Google Shape;423;p34">
            <a:extLst>
              <a:ext uri="{FF2B5EF4-FFF2-40B4-BE49-F238E27FC236}">
                <a16:creationId xmlns:a16="http://schemas.microsoft.com/office/drawing/2014/main" id="{8863EED2-E7F3-4BD0-83E3-38603A178EAD}"/>
              </a:ext>
            </a:extLst>
          </p:cNvPr>
          <p:cNvPicPr preferRelativeResize="0"/>
          <p:nvPr userDrawn="1"/>
        </p:nvPicPr>
        <p:blipFill rotWithShape="1">
          <a:blip r:embed="rId2">
            <a:alphaModFix/>
          </a:blip>
          <a:srcRect l="13341" r="11"/>
          <a:stretch/>
        </p:blipFill>
        <p:spPr>
          <a:xfrm>
            <a:off x="0" y="-262512"/>
            <a:ext cx="9906000" cy="7120512"/>
          </a:xfrm>
          <a:prstGeom prst="rect">
            <a:avLst/>
          </a:prstGeom>
          <a:noFill/>
          <a:ln>
            <a:noFill/>
          </a:ln>
        </p:spPr>
      </p:pic>
      <p:sp>
        <p:nvSpPr>
          <p:cNvPr id="27" name="Google Shape;428;p34">
            <a:extLst>
              <a:ext uri="{FF2B5EF4-FFF2-40B4-BE49-F238E27FC236}">
                <a16:creationId xmlns:a16="http://schemas.microsoft.com/office/drawing/2014/main" id="{03B8D665-E2A4-4E1C-8C3E-C4A7006FE4CD}"/>
              </a:ext>
            </a:extLst>
          </p:cNvPr>
          <p:cNvSpPr txBox="1">
            <a:spLocks/>
          </p:cNvSpPr>
          <p:nvPr userDrawn="1"/>
        </p:nvSpPr>
        <p:spPr>
          <a:xfrm>
            <a:off x="299888" y="2807126"/>
            <a:ext cx="2640900" cy="5610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it-IT" b="0" i="0">
                <a:solidFill>
                  <a:schemeClr val="lt1"/>
                </a:solidFill>
                <a:latin typeface="Montserrat"/>
                <a:ea typeface="Montserrat"/>
                <a:cs typeface="Montserrat"/>
                <a:sym typeface="Montserrat"/>
              </a:rPr>
              <a:t>CLAUDIO DOERZBACHER JR.</a:t>
            </a:r>
            <a:br>
              <a:rPr lang="it-IT" sz="1000" b="0" i="0">
                <a:solidFill>
                  <a:schemeClr val="lt1"/>
                </a:solidFill>
                <a:latin typeface="Open Sans"/>
                <a:ea typeface="Open Sans"/>
                <a:cs typeface="Open Sans"/>
                <a:sym typeface="Open Sans"/>
              </a:rPr>
            </a:br>
            <a:r>
              <a:rPr lang="it-IT" b="0" i="1">
                <a:solidFill>
                  <a:schemeClr val="lt1"/>
                </a:solidFill>
                <a:latin typeface="+mn-lt"/>
                <a:ea typeface="PT Serif"/>
                <a:cs typeface="PT Serif"/>
                <a:sym typeface="PT Serif"/>
              </a:rPr>
              <a:t>Senior Partner</a:t>
            </a:r>
            <a:endParaRPr lang="it-IT" sz="1000" b="0" i="0">
              <a:solidFill>
                <a:schemeClr val="lt1"/>
              </a:solidFill>
              <a:latin typeface="+mn-lt"/>
              <a:ea typeface="Open Sans"/>
              <a:cs typeface="Open Sans"/>
              <a:sym typeface="Open Sans"/>
            </a:endParaRPr>
          </a:p>
        </p:txBody>
      </p:sp>
      <p:sp>
        <p:nvSpPr>
          <p:cNvPr id="28" name="Google Shape;429;p34">
            <a:extLst>
              <a:ext uri="{FF2B5EF4-FFF2-40B4-BE49-F238E27FC236}">
                <a16:creationId xmlns:a16="http://schemas.microsoft.com/office/drawing/2014/main" id="{5B5AEF33-51DC-4182-BC50-DE6FBA36F021}"/>
              </a:ext>
            </a:extLst>
          </p:cNvPr>
          <p:cNvSpPr txBox="1">
            <a:spLocks/>
          </p:cNvSpPr>
          <p:nvPr userDrawn="1"/>
        </p:nvSpPr>
        <p:spPr>
          <a:xfrm>
            <a:off x="299888" y="3644997"/>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GABRIEL LOEST CARDOSO</a:t>
            </a:r>
            <a:br>
              <a:rPr lang="pt-BR" b="0" i="0">
                <a:solidFill>
                  <a:schemeClr val="lt1"/>
                </a:solidFill>
                <a:latin typeface="Montserrat"/>
                <a:ea typeface="Montserrat"/>
                <a:cs typeface="Montserrat"/>
                <a:sym typeface="Montserrat"/>
              </a:rPr>
            </a:br>
            <a:r>
              <a:rPr lang="pt-BR" b="0" i="1" err="1">
                <a:solidFill>
                  <a:schemeClr val="lt1"/>
                </a:solidFill>
                <a:latin typeface="+mn-lt"/>
                <a:ea typeface="PT Serif"/>
                <a:cs typeface="PT Serif"/>
                <a:sym typeface="PT Serif"/>
              </a:rPr>
              <a:t>Partner</a:t>
            </a:r>
            <a:endParaRPr lang="pt-BR" sz="1000" b="0" i="0">
              <a:solidFill>
                <a:schemeClr val="lt1"/>
              </a:solidFill>
              <a:latin typeface="+mn-lt"/>
              <a:ea typeface="Open Sans"/>
              <a:cs typeface="Open Sans"/>
              <a:sym typeface="Open Sans"/>
            </a:endParaRPr>
          </a:p>
        </p:txBody>
      </p:sp>
      <p:sp>
        <p:nvSpPr>
          <p:cNvPr id="29" name="Google Shape;430;p34">
            <a:extLst>
              <a:ext uri="{FF2B5EF4-FFF2-40B4-BE49-F238E27FC236}">
                <a16:creationId xmlns:a16="http://schemas.microsoft.com/office/drawing/2014/main" id="{3C27B05E-0A85-4BD1-A234-71E17686455D}"/>
              </a:ext>
            </a:extLst>
          </p:cNvPr>
          <p:cNvSpPr txBox="1">
            <a:spLocks/>
          </p:cNvSpPr>
          <p:nvPr userDrawn="1"/>
        </p:nvSpPr>
        <p:spPr>
          <a:xfrm>
            <a:off x="3061438" y="3637572"/>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NICOLAS PAZELLO</a:t>
            </a:r>
          </a:p>
          <a:p>
            <a:pPr marL="0" indent="0" algn="ctr" fontAlgn="auto">
              <a:lnSpc>
                <a:spcPct val="115000"/>
              </a:lnSpc>
              <a:spcBef>
                <a:spcPts val="0"/>
              </a:spcBef>
              <a:spcAft>
                <a:spcPts val="0"/>
              </a:spcAft>
              <a:buFont typeface="Wingdings" panose="05000000000000000000" pitchFamily="2" charset="2"/>
              <a:buNone/>
            </a:pPr>
            <a:r>
              <a:rPr lang="pt-BR" b="0" i="1" err="1">
                <a:solidFill>
                  <a:schemeClr val="lt1"/>
                </a:solidFill>
                <a:latin typeface="+mn-lt"/>
                <a:ea typeface="PT Serif"/>
                <a:cs typeface="PT Serif"/>
                <a:sym typeface="PT Serif"/>
              </a:rPr>
              <a:t>Analyst</a:t>
            </a:r>
            <a:endParaRPr lang="pt-BR" b="0" i="1">
              <a:solidFill>
                <a:schemeClr val="lt1"/>
              </a:solidFill>
              <a:latin typeface="+mn-lt"/>
              <a:ea typeface="PT Serif"/>
              <a:cs typeface="PT Serif"/>
              <a:sym typeface="PT Serif"/>
            </a:endParaRPr>
          </a:p>
        </p:txBody>
      </p:sp>
      <p:sp>
        <p:nvSpPr>
          <p:cNvPr id="30" name="Google Shape;431;p34">
            <a:extLst>
              <a:ext uri="{FF2B5EF4-FFF2-40B4-BE49-F238E27FC236}">
                <a16:creationId xmlns:a16="http://schemas.microsoft.com/office/drawing/2014/main" id="{6097B75B-952F-47B1-B649-572FCF79611B}"/>
              </a:ext>
            </a:extLst>
          </p:cNvPr>
          <p:cNvSpPr txBox="1">
            <a:spLocks/>
          </p:cNvSpPr>
          <p:nvPr userDrawn="1"/>
        </p:nvSpPr>
        <p:spPr>
          <a:xfrm>
            <a:off x="299938" y="4545784"/>
            <a:ext cx="2640900" cy="5586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JOÃO CAETANO MAGALHÃES</a:t>
            </a:r>
          </a:p>
          <a:p>
            <a:pPr marL="0" indent="0" algn="ctr" fontAlgn="auto">
              <a:lnSpc>
                <a:spcPct val="115000"/>
              </a:lnSpc>
              <a:spcBef>
                <a:spcPts val="0"/>
              </a:spcBef>
              <a:spcAft>
                <a:spcPts val="0"/>
              </a:spcAft>
              <a:buClr>
                <a:schemeClr val="dk1"/>
              </a:buClr>
              <a:buSzPts val="1100"/>
              <a:buFont typeface="Arial"/>
              <a:buNone/>
            </a:pPr>
            <a:r>
              <a:rPr lang="pt-BR" b="0" i="1" err="1">
                <a:solidFill>
                  <a:schemeClr val="lt1"/>
                </a:solidFill>
                <a:latin typeface="+mn-lt"/>
                <a:ea typeface="PT Serif"/>
                <a:cs typeface="PT Serif"/>
                <a:sym typeface="PT Serif"/>
              </a:rPr>
              <a:t>Senior</a:t>
            </a:r>
            <a:r>
              <a:rPr lang="pt-BR" b="0" i="1">
                <a:solidFill>
                  <a:schemeClr val="lt1"/>
                </a:solidFill>
                <a:latin typeface="+mn-lt"/>
                <a:ea typeface="PT Serif"/>
                <a:cs typeface="PT Serif"/>
                <a:sym typeface="PT Serif"/>
              </a:rPr>
              <a:t> </a:t>
            </a: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sp>
        <p:nvSpPr>
          <p:cNvPr id="33" name="Google Shape;433;p34">
            <a:extLst>
              <a:ext uri="{FF2B5EF4-FFF2-40B4-BE49-F238E27FC236}">
                <a16:creationId xmlns:a16="http://schemas.microsoft.com/office/drawing/2014/main" id="{484348C4-5087-441E-BF61-58F8B48D4F1E}"/>
              </a:ext>
            </a:extLst>
          </p:cNvPr>
          <p:cNvSpPr txBox="1">
            <a:spLocks/>
          </p:cNvSpPr>
          <p:nvPr userDrawn="1"/>
        </p:nvSpPr>
        <p:spPr>
          <a:xfrm>
            <a:off x="3061413" y="1993459"/>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VINÍCIUS DE OLIVEIRA</a:t>
            </a:r>
            <a:br>
              <a:rPr lang="pt-BR" b="0" i="0">
                <a:solidFill>
                  <a:schemeClr val="lt1"/>
                </a:solidFill>
                <a:latin typeface="Montserrat"/>
                <a:ea typeface="Montserrat"/>
                <a:cs typeface="Montserrat"/>
                <a:sym typeface="Montserrat"/>
              </a:rPr>
            </a:br>
            <a:r>
              <a:rPr lang="pt-BR" b="0" i="1" err="1">
                <a:solidFill>
                  <a:schemeClr val="lt1"/>
                </a:solidFill>
                <a:latin typeface="+mn-lt"/>
                <a:ea typeface="Montserrat"/>
                <a:cs typeface="Montserrat"/>
                <a:sym typeface="PT Serif"/>
              </a:rPr>
              <a:t>Partner</a:t>
            </a:r>
            <a:endParaRPr lang="pt-BR" sz="1000" b="0" i="0">
              <a:solidFill>
                <a:schemeClr val="lt1"/>
              </a:solidFill>
              <a:latin typeface="+mn-lt"/>
              <a:ea typeface="Open Sans"/>
              <a:cs typeface="Open Sans"/>
              <a:sym typeface="Open Sans"/>
            </a:endParaRPr>
          </a:p>
        </p:txBody>
      </p:sp>
      <p:pic>
        <p:nvPicPr>
          <p:cNvPr id="34" name="Google Shape;434;p34">
            <a:hlinkClick r:id="rId5"/>
            <a:extLst>
              <a:ext uri="{FF2B5EF4-FFF2-40B4-BE49-F238E27FC236}">
                <a16:creationId xmlns:a16="http://schemas.microsoft.com/office/drawing/2014/main" id="{8C2FC2D4-F2AE-4193-AF84-B454ABE41FBF}"/>
              </a:ext>
            </a:extLst>
          </p:cNvPr>
          <p:cNvPicPr preferRelativeResize="0"/>
          <p:nvPr userDrawn="1"/>
        </p:nvPicPr>
        <p:blipFill>
          <a:blip r:embed="rId3">
            <a:alphaModFix/>
          </a:blip>
          <a:stretch>
            <a:fillRect/>
          </a:stretch>
        </p:blipFill>
        <p:spPr>
          <a:xfrm>
            <a:off x="1554761" y="3384007"/>
            <a:ext cx="131225" cy="125125"/>
          </a:xfrm>
          <a:prstGeom prst="rect">
            <a:avLst/>
          </a:prstGeom>
          <a:noFill/>
          <a:ln>
            <a:noFill/>
          </a:ln>
        </p:spPr>
      </p:pic>
      <p:sp>
        <p:nvSpPr>
          <p:cNvPr id="35" name="Google Shape;436;p34">
            <a:extLst>
              <a:ext uri="{FF2B5EF4-FFF2-40B4-BE49-F238E27FC236}">
                <a16:creationId xmlns:a16="http://schemas.microsoft.com/office/drawing/2014/main" id="{0835DD92-28EB-4F17-B28C-EB1447D607A5}"/>
              </a:ext>
            </a:extLst>
          </p:cNvPr>
          <p:cNvSpPr txBox="1">
            <a:spLocks/>
          </p:cNvSpPr>
          <p:nvPr userDrawn="1"/>
        </p:nvSpPr>
        <p:spPr>
          <a:xfrm>
            <a:off x="299925" y="1970730"/>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ADAM PATTERSON</a:t>
            </a:r>
          </a:p>
          <a:p>
            <a:pPr marL="0" indent="0" algn="ctr" fontAlgn="auto">
              <a:lnSpc>
                <a:spcPct val="115000"/>
              </a:lnSpc>
              <a:spcBef>
                <a:spcPts val="0"/>
              </a:spcBef>
              <a:spcAft>
                <a:spcPts val="0"/>
              </a:spcAft>
              <a:buFont typeface="Wingdings" panose="05000000000000000000" pitchFamily="2" charset="2"/>
              <a:buNone/>
            </a:pPr>
            <a:r>
              <a:rPr lang="pt-BR" b="0" i="1" err="1">
                <a:solidFill>
                  <a:schemeClr val="lt1"/>
                </a:solidFill>
                <a:latin typeface="+mn-lt"/>
                <a:ea typeface="PT Serif"/>
                <a:cs typeface="PT Serif"/>
                <a:sym typeface="PT Serif"/>
              </a:rPr>
              <a:t>Partner</a:t>
            </a:r>
            <a:endParaRPr lang="pt-BR" b="0" i="1">
              <a:solidFill>
                <a:schemeClr val="lt1"/>
              </a:solidFill>
              <a:latin typeface="+mn-lt"/>
              <a:ea typeface="PT Serif"/>
              <a:cs typeface="PT Serif"/>
              <a:sym typeface="PT Serif"/>
            </a:endParaRPr>
          </a:p>
        </p:txBody>
      </p:sp>
      <p:pic>
        <p:nvPicPr>
          <p:cNvPr id="36" name="Google Shape;437;p34">
            <a:hlinkClick r:id="rId6"/>
            <a:extLst>
              <a:ext uri="{FF2B5EF4-FFF2-40B4-BE49-F238E27FC236}">
                <a16:creationId xmlns:a16="http://schemas.microsoft.com/office/drawing/2014/main" id="{6A31EDB8-5A9B-4572-9A9F-95F599DB0C12}"/>
              </a:ext>
            </a:extLst>
          </p:cNvPr>
          <p:cNvPicPr preferRelativeResize="0"/>
          <p:nvPr userDrawn="1"/>
        </p:nvPicPr>
        <p:blipFill>
          <a:blip r:embed="rId3">
            <a:alphaModFix/>
          </a:blip>
          <a:stretch>
            <a:fillRect/>
          </a:stretch>
        </p:blipFill>
        <p:spPr>
          <a:xfrm>
            <a:off x="1554748" y="2516757"/>
            <a:ext cx="131225" cy="125125"/>
          </a:xfrm>
          <a:prstGeom prst="rect">
            <a:avLst/>
          </a:prstGeom>
          <a:noFill/>
          <a:ln>
            <a:noFill/>
          </a:ln>
        </p:spPr>
      </p:pic>
      <p:pic>
        <p:nvPicPr>
          <p:cNvPr id="37" name="Google Shape;438;p34">
            <a:hlinkClick r:id="rId7"/>
            <a:extLst>
              <a:ext uri="{FF2B5EF4-FFF2-40B4-BE49-F238E27FC236}">
                <a16:creationId xmlns:a16="http://schemas.microsoft.com/office/drawing/2014/main" id="{640532FD-870B-463A-8249-D10F9CF22497}"/>
              </a:ext>
            </a:extLst>
          </p:cNvPr>
          <p:cNvPicPr preferRelativeResize="0"/>
          <p:nvPr userDrawn="1"/>
        </p:nvPicPr>
        <p:blipFill>
          <a:blip r:embed="rId3">
            <a:alphaModFix/>
          </a:blip>
          <a:stretch>
            <a:fillRect/>
          </a:stretch>
        </p:blipFill>
        <p:spPr>
          <a:xfrm>
            <a:off x="1554736" y="4301082"/>
            <a:ext cx="131225" cy="125125"/>
          </a:xfrm>
          <a:prstGeom prst="rect">
            <a:avLst/>
          </a:prstGeom>
          <a:noFill/>
          <a:ln>
            <a:noFill/>
          </a:ln>
        </p:spPr>
      </p:pic>
      <p:pic>
        <p:nvPicPr>
          <p:cNvPr id="38" name="Google Shape;439;p34">
            <a:hlinkClick r:id="rId8"/>
            <a:extLst>
              <a:ext uri="{FF2B5EF4-FFF2-40B4-BE49-F238E27FC236}">
                <a16:creationId xmlns:a16="http://schemas.microsoft.com/office/drawing/2014/main" id="{744E8711-E815-429A-9F4A-FDA86F75BD14}"/>
              </a:ext>
            </a:extLst>
          </p:cNvPr>
          <p:cNvPicPr preferRelativeResize="0"/>
          <p:nvPr userDrawn="1"/>
        </p:nvPicPr>
        <p:blipFill>
          <a:blip r:embed="rId3">
            <a:alphaModFix/>
          </a:blip>
          <a:stretch>
            <a:fillRect/>
          </a:stretch>
        </p:blipFill>
        <p:spPr>
          <a:xfrm>
            <a:off x="4316248" y="2516757"/>
            <a:ext cx="131225" cy="125125"/>
          </a:xfrm>
          <a:prstGeom prst="rect">
            <a:avLst/>
          </a:prstGeom>
          <a:noFill/>
          <a:ln>
            <a:noFill/>
          </a:ln>
        </p:spPr>
      </p:pic>
      <p:pic>
        <p:nvPicPr>
          <p:cNvPr id="39" name="Google Shape;440;p34">
            <a:hlinkClick r:id="rId9"/>
            <a:extLst>
              <a:ext uri="{FF2B5EF4-FFF2-40B4-BE49-F238E27FC236}">
                <a16:creationId xmlns:a16="http://schemas.microsoft.com/office/drawing/2014/main" id="{9FD600C0-FF58-4092-8422-2DDAD5410837}"/>
              </a:ext>
            </a:extLst>
          </p:cNvPr>
          <p:cNvPicPr preferRelativeResize="0"/>
          <p:nvPr userDrawn="1"/>
        </p:nvPicPr>
        <p:blipFill>
          <a:blip r:embed="rId3">
            <a:alphaModFix/>
          </a:blip>
          <a:stretch>
            <a:fillRect/>
          </a:stretch>
        </p:blipFill>
        <p:spPr>
          <a:xfrm>
            <a:off x="4316273" y="3384032"/>
            <a:ext cx="131225" cy="125125"/>
          </a:xfrm>
          <a:prstGeom prst="rect">
            <a:avLst/>
          </a:prstGeom>
          <a:noFill/>
          <a:ln>
            <a:noFill/>
          </a:ln>
        </p:spPr>
      </p:pic>
      <p:pic>
        <p:nvPicPr>
          <p:cNvPr id="40" name="Google Shape;441;p34">
            <a:hlinkClick r:id="rId10"/>
            <a:extLst>
              <a:ext uri="{FF2B5EF4-FFF2-40B4-BE49-F238E27FC236}">
                <a16:creationId xmlns:a16="http://schemas.microsoft.com/office/drawing/2014/main" id="{69B604A5-E41D-4594-BF40-CAF0F9B0CD89}"/>
              </a:ext>
            </a:extLst>
          </p:cNvPr>
          <p:cNvPicPr preferRelativeResize="0"/>
          <p:nvPr userDrawn="1"/>
        </p:nvPicPr>
        <p:blipFill>
          <a:blip r:embed="rId3">
            <a:alphaModFix/>
          </a:blip>
          <a:stretch>
            <a:fillRect/>
          </a:stretch>
        </p:blipFill>
        <p:spPr>
          <a:xfrm>
            <a:off x="1554773" y="5147782"/>
            <a:ext cx="131225" cy="125125"/>
          </a:xfrm>
          <a:prstGeom prst="rect">
            <a:avLst/>
          </a:prstGeom>
          <a:noFill/>
          <a:ln>
            <a:noFill/>
          </a:ln>
        </p:spPr>
      </p:pic>
      <p:pic>
        <p:nvPicPr>
          <p:cNvPr id="41" name="Google Shape;442;p34">
            <a:hlinkClick r:id="rId11"/>
            <a:extLst>
              <a:ext uri="{FF2B5EF4-FFF2-40B4-BE49-F238E27FC236}">
                <a16:creationId xmlns:a16="http://schemas.microsoft.com/office/drawing/2014/main" id="{0CD3B092-1A6D-4795-B71A-BC8B53AEF92B}"/>
              </a:ext>
            </a:extLst>
          </p:cNvPr>
          <p:cNvPicPr preferRelativeResize="0"/>
          <p:nvPr userDrawn="1"/>
        </p:nvPicPr>
        <p:blipFill>
          <a:blip r:embed="rId3">
            <a:alphaModFix/>
          </a:blip>
          <a:stretch>
            <a:fillRect/>
          </a:stretch>
        </p:blipFill>
        <p:spPr>
          <a:xfrm>
            <a:off x="4316298" y="4196182"/>
            <a:ext cx="131225" cy="125125"/>
          </a:xfrm>
          <a:prstGeom prst="rect">
            <a:avLst/>
          </a:prstGeom>
          <a:noFill/>
          <a:ln>
            <a:noFill/>
          </a:ln>
        </p:spPr>
      </p:pic>
      <p:cxnSp>
        <p:nvCxnSpPr>
          <p:cNvPr id="43" name="Google Shape;444;p34">
            <a:extLst>
              <a:ext uri="{FF2B5EF4-FFF2-40B4-BE49-F238E27FC236}">
                <a16:creationId xmlns:a16="http://schemas.microsoft.com/office/drawing/2014/main" id="{262F17E3-68CE-496C-BF2D-DAECE1963A0D}"/>
              </a:ext>
            </a:extLst>
          </p:cNvPr>
          <p:cNvCxnSpPr/>
          <p:nvPr userDrawn="1"/>
        </p:nvCxnSpPr>
        <p:spPr>
          <a:xfrm rot="10800000">
            <a:off x="6173625" y="1772159"/>
            <a:ext cx="0" cy="3665700"/>
          </a:xfrm>
          <a:prstGeom prst="straightConnector1">
            <a:avLst/>
          </a:prstGeom>
          <a:noFill/>
          <a:ln w="19050" cap="flat" cmpd="sng">
            <a:solidFill>
              <a:srgbClr val="60B5DF"/>
            </a:solidFill>
            <a:prstDash val="solid"/>
            <a:round/>
            <a:headEnd type="none" w="med" len="med"/>
            <a:tailEnd type="none" w="med" len="med"/>
          </a:ln>
        </p:spPr>
      </p:cxnSp>
      <p:sp>
        <p:nvSpPr>
          <p:cNvPr id="44" name="Google Shape;445;p34">
            <a:extLst>
              <a:ext uri="{FF2B5EF4-FFF2-40B4-BE49-F238E27FC236}">
                <a16:creationId xmlns:a16="http://schemas.microsoft.com/office/drawing/2014/main" id="{59C67C38-ECB2-410B-A339-A6BF37501ECF}"/>
              </a:ext>
            </a:extLst>
          </p:cNvPr>
          <p:cNvSpPr txBox="1"/>
          <p:nvPr userDrawn="1"/>
        </p:nvSpPr>
        <p:spPr>
          <a:xfrm>
            <a:off x="6068825" y="4554097"/>
            <a:ext cx="3291000" cy="56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Redirection International:</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Avenida Iguaçu, 2820 </a:t>
            </a:r>
            <a:endParaRPr sz="1400" b="0">
              <a:solidFill>
                <a:srgbClr val="FFFFFF"/>
              </a:solidFill>
              <a:latin typeface="Montserrat Light"/>
              <a:ea typeface="Montserrat Light"/>
              <a:cs typeface="Montserrat Light"/>
              <a:sym typeface="Montserrat Light"/>
            </a:endParaRPr>
          </a:p>
          <a:p>
            <a:pPr marL="0" lvl="0" indent="0" algn="r" rtl="0">
              <a:spcBef>
                <a:spcPts val="0"/>
              </a:spcBef>
              <a:spcAft>
                <a:spcPts val="0"/>
              </a:spcAft>
              <a:buNone/>
            </a:pPr>
            <a:r>
              <a:rPr lang="pt-BR" sz="1400" b="0">
                <a:solidFill>
                  <a:srgbClr val="FFFFFF"/>
                </a:solidFill>
                <a:latin typeface="Montserrat Light"/>
                <a:ea typeface="Montserrat Light"/>
                <a:cs typeface="Montserrat Light"/>
                <a:sym typeface="Montserrat Light"/>
              </a:rPr>
              <a:t>Curitiba/PR</a:t>
            </a:r>
            <a:endParaRPr sz="1400" b="0">
              <a:solidFill>
                <a:srgbClr val="FFFFFF"/>
              </a:solidFill>
              <a:latin typeface="Montserrat Light"/>
              <a:ea typeface="Montserrat Light"/>
              <a:cs typeface="Montserrat Light"/>
              <a:sym typeface="Montserrat Light"/>
            </a:endParaRPr>
          </a:p>
        </p:txBody>
      </p:sp>
      <p:cxnSp>
        <p:nvCxnSpPr>
          <p:cNvPr id="66" name="Google Shape;446;p34">
            <a:extLst>
              <a:ext uri="{FF2B5EF4-FFF2-40B4-BE49-F238E27FC236}">
                <a16:creationId xmlns:a16="http://schemas.microsoft.com/office/drawing/2014/main" id="{81883FB2-264D-4915-94F6-F4639E1B0130}"/>
              </a:ext>
            </a:extLst>
          </p:cNvPr>
          <p:cNvCxnSpPr/>
          <p:nvPr userDrawn="1"/>
        </p:nvCxnSpPr>
        <p:spPr>
          <a:xfrm rot="10800000">
            <a:off x="8394725" y="4562472"/>
            <a:ext cx="812700" cy="0"/>
          </a:xfrm>
          <a:prstGeom prst="straightConnector1">
            <a:avLst/>
          </a:prstGeom>
          <a:noFill/>
          <a:ln w="19050" cap="flat" cmpd="sng">
            <a:solidFill>
              <a:srgbClr val="60B5DF"/>
            </a:solidFill>
            <a:prstDash val="solid"/>
            <a:round/>
            <a:headEnd type="none" w="med" len="med"/>
            <a:tailEnd type="none" w="med" len="med"/>
          </a:ln>
        </p:spPr>
      </p:cxnSp>
      <p:sp>
        <p:nvSpPr>
          <p:cNvPr id="67" name="Google Shape;447;p34">
            <a:extLst>
              <a:ext uri="{FF2B5EF4-FFF2-40B4-BE49-F238E27FC236}">
                <a16:creationId xmlns:a16="http://schemas.microsoft.com/office/drawing/2014/main" id="{40129E61-8585-41DF-82D9-88B0880ABF6E}"/>
              </a:ext>
            </a:extLst>
          </p:cNvPr>
          <p:cNvSpPr txBox="1"/>
          <p:nvPr userDrawn="1"/>
        </p:nvSpPr>
        <p:spPr>
          <a:xfrm>
            <a:off x="6374925" y="1913047"/>
            <a:ext cx="3291000" cy="5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CONTACT US:</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rgbClr val="FFFFFF"/>
                </a:solidFill>
                <a:latin typeface="Montserrat"/>
                <a:ea typeface="Montserrat"/>
                <a:cs typeface="Montserrat"/>
                <a:sym typeface="Montserrat"/>
              </a:rPr>
              <a:t>+55 (41) 342-0022</a:t>
            </a:r>
            <a:endParaRPr sz="1200" b="0">
              <a:solidFill>
                <a:srgbClr val="FFFFFF"/>
              </a:solidFill>
              <a:latin typeface="Montserrat"/>
              <a:ea typeface="Montserrat"/>
              <a:cs typeface="Montserrat"/>
              <a:sym typeface="Montserrat"/>
            </a:endParaRPr>
          </a:p>
          <a:p>
            <a:pPr marL="0" lvl="0" indent="0" algn="l" rtl="0">
              <a:spcBef>
                <a:spcPts val="0"/>
              </a:spcBef>
              <a:spcAft>
                <a:spcPts val="0"/>
              </a:spcAft>
              <a:buNone/>
            </a:pPr>
            <a:r>
              <a:rPr lang="pt-BR" sz="1200" b="0">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info@redirection.com.br</a:t>
            </a:r>
            <a:endParaRPr sz="1200" b="0">
              <a:solidFill>
                <a:srgbClr val="FFFFFF"/>
              </a:solidFill>
              <a:latin typeface="Montserrat"/>
              <a:ea typeface="Montserrat"/>
              <a:cs typeface="Montserrat"/>
              <a:sym typeface="Montserrat"/>
            </a:endParaRPr>
          </a:p>
        </p:txBody>
      </p:sp>
      <p:cxnSp>
        <p:nvCxnSpPr>
          <p:cNvPr id="68" name="Google Shape;448;p34">
            <a:extLst>
              <a:ext uri="{FF2B5EF4-FFF2-40B4-BE49-F238E27FC236}">
                <a16:creationId xmlns:a16="http://schemas.microsoft.com/office/drawing/2014/main" id="{45523246-8C5A-4811-AD40-F57ACD226C96}"/>
              </a:ext>
            </a:extLst>
          </p:cNvPr>
          <p:cNvCxnSpPr/>
          <p:nvPr userDrawn="1"/>
        </p:nvCxnSpPr>
        <p:spPr>
          <a:xfrm rot="10800000">
            <a:off x="6488075" y="2236672"/>
            <a:ext cx="812700" cy="0"/>
          </a:xfrm>
          <a:prstGeom prst="straightConnector1">
            <a:avLst/>
          </a:prstGeom>
          <a:noFill/>
          <a:ln w="19050" cap="flat" cmpd="sng">
            <a:solidFill>
              <a:srgbClr val="60B5DF"/>
            </a:solidFill>
            <a:prstDash val="solid"/>
            <a:round/>
            <a:headEnd type="none" w="med" len="med"/>
            <a:tailEnd type="none" w="med" len="med"/>
          </a:ln>
        </p:spPr>
      </p:cxnSp>
      <p:sp>
        <p:nvSpPr>
          <p:cNvPr id="69" name="Title 1">
            <a:extLst>
              <a:ext uri="{FF2B5EF4-FFF2-40B4-BE49-F238E27FC236}">
                <a16:creationId xmlns:a16="http://schemas.microsoft.com/office/drawing/2014/main" id="{8017FAF2-2FDA-4E70-AF33-3EE59C6BDF5C}"/>
              </a:ext>
            </a:extLst>
          </p:cNvPr>
          <p:cNvSpPr txBox="1">
            <a:spLocks/>
          </p:cNvSpPr>
          <p:nvPr userDrawn="1"/>
        </p:nvSpPr>
        <p:spPr>
          <a:xfrm>
            <a:off x="415924" y="414000"/>
            <a:ext cx="6732000" cy="411257"/>
          </a:xfrm>
          <a:prstGeom prst="rect">
            <a:avLst/>
          </a:prstGeom>
        </p:spPr>
        <p:txBody>
          <a:bodyPr vert="horz" wrap="square" lIns="72000" tIns="36000" rIns="0" bIns="36000" rtlCol="0" anchor="t">
            <a:spAutoFit/>
          </a:bodyPr>
          <a:lstStyle>
            <a:lvl1pPr algn="l" defTabSz="914296" rtl="0" eaLnBrk="1" latinLnBrk="0" hangingPunct="1">
              <a:spcBef>
                <a:spcPct val="0"/>
              </a:spcBef>
              <a:buNone/>
              <a:defRPr lang="en-US" sz="2200" b="0" i="0" kern="1200" cap="all" baseline="0">
                <a:solidFill>
                  <a:schemeClr val="tx2"/>
                </a:solidFill>
                <a:latin typeface="+mj-lt"/>
                <a:ea typeface="Malgun Gothic" panose="020B0503020000020004" pitchFamily="34" charset="-127"/>
                <a:cs typeface="+mj-cs"/>
              </a:defRPr>
            </a:lvl1pPr>
          </a:lstStyle>
          <a:p>
            <a:pPr fontAlgn="auto">
              <a:spcAft>
                <a:spcPts val="0"/>
              </a:spcAft>
            </a:pPr>
            <a:r>
              <a:rPr lang="en-US">
                <a:solidFill>
                  <a:schemeClr val="bg1"/>
                </a:solidFill>
              </a:rPr>
              <a:t>team:</a:t>
            </a:r>
          </a:p>
        </p:txBody>
      </p:sp>
      <p:cxnSp>
        <p:nvCxnSpPr>
          <p:cNvPr id="70" name="Google Shape;171;p23">
            <a:extLst>
              <a:ext uri="{FF2B5EF4-FFF2-40B4-BE49-F238E27FC236}">
                <a16:creationId xmlns:a16="http://schemas.microsoft.com/office/drawing/2014/main" id="{380A9E9D-4A2A-4E21-B814-DAFBFB93744E}"/>
              </a:ext>
            </a:extLst>
          </p:cNvPr>
          <p:cNvCxnSpPr>
            <a:cxnSpLocks/>
          </p:cNvCxnSpPr>
          <p:nvPr userDrawn="1"/>
        </p:nvCxnSpPr>
        <p:spPr>
          <a:xfrm rot="10800000">
            <a:off x="492126" y="825257"/>
            <a:ext cx="1482600" cy="0"/>
          </a:xfrm>
          <a:prstGeom prst="straightConnector1">
            <a:avLst/>
          </a:prstGeom>
          <a:noFill/>
          <a:ln w="19050" cap="flat" cmpd="sng">
            <a:solidFill>
              <a:srgbClr val="60B5DF"/>
            </a:solidFill>
            <a:prstDash val="solid"/>
            <a:round/>
            <a:headEnd type="none" w="med" len="med"/>
            <a:tailEnd type="none" w="med" len="med"/>
          </a:ln>
        </p:spPr>
      </p:cxnSp>
      <p:sp>
        <p:nvSpPr>
          <p:cNvPr id="71" name="Google Shape;433;p34">
            <a:extLst>
              <a:ext uri="{FF2B5EF4-FFF2-40B4-BE49-F238E27FC236}">
                <a16:creationId xmlns:a16="http://schemas.microsoft.com/office/drawing/2014/main" id="{23E7A9FA-D79B-417B-8696-0B362146E3DB}"/>
              </a:ext>
            </a:extLst>
          </p:cNvPr>
          <p:cNvSpPr txBox="1">
            <a:spLocks/>
          </p:cNvSpPr>
          <p:nvPr userDrawn="1"/>
        </p:nvSpPr>
        <p:spPr>
          <a:xfrm>
            <a:off x="3061413" y="2827526"/>
            <a:ext cx="2640900" cy="520200"/>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15000"/>
              </a:lnSpc>
              <a:spcBef>
                <a:spcPts val="0"/>
              </a:spcBef>
              <a:spcAft>
                <a:spcPts val="0"/>
              </a:spcAft>
              <a:buFont typeface="Wingdings" panose="05000000000000000000" pitchFamily="2" charset="2"/>
              <a:buNone/>
            </a:pPr>
            <a:r>
              <a:rPr lang="pt-BR" b="0" i="0">
                <a:solidFill>
                  <a:schemeClr val="lt1"/>
                </a:solidFill>
                <a:latin typeface="Montserrat"/>
                <a:ea typeface="Montserrat"/>
                <a:cs typeface="Montserrat"/>
                <a:sym typeface="Montserrat"/>
              </a:rPr>
              <a:t>JOÃO VICTOR</a:t>
            </a:r>
            <a:br>
              <a:rPr lang="pt-BR" b="0" i="0">
                <a:solidFill>
                  <a:schemeClr val="lt1"/>
                </a:solidFill>
                <a:latin typeface="Montserrat"/>
                <a:ea typeface="Montserrat"/>
                <a:cs typeface="Montserrat"/>
                <a:sym typeface="Montserrat"/>
              </a:rPr>
            </a:br>
            <a:r>
              <a:rPr lang="pt-BR" b="0" i="0" err="1">
                <a:solidFill>
                  <a:schemeClr val="lt1"/>
                </a:solidFill>
                <a:latin typeface="+mn-lt"/>
                <a:ea typeface="Montserrat"/>
                <a:cs typeface="Montserrat"/>
                <a:sym typeface="Montserrat"/>
              </a:rPr>
              <a:t>Analyst</a:t>
            </a:r>
            <a:endParaRPr lang="pt-BR" sz="1000" b="0" i="0">
              <a:solidFill>
                <a:schemeClr val="lt1"/>
              </a:solidFill>
              <a:latin typeface="+mn-lt"/>
              <a:ea typeface="Open Sans"/>
              <a:cs typeface="Open Sans"/>
              <a:sym typeface="Open Sans"/>
            </a:endParaRPr>
          </a:p>
        </p:txBody>
      </p:sp>
    </p:spTree>
    <p:extLst>
      <p:ext uri="{BB962C8B-B14F-4D97-AF65-F5344CB8AC3E}">
        <p14:creationId xmlns:p14="http://schemas.microsoft.com/office/powerpoint/2010/main" val="1347597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Subsection_Barras">
    <p:spTree>
      <p:nvGrpSpPr>
        <p:cNvPr id="1" name=""/>
        <p:cNvGrpSpPr/>
        <p:nvPr/>
      </p:nvGrpSpPr>
      <p:grpSpPr>
        <a:xfrm>
          <a:off x="0" y="0"/>
          <a:ext cx="0" cy="0"/>
          <a:chOff x="0" y="0"/>
          <a:chExt cx="0" cy="0"/>
        </a:xfrm>
      </p:grpSpPr>
      <p:pic>
        <p:nvPicPr>
          <p:cNvPr id="5" name="Google Shape;54;p13">
            <a:extLst>
              <a:ext uri="{FF2B5EF4-FFF2-40B4-BE49-F238E27FC236}">
                <a16:creationId xmlns:a16="http://schemas.microsoft.com/office/drawing/2014/main" id="{19D7C31D-02B3-4CD4-B568-470085C83DA8}"/>
              </a:ext>
            </a:extLst>
          </p:cNvPr>
          <p:cNvPicPr preferRelativeResize="0"/>
          <p:nvPr/>
        </p:nvPicPr>
        <p:blipFill rotWithShape="1">
          <a:blip r:embed="rId2">
            <a:alphaModFix amt="20000"/>
          </a:blip>
          <a:srcRect r="17863"/>
          <a:stretch/>
        </p:blipFill>
        <p:spPr>
          <a:xfrm>
            <a:off x="0" y="0"/>
            <a:ext cx="9906000" cy="6857009"/>
          </a:xfrm>
          <a:prstGeom prst="rect">
            <a:avLst/>
          </a:prstGeom>
          <a:noFill/>
          <a:ln>
            <a:noFill/>
          </a:ln>
        </p:spPr>
      </p:pic>
      <p:sp>
        <p:nvSpPr>
          <p:cNvPr id="25" name="Title 1"/>
          <p:cNvSpPr>
            <a:spLocks noGrp="1"/>
          </p:cNvSpPr>
          <p:nvPr>
            <p:ph type="title" hasCustomPrompt="1"/>
          </p:nvPr>
        </p:nvSpPr>
        <p:spPr>
          <a:xfrm>
            <a:off x="3229200" y="4518646"/>
            <a:ext cx="6588000" cy="379907"/>
          </a:xfrm>
          <a:prstGeom prst="rect">
            <a:avLst/>
          </a:prstGeom>
        </p:spPr>
        <p:txBody>
          <a:bodyPr tIns="0" rIns="0" anchor="b" anchorCtr="0">
            <a:spAutoFit/>
          </a:bodyPr>
          <a:lstStyle>
            <a:lvl1pPr>
              <a:lnSpc>
                <a:spcPct val="110000"/>
              </a:lnSpc>
              <a:defRPr sz="2200" b="0" spc="0">
                <a:solidFill>
                  <a:schemeClr val="tx2"/>
                </a:solidFill>
                <a:latin typeface="+mj-lt"/>
              </a:defRPr>
            </a:lvl1pPr>
          </a:lstStyle>
          <a:p>
            <a:r>
              <a:rPr lang="en-US"/>
              <a:t>Click to edit Master title style</a:t>
            </a:r>
            <a:endParaRPr lang="en-GB"/>
          </a:p>
        </p:txBody>
      </p:sp>
      <p:sp>
        <p:nvSpPr>
          <p:cNvPr id="19" name="Text Placeholder 5"/>
          <p:cNvSpPr>
            <a:spLocks noGrp="1"/>
          </p:cNvSpPr>
          <p:nvPr>
            <p:ph type="body" sz="quarter" idx="25" hasCustomPrompt="1"/>
          </p:nvPr>
        </p:nvSpPr>
        <p:spPr>
          <a:xfrm>
            <a:off x="3229200" y="4898553"/>
            <a:ext cx="6588000" cy="324000"/>
          </a:xfrm>
          <a:prstGeom prst="rect">
            <a:avLst/>
          </a:prstGeom>
        </p:spPr>
        <p:txBody>
          <a:bodyPr lIns="72000"/>
          <a:lstStyle>
            <a:lvl1pPr marL="0" indent="0">
              <a:buFontTx/>
              <a:buNone/>
              <a:defRPr lang="en-GB" sz="1400" b="0" i="0" kern="1200" cap="all" baseline="0" dirty="0">
                <a:solidFill>
                  <a:schemeClr val="tx1"/>
                </a:solidFill>
                <a:latin typeface="Calibri Light" panose="020F0302020204030204" pitchFamily="34" charset="0"/>
                <a:ea typeface="+mn-ea"/>
                <a:cs typeface="Calibri Light" panose="020F0302020204030204" pitchFamily="34" charset="0"/>
              </a:defRPr>
            </a:lvl1pPr>
          </a:lstStyle>
          <a:p>
            <a:pPr marL="171450" lvl="0" indent="-171450" algn="l" defTabSz="914296" rtl="0" eaLnBrk="1" latinLnBrk="0" hangingPunct="1">
              <a:lnSpc>
                <a:spcPct val="105000"/>
              </a:lnSpc>
              <a:spcBef>
                <a:spcPct val="0"/>
              </a:spcBef>
              <a:buClr>
                <a:schemeClr val="tx2"/>
              </a:buClr>
              <a:buSzPct val="120000"/>
              <a:buFont typeface="Wingdings" panose="05000000000000000000" pitchFamily="2" charset="2"/>
              <a:buNone/>
            </a:pPr>
            <a:r>
              <a:rPr lang="en-US"/>
              <a:t>CLICK TO add subsection</a:t>
            </a:r>
            <a:endParaRPr lang="en-GB"/>
          </a:p>
        </p:txBody>
      </p:sp>
      <p:cxnSp>
        <p:nvCxnSpPr>
          <p:cNvPr id="3" name="Google Shape;81;p15">
            <a:extLst>
              <a:ext uri="{FF2B5EF4-FFF2-40B4-BE49-F238E27FC236}">
                <a16:creationId xmlns:a16="http://schemas.microsoft.com/office/drawing/2014/main" id="{31E26E00-C014-42F3-ABFC-A41EB22390F0}"/>
              </a:ext>
            </a:extLst>
          </p:cNvPr>
          <p:cNvCxnSpPr>
            <a:cxnSpLocks/>
          </p:cNvCxnSpPr>
          <p:nvPr/>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7" name="Google Shape;56;p13">
            <a:extLst>
              <a:ext uri="{FF2B5EF4-FFF2-40B4-BE49-F238E27FC236}">
                <a16:creationId xmlns:a16="http://schemas.microsoft.com/office/drawing/2014/main" id="{AC56B929-02EC-4D1F-B4E6-425B3B06A75C}"/>
              </a:ext>
            </a:extLst>
          </p:cNvPr>
          <p:cNvPicPr preferRelativeResize="0"/>
          <p:nvPr/>
        </p:nvPicPr>
        <p:blipFill>
          <a:blip r:embed="rId3">
            <a:alphaModFix amt="20000"/>
          </a:blip>
          <a:stretch>
            <a:fillRect/>
          </a:stretch>
        </p:blipFill>
        <p:spPr>
          <a:xfrm>
            <a:off x="428825" y="396825"/>
            <a:ext cx="2869701" cy="753000"/>
          </a:xfrm>
          <a:prstGeom prst="rect">
            <a:avLst/>
          </a:prstGeom>
          <a:noFill/>
          <a:ln>
            <a:noFill/>
          </a:ln>
        </p:spPr>
      </p:pic>
      <p:sp>
        <p:nvSpPr>
          <p:cNvPr id="9" name="Google Shape;57;p13">
            <a:extLst>
              <a:ext uri="{FF2B5EF4-FFF2-40B4-BE49-F238E27FC236}">
                <a16:creationId xmlns:a16="http://schemas.microsoft.com/office/drawing/2014/main" id="{165DAC97-1B2A-43BF-9F2B-9192226C05CB}"/>
              </a:ext>
            </a:extLst>
          </p:cNvPr>
          <p:cNvSpPr txBox="1"/>
          <p:nvPr/>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pic>
        <p:nvPicPr>
          <p:cNvPr id="8" name="Google Shape;54;p13">
            <a:extLst>
              <a:ext uri="{FF2B5EF4-FFF2-40B4-BE49-F238E27FC236}">
                <a16:creationId xmlns:a16="http://schemas.microsoft.com/office/drawing/2014/main" id="{CF8F3505-6670-4650-A9CE-11EE31C7FF8D}"/>
              </a:ext>
            </a:extLst>
          </p:cNvPr>
          <p:cNvPicPr preferRelativeResize="0"/>
          <p:nvPr userDrawn="1"/>
        </p:nvPicPr>
        <p:blipFill rotWithShape="1">
          <a:blip r:embed="rId2">
            <a:alphaModFix amt="20000"/>
          </a:blip>
          <a:srcRect r="17863"/>
          <a:stretch/>
        </p:blipFill>
        <p:spPr>
          <a:xfrm>
            <a:off x="0" y="0"/>
            <a:ext cx="9906000" cy="6857009"/>
          </a:xfrm>
          <a:prstGeom prst="rect">
            <a:avLst/>
          </a:prstGeom>
          <a:noFill/>
          <a:ln>
            <a:noFill/>
          </a:ln>
        </p:spPr>
      </p:pic>
      <p:sp>
        <p:nvSpPr>
          <p:cNvPr id="10" name="Title 1">
            <a:extLst>
              <a:ext uri="{FF2B5EF4-FFF2-40B4-BE49-F238E27FC236}">
                <a16:creationId xmlns:a16="http://schemas.microsoft.com/office/drawing/2014/main" id="{F5F4738C-C2F5-4067-8F72-C8F8C93D69B6}"/>
              </a:ext>
            </a:extLst>
          </p:cNvPr>
          <p:cNvSpPr>
            <a:spLocks noGrp="1"/>
          </p:cNvSpPr>
          <p:nvPr>
            <p:ph type="title" hasCustomPrompt="1"/>
          </p:nvPr>
        </p:nvSpPr>
        <p:spPr>
          <a:xfrm>
            <a:off x="3229200" y="4518646"/>
            <a:ext cx="6588000" cy="379907"/>
          </a:xfrm>
          <a:prstGeom prst="rect">
            <a:avLst/>
          </a:prstGeom>
        </p:spPr>
        <p:txBody>
          <a:bodyPr tIns="0" rIns="0" anchor="b" anchorCtr="0">
            <a:spAutoFit/>
          </a:bodyPr>
          <a:lstStyle>
            <a:lvl1pPr>
              <a:lnSpc>
                <a:spcPct val="110000"/>
              </a:lnSpc>
              <a:defRPr sz="2200" b="0" spc="0">
                <a:solidFill>
                  <a:schemeClr val="tx2"/>
                </a:solidFill>
                <a:latin typeface="+mj-lt"/>
              </a:defRPr>
            </a:lvl1pPr>
          </a:lstStyle>
          <a:p>
            <a:r>
              <a:rPr lang="en-US"/>
              <a:t>Click to edit Master title style</a:t>
            </a:r>
            <a:endParaRPr lang="en-GB"/>
          </a:p>
        </p:txBody>
      </p:sp>
      <p:cxnSp>
        <p:nvCxnSpPr>
          <p:cNvPr id="11" name="Google Shape;81;p15">
            <a:extLst>
              <a:ext uri="{FF2B5EF4-FFF2-40B4-BE49-F238E27FC236}">
                <a16:creationId xmlns:a16="http://schemas.microsoft.com/office/drawing/2014/main" id="{FF459608-A1BF-4D9E-A76D-6A7F95AF323B}"/>
              </a:ext>
            </a:extLst>
          </p:cNvPr>
          <p:cNvCxnSpPr>
            <a:cxnSpLocks/>
          </p:cNvCxnSpPr>
          <p:nvPr userDrawn="1"/>
        </p:nvCxnSpPr>
        <p:spPr>
          <a:xfrm flipH="1">
            <a:off x="3229200" y="4898553"/>
            <a:ext cx="6588000" cy="0"/>
          </a:xfrm>
          <a:prstGeom prst="straightConnector1">
            <a:avLst/>
          </a:prstGeom>
          <a:noFill/>
          <a:ln w="19050" cap="flat" cmpd="sng">
            <a:solidFill>
              <a:srgbClr val="60B5DF"/>
            </a:solidFill>
            <a:prstDash val="solid"/>
            <a:round/>
            <a:headEnd type="none" w="med" len="med"/>
            <a:tailEnd type="none" w="med" len="med"/>
          </a:ln>
        </p:spPr>
      </p:cxnSp>
      <p:pic>
        <p:nvPicPr>
          <p:cNvPr id="12" name="Google Shape;56;p13">
            <a:extLst>
              <a:ext uri="{FF2B5EF4-FFF2-40B4-BE49-F238E27FC236}">
                <a16:creationId xmlns:a16="http://schemas.microsoft.com/office/drawing/2014/main" id="{D4AD3797-729F-498A-B621-D5497564DECD}"/>
              </a:ext>
            </a:extLst>
          </p:cNvPr>
          <p:cNvPicPr preferRelativeResize="0"/>
          <p:nvPr userDrawn="1"/>
        </p:nvPicPr>
        <p:blipFill>
          <a:blip r:embed="rId3">
            <a:alphaModFix amt="20000"/>
          </a:blip>
          <a:stretch>
            <a:fillRect/>
          </a:stretch>
        </p:blipFill>
        <p:spPr>
          <a:xfrm>
            <a:off x="428825" y="396825"/>
            <a:ext cx="2869701" cy="753000"/>
          </a:xfrm>
          <a:prstGeom prst="rect">
            <a:avLst/>
          </a:prstGeom>
          <a:noFill/>
          <a:ln>
            <a:noFill/>
          </a:ln>
        </p:spPr>
      </p:pic>
      <p:sp>
        <p:nvSpPr>
          <p:cNvPr id="13" name="Google Shape;57;p13">
            <a:extLst>
              <a:ext uri="{FF2B5EF4-FFF2-40B4-BE49-F238E27FC236}">
                <a16:creationId xmlns:a16="http://schemas.microsoft.com/office/drawing/2014/main" id="{69F63D46-92AE-49F6-A0B3-7B3F5A1503FF}"/>
              </a:ext>
            </a:extLst>
          </p:cNvPr>
          <p:cNvSpPr txBox="1"/>
          <p:nvPr userDrawn="1"/>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195004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 Processo de F&amp;A">
    <p:spTree>
      <p:nvGrpSpPr>
        <p:cNvPr id="1" name=""/>
        <p:cNvGrpSpPr/>
        <p:nvPr/>
      </p:nvGrpSpPr>
      <p:grpSpPr>
        <a:xfrm>
          <a:off x="0" y="0"/>
          <a:ext cx="0" cy="0"/>
          <a:chOff x="0" y="0"/>
          <a:chExt cx="0" cy="0"/>
        </a:xfrm>
      </p:grpSpPr>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1" name="TextBox 5">
            <a:extLst>
              <a:ext uri="{FF2B5EF4-FFF2-40B4-BE49-F238E27FC236}">
                <a16:creationId xmlns:a16="http://schemas.microsoft.com/office/drawing/2014/main" id="{4CCA4D81-230E-4EC5-9207-5D9AC519EB1D}"/>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cxnSp>
        <p:nvCxnSpPr>
          <p:cNvPr id="13" name="Google Shape;159;p22">
            <a:extLst>
              <a:ext uri="{FF2B5EF4-FFF2-40B4-BE49-F238E27FC236}">
                <a16:creationId xmlns:a16="http://schemas.microsoft.com/office/drawing/2014/main" id="{8CA8C629-B032-4A96-B474-F1A95746162D}"/>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19" name="Google Shape;9;p1">
            <a:extLst>
              <a:ext uri="{FF2B5EF4-FFF2-40B4-BE49-F238E27FC236}">
                <a16:creationId xmlns:a16="http://schemas.microsoft.com/office/drawing/2014/main" id="{1A1633F8-AB6B-4A59-98AD-F9AC8D621C97}"/>
              </a:ext>
            </a:extLst>
          </p:cNvPr>
          <p:cNvPicPr preferRelativeResize="0"/>
          <p:nvPr userDrawn="1"/>
        </p:nvPicPr>
        <p:blipFill>
          <a:blip r:embed="rId2">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3885568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Last Page_Barras">
    <p:spTree>
      <p:nvGrpSpPr>
        <p:cNvPr id="1" name=""/>
        <p:cNvGrpSpPr/>
        <p:nvPr/>
      </p:nvGrpSpPr>
      <p:grpSpPr>
        <a:xfrm>
          <a:off x="0" y="0"/>
          <a:ext cx="0" cy="0"/>
          <a:chOff x="0" y="0"/>
          <a:chExt cx="0" cy="0"/>
        </a:xfrm>
      </p:grpSpPr>
      <p:pic>
        <p:nvPicPr>
          <p:cNvPr id="2" name="Google Shape;54;p13">
            <a:extLst>
              <a:ext uri="{FF2B5EF4-FFF2-40B4-BE49-F238E27FC236}">
                <a16:creationId xmlns:a16="http://schemas.microsoft.com/office/drawing/2014/main" id="{44DEF3BA-F043-40AA-874E-306AC0AF2C79}"/>
              </a:ext>
            </a:extLst>
          </p:cNvPr>
          <p:cNvPicPr preferRelativeResize="0"/>
          <p:nvPr/>
        </p:nvPicPr>
        <p:blipFill rotWithShape="1">
          <a:blip r:embed="rId2">
            <a:alphaModFix amt="20000"/>
          </a:blip>
          <a:srcRect r="17863"/>
          <a:stretch/>
        </p:blipFill>
        <p:spPr>
          <a:xfrm>
            <a:off x="0" y="0"/>
            <a:ext cx="9906000" cy="6857009"/>
          </a:xfrm>
          <a:prstGeom prst="rect">
            <a:avLst/>
          </a:prstGeom>
          <a:noFill/>
          <a:ln>
            <a:noFill/>
          </a:ln>
        </p:spPr>
      </p:pic>
      <p:sp>
        <p:nvSpPr>
          <p:cNvPr id="10" name="Title Placeholder 4"/>
          <p:cNvSpPr>
            <a:spLocks noGrp="1"/>
          </p:cNvSpPr>
          <p:nvPr>
            <p:ph type="title" hasCustomPrompt="1"/>
          </p:nvPr>
        </p:nvSpPr>
        <p:spPr>
          <a:xfrm>
            <a:off x="4284000" y="2442961"/>
            <a:ext cx="5544000" cy="411257"/>
          </a:xfrm>
          <a:prstGeom prst="rect">
            <a:avLst/>
          </a:prstGeom>
        </p:spPr>
        <p:txBody>
          <a:bodyPr vert="horz" wrap="square" lIns="72000" tIns="36000" rIns="0" bIns="36000" rtlCol="0" anchor="t">
            <a:spAutoFit/>
          </a:bodyPr>
          <a:lstStyle>
            <a:lvl1pPr>
              <a:defRPr sz="2200">
                <a:solidFill>
                  <a:schemeClr val="tx2"/>
                </a:solidFill>
              </a:defRPr>
            </a:lvl1pPr>
          </a:lstStyle>
          <a:p>
            <a:r>
              <a:rPr lang="en-US"/>
              <a:t>Click to edit Master title style</a:t>
            </a:r>
            <a:endParaRPr lang="en-GB"/>
          </a:p>
        </p:txBody>
      </p:sp>
      <p:pic>
        <p:nvPicPr>
          <p:cNvPr id="12" name="Picture 11"/>
          <p:cNvPicPr>
            <a:picLocks noChangeAspect="1"/>
          </p:cNvPicPr>
          <p:nvPr/>
        </p:nvPicPr>
        <p:blipFill>
          <a:blip r:embed="rId3">
            <a:lum bright="70000" contrast="-70000"/>
            <a:extLst>
              <a:ext uri="{28A0092B-C50C-407E-A947-70E740481C1C}">
                <a14:useLocalDpi xmlns:a14="http://schemas.microsoft.com/office/drawing/2010/main"/>
              </a:ext>
            </a:extLst>
          </a:blip>
          <a:stretch>
            <a:fillRect/>
          </a:stretch>
        </p:blipFill>
        <p:spPr>
          <a:xfrm>
            <a:off x="3868473" y="5071041"/>
            <a:ext cx="280987" cy="373113"/>
          </a:xfrm>
          <a:prstGeom prst="rect">
            <a:avLst/>
          </a:prstGeom>
          <a:ln>
            <a:solidFill>
              <a:schemeClr val="lt1">
                <a:hueOff val="0"/>
                <a:satOff val="0"/>
                <a:lumOff val="0"/>
              </a:schemeClr>
            </a:solidFill>
          </a:ln>
        </p:spPr>
      </p:pic>
      <p:graphicFrame>
        <p:nvGraphicFramePr>
          <p:cNvPr id="13" name="Table 12"/>
          <p:cNvGraphicFramePr>
            <a:graphicFrameLocks noGrp="1"/>
          </p:cNvGraphicFramePr>
          <p:nvPr>
            <p:extLst>
              <p:ext uri="{D42A27DB-BD31-4B8C-83A1-F6EECF244321}">
                <p14:modId xmlns:p14="http://schemas.microsoft.com/office/powerpoint/2010/main" val="3877340860"/>
              </p:ext>
            </p:extLst>
          </p:nvPr>
        </p:nvGraphicFramePr>
        <p:xfrm>
          <a:off x="4283998" y="5121776"/>
          <a:ext cx="5206076" cy="1620000"/>
        </p:xfrm>
        <a:graphic>
          <a:graphicData uri="http://schemas.openxmlformats.org/drawingml/2006/table">
            <a:tbl>
              <a:tblPr firstRow="1" bandRow="1">
                <a:tableStyleId>{5C22544A-7EE6-4342-B048-85BDC9FD1C3A}</a:tableStyleId>
              </a:tblPr>
              <a:tblGrid>
                <a:gridCol w="2603038">
                  <a:extLst>
                    <a:ext uri="{9D8B030D-6E8A-4147-A177-3AD203B41FA5}">
                      <a16:colId xmlns:a16="http://schemas.microsoft.com/office/drawing/2014/main" val="20000"/>
                    </a:ext>
                  </a:extLst>
                </a:gridCol>
                <a:gridCol w="2603038">
                  <a:extLst>
                    <a:ext uri="{9D8B030D-6E8A-4147-A177-3AD203B41FA5}">
                      <a16:colId xmlns:a16="http://schemas.microsoft.com/office/drawing/2014/main" val="20001"/>
                    </a:ext>
                  </a:extLst>
                </a:gridCol>
              </a:tblGrid>
              <a:tr h="288000">
                <a:tc gridSpan="2">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1500" i="0">
                          <a:solidFill>
                            <a:schemeClr val="tx2"/>
                          </a:solidFill>
                          <a:latin typeface="Calibri Light" panose="020F0302020204030204" pitchFamily="34" charset="0"/>
                          <a:ea typeface="Arial Unicode MS" pitchFamily="34" charset="-128"/>
                          <a:cs typeface="Calibri Light" panose="020F0302020204030204" pitchFamily="34" charset="0"/>
                        </a:rPr>
                        <a:t>REDIRECTION INTERNATIONAL</a:t>
                      </a:r>
                      <a:endParaRPr kumimoji="0" lang="es-ES" sz="15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s-ES" sz="1200" b="0"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00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rPr>
                        <a:t>Head office</a:t>
                      </a:r>
                      <a:endParaRPr kumimoji="0" lang="en-US"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Avenida Iguaçu, 2820 -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Curitiba/PR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e-DE" sz="1100" b="0" i="0" u="none" strike="noStrike" kern="1200" cap="none" spc="0" normalizeH="0" baseline="0" noProof="0">
                        <a:ln>
                          <a:noFill/>
                        </a:ln>
                        <a:solidFill>
                          <a:prstClr val="black">
                            <a:lumMod val="65000"/>
                            <a:lumOff val="35000"/>
                          </a:prstClr>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hlinkClick r:id="rId4"/>
                        </a:rPr>
                        <a:t>www.redirection.com.br</a:t>
                      </a:r>
                      <a:endPar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+55 (41) 342-0022</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hlinkClick r:id="rId5"/>
                        </a:rPr>
                        <a:t>info@redirection.com.br</a:t>
                      </a:r>
                      <a:endPar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3" name="Google Shape;81;p15">
            <a:extLst>
              <a:ext uri="{FF2B5EF4-FFF2-40B4-BE49-F238E27FC236}">
                <a16:creationId xmlns:a16="http://schemas.microsoft.com/office/drawing/2014/main" id="{D09DB224-B1EF-4077-8CF9-EE3BF7042441}"/>
              </a:ext>
            </a:extLst>
          </p:cNvPr>
          <p:cNvCxnSpPr>
            <a:cxnSpLocks/>
          </p:cNvCxnSpPr>
          <p:nvPr/>
        </p:nvCxnSpPr>
        <p:spPr>
          <a:xfrm flipH="1">
            <a:off x="4361998" y="5064021"/>
            <a:ext cx="5544002" cy="0"/>
          </a:xfrm>
          <a:prstGeom prst="straightConnector1">
            <a:avLst/>
          </a:prstGeom>
          <a:noFill/>
          <a:ln w="19050" cap="flat" cmpd="sng">
            <a:solidFill>
              <a:srgbClr val="60B5DF"/>
            </a:solidFill>
            <a:prstDash val="solid"/>
            <a:round/>
            <a:headEnd type="none" w="med" len="med"/>
            <a:tailEnd type="none" w="med" len="med"/>
          </a:ln>
        </p:spPr>
      </p:cxnSp>
      <p:pic>
        <p:nvPicPr>
          <p:cNvPr id="4" name="Google Shape;56;p13">
            <a:extLst>
              <a:ext uri="{FF2B5EF4-FFF2-40B4-BE49-F238E27FC236}">
                <a16:creationId xmlns:a16="http://schemas.microsoft.com/office/drawing/2014/main" id="{46ED82DA-DAE4-4B7C-A303-FC5DD2754B56}"/>
              </a:ext>
            </a:extLst>
          </p:cNvPr>
          <p:cNvPicPr preferRelativeResize="0"/>
          <p:nvPr/>
        </p:nvPicPr>
        <p:blipFill>
          <a:blip r:embed="rId6">
            <a:alphaModFix amt="20000"/>
          </a:blip>
          <a:stretch>
            <a:fillRect/>
          </a:stretch>
        </p:blipFill>
        <p:spPr>
          <a:xfrm>
            <a:off x="428825" y="396825"/>
            <a:ext cx="2869701" cy="753000"/>
          </a:xfrm>
          <a:prstGeom prst="rect">
            <a:avLst/>
          </a:prstGeom>
          <a:noFill/>
          <a:ln>
            <a:noFill/>
          </a:ln>
        </p:spPr>
      </p:pic>
      <p:sp>
        <p:nvSpPr>
          <p:cNvPr id="6" name="Google Shape;57;p13">
            <a:extLst>
              <a:ext uri="{FF2B5EF4-FFF2-40B4-BE49-F238E27FC236}">
                <a16:creationId xmlns:a16="http://schemas.microsoft.com/office/drawing/2014/main" id="{791DA74F-DB0E-4443-8296-31F8C4B729C7}"/>
              </a:ext>
            </a:extLst>
          </p:cNvPr>
          <p:cNvSpPr txBox="1"/>
          <p:nvPr/>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pic>
        <p:nvPicPr>
          <p:cNvPr id="9" name="Google Shape;54;p13">
            <a:extLst>
              <a:ext uri="{FF2B5EF4-FFF2-40B4-BE49-F238E27FC236}">
                <a16:creationId xmlns:a16="http://schemas.microsoft.com/office/drawing/2014/main" id="{BDF86844-226B-496D-8AE8-9CA0795D20D6}"/>
              </a:ext>
            </a:extLst>
          </p:cNvPr>
          <p:cNvPicPr preferRelativeResize="0"/>
          <p:nvPr userDrawn="1"/>
        </p:nvPicPr>
        <p:blipFill rotWithShape="1">
          <a:blip r:embed="rId2">
            <a:alphaModFix amt="20000"/>
          </a:blip>
          <a:srcRect r="17863"/>
          <a:stretch/>
        </p:blipFill>
        <p:spPr>
          <a:xfrm>
            <a:off x="0" y="0"/>
            <a:ext cx="9906000" cy="6857009"/>
          </a:xfrm>
          <a:prstGeom prst="rect">
            <a:avLst/>
          </a:prstGeom>
          <a:noFill/>
          <a:ln>
            <a:noFill/>
          </a:ln>
        </p:spPr>
      </p:pic>
      <p:pic>
        <p:nvPicPr>
          <p:cNvPr id="11" name="Picture 11">
            <a:extLst>
              <a:ext uri="{FF2B5EF4-FFF2-40B4-BE49-F238E27FC236}">
                <a16:creationId xmlns:a16="http://schemas.microsoft.com/office/drawing/2014/main" id="{DA538D09-D47A-4FF8-AEBC-C0BCD627FDC3}"/>
              </a:ext>
            </a:extLst>
          </p:cNvPr>
          <p:cNvPicPr>
            <a:picLocks noChangeAspect="1"/>
          </p:cNvPicPr>
          <p:nvPr userDrawn="1"/>
        </p:nvPicPr>
        <p:blipFill>
          <a:blip r:embed="rId3">
            <a:lum bright="70000" contrast="-70000"/>
            <a:extLst>
              <a:ext uri="{28A0092B-C50C-407E-A947-70E740481C1C}">
                <a14:useLocalDpi xmlns:a14="http://schemas.microsoft.com/office/drawing/2010/main"/>
              </a:ext>
            </a:extLst>
          </a:blip>
          <a:stretch>
            <a:fillRect/>
          </a:stretch>
        </p:blipFill>
        <p:spPr>
          <a:xfrm>
            <a:off x="3868473" y="5071041"/>
            <a:ext cx="280987" cy="373113"/>
          </a:xfrm>
          <a:prstGeom prst="rect">
            <a:avLst/>
          </a:prstGeom>
          <a:ln>
            <a:solidFill>
              <a:schemeClr val="lt1">
                <a:hueOff val="0"/>
                <a:satOff val="0"/>
                <a:lumOff val="0"/>
              </a:schemeClr>
            </a:solidFill>
          </a:ln>
        </p:spPr>
      </p:pic>
      <p:graphicFrame>
        <p:nvGraphicFramePr>
          <p:cNvPr id="14" name="Table 12">
            <a:extLst>
              <a:ext uri="{FF2B5EF4-FFF2-40B4-BE49-F238E27FC236}">
                <a16:creationId xmlns:a16="http://schemas.microsoft.com/office/drawing/2014/main" id="{323F1B30-7A11-4AAF-8BF2-932DBB6EA137}"/>
              </a:ext>
            </a:extLst>
          </p:cNvPr>
          <p:cNvGraphicFramePr>
            <a:graphicFrameLocks noGrp="1"/>
          </p:cNvGraphicFramePr>
          <p:nvPr userDrawn="1">
            <p:extLst>
              <p:ext uri="{D42A27DB-BD31-4B8C-83A1-F6EECF244321}">
                <p14:modId xmlns:p14="http://schemas.microsoft.com/office/powerpoint/2010/main" val="2040096410"/>
              </p:ext>
            </p:extLst>
          </p:nvPr>
        </p:nvGraphicFramePr>
        <p:xfrm>
          <a:off x="4283998" y="5121776"/>
          <a:ext cx="5206076" cy="1620000"/>
        </p:xfrm>
        <a:graphic>
          <a:graphicData uri="http://schemas.openxmlformats.org/drawingml/2006/table">
            <a:tbl>
              <a:tblPr firstRow="1" bandRow="1">
                <a:tableStyleId>{5C22544A-7EE6-4342-B048-85BDC9FD1C3A}</a:tableStyleId>
              </a:tblPr>
              <a:tblGrid>
                <a:gridCol w="2603038">
                  <a:extLst>
                    <a:ext uri="{9D8B030D-6E8A-4147-A177-3AD203B41FA5}">
                      <a16:colId xmlns:a16="http://schemas.microsoft.com/office/drawing/2014/main" val="20000"/>
                    </a:ext>
                  </a:extLst>
                </a:gridCol>
                <a:gridCol w="2603038">
                  <a:extLst>
                    <a:ext uri="{9D8B030D-6E8A-4147-A177-3AD203B41FA5}">
                      <a16:colId xmlns:a16="http://schemas.microsoft.com/office/drawing/2014/main" val="20001"/>
                    </a:ext>
                  </a:extLst>
                </a:gridCol>
              </a:tblGrid>
              <a:tr h="288000">
                <a:tc gridSpan="2">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1500" i="0">
                          <a:solidFill>
                            <a:schemeClr val="tx2"/>
                          </a:solidFill>
                          <a:latin typeface="Calibri Light" panose="020F0302020204030204" pitchFamily="34" charset="0"/>
                          <a:ea typeface="Arial Unicode MS" pitchFamily="34" charset="-128"/>
                          <a:cs typeface="Calibri Light" panose="020F0302020204030204" pitchFamily="34" charset="0"/>
                        </a:rPr>
                        <a:t>REDIRECTION INTERNATIONAL</a:t>
                      </a:r>
                      <a:endParaRPr kumimoji="0" lang="es-ES" sz="15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s-ES" sz="1200" b="0"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0" marR="0" marT="0" marB="0">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32000">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rPr>
                        <a:t>Head office</a:t>
                      </a:r>
                      <a:endParaRPr kumimoji="0" lang="en-US" sz="1100" b="1" i="0" u="none" strike="noStrike" kern="1200" cap="none" spc="0" normalizeH="0" baseline="0" noProof="0">
                        <a:ln>
                          <a:noFill/>
                        </a:ln>
                        <a:solidFill>
                          <a:schemeClr val="tx2"/>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Avenida Iguaçu, 2820 -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Curitiba/PR</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de-DE" sz="1100" b="0" i="0" u="none" strike="noStrike" kern="1200" cap="none" spc="0" normalizeH="0" baseline="0" noProof="0">
                        <a:ln>
                          <a:noFill/>
                        </a:ln>
                        <a:solidFill>
                          <a:prstClr val="black">
                            <a:lumMod val="65000"/>
                            <a:lumOff val="35000"/>
                          </a:prstClr>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hlinkClick r:id="rId4"/>
                        </a:rPr>
                        <a:t>www.redirection.com.br</a:t>
                      </a:r>
                      <a:endParaRPr kumimoji="0" lang="en-GB" sz="1100" b="1" i="0" u="none" strike="noStrike" kern="1200" cap="none" spc="0" normalizeH="0" baseline="0" noProof="0">
                        <a:ln>
                          <a:noFill/>
                        </a:ln>
                        <a:solidFill>
                          <a:srgbClr val="06305D"/>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rPr>
                        <a:t>+55 (41) 342-0022</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hlinkClick r:id="rId5"/>
                        </a:rPr>
                        <a:t>info@redirection.com.br</a:t>
                      </a:r>
                      <a:endParaRPr kumimoji="0" lang="pt-BR"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100" b="0" i="0" u="none" strike="noStrike" kern="1200" cap="none" spc="0" normalizeH="0" baseline="0" noProof="0">
                        <a:ln>
                          <a:noFill/>
                        </a:ln>
                        <a:solidFill>
                          <a:schemeClr val="tx1"/>
                        </a:solidFill>
                        <a:effectLst/>
                        <a:uLnTx/>
                        <a:uFillTx/>
                        <a:latin typeface="Calibri Light" panose="020F0302020204030204" pitchFamily="34" charset="0"/>
                        <a:ea typeface="Arial Unicode MS" pitchFamily="34" charset="-128"/>
                        <a:cs typeface="Calibri Light" panose="020F0302020204030204" pitchFamily="34" charset="0"/>
                      </a:endParaRPr>
                    </a:p>
                  </a:txBody>
                  <a:tcPr marL="72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15" name="Google Shape;81;p15">
            <a:extLst>
              <a:ext uri="{FF2B5EF4-FFF2-40B4-BE49-F238E27FC236}">
                <a16:creationId xmlns:a16="http://schemas.microsoft.com/office/drawing/2014/main" id="{F82D77AE-3566-446B-81CD-9D503823EB4E}"/>
              </a:ext>
            </a:extLst>
          </p:cNvPr>
          <p:cNvCxnSpPr>
            <a:cxnSpLocks/>
          </p:cNvCxnSpPr>
          <p:nvPr userDrawn="1"/>
        </p:nvCxnSpPr>
        <p:spPr>
          <a:xfrm flipH="1">
            <a:off x="4361998" y="5064021"/>
            <a:ext cx="5544002" cy="0"/>
          </a:xfrm>
          <a:prstGeom prst="straightConnector1">
            <a:avLst/>
          </a:prstGeom>
          <a:noFill/>
          <a:ln w="19050" cap="flat" cmpd="sng">
            <a:solidFill>
              <a:srgbClr val="60B5DF"/>
            </a:solidFill>
            <a:prstDash val="solid"/>
            <a:round/>
            <a:headEnd type="none" w="med" len="med"/>
            <a:tailEnd type="none" w="med" len="med"/>
          </a:ln>
        </p:spPr>
      </p:cxnSp>
      <p:pic>
        <p:nvPicPr>
          <p:cNvPr id="16" name="Google Shape;56;p13">
            <a:extLst>
              <a:ext uri="{FF2B5EF4-FFF2-40B4-BE49-F238E27FC236}">
                <a16:creationId xmlns:a16="http://schemas.microsoft.com/office/drawing/2014/main" id="{5EB12B3D-7524-4368-A978-77B6953F220E}"/>
              </a:ext>
            </a:extLst>
          </p:cNvPr>
          <p:cNvPicPr preferRelativeResize="0"/>
          <p:nvPr userDrawn="1"/>
        </p:nvPicPr>
        <p:blipFill>
          <a:blip r:embed="rId6">
            <a:alphaModFix amt="20000"/>
          </a:blip>
          <a:stretch>
            <a:fillRect/>
          </a:stretch>
        </p:blipFill>
        <p:spPr>
          <a:xfrm>
            <a:off x="428825" y="396825"/>
            <a:ext cx="2869701" cy="753000"/>
          </a:xfrm>
          <a:prstGeom prst="rect">
            <a:avLst/>
          </a:prstGeom>
          <a:noFill/>
          <a:ln>
            <a:noFill/>
          </a:ln>
        </p:spPr>
      </p:pic>
      <p:sp>
        <p:nvSpPr>
          <p:cNvPr id="17" name="Google Shape;57;p13">
            <a:extLst>
              <a:ext uri="{FF2B5EF4-FFF2-40B4-BE49-F238E27FC236}">
                <a16:creationId xmlns:a16="http://schemas.microsoft.com/office/drawing/2014/main" id="{C1AEBFB5-EDB4-4D65-953B-D4E910EFAED3}"/>
              </a:ext>
            </a:extLst>
          </p:cNvPr>
          <p:cNvSpPr txBox="1"/>
          <p:nvPr userDrawn="1"/>
        </p:nvSpPr>
        <p:spPr>
          <a:xfrm>
            <a:off x="344021" y="1149825"/>
            <a:ext cx="2954505"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050" b="0">
                <a:solidFill>
                  <a:schemeClr val="bg1">
                    <a:lumMod val="75000"/>
                  </a:schemeClr>
                </a:solidFill>
                <a:highlight>
                  <a:srgbClr val="FFFFFF"/>
                </a:highlight>
                <a:latin typeface="Montserrat Light"/>
                <a:ea typeface="Montserrat Light"/>
                <a:cs typeface="Montserrat Light"/>
                <a:sym typeface="Montserrat Light"/>
              </a:rPr>
              <a:t>São Paulo - Curitiba - London - New York</a:t>
            </a:r>
            <a:endParaRPr b="0">
              <a:solidFill>
                <a:schemeClr val="bg1">
                  <a:lumMod val="75000"/>
                </a:schemeClr>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7537697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hilosoph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Click to edit Master title style</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3" name="Rectangle 12"/>
          <p:cNvSpPr/>
          <p:nvPr/>
        </p:nvSpPr>
        <p:spPr>
          <a:xfrm>
            <a:off x="5387590" y="6641958"/>
            <a:ext cx="4518410" cy="2160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b="0" i="0"/>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sp>
        <p:nvSpPr>
          <p:cNvPr id="8" name="TextBox 7"/>
          <p:cNvSpPr txBox="1"/>
          <p:nvPr/>
        </p:nvSpPr>
        <p:spPr>
          <a:xfrm>
            <a:off x="8231678" y="6642556"/>
            <a:ext cx="1257322" cy="195814"/>
          </a:xfrm>
          <a:prstGeom prst="rect">
            <a:avLst/>
          </a:prstGeom>
        </p:spPr>
        <p:txBody>
          <a:bodyPr wrap="none" lIns="36000" tIns="36000" rIns="36000" bIns="36000" rtlCol="0" anchor="b">
            <a:spAutoFit/>
          </a:bodyPr>
          <a:lstStyle/>
          <a:p>
            <a:pPr marL="0" indent="0" algn="r" fontAlgn="auto">
              <a:spcAft>
                <a:spcPts val="0"/>
              </a:spcAft>
              <a:buClr>
                <a:srgbClr val="06305D"/>
              </a:buClr>
              <a:buFontTx/>
              <a:buNone/>
            </a:pPr>
            <a:r>
              <a:rPr lang="de-DE" sz="800" b="0" i="1">
                <a:solidFill>
                  <a:schemeClr val="tx1"/>
                </a:solidFill>
                <a:latin typeface="+mn-lt"/>
              </a:rPr>
              <a:t>Strictly</a:t>
            </a:r>
            <a:r>
              <a:rPr lang="de-DE" sz="800" b="0" i="1" baseline="0">
                <a:solidFill>
                  <a:schemeClr val="tx1"/>
                </a:solidFill>
                <a:latin typeface="+mn-lt"/>
              </a:rPr>
              <a:t> private &amp; confidential</a:t>
            </a:r>
            <a:endParaRPr lang="en-GB" sz="800" b="0" i="1">
              <a:solidFill>
                <a:schemeClr val="tx1"/>
              </a:solidFill>
              <a:latin typeface="+mn-lt"/>
            </a:endParaRPr>
          </a:p>
        </p:txBody>
      </p:sp>
      <p:sp>
        <p:nvSpPr>
          <p:cNvPr id="9" name="Rectangle 12">
            <a:extLst>
              <a:ext uri="{FF2B5EF4-FFF2-40B4-BE49-F238E27FC236}">
                <a16:creationId xmlns:a16="http://schemas.microsoft.com/office/drawing/2014/main" id="{B401CF46-6390-44D6-B46F-9D667BC6A1E9}"/>
              </a:ext>
            </a:extLst>
          </p:cNvPr>
          <p:cNvSpPr/>
          <p:nvPr userDrawn="1"/>
        </p:nvSpPr>
        <p:spPr>
          <a:xfrm>
            <a:off x="5387590" y="6641958"/>
            <a:ext cx="4518410" cy="216042"/>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en-GB" b="0" i="0"/>
          </a:p>
        </p:txBody>
      </p:sp>
      <p:sp>
        <p:nvSpPr>
          <p:cNvPr id="10" name="TextBox 5">
            <a:extLst>
              <a:ext uri="{FF2B5EF4-FFF2-40B4-BE49-F238E27FC236}">
                <a16:creationId xmlns:a16="http://schemas.microsoft.com/office/drawing/2014/main" id="{1FDD969A-A1D0-451F-A0B8-9CB660DFE0BE}"/>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sp>
        <p:nvSpPr>
          <p:cNvPr id="11" name="TextBox 7">
            <a:extLst>
              <a:ext uri="{FF2B5EF4-FFF2-40B4-BE49-F238E27FC236}">
                <a16:creationId xmlns:a16="http://schemas.microsoft.com/office/drawing/2014/main" id="{6C543276-C433-442C-AE5A-82B92332A25C}"/>
              </a:ext>
            </a:extLst>
          </p:cNvPr>
          <p:cNvSpPr txBox="1"/>
          <p:nvPr userDrawn="1"/>
        </p:nvSpPr>
        <p:spPr>
          <a:xfrm>
            <a:off x="8231678" y="6642556"/>
            <a:ext cx="1257322" cy="195814"/>
          </a:xfrm>
          <a:prstGeom prst="rect">
            <a:avLst/>
          </a:prstGeom>
        </p:spPr>
        <p:txBody>
          <a:bodyPr wrap="none" lIns="36000" tIns="36000" rIns="36000" bIns="36000" rtlCol="0" anchor="b">
            <a:spAutoFit/>
          </a:bodyPr>
          <a:lstStyle/>
          <a:p>
            <a:pPr marL="0" indent="0" algn="r" fontAlgn="auto">
              <a:spcAft>
                <a:spcPts val="0"/>
              </a:spcAft>
              <a:buClr>
                <a:srgbClr val="06305D"/>
              </a:buClr>
              <a:buFontTx/>
              <a:buNone/>
            </a:pPr>
            <a:r>
              <a:rPr lang="de-DE" sz="800" b="0" i="1">
                <a:solidFill>
                  <a:schemeClr val="tx1"/>
                </a:solidFill>
                <a:latin typeface="+mn-lt"/>
              </a:rPr>
              <a:t>Strictly</a:t>
            </a:r>
            <a:r>
              <a:rPr lang="de-DE" sz="800" b="0" i="1" baseline="0">
                <a:solidFill>
                  <a:schemeClr val="tx1"/>
                </a:solidFill>
                <a:latin typeface="+mn-lt"/>
              </a:rPr>
              <a:t> private &amp; confidential</a:t>
            </a:r>
            <a:endParaRPr lang="en-GB" sz="800" b="0" i="1">
              <a:solidFill>
                <a:schemeClr val="tx1"/>
              </a:solidFill>
              <a:latin typeface="+mn-lt"/>
            </a:endParaRPr>
          </a:p>
        </p:txBody>
      </p:sp>
      <p:pic>
        <p:nvPicPr>
          <p:cNvPr id="12" name="Google Shape;9;p1">
            <a:extLst>
              <a:ext uri="{FF2B5EF4-FFF2-40B4-BE49-F238E27FC236}">
                <a16:creationId xmlns:a16="http://schemas.microsoft.com/office/drawing/2014/main" id="{A63086C9-A228-4656-B4D9-D18D2348550F}"/>
              </a:ext>
            </a:extLst>
          </p:cNvPr>
          <p:cNvPicPr preferRelativeResize="0"/>
          <p:nvPr userDrawn="1"/>
        </p:nvPicPr>
        <p:blipFill>
          <a:blip r:embed="rId2">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2256954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12"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
        <p:nvSpPr>
          <p:cNvPr id="16" name="Title 15"/>
          <p:cNvSpPr>
            <a:spLocks noGrp="1"/>
          </p:cNvSpPr>
          <p:nvPr>
            <p:ph type="title"/>
          </p:nvPr>
        </p:nvSpPr>
        <p:spPr>
          <a:xfrm>
            <a:off x="415924" y="414000"/>
            <a:ext cx="7776000" cy="411257"/>
          </a:xfrm>
        </p:spPr>
        <p:txBody>
          <a:bodyPr/>
          <a:lstStyle/>
          <a:p>
            <a:r>
              <a:rPr lang="pt-BR"/>
              <a:t>Clique para editar o título Mestre</a:t>
            </a:r>
            <a:endParaRPr lang="en-GB"/>
          </a:p>
        </p:txBody>
      </p:sp>
      <p:sp>
        <p:nvSpPr>
          <p:cNvPr id="9"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5" name="Espaço Reservado para Conteúdo 9">
            <a:extLst>
              <a:ext uri="{FF2B5EF4-FFF2-40B4-BE49-F238E27FC236}">
                <a16:creationId xmlns:a16="http://schemas.microsoft.com/office/drawing/2014/main" id="{727FF766-9BDF-4150-8C98-1911E4020807}"/>
              </a:ext>
            </a:extLst>
          </p:cNvPr>
          <p:cNvSpPr>
            <a:spLocks noGrp="1"/>
          </p:cNvSpPr>
          <p:nvPr>
            <p:ph sz="quarter" idx="13"/>
          </p:nvPr>
        </p:nvSpPr>
        <p:spPr>
          <a:xfrm>
            <a:off x="428497" y="856012"/>
            <a:ext cx="9047731" cy="304458"/>
          </a:xfrm>
        </p:spPr>
        <p:txBody>
          <a:bodyPr/>
          <a:lstStyle>
            <a:lvl1pPr marL="0" indent="0">
              <a:buNone/>
              <a:defRPr sz="1600" i="1">
                <a:latin typeface="+mj-lt"/>
              </a:defRPr>
            </a:lvl1pPr>
          </a:lstStyle>
          <a:p>
            <a:endParaRPr lang="pt-BR"/>
          </a:p>
        </p:txBody>
      </p:sp>
    </p:spTree>
    <p:extLst>
      <p:ext uri="{BB962C8B-B14F-4D97-AF65-F5344CB8AC3E}">
        <p14:creationId xmlns:p14="http://schemas.microsoft.com/office/powerpoint/2010/main" val="3251541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1 heading">
    <p:spTree>
      <p:nvGrpSpPr>
        <p:cNvPr id="1" name=""/>
        <p:cNvGrpSpPr/>
        <p:nvPr/>
      </p:nvGrpSpPr>
      <p:grpSpPr>
        <a:xfrm>
          <a:off x="0" y="0"/>
          <a:ext cx="0" cy="0"/>
          <a:chOff x="0" y="0"/>
          <a:chExt cx="0" cy="0"/>
        </a:xfrm>
      </p:grpSpPr>
      <p:sp>
        <p:nvSpPr>
          <p:cNvPr id="18"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buFontTx/>
              <a:buNone/>
              <a:defRPr sz="1400" b="0">
                <a:solidFill>
                  <a:schemeClr val="tx2"/>
                </a:solidFill>
              </a:defRPr>
            </a:lvl1pPr>
          </a:lstStyle>
          <a:p>
            <a:pPr lvl="0"/>
            <a:r>
              <a:rPr lang="en-US"/>
              <a:t>Click to edit heading</a:t>
            </a:r>
            <a:endParaRPr lang="en-GB"/>
          </a:p>
        </p:txBody>
      </p:sp>
      <p:sp>
        <p:nvSpPr>
          <p:cNvPr id="2" name="Title 1"/>
          <p:cNvSpPr>
            <a:spLocks noGrp="1"/>
          </p:cNvSpPr>
          <p:nvPr>
            <p:ph type="title"/>
          </p:nvPr>
        </p:nvSpPr>
        <p:spPr/>
        <p:txBody>
          <a:bodyPr/>
          <a:lstStyle>
            <a:lvl1pPr>
              <a:defRPr>
                <a:solidFill>
                  <a:schemeClr val="tx2"/>
                </a:solidFill>
              </a:defRPr>
            </a:lvl1pPr>
          </a:lstStyle>
          <a:p>
            <a:r>
              <a:rPr lang="pt-BR"/>
              <a:t>Clique para editar o título Mestre</a:t>
            </a:r>
            <a:endParaRPr lang="en-GB"/>
          </a:p>
        </p:txBody>
      </p:sp>
      <p:sp>
        <p:nvSpPr>
          <p:cNvPr id="6"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Tree>
    <p:extLst>
      <p:ext uri="{BB962C8B-B14F-4D97-AF65-F5344CB8AC3E}">
        <p14:creationId xmlns:p14="http://schemas.microsoft.com/office/powerpoint/2010/main" val="37072578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1 heading w strapline">
    <p:spTree>
      <p:nvGrpSpPr>
        <p:cNvPr id="1" name=""/>
        <p:cNvGrpSpPr/>
        <p:nvPr/>
      </p:nvGrpSpPr>
      <p:grpSpPr>
        <a:xfrm>
          <a:off x="0" y="0"/>
          <a:ext cx="0" cy="0"/>
          <a:chOff x="0" y="0"/>
          <a:chExt cx="0" cy="0"/>
        </a:xfrm>
      </p:grpSpPr>
      <p:sp>
        <p:nvSpPr>
          <p:cNvPr id="18"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2" name="Title 1"/>
          <p:cNvSpPr>
            <a:spLocks noGrp="1"/>
          </p:cNvSpPr>
          <p:nvPr>
            <p:ph type="title"/>
          </p:nvPr>
        </p:nvSpPr>
        <p:spPr/>
        <p:txBody>
          <a:bodyPr/>
          <a:lstStyle/>
          <a:p>
            <a:r>
              <a:rPr lang="pt-BR"/>
              <a:t>Clique para editar o título Mestre</a:t>
            </a:r>
            <a:endParaRPr lang="en-GB"/>
          </a:p>
        </p:txBody>
      </p:sp>
      <p:sp>
        <p:nvSpPr>
          <p:cNvPr id="6"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7"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410427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1 page">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417000" y="1844675"/>
            <a:ext cx="9072000" cy="3996000"/>
          </a:xfrm>
          <a:prstGeom prst="rect">
            <a:avLst/>
          </a:prstGeom>
        </p:spPr>
        <p:txBody>
          <a:bodyPr lIns="72000" rIns="36000"/>
          <a:lstStyle>
            <a:lvl1pPr marL="180000" indent="-180000">
              <a:defRPr>
                <a:solidFill>
                  <a:schemeClr val="tx1"/>
                </a:solidFill>
              </a:defRPr>
            </a:lvl1pPr>
            <a:lvl2pPr indent="-180000">
              <a:defRPr>
                <a:solidFill>
                  <a:schemeClr val="tx1"/>
                </a:solidFill>
              </a:defRPr>
            </a:lvl2pPr>
            <a:lvl3pPr marL="540000" indent="-180000">
              <a:defRPr>
                <a:solidFill>
                  <a:schemeClr val="tx1"/>
                </a:solidFill>
              </a:defRPr>
            </a:lvl3pPr>
            <a:lvl4pPr indent="-180000">
              <a:defRPr>
                <a:solidFill>
                  <a:schemeClr val="tx1"/>
                </a:solidFill>
              </a:defRPr>
            </a:lvl4pPr>
            <a:lvl5pPr marL="900000" indent="-108000">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5"/>
          <p:cNvSpPr>
            <a:spLocks noGrp="1"/>
          </p:cNvSpPr>
          <p:nvPr>
            <p:ph type="body" sz="quarter" idx="25" hasCustomPrompt="1"/>
          </p:nvPr>
        </p:nvSpPr>
        <p:spPr>
          <a:xfrm>
            <a:off x="417000" y="1484313"/>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2" name="Title 1"/>
          <p:cNvSpPr>
            <a:spLocks noGrp="1"/>
          </p:cNvSpPr>
          <p:nvPr>
            <p:ph type="title"/>
          </p:nvPr>
        </p:nvSpPr>
        <p:spPr/>
        <p:txBody>
          <a:bodyPr/>
          <a:lstStyle/>
          <a:p>
            <a:r>
              <a:rPr lang="pt-BR"/>
              <a:t>Clique para editar o título Mestre</a:t>
            </a:r>
            <a:endParaRPr lang="en-GB"/>
          </a:p>
        </p:txBody>
      </p:sp>
      <p:sp>
        <p:nvSpPr>
          <p:cNvPr id="8"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9" name="Text Placeholder 2"/>
          <p:cNvSpPr>
            <a:spLocks noGrp="1"/>
          </p:cNvSpPr>
          <p:nvPr>
            <p:ph type="body" sz="quarter" idx="26" hasCustomPrompt="1"/>
          </p:nvPr>
        </p:nvSpPr>
        <p:spPr>
          <a:xfrm>
            <a:off x="417000" y="6127926"/>
            <a:ext cx="9072000" cy="395869"/>
          </a:xfrm>
          <a:prstGeom prst="rect">
            <a:avLst/>
          </a:prstGeom>
        </p:spPr>
        <p:txBody>
          <a:bodyPr lIns="36000" tIns="36000" rIns="36000" bIns="36000" anchor="b">
            <a:spAutoFit/>
          </a:bodyPr>
          <a:lstStyle>
            <a:lvl1pPr marL="0" indent="0" algn="ctr">
              <a:spcBef>
                <a:spcPts val="0"/>
              </a:spcBef>
              <a:buFontTx/>
              <a:buNone/>
              <a:defRPr sz="2000" b="1" i="0">
                <a:solidFill>
                  <a:schemeClr val="tx2"/>
                </a:solidFill>
              </a:defRPr>
            </a:lvl1pPr>
          </a:lstStyle>
          <a:p>
            <a:pPr lvl="0"/>
            <a:r>
              <a:rPr lang="en-US"/>
              <a:t>Click to edit strapline</a:t>
            </a:r>
          </a:p>
        </p:txBody>
      </p:sp>
    </p:spTree>
    <p:extLst>
      <p:ext uri="{BB962C8B-B14F-4D97-AF65-F5344CB8AC3E}">
        <p14:creationId xmlns:p14="http://schemas.microsoft.com/office/powerpoint/2010/main" val="27653253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1_ 2 lines">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417000" y="1844675"/>
            <a:ext cx="9072000" cy="180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22" hasCustomPrompt="1"/>
          </p:nvPr>
        </p:nvSpPr>
        <p:spPr>
          <a:xfrm>
            <a:off x="417600" y="1483200"/>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9" name="Text Placeholder 6"/>
          <p:cNvSpPr>
            <a:spLocks noGrp="1"/>
          </p:cNvSpPr>
          <p:nvPr>
            <p:ph type="body" sz="quarter" idx="23"/>
          </p:nvPr>
        </p:nvSpPr>
        <p:spPr>
          <a:xfrm>
            <a:off x="417002" y="4150838"/>
            <a:ext cx="9072000" cy="180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2" name="Text Placeholder 5"/>
          <p:cNvSpPr>
            <a:spLocks noGrp="1"/>
          </p:cNvSpPr>
          <p:nvPr>
            <p:ph type="body" sz="quarter" idx="25" hasCustomPrompt="1"/>
          </p:nvPr>
        </p:nvSpPr>
        <p:spPr>
          <a:xfrm>
            <a:off x="417000" y="3789363"/>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1"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224210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1_ 3 lines">
    <p:spTree>
      <p:nvGrpSpPr>
        <p:cNvPr id="1" name=""/>
        <p:cNvGrpSpPr/>
        <p:nvPr/>
      </p:nvGrpSpPr>
      <p:grpSpPr>
        <a:xfrm>
          <a:off x="0" y="0"/>
          <a:ext cx="0" cy="0"/>
          <a:chOff x="0" y="0"/>
          <a:chExt cx="0" cy="0"/>
        </a:xfrm>
      </p:grpSpPr>
      <p:sp>
        <p:nvSpPr>
          <p:cNvPr id="7" name="Text Placeholder 6"/>
          <p:cNvSpPr>
            <a:spLocks noGrp="1"/>
          </p:cNvSpPr>
          <p:nvPr>
            <p:ph type="body" sz="quarter" idx="21" hasCustomPrompt="1"/>
          </p:nvPr>
        </p:nvSpPr>
        <p:spPr>
          <a:xfrm>
            <a:off x="417000" y="1844675"/>
            <a:ext cx="9072000" cy="108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22" hasCustomPrompt="1"/>
          </p:nvPr>
        </p:nvSpPr>
        <p:spPr>
          <a:xfrm>
            <a:off x="417600" y="1483200"/>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9" name="Text Placeholder 6"/>
          <p:cNvSpPr>
            <a:spLocks noGrp="1"/>
          </p:cNvSpPr>
          <p:nvPr>
            <p:ph type="body" sz="quarter" idx="23"/>
          </p:nvPr>
        </p:nvSpPr>
        <p:spPr>
          <a:xfrm>
            <a:off x="417002" y="3395505"/>
            <a:ext cx="9072000" cy="108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2" name="Text Placeholder 5"/>
          <p:cNvSpPr>
            <a:spLocks noGrp="1"/>
          </p:cNvSpPr>
          <p:nvPr>
            <p:ph type="body" sz="quarter" idx="25" hasCustomPrompt="1"/>
          </p:nvPr>
        </p:nvSpPr>
        <p:spPr>
          <a:xfrm>
            <a:off x="417000" y="3034030"/>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1"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
        <p:nvSpPr>
          <p:cNvPr id="13" name="Text Placeholder 6"/>
          <p:cNvSpPr>
            <a:spLocks noGrp="1"/>
          </p:cNvSpPr>
          <p:nvPr>
            <p:ph type="body" sz="quarter" idx="28"/>
          </p:nvPr>
        </p:nvSpPr>
        <p:spPr>
          <a:xfrm>
            <a:off x="415927" y="4946336"/>
            <a:ext cx="9072000" cy="1080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GB"/>
          </a:p>
        </p:txBody>
      </p:sp>
      <p:sp>
        <p:nvSpPr>
          <p:cNvPr id="14" name="Text Placeholder 5"/>
          <p:cNvSpPr>
            <a:spLocks noGrp="1"/>
          </p:cNvSpPr>
          <p:nvPr>
            <p:ph type="body" sz="quarter" idx="29" hasCustomPrompt="1"/>
          </p:nvPr>
        </p:nvSpPr>
        <p:spPr>
          <a:xfrm>
            <a:off x="415925" y="4584861"/>
            <a:ext cx="9072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Tree>
    <p:extLst>
      <p:ext uri="{BB962C8B-B14F-4D97-AF65-F5344CB8AC3E}">
        <p14:creationId xmlns:p14="http://schemas.microsoft.com/office/powerpoint/2010/main" val="38681114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2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21" name="Title 20"/>
          <p:cNvSpPr>
            <a:spLocks noGrp="1"/>
          </p:cNvSpPr>
          <p:nvPr>
            <p:ph type="title"/>
          </p:nvPr>
        </p:nvSpPr>
        <p:spPr/>
        <p:txBody>
          <a:bodyPr/>
          <a:lstStyle/>
          <a:p>
            <a:r>
              <a:rPr lang="pt-BR"/>
              <a:t>Clique para editar o título Mestre</a:t>
            </a:r>
            <a:endParaRPr lang="en-GB"/>
          </a:p>
        </p:txBody>
      </p:sp>
      <p:sp>
        <p:nvSpPr>
          <p:cNvPr id="1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1" name="Text Placeholder 6"/>
          <p:cNvSpPr>
            <a:spLocks noGrp="1"/>
          </p:cNvSpPr>
          <p:nvPr>
            <p:ph type="body" sz="quarter" idx="21" hasCustomPrompt="1"/>
          </p:nvPr>
        </p:nvSpPr>
        <p:spPr>
          <a:xfrm>
            <a:off x="417000" y="1844675"/>
            <a:ext cx="43201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6"/>
          <p:cNvSpPr>
            <a:spLocks noGrp="1"/>
          </p:cNvSpPr>
          <p:nvPr>
            <p:ph type="body" sz="quarter" idx="28" hasCustomPrompt="1"/>
          </p:nvPr>
        </p:nvSpPr>
        <p:spPr>
          <a:xfrm>
            <a:off x="5168900" y="1844675"/>
            <a:ext cx="43201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34833990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2 heading only">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21" name="Title 20"/>
          <p:cNvSpPr>
            <a:spLocks noGrp="1"/>
          </p:cNvSpPr>
          <p:nvPr>
            <p:ph type="title"/>
          </p:nvPr>
        </p:nvSpPr>
        <p:spPr/>
        <p:txBody>
          <a:bodyPr/>
          <a:lstStyle/>
          <a:p>
            <a:r>
              <a:rPr lang="pt-BR"/>
              <a:t>Clique para editar o título Mestre</a:t>
            </a:r>
            <a:endParaRPr lang="en-GB"/>
          </a:p>
        </p:txBody>
      </p:sp>
      <p:sp>
        <p:nvSpPr>
          <p:cNvPr id="8"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7"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384766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to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7 SETORES ESTRATÉGICOS</a:t>
            </a:r>
            <a:endParaRPr lang="en-GB"/>
          </a:p>
        </p:txBody>
      </p:sp>
      <p:sp>
        <p:nvSpPr>
          <p:cNvPr id="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6" name="TextBox 5"/>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pic>
        <p:nvPicPr>
          <p:cNvPr id="4" name="Google Shape;199;p25">
            <a:extLst>
              <a:ext uri="{FF2B5EF4-FFF2-40B4-BE49-F238E27FC236}">
                <a16:creationId xmlns:a16="http://schemas.microsoft.com/office/drawing/2014/main" id="{3713E885-C462-4FC0-B76E-EABA958D24FC}"/>
              </a:ext>
            </a:extLst>
          </p:cNvPr>
          <p:cNvPicPr preferRelativeResize="0"/>
          <p:nvPr/>
        </p:nvPicPr>
        <p:blipFill>
          <a:blip r:embed="rId2">
            <a:alphaModFix/>
          </a:blip>
          <a:stretch>
            <a:fillRect/>
          </a:stretch>
        </p:blipFill>
        <p:spPr>
          <a:xfrm>
            <a:off x="591696" y="1142148"/>
            <a:ext cx="8724852" cy="5175761"/>
          </a:xfrm>
          <a:prstGeom prst="rect">
            <a:avLst/>
          </a:prstGeom>
          <a:noFill/>
          <a:ln>
            <a:noFill/>
          </a:ln>
        </p:spPr>
      </p:pic>
      <p:cxnSp>
        <p:nvCxnSpPr>
          <p:cNvPr id="7" name="Google Shape;159;p22">
            <a:extLst>
              <a:ext uri="{FF2B5EF4-FFF2-40B4-BE49-F238E27FC236}">
                <a16:creationId xmlns:a16="http://schemas.microsoft.com/office/drawing/2014/main" id="{84898971-8AA3-45FF-9ABB-2EB33A348D0D}"/>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
        <p:nvSpPr>
          <p:cNvPr id="10" name="TextBox 5">
            <a:extLst>
              <a:ext uri="{FF2B5EF4-FFF2-40B4-BE49-F238E27FC236}">
                <a16:creationId xmlns:a16="http://schemas.microsoft.com/office/drawing/2014/main" id="{BA76C12C-0267-468A-BBA9-6215D9F5EC9D}"/>
              </a:ext>
            </a:extLst>
          </p:cNvPr>
          <p:cNvSpPr txBox="1"/>
          <p:nvPr userDrawn="1"/>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pic>
        <p:nvPicPr>
          <p:cNvPr id="11" name="Google Shape;199;p25">
            <a:extLst>
              <a:ext uri="{FF2B5EF4-FFF2-40B4-BE49-F238E27FC236}">
                <a16:creationId xmlns:a16="http://schemas.microsoft.com/office/drawing/2014/main" id="{F12E7A34-3798-4EA0-8B6C-B0786FA14B36}"/>
              </a:ext>
            </a:extLst>
          </p:cNvPr>
          <p:cNvPicPr preferRelativeResize="0"/>
          <p:nvPr userDrawn="1"/>
        </p:nvPicPr>
        <p:blipFill>
          <a:blip r:embed="rId2">
            <a:alphaModFix/>
          </a:blip>
          <a:stretch>
            <a:fillRect/>
          </a:stretch>
        </p:blipFill>
        <p:spPr>
          <a:xfrm>
            <a:off x="591696" y="1142148"/>
            <a:ext cx="8724852" cy="5175761"/>
          </a:xfrm>
          <a:prstGeom prst="rect">
            <a:avLst/>
          </a:prstGeom>
          <a:noFill/>
          <a:ln>
            <a:noFill/>
          </a:ln>
        </p:spPr>
      </p:pic>
      <p:cxnSp>
        <p:nvCxnSpPr>
          <p:cNvPr id="13" name="Google Shape;159;p22">
            <a:extLst>
              <a:ext uri="{FF2B5EF4-FFF2-40B4-BE49-F238E27FC236}">
                <a16:creationId xmlns:a16="http://schemas.microsoft.com/office/drawing/2014/main" id="{4D7E9812-7691-4A6F-92A9-568D25586AAC}"/>
              </a:ext>
            </a:extLst>
          </p:cNvPr>
          <p:cNvCxnSpPr>
            <a:cxnSpLocks/>
          </p:cNvCxnSpPr>
          <p:nvPr userDrawn="1"/>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pic>
        <p:nvPicPr>
          <p:cNvPr id="16" name="Google Shape;9;p1">
            <a:extLst>
              <a:ext uri="{FF2B5EF4-FFF2-40B4-BE49-F238E27FC236}">
                <a16:creationId xmlns:a16="http://schemas.microsoft.com/office/drawing/2014/main" id="{E4BE788B-ECDC-48A8-AF9D-89B0EA905EEB}"/>
              </a:ext>
            </a:extLst>
          </p:cNvPr>
          <p:cNvPicPr preferRelativeResize="0"/>
          <p:nvPr userDrawn="1"/>
        </p:nvPicPr>
        <p:blipFill>
          <a:blip r:embed="rId3">
            <a:alphaModFix/>
          </a:blip>
          <a:stretch>
            <a:fillRect/>
          </a:stretch>
        </p:blipFill>
        <p:spPr>
          <a:xfrm>
            <a:off x="8404975" y="209232"/>
            <a:ext cx="1257300" cy="329911"/>
          </a:xfrm>
          <a:prstGeom prst="rect">
            <a:avLst/>
          </a:prstGeom>
          <a:noFill/>
          <a:ln>
            <a:noFill/>
          </a:ln>
        </p:spPr>
      </p:pic>
    </p:spTree>
    <p:extLst>
      <p:ext uri="{BB962C8B-B14F-4D97-AF65-F5344CB8AC3E}">
        <p14:creationId xmlns:p14="http://schemas.microsoft.com/office/powerpoint/2010/main" val="14399071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2 page with pic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5" name="Picture Placeholder 3"/>
          <p:cNvSpPr>
            <a:spLocks noGrp="1"/>
          </p:cNvSpPr>
          <p:nvPr>
            <p:ph type="pic" sz="quarter" idx="27"/>
          </p:nvPr>
        </p:nvSpPr>
        <p:spPr>
          <a:xfrm>
            <a:off x="415924" y="1927122"/>
            <a:ext cx="4321176" cy="2124000"/>
          </a:xfrm>
          <a:prstGeom prst="rect">
            <a:avLst/>
          </a:prstGeom>
        </p:spPr>
        <p:txBody>
          <a:bodyPr/>
          <a:lstStyle>
            <a:lvl1pPr marL="0" indent="0">
              <a:buFontTx/>
              <a:buNone/>
              <a:defRPr/>
            </a:lvl1pPr>
          </a:lstStyle>
          <a:p>
            <a:r>
              <a:rPr lang="pt-BR"/>
              <a:t>Clique no ícone para adicionar uma imagem</a:t>
            </a:r>
            <a:endParaRPr lang="en-GB"/>
          </a:p>
        </p:txBody>
      </p:sp>
      <p:sp>
        <p:nvSpPr>
          <p:cNvPr id="16" name="Picture Placeholder 3"/>
          <p:cNvSpPr>
            <a:spLocks noGrp="1"/>
          </p:cNvSpPr>
          <p:nvPr>
            <p:ph type="pic" sz="quarter" idx="28"/>
          </p:nvPr>
        </p:nvSpPr>
        <p:spPr>
          <a:xfrm>
            <a:off x="5167824" y="1927122"/>
            <a:ext cx="4321176" cy="2124000"/>
          </a:xfrm>
          <a:prstGeom prst="rect">
            <a:avLst/>
          </a:prstGeom>
        </p:spPr>
        <p:txBody>
          <a:bodyPr/>
          <a:lstStyle>
            <a:lvl1pPr marL="0" indent="0">
              <a:buFontTx/>
              <a:buNone/>
              <a:defRPr/>
            </a:lvl1pPr>
          </a:lstStyle>
          <a:p>
            <a:r>
              <a:rPr lang="pt-BR"/>
              <a:t>Clique no ícone para adicionar uma imagem</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4" name="Text Placeholder 14"/>
          <p:cNvSpPr>
            <a:spLocks noGrp="1"/>
          </p:cNvSpPr>
          <p:nvPr>
            <p:ph type="body" sz="quarter" idx="29"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7" name="Text Placeholder 6"/>
          <p:cNvSpPr>
            <a:spLocks noGrp="1"/>
          </p:cNvSpPr>
          <p:nvPr>
            <p:ph type="body" sz="quarter" idx="21" hasCustomPrompt="1"/>
          </p:nvPr>
        </p:nvSpPr>
        <p:spPr>
          <a:xfrm>
            <a:off x="417000" y="4113213"/>
            <a:ext cx="4320100" cy="1763462"/>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6"/>
          <p:cNvSpPr>
            <a:spLocks noGrp="1"/>
          </p:cNvSpPr>
          <p:nvPr>
            <p:ph type="body" sz="quarter" idx="30" hasCustomPrompt="1"/>
          </p:nvPr>
        </p:nvSpPr>
        <p:spPr>
          <a:xfrm>
            <a:off x="5168900" y="4113213"/>
            <a:ext cx="4320100" cy="1763462"/>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4270971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4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8" name="Text Placeholder 5"/>
          <p:cNvSpPr>
            <a:spLocks noGrp="1"/>
          </p:cNvSpPr>
          <p:nvPr>
            <p:ph type="body" sz="quarter" idx="21" hasCustomPrompt="1"/>
          </p:nvPr>
        </p:nvSpPr>
        <p:spPr>
          <a:xfrm>
            <a:off x="415925" y="3790800"/>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0" name="Text Placeholder 5"/>
          <p:cNvSpPr>
            <a:spLocks noGrp="1"/>
          </p:cNvSpPr>
          <p:nvPr>
            <p:ph type="body" sz="quarter" idx="23" hasCustomPrompt="1"/>
          </p:nvPr>
        </p:nvSpPr>
        <p:spPr>
          <a:xfrm>
            <a:off x="5167826" y="3790800"/>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6"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7" name="Text Placeholder 6"/>
          <p:cNvSpPr>
            <a:spLocks noGrp="1"/>
          </p:cNvSpPr>
          <p:nvPr>
            <p:ph type="body" sz="quarter" idx="28" hasCustomPrompt="1"/>
          </p:nvPr>
        </p:nvSpPr>
        <p:spPr>
          <a:xfrm>
            <a:off x="417000" y="1844675"/>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6"/>
          <p:cNvSpPr>
            <a:spLocks noGrp="1"/>
          </p:cNvSpPr>
          <p:nvPr>
            <p:ph type="body" sz="quarter" idx="29" hasCustomPrompt="1"/>
          </p:nvPr>
        </p:nvSpPr>
        <p:spPr>
          <a:xfrm>
            <a:off x="5168900" y="1844675"/>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6"/>
          <p:cNvSpPr>
            <a:spLocks noGrp="1"/>
          </p:cNvSpPr>
          <p:nvPr>
            <p:ph type="body" sz="quarter" idx="30" hasCustomPrompt="1"/>
          </p:nvPr>
        </p:nvSpPr>
        <p:spPr>
          <a:xfrm>
            <a:off x="417000" y="4185102"/>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6"/>
          <p:cNvSpPr>
            <a:spLocks noGrp="1"/>
          </p:cNvSpPr>
          <p:nvPr>
            <p:ph type="body" sz="quarter" idx="31" hasCustomPrompt="1"/>
          </p:nvPr>
        </p:nvSpPr>
        <p:spPr>
          <a:xfrm>
            <a:off x="5168900" y="4185102"/>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7413634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4/4 heading only">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7825"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8" name="Text Placeholder 5"/>
          <p:cNvSpPr>
            <a:spLocks noGrp="1"/>
          </p:cNvSpPr>
          <p:nvPr>
            <p:ph type="body" sz="quarter" idx="21" hasCustomPrompt="1"/>
          </p:nvPr>
        </p:nvSpPr>
        <p:spPr>
          <a:xfrm>
            <a:off x="415925" y="3790800"/>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0" name="Text Placeholder 5"/>
          <p:cNvSpPr>
            <a:spLocks noGrp="1"/>
          </p:cNvSpPr>
          <p:nvPr>
            <p:ph type="body" sz="quarter" idx="23" hasCustomPrompt="1"/>
          </p:nvPr>
        </p:nvSpPr>
        <p:spPr>
          <a:xfrm>
            <a:off x="5167826" y="3790800"/>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1"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9"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4445611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3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2808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6681788" y="1484313"/>
            <a:ext cx="2806136"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8" name="Text Placeholder 5"/>
          <p:cNvSpPr>
            <a:spLocks noGrp="1"/>
          </p:cNvSpPr>
          <p:nvPr>
            <p:ph type="body" sz="quarter" idx="21" hasCustomPrompt="1"/>
          </p:nvPr>
        </p:nvSpPr>
        <p:spPr>
          <a:xfrm>
            <a:off x="3548856" y="1484313"/>
            <a:ext cx="2808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5"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8" name="Text Placeholder 6"/>
          <p:cNvSpPr>
            <a:spLocks noGrp="1"/>
          </p:cNvSpPr>
          <p:nvPr>
            <p:ph type="body" sz="quarter" idx="28" hasCustomPrompt="1"/>
          </p:nvPr>
        </p:nvSpPr>
        <p:spPr>
          <a:xfrm>
            <a:off x="417000" y="1844674"/>
            <a:ext cx="28080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6"/>
          <p:cNvSpPr>
            <a:spLocks noGrp="1"/>
          </p:cNvSpPr>
          <p:nvPr>
            <p:ph type="body" sz="quarter" idx="29" hasCustomPrompt="1"/>
          </p:nvPr>
        </p:nvSpPr>
        <p:spPr>
          <a:xfrm>
            <a:off x="3548462" y="1844674"/>
            <a:ext cx="28080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6"/>
          <p:cNvSpPr>
            <a:spLocks noGrp="1"/>
          </p:cNvSpPr>
          <p:nvPr>
            <p:ph type="body" sz="quarter" idx="30" hasCustomPrompt="1"/>
          </p:nvPr>
        </p:nvSpPr>
        <p:spPr>
          <a:xfrm>
            <a:off x="6679924" y="1844674"/>
            <a:ext cx="28080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734476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3 page with pics">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4" y="1484313"/>
            <a:ext cx="2808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6681788" y="1484313"/>
            <a:ext cx="2806136"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8" name="Text Placeholder 5"/>
          <p:cNvSpPr>
            <a:spLocks noGrp="1"/>
          </p:cNvSpPr>
          <p:nvPr>
            <p:ph type="body" sz="quarter" idx="21" hasCustomPrompt="1"/>
          </p:nvPr>
        </p:nvSpPr>
        <p:spPr>
          <a:xfrm>
            <a:off x="3548856" y="1484313"/>
            <a:ext cx="2808000"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4" name="Picture Placeholder 3"/>
          <p:cNvSpPr>
            <a:spLocks noGrp="1"/>
          </p:cNvSpPr>
          <p:nvPr>
            <p:ph type="pic" sz="quarter" idx="27"/>
          </p:nvPr>
        </p:nvSpPr>
        <p:spPr>
          <a:xfrm>
            <a:off x="415924" y="4473575"/>
            <a:ext cx="2808000" cy="1484313"/>
          </a:xfrm>
          <a:prstGeom prst="rect">
            <a:avLst/>
          </a:prstGeom>
        </p:spPr>
        <p:txBody>
          <a:bodyPr/>
          <a:lstStyle>
            <a:lvl1pPr marL="0" indent="0">
              <a:buFontTx/>
              <a:buNone/>
              <a:defRPr/>
            </a:lvl1pPr>
          </a:lstStyle>
          <a:p>
            <a:r>
              <a:rPr lang="pt-BR"/>
              <a:t>Clique no ícone para adicionar uma imagem</a:t>
            </a:r>
            <a:endParaRPr lang="en-GB"/>
          </a:p>
        </p:txBody>
      </p:sp>
      <p:sp>
        <p:nvSpPr>
          <p:cNvPr id="15" name="Picture Placeholder 3"/>
          <p:cNvSpPr>
            <a:spLocks noGrp="1"/>
          </p:cNvSpPr>
          <p:nvPr>
            <p:ph type="pic" sz="quarter" idx="28"/>
          </p:nvPr>
        </p:nvSpPr>
        <p:spPr>
          <a:xfrm>
            <a:off x="3547924" y="4473575"/>
            <a:ext cx="2808000" cy="1484313"/>
          </a:xfrm>
          <a:prstGeom prst="rect">
            <a:avLst/>
          </a:prstGeom>
        </p:spPr>
        <p:txBody>
          <a:bodyPr/>
          <a:lstStyle>
            <a:lvl1pPr marL="0" indent="0">
              <a:buFontTx/>
              <a:buNone/>
              <a:defRPr/>
            </a:lvl1pPr>
          </a:lstStyle>
          <a:p>
            <a:r>
              <a:rPr lang="pt-BR"/>
              <a:t>Clique no ícone para adicionar uma imagem</a:t>
            </a:r>
            <a:endParaRPr lang="en-GB"/>
          </a:p>
        </p:txBody>
      </p:sp>
      <p:sp>
        <p:nvSpPr>
          <p:cNvPr id="18" name="Picture Placeholder 3"/>
          <p:cNvSpPr>
            <a:spLocks noGrp="1"/>
          </p:cNvSpPr>
          <p:nvPr>
            <p:ph type="pic" sz="quarter" idx="29"/>
          </p:nvPr>
        </p:nvSpPr>
        <p:spPr>
          <a:xfrm>
            <a:off x="6679924" y="4473575"/>
            <a:ext cx="2808000" cy="1484313"/>
          </a:xfrm>
          <a:prstGeom prst="rect">
            <a:avLst/>
          </a:prstGeom>
        </p:spPr>
        <p:txBody>
          <a:bodyPr/>
          <a:lstStyle>
            <a:lvl1pPr marL="0" indent="0">
              <a:buFontTx/>
              <a:buNone/>
              <a:defRPr/>
            </a:lvl1pPr>
          </a:lstStyle>
          <a:p>
            <a:r>
              <a:rPr lang="pt-BR"/>
              <a:t>Clique no ícone para adicionar uma imagem</a:t>
            </a:r>
            <a:endParaRPr lang="en-GB"/>
          </a:p>
        </p:txBody>
      </p:sp>
      <p:sp>
        <p:nvSpPr>
          <p:cNvPr id="5" name="Title 4"/>
          <p:cNvSpPr>
            <a:spLocks noGrp="1"/>
          </p:cNvSpPr>
          <p:nvPr>
            <p:ph type="title"/>
          </p:nvPr>
        </p:nvSpPr>
        <p:spPr/>
        <p:txBody>
          <a:bodyPr/>
          <a:lstStyle/>
          <a:p>
            <a:r>
              <a:rPr lang="pt-BR"/>
              <a:t>Clique para editar o título Mestre</a:t>
            </a:r>
            <a:endParaRPr lang="en-GB"/>
          </a:p>
        </p:txBody>
      </p:sp>
      <p:sp>
        <p:nvSpPr>
          <p:cNvPr id="20" name="Text Placeholder 14"/>
          <p:cNvSpPr>
            <a:spLocks noGrp="1"/>
          </p:cNvSpPr>
          <p:nvPr>
            <p:ph type="body" sz="quarter" idx="30"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21" name="Text Placeholder 6"/>
          <p:cNvSpPr>
            <a:spLocks noGrp="1"/>
          </p:cNvSpPr>
          <p:nvPr>
            <p:ph type="body" sz="quarter" idx="31" hasCustomPrompt="1"/>
          </p:nvPr>
        </p:nvSpPr>
        <p:spPr>
          <a:xfrm>
            <a:off x="417000" y="1844674"/>
            <a:ext cx="2808000" cy="2556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6"/>
          <p:cNvSpPr>
            <a:spLocks noGrp="1"/>
          </p:cNvSpPr>
          <p:nvPr>
            <p:ph type="body" sz="quarter" idx="32" hasCustomPrompt="1"/>
          </p:nvPr>
        </p:nvSpPr>
        <p:spPr>
          <a:xfrm>
            <a:off x="3548462" y="1844674"/>
            <a:ext cx="2808000" cy="2556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6"/>
          <p:cNvSpPr>
            <a:spLocks noGrp="1"/>
          </p:cNvSpPr>
          <p:nvPr>
            <p:ph type="body" sz="quarter" idx="33" hasCustomPrompt="1"/>
          </p:nvPr>
        </p:nvSpPr>
        <p:spPr>
          <a:xfrm>
            <a:off x="6679924" y="1844674"/>
            <a:ext cx="2808000" cy="2556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7006628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1 page">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15923" y="1484313"/>
            <a:ext cx="5832477"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6681788" y="1484313"/>
            <a:ext cx="2806136"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11" name="Text Placeholder 6"/>
          <p:cNvSpPr>
            <a:spLocks noGrp="1"/>
          </p:cNvSpPr>
          <p:nvPr>
            <p:ph type="body" sz="quarter" idx="28" hasCustomPrompt="1"/>
          </p:nvPr>
        </p:nvSpPr>
        <p:spPr>
          <a:xfrm>
            <a:off x="417000" y="1844674"/>
            <a:ext cx="58314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6"/>
          <p:cNvSpPr>
            <a:spLocks noGrp="1"/>
          </p:cNvSpPr>
          <p:nvPr>
            <p:ph type="body" sz="quarter" idx="30" hasCustomPrompt="1"/>
          </p:nvPr>
        </p:nvSpPr>
        <p:spPr>
          <a:xfrm>
            <a:off x="6679924" y="1844674"/>
            <a:ext cx="2808000" cy="4032000"/>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sz="quarter" idx="26" hasCustomPrompt="1"/>
          </p:nvPr>
        </p:nvSpPr>
        <p:spPr>
          <a:xfrm>
            <a:off x="417000" y="6160352"/>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353530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9" name="Table Placeholder 8"/>
          <p:cNvSpPr>
            <a:spLocks noGrp="1"/>
          </p:cNvSpPr>
          <p:nvPr>
            <p:ph type="tbl" sz="quarter" idx="27"/>
          </p:nvPr>
        </p:nvSpPr>
        <p:spPr>
          <a:xfrm>
            <a:off x="5168900" y="1933163"/>
            <a:ext cx="4321175" cy="2160000"/>
          </a:xfrm>
          <a:prstGeom prst="rect">
            <a:avLst/>
          </a:prstGeom>
        </p:spPr>
        <p:txBody>
          <a:bodyPr/>
          <a:lstStyle>
            <a:lvl1pPr marL="0" indent="0">
              <a:buFontTx/>
              <a:buNone/>
              <a:defRPr/>
            </a:lvl1pPr>
          </a:lstStyle>
          <a:p>
            <a:r>
              <a:rPr lang="pt-BR"/>
              <a:t>Clique no ícone para adicionar tabela</a:t>
            </a:r>
            <a:endParaRPr lang="en-GB"/>
          </a:p>
        </p:txBody>
      </p:sp>
      <p:sp>
        <p:nvSpPr>
          <p:cNvPr id="11" name="Text Placeholder 5"/>
          <p:cNvSpPr>
            <a:spLocks noGrp="1"/>
          </p:cNvSpPr>
          <p:nvPr>
            <p:ph type="body" sz="quarter" idx="10" hasCustomPrompt="1"/>
          </p:nvPr>
        </p:nvSpPr>
        <p:spPr>
          <a:xfrm>
            <a:off x="416999"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8900"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7" name="Title 16"/>
          <p:cNvSpPr>
            <a:spLocks noGrp="1"/>
          </p:cNvSpPr>
          <p:nvPr>
            <p:ph type="title"/>
          </p:nvPr>
        </p:nvSpPr>
        <p:spPr/>
        <p:txBody>
          <a:bodyPr/>
          <a:lstStyle/>
          <a:p>
            <a:r>
              <a:rPr lang="pt-BR"/>
              <a:t>Clique para editar o título Mestre</a:t>
            </a:r>
            <a:endParaRPr lang="en-GB"/>
          </a:p>
        </p:txBody>
      </p:sp>
      <p:sp>
        <p:nvSpPr>
          <p:cNvPr id="19" name="Text Placeholder 14"/>
          <p:cNvSpPr>
            <a:spLocks noGrp="1"/>
          </p:cNvSpPr>
          <p:nvPr>
            <p:ph type="body" sz="quarter" idx="29"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20" name="Text Placeholder 6"/>
          <p:cNvSpPr>
            <a:spLocks noGrp="1"/>
          </p:cNvSpPr>
          <p:nvPr>
            <p:ph type="body" sz="quarter" idx="30" hasCustomPrompt="1"/>
          </p:nvPr>
        </p:nvSpPr>
        <p:spPr>
          <a:xfrm>
            <a:off x="417000" y="1844676"/>
            <a:ext cx="4320100" cy="4248602"/>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6"/>
          <p:cNvSpPr>
            <a:spLocks noGrp="1"/>
          </p:cNvSpPr>
          <p:nvPr>
            <p:ph type="body" sz="quarter" idx="31" hasCustomPrompt="1"/>
          </p:nvPr>
        </p:nvSpPr>
        <p:spPr>
          <a:xfrm>
            <a:off x="5168900" y="4185102"/>
            <a:ext cx="4320100" cy="1908175"/>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p:cNvSpPr>
            <a:spLocks noGrp="1"/>
          </p:cNvSpPr>
          <p:nvPr>
            <p:ph type="body" sz="quarter" idx="26" hasCustomPrompt="1"/>
          </p:nvPr>
        </p:nvSpPr>
        <p:spPr>
          <a:xfrm>
            <a:off x="417000" y="6150304"/>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2303622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3" name="Chart Placeholder 2"/>
          <p:cNvSpPr>
            <a:spLocks noGrp="1"/>
          </p:cNvSpPr>
          <p:nvPr>
            <p:ph type="chart" sz="quarter" idx="30"/>
          </p:nvPr>
        </p:nvSpPr>
        <p:spPr>
          <a:xfrm>
            <a:off x="5168900" y="1844675"/>
            <a:ext cx="4321175" cy="1872000"/>
          </a:xfrm>
          <a:prstGeom prst="rect">
            <a:avLst/>
          </a:prstGeom>
        </p:spPr>
        <p:txBody>
          <a:bodyPr/>
          <a:lstStyle>
            <a:lvl1pPr marL="0" indent="0">
              <a:buFontTx/>
              <a:buNone/>
              <a:defRPr/>
            </a:lvl1pPr>
          </a:lstStyle>
          <a:p>
            <a:r>
              <a:rPr lang="pt-BR"/>
              <a:t>Clique no ícone para adicionar gráfico</a:t>
            </a:r>
            <a:endParaRPr lang="en-GB"/>
          </a:p>
        </p:txBody>
      </p:sp>
      <p:sp>
        <p:nvSpPr>
          <p:cNvPr id="11" name="Text Placeholder 5"/>
          <p:cNvSpPr>
            <a:spLocks noGrp="1"/>
          </p:cNvSpPr>
          <p:nvPr>
            <p:ph type="body" sz="quarter" idx="10" hasCustomPrompt="1"/>
          </p:nvPr>
        </p:nvSpPr>
        <p:spPr>
          <a:xfrm>
            <a:off x="416999"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3" name="Text Placeholder 5"/>
          <p:cNvSpPr>
            <a:spLocks noGrp="1"/>
          </p:cNvSpPr>
          <p:nvPr>
            <p:ph type="body" sz="quarter" idx="18" hasCustomPrompt="1"/>
          </p:nvPr>
        </p:nvSpPr>
        <p:spPr>
          <a:xfrm>
            <a:off x="5168900" y="1484313"/>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7" name="Title 16"/>
          <p:cNvSpPr>
            <a:spLocks noGrp="1"/>
          </p:cNvSpPr>
          <p:nvPr>
            <p:ph type="title"/>
          </p:nvPr>
        </p:nvSpPr>
        <p:spPr/>
        <p:txBody>
          <a:bodyPr/>
          <a:lstStyle/>
          <a:p>
            <a:r>
              <a:rPr lang="pt-BR"/>
              <a:t>Clique para editar o título Mestre</a:t>
            </a:r>
            <a:endParaRPr lang="en-GB"/>
          </a:p>
        </p:txBody>
      </p:sp>
      <p:sp>
        <p:nvSpPr>
          <p:cNvPr id="18" name="Text Placeholder 5"/>
          <p:cNvSpPr>
            <a:spLocks noGrp="1"/>
          </p:cNvSpPr>
          <p:nvPr>
            <p:ph type="body" sz="quarter" idx="29" hasCustomPrompt="1"/>
          </p:nvPr>
        </p:nvSpPr>
        <p:spPr>
          <a:xfrm>
            <a:off x="5168900" y="3750035"/>
            <a:ext cx="4321175"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9" name="Chart Placeholder 2"/>
          <p:cNvSpPr>
            <a:spLocks noGrp="1"/>
          </p:cNvSpPr>
          <p:nvPr>
            <p:ph type="chart" sz="quarter" idx="31"/>
          </p:nvPr>
        </p:nvSpPr>
        <p:spPr>
          <a:xfrm>
            <a:off x="5168900" y="4110397"/>
            <a:ext cx="4321175" cy="1872000"/>
          </a:xfrm>
          <a:prstGeom prst="rect">
            <a:avLst/>
          </a:prstGeom>
        </p:spPr>
        <p:txBody>
          <a:bodyPr/>
          <a:lstStyle>
            <a:lvl1pPr marL="0" indent="0">
              <a:buFontTx/>
              <a:buNone/>
              <a:defRPr/>
            </a:lvl1pPr>
          </a:lstStyle>
          <a:p>
            <a:r>
              <a:rPr lang="pt-BR"/>
              <a:t>Clique no ícone para adicionar gráfico</a:t>
            </a:r>
            <a:endParaRPr lang="en-GB"/>
          </a:p>
        </p:txBody>
      </p:sp>
      <p:sp>
        <p:nvSpPr>
          <p:cNvPr id="20" name="Text Placeholder 14"/>
          <p:cNvSpPr>
            <a:spLocks noGrp="1"/>
          </p:cNvSpPr>
          <p:nvPr>
            <p:ph type="body" sz="quarter" idx="27" hasCustomPrompt="1"/>
          </p:nvPr>
        </p:nvSpPr>
        <p:spPr>
          <a:xfrm>
            <a:off x="415925" y="6634800"/>
            <a:ext cx="7776000" cy="201969"/>
          </a:xfrm>
          <a:prstGeom prst="rect">
            <a:avLst/>
          </a:prstGeom>
        </p:spPr>
        <p:txBody>
          <a:bodyPr lIns="72000" tIns="36000" rIns="0" bIns="36000" anchor="b" anchorCtr="0">
            <a:spAutoFit/>
          </a:bodyPr>
          <a:lstStyle>
            <a:lvl1pPr marL="0" indent="0">
              <a:spcBef>
                <a:spcPts val="0"/>
              </a:spcBef>
              <a:buFontTx/>
              <a:buNone/>
              <a:defRPr sz="800" i="1">
                <a:solidFill>
                  <a:schemeClr val="tx1"/>
                </a:solidFill>
              </a:defRPr>
            </a:lvl1pPr>
          </a:lstStyle>
          <a:p>
            <a:pPr lvl="0"/>
            <a:r>
              <a:rPr lang="en-US"/>
              <a:t>Click to edit Source/Note</a:t>
            </a:r>
            <a:endParaRPr lang="en-GB"/>
          </a:p>
        </p:txBody>
      </p:sp>
      <p:sp>
        <p:nvSpPr>
          <p:cNvPr id="21" name="Text Placeholder 6"/>
          <p:cNvSpPr>
            <a:spLocks noGrp="1"/>
          </p:cNvSpPr>
          <p:nvPr>
            <p:ph type="body" sz="quarter" idx="32" hasCustomPrompt="1"/>
          </p:nvPr>
        </p:nvSpPr>
        <p:spPr>
          <a:xfrm>
            <a:off x="417000" y="1844676"/>
            <a:ext cx="4320100" cy="4142467"/>
          </a:xfrm>
          <a:prstGeom prst="rect">
            <a:avLst/>
          </a:prstGeom>
        </p:spPr>
        <p:txBody>
          <a:bodyPr lIns="72000" rIns="3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p:cNvSpPr>
            <a:spLocks noGrp="1"/>
          </p:cNvSpPr>
          <p:nvPr>
            <p:ph type="body" sz="quarter" idx="26" hasCustomPrompt="1"/>
          </p:nvPr>
        </p:nvSpPr>
        <p:spPr>
          <a:xfrm>
            <a:off x="417000" y="6160352"/>
            <a:ext cx="9072000" cy="373491"/>
          </a:xfrm>
          <a:prstGeom prst="rect">
            <a:avLst/>
          </a:prstGeom>
        </p:spPr>
        <p:txBody>
          <a:bodyPr lIns="36000" tIns="36000" rIns="36000" bIns="36000" anchor="b">
            <a:spAutoFit/>
          </a:bodyPr>
          <a:lstStyle>
            <a:lvl1pPr marL="0" indent="0" algn="ctr">
              <a:spcBef>
                <a:spcPts val="0"/>
              </a:spcBef>
              <a:buFontTx/>
              <a:buNone/>
              <a:defRPr sz="2000" b="0" i="0">
                <a:solidFill>
                  <a:schemeClr val="tx2"/>
                </a:solidFill>
              </a:defRPr>
            </a:lvl1pPr>
          </a:lstStyle>
          <a:p>
            <a:pPr lvl="0"/>
            <a:r>
              <a:rPr lang="en-US"/>
              <a:t>Click to edit strapline</a:t>
            </a:r>
          </a:p>
        </p:txBody>
      </p:sp>
    </p:spTree>
    <p:extLst>
      <p:ext uri="{BB962C8B-B14F-4D97-AF65-F5344CB8AC3E}">
        <p14:creationId xmlns:p14="http://schemas.microsoft.com/office/powerpoint/2010/main" val="18553233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eam 2 columns 2 rows">
    <p:spTree>
      <p:nvGrpSpPr>
        <p:cNvPr id="1" name=""/>
        <p:cNvGrpSpPr/>
        <p:nvPr/>
      </p:nvGrpSpPr>
      <p:grpSpPr>
        <a:xfrm>
          <a:off x="0" y="0"/>
          <a:ext cx="0" cy="0"/>
          <a:chOff x="0" y="0"/>
          <a:chExt cx="0" cy="0"/>
        </a:xfrm>
      </p:grpSpPr>
      <p:sp>
        <p:nvSpPr>
          <p:cNvPr id="8" name="Text Placeholder 5"/>
          <p:cNvSpPr>
            <a:spLocks noGrp="1"/>
          </p:cNvSpPr>
          <p:nvPr>
            <p:ph type="body" sz="quarter" idx="22" hasCustomPrompt="1"/>
          </p:nvPr>
        </p:nvSpPr>
        <p:spPr>
          <a:xfrm>
            <a:off x="415925" y="4083284"/>
            <a:ext cx="9071999"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12" name="Text Placeholder 5"/>
          <p:cNvSpPr>
            <a:spLocks noGrp="1"/>
          </p:cNvSpPr>
          <p:nvPr>
            <p:ph type="body" sz="quarter" idx="25" hasCustomPrompt="1"/>
          </p:nvPr>
        </p:nvSpPr>
        <p:spPr>
          <a:xfrm>
            <a:off x="416999" y="1484313"/>
            <a:ext cx="9073075" cy="360362"/>
          </a:xfrm>
          <a:prstGeom prst="rect">
            <a:avLst/>
          </a:prstGeom>
        </p:spPr>
        <p:txBody>
          <a:bodyPr lIns="72000"/>
          <a:lstStyle>
            <a:lvl1pPr marL="0" indent="0" algn="l">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5924" y="1844675"/>
            <a:ext cx="4320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 name="Picture Placeholder 3"/>
          <p:cNvSpPr>
            <a:spLocks noGrp="1" noChangeAspect="1"/>
          </p:cNvSpPr>
          <p:nvPr>
            <p:ph type="pic" sz="quarter" idx="29"/>
          </p:nvPr>
        </p:nvSpPr>
        <p:spPr>
          <a:xfrm>
            <a:off x="513899" y="238397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14" name="Text Placeholder 6"/>
          <p:cNvSpPr>
            <a:spLocks noGrp="1"/>
          </p:cNvSpPr>
          <p:nvPr>
            <p:ph type="body" sz="quarter" idx="30" hasCustomPrompt="1"/>
          </p:nvPr>
        </p:nvSpPr>
        <p:spPr>
          <a:xfrm>
            <a:off x="415924" y="2045111"/>
            <a:ext cx="4320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5169000" y="1844675"/>
            <a:ext cx="4320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5169000" y="2045111"/>
            <a:ext cx="4320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37" name="Text Placeholder 6"/>
          <p:cNvSpPr>
            <a:spLocks noGrp="1"/>
          </p:cNvSpPr>
          <p:nvPr>
            <p:ph type="body" sz="quarter" idx="40" hasCustomPrompt="1"/>
          </p:nvPr>
        </p:nvSpPr>
        <p:spPr>
          <a:xfrm>
            <a:off x="415925" y="4433814"/>
            <a:ext cx="4320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39" name="Text Placeholder 6"/>
          <p:cNvSpPr>
            <a:spLocks noGrp="1"/>
          </p:cNvSpPr>
          <p:nvPr>
            <p:ph type="body" sz="quarter" idx="42" hasCustomPrompt="1"/>
          </p:nvPr>
        </p:nvSpPr>
        <p:spPr>
          <a:xfrm>
            <a:off x="415925" y="4634250"/>
            <a:ext cx="4320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45" name="Text Placeholder 6"/>
          <p:cNvSpPr>
            <a:spLocks noGrp="1"/>
          </p:cNvSpPr>
          <p:nvPr>
            <p:ph type="body" sz="quarter" idx="48" hasCustomPrompt="1"/>
          </p:nvPr>
        </p:nvSpPr>
        <p:spPr>
          <a:xfrm>
            <a:off x="5169000" y="4433814"/>
            <a:ext cx="4320000" cy="274176"/>
          </a:xfrm>
          <a:prstGeom prst="rect">
            <a:avLst/>
          </a:prstGeom>
        </p:spPr>
        <p:txBody>
          <a:bodyPr rIns="0"/>
          <a:lstStyle>
            <a:lvl1pPr marL="0" indent="0" algn="l">
              <a:spcBef>
                <a:spcPts val="200"/>
              </a:spcBef>
              <a:buFontTx/>
              <a:buNone/>
              <a:defRPr b="1" i="0">
                <a:solidFill>
                  <a:schemeClr val="accent1"/>
                </a:solidFill>
              </a:defRPr>
            </a:lvl1pPr>
          </a:lstStyle>
          <a:p>
            <a:pPr lvl="0"/>
            <a:r>
              <a:rPr lang="en-US"/>
              <a:t>Click to edit name</a:t>
            </a:r>
          </a:p>
        </p:txBody>
      </p:sp>
      <p:sp>
        <p:nvSpPr>
          <p:cNvPr id="47" name="Text Placeholder 6"/>
          <p:cNvSpPr>
            <a:spLocks noGrp="1"/>
          </p:cNvSpPr>
          <p:nvPr>
            <p:ph type="body" sz="quarter" idx="50" hasCustomPrompt="1"/>
          </p:nvPr>
        </p:nvSpPr>
        <p:spPr>
          <a:xfrm>
            <a:off x="5169000" y="4634250"/>
            <a:ext cx="4320000" cy="274176"/>
          </a:xfrm>
          <a:prstGeom prst="rect">
            <a:avLst/>
          </a:prstGeom>
        </p:spPr>
        <p:txBody>
          <a:bodyPr rIns="0">
            <a:normAutofit/>
          </a:bodyPr>
          <a:lstStyle>
            <a:lvl1pPr marL="0" indent="0" algn="l">
              <a:spcBef>
                <a:spcPts val="200"/>
              </a:spcBef>
              <a:buFontTx/>
              <a:buNone/>
              <a:defRPr sz="1100" b="0" i="0">
                <a:solidFill>
                  <a:schemeClr val="tx2"/>
                </a:solidFill>
              </a:defRPr>
            </a:lvl1pPr>
          </a:lstStyle>
          <a:p>
            <a:pPr lvl="0"/>
            <a:r>
              <a:rPr lang="en-US"/>
              <a:t>Click to edit function</a:t>
            </a:r>
          </a:p>
        </p:txBody>
      </p:sp>
      <p:sp>
        <p:nvSpPr>
          <p:cNvPr id="25" name="Text Placeholder 6"/>
          <p:cNvSpPr>
            <a:spLocks noGrp="1"/>
          </p:cNvSpPr>
          <p:nvPr>
            <p:ph type="body" sz="quarter" idx="51" hasCustomPrompt="1"/>
          </p:nvPr>
        </p:nvSpPr>
        <p:spPr>
          <a:xfrm>
            <a:off x="1327355" y="2383972"/>
            <a:ext cx="3409745" cy="151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26" name="Picture Placeholder 3"/>
          <p:cNvSpPr>
            <a:spLocks noGrp="1" noChangeAspect="1"/>
          </p:cNvSpPr>
          <p:nvPr>
            <p:ph type="pic" sz="quarter" idx="52"/>
          </p:nvPr>
        </p:nvSpPr>
        <p:spPr>
          <a:xfrm>
            <a:off x="513899" y="496389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27" name="Text Placeholder 6"/>
          <p:cNvSpPr>
            <a:spLocks noGrp="1"/>
          </p:cNvSpPr>
          <p:nvPr>
            <p:ph type="body" sz="quarter" idx="53" hasCustomPrompt="1"/>
          </p:nvPr>
        </p:nvSpPr>
        <p:spPr>
          <a:xfrm>
            <a:off x="1327355" y="4963892"/>
            <a:ext cx="3409745" cy="151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28" name="Picture Placeholder 3"/>
          <p:cNvSpPr>
            <a:spLocks noGrp="1" noChangeAspect="1"/>
          </p:cNvSpPr>
          <p:nvPr>
            <p:ph type="pic" sz="quarter" idx="54"/>
          </p:nvPr>
        </p:nvSpPr>
        <p:spPr>
          <a:xfrm>
            <a:off x="5266874" y="238397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29" name="Text Placeholder 6"/>
          <p:cNvSpPr>
            <a:spLocks noGrp="1"/>
          </p:cNvSpPr>
          <p:nvPr>
            <p:ph type="body" sz="quarter" idx="55" hasCustomPrompt="1"/>
          </p:nvPr>
        </p:nvSpPr>
        <p:spPr>
          <a:xfrm>
            <a:off x="6080330" y="2383972"/>
            <a:ext cx="3409745" cy="151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30" name="Picture Placeholder 3"/>
          <p:cNvSpPr>
            <a:spLocks noGrp="1" noChangeAspect="1"/>
          </p:cNvSpPr>
          <p:nvPr>
            <p:ph type="pic" sz="quarter" idx="56"/>
          </p:nvPr>
        </p:nvSpPr>
        <p:spPr>
          <a:xfrm>
            <a:off x="5266874" y="4963892"/>
            <a:ext cx="750000" cy="900000"/>
          </a:xfrm>
          <a:prstGeom prst="rect">
            <a:avLst/>
          </a:prstGeom>
        </p:spPr>
        <p:txBody>
          <a:bodyPr/>
          <a:lstStyle>
            <a:lvl1pPr marL="0" indent="0" algn="l">
              <a:buFontTx/>
              <a:buNone/>
              <a:defRPr/>
            </a:lvl1pPr>
          </a:lstStyle>
          <a:p>
            <a:r>
              <a:rPr lang="pt-BR"/>
              <a:t>Clique no ícone para adicionar uma imagem</a:t>
            </a:r>
            <a:endParaRPr lang="en-GB"/>
          </a:p>
        </p:txBody>
      </p:sp>
      <p:sp>
        <p:nvSpPr>
          <p:cNvPr id="31" name="Text Placeholder 6"/>
          <p:cNvSpPr>
            <a:spLocks noGrp="1"/>
          </p:cNvSpPr>
          <p:nvPr>
            <p:ph type="body" sz="quarter" idx="57" hasCustomPrompt="1"/>
          </p:nvPr>
        </p:nvSpPr>
        <p:spPr>
          <a:xfrm>
            <a:off x="6080330" y="4963892"/>
            <a:ext cx="3409745" cy="1512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39103568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am 2 columns 3 rows w heading">
    <p:spTree>
      <p:nvGrpSpPr>
        <p:cNvPr id="1" name=""/>
        <p:cNvGrpSpPr/>
        <p:nvPr/>
      </p:nvGrpSpPr>
      <p:grpSpPr>
        <a:xfrm>
          <a:off x="0" y="0"/>
          <a:ext cx="0" cy="0"/>
          <a:chOff x="0" y="0"/>
          <a:chExt cx="0" cy="0"/>
        </a:xfrm>
      </p:grpSpPr>
      <p:sp>
        <p:nvSpPr>
          <p:cNvPr id="8" name="Text Placeholder 5"/>
          <p:cNvSpPr>
            <a:spLocks noGrp="1"/>
          </p:cNvSpPr>
          <p:nvPr>
            <p:ph type="body" sz="quarter" idx="22" hasCustomPrompt="1"/>
          </p:nvPr>
        </p:nvSpPr>
        <p:spPr>
          <a:xfrm>
            <a:off x="5169411" y="1484313"/>
            <a:ext cx="4319589"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12" name="Text Placeholder 5"/>
          <p:cNvSpPr>
            <a:spLocks noGrp="1"/>
          </p:cNvSpPr>
          <p:nvPr>
            <p:ph type="body" sz="quarter" idx="25" hasCustomPrompt="1"/>
          </p:nvPr>
        </p:nvSpPr>
        <p:spPr>
          <a:xfrm>
            <a:off x="416999" y="1484313"/>
            <a:ext cx="4320101" cy="360362"/>
          </a:xfrm>
          <a:prstGeom prst="rect">
            <a:avLst/>
          </a:prstGeom>
        </p:spPr>
        <p:txBody>
          <a:bodyPr lIns="72000"/>
          <a:lstStyle>
            <a:lvl1pPr marL="0" indent="0">
              <a:buFontTx/>
              <a:buNone/>
              <a:defRPr sz="1400" b="1">
                <a:solidFill>
                  <a:schemeClr val="tx2"/>
                </a:solidFill>
              </a:defRPr>
            </a:lvl1pPr>
          </a:lstStyle>
          <a:p>
            <a:pPr lvl="0"/>
            <a:r>
              <a:rPr lang="en-US"/>
              <a:t>Click to edit heading</a:t>
            </a:r>
            <a:endParaRPr lang="en-GB"/>
          </a:p>
        </p:txBody>
      </p:sp>
      <p:sp>
        <p:nvSpPr>
          <p:cNvPr id="3" name="Title 2"/>
          <p:cNvSpPr>
            <a:spLocks noGrp="1"/>
          </p:cNvSpPr>
          <p:nvPr>
            <p:ph type="title"/>
          </p:nvPr>
        </p:nvSpPr>
        <p:spPr/>
        <p:txBody>
          <a:bodyPr/>
          <a:lstStyle/>
          <a:p>
            <a:r>
              <a:rPr lang="pt-BR"/>
              <a:t>Clique para editar o título Mestre</a:t>
            </a:r>
            <a:endParaRPr lang="en-GB"/>
          </a:p>
        </p:txBody>
      </p:sp>
      <p:sp>
        <p:nvSpPr>
          <p:cNvPr id="10" name="Text Placeholder 6"/>
          <p:cNvSpPr>
            <a:spLocks noGrp="1"/>
          </p:cNvSpPr>
          <p:nvPr>
            <p:ph type="body" sz="quarter" idx="28" hasCustomPrompt="1"/>
          </p:nvPr>
        </p:nvSpPr>
        <p:spPr>
          <a:xfrm>
            <a:off x="415924" y="1844675"/>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14" name="Text Placeholder 6"/>
          <p:cNvSpPr>
            <a:spLocks noGrp="1"/>
          </p:cNvSpPr>
          <p:nvPr>
            <p:ph type="body" sz="quarter" idx="30" hasCustomPrompt="1"/>
          </p:nvPr>
        </p:nvSpPr>
        <p:spPr>
          <a:xfrm>
            <a:off x="415924" y="2045111"/>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21" name="Text Placeholder 6"/>
          <p:cNvSpPr>
            <a:spLocks noGrp="1"/>
          </p:cNvSpPr>
          <p:nvPr>
            <p:ph type="body" sz="quarter" idx="36" hasCustomPrompt="1"/>
          </p:nvPr>
        </p:nvSpPr>
        <p:spPr>
          <a:xfrm>
            <a:off x="5169000" y="1844675"/>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23" name="Text Placeholder 6"/>
          <p:cNvSpPr>
            <a:spLocks noGrp="1"/>
          </p:cNvSpPr>
          <p:nvPr>
            <p:ph type="body" sz="quarter" idx="38" hasCustomPrompt="1"/>
          </p:nvPr>
        </p:nvSpPr>
        <p:spPr>
          <a:xfrm>
            <a:off x="5169000" y="2045111"/>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25" name="Text Placeholder 6"/>
          <p:cNvSpPr>
            <a:spLocks noGrp="1"/>
          </p:cNvSpPr>
          <p:nvPr>
            <p:ph type="body" sz="quarter" idx="52" hasCustomPrompt="1"/>
          </p:nvPr>
        </p:nvSpPr>
        <p:spPr>
          <a:xfrm>
            <a:off x="417100" y="5070080"/>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27" name="Text Placeholder 6"/>
          <p:cNvSpPr>
            <a:spLocks noGrp="1"/>
          </p:cNvSpPr>
          <p:nvPr>
            <p:ph type="body" sz="quarter" idx="54" hasCustomPrompt="1"/>
          </p:nvPr>
        </p:nvSpPr>
        <p:spPr>
          <a:xfrm>
            <a:off x="417100" y="5270516"/>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29" name="Text Placeholder 6"/>
          <p:cNvSpPr>
            <a:spLocks noGrp="1"/>
          </p:cNvSpPr>
          <p:nvPr>
            <p:ph type="body" sz="quarter" idx="56" hasCustomPrompt="1"/>
          </p:nvPr>
        </p:nvSpPr>
        <p:spPr>
          <a:xfrm>
            <a:off x="5170175" y="5070080"/>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31" name="Text Placeholder 6"/>
          <p:cNvSpPr>
            <a:spLocks noGrp="1"/>
          </p:cNvSpPr>
          <p:nvPr>
            <p:ph type="body" sz="quarter" idx="58" hasCustomPrompt="1"/>
          </p:nvPr>
        </p:nvSpPr>
        <p:spPr>
          <a:xfrm>
            <a:off x="5170175" y="5270516"/>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33" name="Picture Placeholder 3"/>
          <p:cNvSpPr>
            <a:spLocks noGrp="1" noChangeAspect="1"/>
          </p:cNvSpPr>
          <p:nvPr>
            <p:ph type="pic" sz="quarter" idx="29"/>
          </p:nvPr>
        </p:nvSpPr>
        <p:spPr>
          <a:xfrm>
            <a:off x="513899" y="2383972"/>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34" name="Text Placeholder 6"/>
          <p:cNvSpPr>
            <a:spLocks noGrp="1"/>
          </p:cNvSpPr>
          <p:nvPr>
            <p:ph type="body" sz="quarter" idx="59" hasCustomPrompt="1"/>
          </p:nvPr>
        </p:nvSpPr>
        <p:spPr>
          <a:xfrm>
            <a:off x="1327355" y="2383972"/>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35" name="Picture Placeholder 3"/>
          <p:cNvSpPr>
            <a:spLocks noGrp="1" noChangeAspect="1"/>
          </p:cNvSpPr>
          <p:nvPr>
            <p:ph type="pic" sz="quarter" idx="60"/>
          </p:nvPr>
        </p:nvSpPr>
        <p:spPr>
          <a:xfrm>
            <a:off x="5266874" y="2383972"/>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40" name="Text Placeholder 6"/>
          <p:cNvSpPr>
            <a:spLocks noGrp="1"/>
          </p:cNvSpPr>
          <p:nvPr>
            <p:ph type="body" sz="quarter" idx="61" hasCustomPrompt="1"/>
          </p:nvPr>
        </p:nvSpPr>
        <p:spPr>
          <a:xfrm>
            <a:off x="6080330" y="2383972"/>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49" name="Picture Placeholder 3"/>
          <p:cNvSpPr>
            <a:spLocks noGrp="1" noChangeAspect="1"/>
          </p:cNvSpPr>
          <p:nvPr>
            <p:ph type="pic" sz="quarter" idx="66"/>
          </p:nvPr>
        </p:nvSpPr>
        <p:spPr>
          <a:xfrm>
            <a:off x="513899" y="5603316"/>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50" name="Text Placeholder 6"/>
          <p:cNvSpPr>
            <a:spLocks noGrp="1"/>
          </p:cNvSpPr>
          <p:nvPr>
            <p:ph type="body" sz="quarter" idx="67" hasCustomPrompt="1"/>
          </p:nvPr>
        </p:nvSpPr>
        <p:spPr>
          <a:xfrm>
            <a:off x="1327355" y="5603316"/>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1" name="Picture Placeholder 3"/>
          <p:cNvSpPr>
            <a:spLocks noGrp="1" noChangeAspect="1"/>
          </p:cNvSpPr>
          <p:nvPr>
            <p:ph type="pic" sz="quarter" idx="68"/>
          </p:nvPr>
        </p:nvSpPr>
        <p:spPr>
          <a:xfrm>
            <a:off x="5266874" y="5603316"/>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52" name="Text Placeholder 6"/>
          <p:cNvSpPr>
            <a:spLocks noGrp="1"/>
          </p:cNvSpPr>
          <p:nvPr>
            <p:ph type="body" sz="quarter" idx="69" hasCustomPrompt="1"/>
          </p:nvPr>
        </p:nvSpPr>
        <p:spPr>
          <a:xfrm>
            <a:off x="6080330" y="5603316"/>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3" name="Text Placeholder 6"/>
          <p:cNvSpPr>
            <a:spLocks noGrp="1"/>
          </p:cNvSpPr>
          <p:nvPr>
            <p:ph type="body" sz="quarter" idx="70" hasCustomPrompt="1"/>
          </p:nvPr>
        </p:nvSpPr>
        <p:spPr>
          <a:xfrm>
            <a:off x="415925" y="3456902"/>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54" name="Text Placeholder 6"/>
          <p:cNvSpPr>
            <a:spLocks noGrp="1"/>
          </p:cNvSpPr>
          <p:nvPr>
            <p:ph type="body" sz="quarter" idx="71" hasCustomPrompt="1"/>
          </p:nvPr>
        </p:nvSpPr>
        <p:spPr>
          <a:xfrm>
            <a:off x="415925" y="3657338"/>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55" name="Text Placeholder 6"/>
          <p:cNvSpPr>
            <a:spLocks noGrp="1"/>
          </p:cNvSpPr>
          <p:nvPr>
            <p:ph type="body" sz="quarter" idx="72" hasCustomPrompt="1"/>
          </p:nvPr>
        </p:nvSpPr>
        <p:spPr>
          <a:xfrm>
            <a:off x="5169001" y="3456902"/>
            <a:ext cx="4320000" cy="274176"/>
          </a:xfrm>
          <a:prstGeom prst="rect">
            <a:avLst/>
          </a:prstGeom>
        </p:spPr>
        <p:txBody>
          <a:bodyPr rIns="0"/>
          <a:lstStyle>
            <a:lvl1pPr marL="0" indent="0">
              <a:spcBef>
                <a:spcPts val="200"/>
              </a:spcBef>
              <a:buFontTx/>
              <a:buNone/>
              <a:defRPr b="1" i="0">
                <a:solidFill>
                  <a:schemeClr val="accent1"/>
                </a:solidFill>
              </a:defRPr>
            </a:lvl1pPr>
          </a:lstStyle>
          <a:p>
            <a:pPr lvl="0"/>
            <a:r>
              <a:rPr lang="en-US"/>
              <a:t>Click to edit name</a:t>
            </a:r>
          </a:p>
        </p:txBody>
      </p:sp>
      <p:sp>
        <p:nvSpPr>
          <p:cNvPr id="56" name="Text Placeholder 6"/>
          <p:cNvSpPr>
            <a:spLocks noGrp="1"/>
          </p:cNvSpPr>
          <p:nvPr>
            <p:ph type="body" sz="quarter" idx="73" hasCustomPrompt="1"/>
          </p:nvPr>
        </p:nvSpPr>
        <p:spPr>
          <a:xfrm>
            <a:off x="5169001" y="3657338"/>
            <a:ext cx="4320000" cy="274176"/>
          </a:xfrm>
          <a:prstGeom prst="rect">
            <a:avLst/>
          </a:prstGeom>
        </p:spPr>
        <p:txBody>
          <a:bodyPr rIns="0">
            <a:normAutofit/>
          </a:bodyPr>
          <a:lstStyle>
            <a:lvl1pPr marL="0" indent="0">
              <a:spcBef>
                <a:spcPts val="200"/>
              </a:spcBef>
              <a:buFontTx/>
              <a:buNone/>
              <a:defRPr sz="1100" b="0" i="0">
                <a:solidFill>
                  <a:schemeClr val="tx2"/>
                </a:solidFill>
              </a:defRPr>
            </a:lvl1pPr>
          </a:lstStyle>
          <a:p>
            <a:pPr lvl="0"/>
            <a:r>
              <a:rPr lang="en-US"/>
              <a:t>Click to edit function</a:t>
            </a:r>
          </a:p>
        </p:txBody>
      </p:sp>
      <p:sp>
        <p:nvSpPr>
          <p:cNvPr id="57" name="Picture Placeholder 3"/>
          <p:cNvSpPr>
            <a:spLocks noGrp="1" noChangeAspect="1"/>
          </p:cNvSpPr>
          <p:nvPr>
            <p:ph type="pic" sz="quarter" idx="74"/>
          </p:nvPr>
        </p:nvSpPr>
        <p:spPr>
          <a:xfrm>
            <a:off x="513900" y="3996199"/>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58" name="Text Placeholder 6"/>
          <p:cNvSpPr>
            <a:spLocks noGrp="1"/>
          </p:cNvSpPr>
          <p:nvPr>
            <p:ph type="body" sz="quarter" idx="75" hasCustomPrompt="1"/>
          </p:nvPr>
        </p:nvSpPr>
        <p:spPr>
          <a:xfrm>
            <a:off x="1327356" y="3996199"/>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
        <p:nvSpPr>
          <p:cNvPr id="59" name="Picture Placeholder 3"/>
          <p:cNvSpPr>
            <a:spLocks noGrp="1" noChangeAspect="1"/>
          </p:cNvSpPr>
          <p:nvPr>
            <p:ph type="pic" sz="quarter" idx="76"/>
          </p:nvPr>
        </p:nvSpPr>
        <p:spPr>
          <a:xfrm>
            <a:off x="5266875" y="3996199"/>
            <a:ext cx="750000" cy="900000"/>
          </a:xfrm>
          <a:prstGeom prst="rect">
            <a:avLst/>
          </a:prstGeom>
        </p:spPr>
        <p:txBody>
          <a:bodyPr/>
          <a:lstStyle>
            <a:lvl1pPr marL="0" indent="0">
              <a:buFontTx/>
              <a:buNone/>
              <a:defRPr/>
            </a:lvl1pPr>
          </a:lstStyle>
          <a:p>
            <a:r>
              <a:rPr lang="pt-BR"/>
              <a:t>Clique no ícone para adicionar uma imagem</a:t>
            </a:r>
            <a:endParaRPr lang="en-GB"/>
          </a:p>
        </p:txBody>
      </p:sp>
      <p:sp>
        <p:nvSpPr>
          <p:cNvPr id="60" name="Text Placeholder 6"/>
          <p:cNvSpPr>
            <a:spLocks noGrp="1"/>
          </p:cNvSpPr>
          <p:nvPr>
            <p:ph type="body" sz="quarter" idx="77" hasCustomPrompt="1"/>
          </p:nvPr>
        </p:nvSpPr>
        <p:spPr>
          <a:xfrm>
            <a:off x="6080331" y="3996199"/>
            <a:ext cx="3409745" cy="1044000"/>
          </a:xfrm>
          <a:prstGeom prst="rect">
            <a:avLst/>
          </a:prstGeom>
        </p:spPr>
        <p:txBody>
          <a:bodyPr lIns="36000" tIns="0" rIns="36000" bIns="0">
            <a:noAutofit/>
          </a:bodyPr>
          <a:lstStyle>
            <a:lvl1pPr marL="0" indent="0" algn="l">
              <a:spcBef>
                <a:spcPts val="300"/>
              </a:spcBef>
              <a:buFontTx/>
              <a:buNone/>
              <a:defRPr sz="900">
                <a:solidFill>
                  <a:schemeClr val="tx1"/>
                </a:solidFill>
              </a:defRPr>
            </a:lvl1pPr>
            <a:lvl2pPr>
              <a:defRPr sz="900" baseline="0">
                <a:latin typeface="+mn-lt"/>
              </a:defRPr>
            </a:lvl2pPr>
          </a:lstStyle>
          <a:p>
            <a:pPr lvl="0"/>
            <a:r>
              <a:rPr lang="en-US"/>
              <a:t>CV</a:t>
            </a:r>
          </a:p>
        </p:txBody>
      </p:sp>
    </p:spTree>
    <p:extLst>
      <p:ext uri="{BB962C8B-B14F-4D97-AF65-F5344CB8AC3E}">
        <p14:creationId xmlns:p14="http://schemas.microsoft.com/office/powerpoint/2010/main" val="10512197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image" Target="../media/image1.png"/><Relationship Id="rId5" Type="http://schemas.openxmlformats.org/officeDocument/2006/relationships/slideLayout" Target="../slideLayouts/slideLayout63.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theme" Target="../theme/theme2.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415924" y="414000"/>
            <a:ext cx="6732000" cy="411257"/>
          </a:xfrm>
          <a:prstGeom prst="rect">
            <a:avLst/>
          </a:prstGeom>
        </p:spPr>
        <p:txBody>
          <a:bodyPr vert="horz" wrap="square" lIns="72000" tIns="36000" rIns="0" bIns="36000" rtlCol="0" anchor="t">
            <a:spAutoFit/>
          </a:bodyPr>
          <a:lstStyle/>
          <a:p>
            <a:endParaRPr lang="en-GB"/>
          </a:p>
        </p:txBody>
      </p:sp>
      <p:sp>
        <p:nvSpPr>
          <p:cNvPr id="13" name="TextBox 12"/>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sp>
        <p:nvSpPr>
          <p:cNvPr id="3" name="TextBox 2"/>
          <p:cNvSpPr txBox="1"/>
          <p:nvPr/>
        </p:nvSpPr>
        <p:spPr>
          <a:xfrm>
            <a:off x="8231678" y="6642556"/>
            <a:ext cx="1257322" cy="195814"/>
          </a:xfrm>
          <a:prstGeom prst="rect">
            <a:avLst/>
          </a:prstGeom>
        </p:spPr>
        <p:txBody>
          <a:bodyPr wrap="none" lIns="36000" tIns="36000" rIns="36000" bIns="36000" rtlCol="0" anchor="b">
            <a:spAutoFit/>
          </a:bodyPr>
          <a:lstStyle/>
          <a:p>
            <a:pPr marL="0" indent="0" algn="r" fontAlgn="auto">
              <a:spcAft>
                <a:spcPts val="0"/>
              </a:spcAft>
              <a:buClr>
                <a:srgbClr val="06305D"/>
              </a:buClr>
              <a:buFontTx/>
              <a:buNone/>
            </a:pPr>
            <a:r>
              <a:rPr lang="de-DE" sz="800" b="0" i="1">
                <a:solidFill>
                  <a:schemeClr val="tx1"/>
                </a:solidFill>
                <a:latin typeface="+mn-lt"/>
              </a:rPr>
              <a:t>Strictly</a:t>
            </a:r>
            <a:r>
              <a:rPr lang="de-DE" sz="800" b="0" i="1" baseline="0">
                <a:solidFill>
                  <a:schemeClr val="tx1"/>
                </a:solidFill>
                <a:latin typeface="+mn-lt"/>
              </a:rPr>
              <a:t> private &amp; confidential</a:t>
            </a:r>
            <a:endParaRPr lang="en-GB" sz="800" b="0" i="1">
              <a:solidFill>
                <a:schemeClr val="tx1"/>
              </a:solidFill>
              <a:latin typeface="+mn-lt"/>
            </a:endParaRPr>
          </a:p>
        </p:txBody>
      </p:sp>
      <p:sp>
        <p:nvSpPr>
          <p:cNvPr id="9" name="Text Placeholder 8"/>
          <p:cNvSpPr>
            <a:spLocks noGrp="1"/>
          </p:cNvSpPr>
          <p:nvPr>
            <p:ph type="body" idx="1"/>
          </p:nvPr>
        </p:nvSpPr>
        <p:spPr>
          <a:xfrm>
            <a:off x="417000" y="1484313"/>
            <a:ext cx="9072000" cy="4378099"/>
          </a:xfrm>
          <a:prstGeom prst="rect">
            <a:avLst/>
          </a:prstGeom>
        </p:spPr>
        <p:txBody>
          <a:bodyPr vert="horz" lIns="72000" tIns="45720" rIns="36000" bIns="45720" rtlCol="0">
            <a:noAutofit/>
          </a:bodyPr>
          <a:lstStyle/>
          <a:p>
            <a:pPr lvl="0"/>
            <a:r>
              <a:rPr lang="en-US"/>
              <a:t>Click to edit Master text styles</a:t>
            </a:r>
          </a:p>
          <a:p>
            <a:pPr lvl="1"/>
            <a:r>
              <a:rPr lang="en-US"/>
              <a:t>Second level</a:t>
            </a:r>
          </a:p>
          <a:p>
            <a:pPr lvl="2"/>
            <a:r>
              <a:rPr lang="en-US"/>
              <a:t>Third level</a:t>
            </a:r>
          </a:p>
          <a:p>
            <a:pPr lvl="3"/>
            <a:r>
              <a:rPr lang="en-US"/>
              <a:t>Forth level</a:t>
            </a:r>
          </a:p>
          <a:p>
            <a:pPr lvl="4"/>
            <a:r>
              <a:rPr lang="en-US"/>
              <a:t>Fifth level</a:t>
            </a:r>
          </a:p>
        </p:txBody>
      </p:sp>
      <p:pic>
        <p:nvPicPr>
          <p:cNvPr id="6" name="Google Shape;9;p1">
            <a:extLst>
              <a:ext uri="{FF2B5EF4-FFF2-40B4-BE49-F238E27FC236}">
                <a16:creationId xmlns:a16="http://schemas.microsoft.com/office/drawing/2014/main" id="{4AA84E3C-3AE7-440D-8639-E33BE458C5DD}"/>
              </a:ext>
            </a:extLst>
          </p:cNvPr>
          <p:cNvPicPr preferRelativeResize="0"/>
          <p:nvPr/>
        </p:nvPicPr>
        <p:blipFill>
          <a:blip r:embed="rId60">
            <a:alphaModFix/>
          </a:blip>
          <a:stretch>
            <a:fillRect/>
          </a:stretch>
        </p:blipFill>
        <p:spPr>
          <a:xfrm>
            <a:off x="8404975" y="209232"/>
            <a:ext cx="1257300" cy="329911"/>
          </a:xfrm>
          <a:prstGeom prst="rect">
            <a:avLst/>
          </a:prstGeom>
          <a:noFill/>
          <a:ln>
            <a:noFill/>
          </a:ln>
        </p:spPr>
      </p:pic>
      <p:cxnSp>
        <p:nvCxnSpPr>
          <p:cNvPr id="4" name="Google Shape;159;p22">
            <a:extLst>
              <a:ext uri="{FF2B5EF4-FFF2-40B4-BE49-F238E27FC236}">
                <a16:creationId xmlns:a16="http://schemas.microsoft.com/office/drawing/2014/main" id="{12A58E69-DE8F-4032-9A0D-0C9FE37FFCAF}"/>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Tree>
    <p:extLst>
      <p:ext uri="{BB962C8B-B14F-4D97-AF65-F5344CB8AC3E}">
        <p14:creationId xmlns:p14="http://schemas.microsoft.com/office/powerpoint/2010/main" val="81664174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53" r:id="rId14"/>
    <p:sldLayoutId id="2147483792" r:id="rId15"/>
    <p:sldLayoutId id="2147483791" r:id="rId16"/>
    <p:sldLayoutId id="2147483790" r:id="rId17"/>
    <p:sldLayoutId id="2147483748" r:id="rId18"/>
    <p:sldLayoutId id="2147483749" r:id="rId19"/>
    <p:sldLayoutId id="2147483750" r:id="rId20"/>
    <p:sldLayoutId id="2147483751" r:id="rId21"/>
    <p:sldLayoutId id="2147483752"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84" r:id="rId53"/>
    <p:sldLayoutId id="2147483785" r:id="rId54"/>
    <p:sldLayoutId id="2147483786" r:id="rId55"/>
    <p:sldLayoutId id="2147483851" r:id="rId56"/>
    <p:sldLayoutId id="2147483854" r:id="rId57"/>
    <p:sldLayoutId id="2147483856" r:id="rId58"/>
  </p:sldLayoutIdLst>
  <p:txStyles>
    <p:titleStyle>
      <a:lvl1pPr algn="l" defTabSz="914296" rtl="0" eaLnBrk="1" latinLnBrk="0" hangingPunct="1">
        <a:spcBef>
          <a:spcPct val="0"/>
        </a:spcBef>
        <a:buNone/>
        <a:defRPr lang="en-US" sz="2200" b="0" i="0" kern="1200" cap="all" baseline="0" dirty="0" smtClean="0">
          <a:solidFill>
            <a:schemeClr val="tx2"/>
          </a:solidFill>
          <a:latin typeface="+mj-lt"/>
          <a:ea typeface="Malgun Gothic" panose="020B0503020000020004" pitchFamily="34" charset="-127"/>
          <a:cs typeface="+mj-cs"/>
        </a:defRPr>
      </a:lvl1pPr>
    </p:titleStyle>
    <p:body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6">
          <p15:clr>
            <a:srgbClr val="F26B43"/>
          </p15:clr>
        </p15:guide>
        <p15:guide id="2" pos="2984">
          <p15:clr>
            <a:srgbClr val="F26B43"/>
          </p15:clr>
        </p15:guide>
        <p15:guide id="3" pos="5978">
          <p15:clr>
            <a:srgbClr val="F26B43"/>
          </p15:clr>
        </p15:guide>
        <p15:guide id="4" pos="262">
          <p15:clr>
            <a:srgbClr val="F26B43"/>
          </p15:clr>
        </p15:guide>
        <p15:guide id="5" orient="horz" pos="1162">
          <p15:clr>
            <a:srgbClr val="F26B43"/>
          </p15:clr>
        </p15:guide>
        <p15:guide id="6" orient="horz" pos="4201">
          <p15:clr>
            <a:srgbClr val="F26B43"/>
          </p15:clr>
        </p15:guide>
        <p15:guide id="7" orient="horz" pos="935">
          <p15:clr>
            <a:srgbClr val="F26B43"/>
          </p15:clr>
        </p15:guide>
        <p15:guide id="8" orient="horz" pos="504">
          <p15:clr>
            <a:srgbClr val="F26B43"/>
          </p15:clr>
        </p15:guide>
        <p15:guide id="9" pos="4209">
          <p15:clr>
            <a:srgbClr val="F26B43"/>
          </p15:clr>
        </p15:guide>
        <p15:guide id="10" pos="3936">
          <p15:clr>
            <a:srgbClr val="F26B43"/>
          </p15:clr>
        </p15:guide>
        <p15:guide id="11" orient="horz" pos="2364">
          <p15:clr>
            <a:srgbClr val="F26B43"/>
          </p15:clr>
        </p15:guide>
        <p15:guide id="12" orient="horz" pos="259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415924" y="414000"/>
            <a:ext cx="6732000" cy="411257"/>
          </a:xfrm>
          <a:prstGeom prst="rect">
            <a:avLst/>
          </a:prstGeom>
        </p:spPr>
        <p:txBody>
          <a:bodyPr vert="horz" wrap="square" lIns="72000" tIns="36000" rIns="0" bIns="36000" rtlCol="0" anchor="t">
            <a:spAutoFit/>
          </a:bodyPr>
          <a:lstStyle/>
          <a:p>
            <a:endParaRPr lang="en-GB"/>
          </a:p>
        </p:txBody>
      </p:sp>
      <p:sp>
        <p:nvSpPr>
          <p:cNvPr id="13" name="TextBox 12"/>
          <p:cNvSpPr txBox="1"/>
          <p:nvPr/>
        </p:nvSpPr>
        <p:spPr>
          <a:xfrm>
            <a:off x="9602007" y="6642556"/>
            <a:ext cx="194531" cy="195814"/>
          </a:xfrm>
          <a:prstGeom prst="rect">
            <a:avLst/>
          </a:prstGeom>
          <a:noFill/>
        </p:spPr>
        <p:txBody>
          <a:bodyPr wrap="none" lIns="36000" tIns="36000" rIns="36000" bIns="36000" rtlCol="0" anchor="b">
            <a:spAutoFit/>
          </a:bodyPr>
          <a:lstStyle/>
          <a:p>
            <a:pPr algn="r">
              <a:defRPr/>
            </a:pPr>
            <a:fld id="{54BDEBD9-CD4B-4754-9F71-E99020BFF72B}" type="slidenum">
              <a:rPr lang="en-US" sz="800" b="0" i="0" smtClean="0">
                <a:solidFill>
                  <a:prstClr val="black">
                    <a:lumMod val="65000"/>
                    <a:lumOff val="35000"/>
                  </a:prstClr>
                </a:solidFill>
                <a:latin typeface="Calibri Light"/>
              </a:rPr>
              <a:pPr algn="r">
                <a:defRPr/>
              </a:pPr>
              <a:t>‹#›</a:t>
            </a:fld>
            <a:endParaRPr lang="en-GB" sz="800" b="0" i="0">
              <a:solidFill>
                <a:prstClr val="black">
                  <a:lumMod val="65000"/>
                  <a:lumOff val="35000"/>
                </a:prstClr>
              </a:solidFill>
              <a:latin typeface="Calibri Light"/>
            </a:endParaRPr>
          </a:p>
        </p:txBody>
      </p:sp>
      <p:sp>
        <p:nvSpPr>
          <p:cNvPr id="3" name="TextBox 2"/>
          <p:cNvSpPr txBox="1"/>
          <p:nvPr/>
        </p:nvSpPr>
        <p:spPr>
          <a:xfrm>
            <a:off x="8231678" y="6642556"/>
            <a:ext cx="1257322" cy="195814"/>
          </a:xfrm>
          <a:prstGeom prst="rect">
            <a:avLst/>
          </a:prstGeom>
        </p:spPr>
        <p:txBody>
          <a:bodyPr wrap="none" lIns="36000" tIns="36000" rIns="36000" bIns="36000" rtlCol="0" anchor="b">
            <a:spAutoFit/>
          </a:bodyPr>
          <a:lstStyle/>
          <a:p>
            <a:pPr marL="0" indent="0" algn="r" fontAlgn="auto">
              <a:spcAft>
                <a:spcPts val="0"/>
              </a:spcAft>
              <a:buClr>
                <a:srgbClr val="06305D"/>
              </a:buClr>
              <a:buFontTx/>
              <a:buNone/>
            </a:pPr>
            <a:r>
              <a:rPr lang="de-DE" sz="800" b="0" i="1">
                <a:solidFill>
                  <a:schemeClr val="tx1"/>
                </a:solidFill>
                <a:latin typeface="+mn-lt"/>
              </a:rPr>
              <a:t>Strictly</a:t>
            </a:r>
            <a:r>
              <a:rPr lang="de-DE" sz="800" b="0" i="1" baseline="0">
                <a:solidFill>
                  <a:schemeClr val="tx1"/>
                </a:solidFill>
                <a:latin typeface="+mn-lt"/>
              </a:rPr>
              <a:t> private &amp; confidential</a:t>
            </a:r>
            <a:endParaRPr lang="en-GB" sz="800" b="0" i="1">
              <a:solidFill>
                <a:schemeClr val="tx1"/>
              </a:solidFill>
              <a:latin typeface="+mn-lt"/>
            </a:endParaRPr>
          </a:p>
        </p:txBody>
      </p:sp>
      <p:sp>
        <p:nvSpPr>
          <p:cNvPr id="9" name="Text Placeholder 8"/>
          <p:cNvSpPr>
            <a:spLocks noGrp="1"/>
          </p:cNvSpPr>
          <p:nvPr>
            <p:ph type="body" idx="1"/>
          </p:nvPr>
        </p:nvSpPr>
        <p:spPr>
          <a:xfrm>
            <a:off x="417000" y="1484313"/>
            <a:ext cx="9072000" cy="4378099"/>
          </a:xfrm>
          <a:prstGeom prst="rect">
            <a:avLst/>
          </a:prstGeom>
        </p:spPr>
        <p:txBody>
          <a:bodyPr vert="horz" lIns="72000" tIns="45720" rIns="36000" bIns="45720" rtlCol="0">
            <a:noAutofit/>
          </a:bodyPr>
          <a:lstStyle/>
          <a:p>
            <a:pPr lvl="0"/>
            <a:r>
              <a:rPr lang="en-US"/>
              <a:t>Click to edit Master text styles</a:t>
            </a:r>
          </a:p>
          <a:p>
            <a:pPr lvl="1"/>
            <a:r>
              <a:rPr lang="en-US"/>
              <a:t>Second level</a:t>
            </a:r>
          </a:p>
          <a:p>
            <a:pPr lvl="2"/>
            <a:r>
              <a:rPr lang="en-US"/>
              <a:t>Third level</a:t>
            </a:r>
          </a:p>
          <a:p>
            <a:pPr lvl="3"/>
            <a:r>
              <a:rPr lang="en-US"/>
              <a:t>Forth level</a:t>
            </a:r>
          </a:p>
          <a:p>
            <a:pPr lvl="4"/>
            <a:r>
              <a:rPr lang="en-US"/>
              <a:t>Fifth level</a:t>
            </a:r>
          </a:p>
        </p:txBody>
      </p:sp>
      <p:pic>
        <p:nvPicPr>
          <p:cNvPr id="6" name="Google Shape;9;p1">
            <a:extLst>
              <a:ext uri="{FF2B5EF4-FFF2-40B4-BE49-F238E27FC236}">
                <a16:creationId xmlns:a16="http://schemas.microsoft.com/office/drawing/2014/main" id="{4AA84E3C-3AE7-440D-8639-E33BE458C5DD}"/>
              </a:ext>
            </a:extLst>
          </p:cNvPr>
          <p:cNvPicPr preferRelativeResize="0"/>
          <p:nvPr/>
        </p:nvPicPr>
        <p:blipFill>
          <a:blip r:embed="rId58">
            <a:alphaModFix/>
          </a:blip>
          <a:stretch>
            <a:fillRect/>
          </a:stretch>
        </p:blipFill>
        <p:spPr>
          <a:xfrm>
            <a:off x="8404975" y="209232"/>
            <a:ext cx="1257300" cy="329911"/>
          </a:xfrm>
          <a:prstGeom prst="rect">
            <a:avLst/>
          </a:prstGeom>
          <a:noFill/>
          <a:ln>
            <a:noFill/>
          </a:ln>
        </p:spPr>
      </p:pic>
      <p:cxnSp>
        <p:nvCxnSpPr>
          <p:cNvPr id="4" name="Google Shape;159;p22">
            <a:extLst>
              <a:ext uri="{FF2B5EF4-FFF2-40B4-BE49-F238E27FC236}">
                <a16:creationId xmlns:a16="http://schemas.microsoft.com/office/drawing/2014/main" id="{12A58E69-DE8F-4032-9A0D-0C9FE37FFCAF}"/>
              </a:ext>
            </a:extLst>
          </p:cNvPr>
          <p:cNvCxnSpPr>
            <a:cxnSpLocks/>
          </p:cNvCxnSpPr>
          <p:nvPr/>
        </p:nvCxnSpPr>
        <p:spPr>
          <a:xfrm rot="10800000">
            <a:off x="415924" y="834670"/>
            <a:ext cx="2105100" cy="0"/>
          </a:xfrm>
          <a:prstGeom prst="straightConnector1">
            <a:avLst/>
          </a:prstGeom>
          <a:noFill/>
          <a:ln w="19050" cap="flat" cmpd="sng">
            <a:solidFill>
              <a:srgbClr val="60B5DF"/>
            </a:solidFill>
            <a:prstDash val="solid"/>
            <a:round/>
            <a:headEnd type="none" w="med" len="med"/>
            <a:tailEnd type="none" w="med" len="med"/>
          </a:ln>
        </p:spPr>
      </p:cxnSp>
    </p:spTree>
    <p:extLst>
      <p:ext uri="{BB962C8B-B14F-4D97-AF65-F5344CB8AC3E}">
        <p14:creationId xmlns:p14="http://schemas.microsoft.com/office/powerpoint/2010/main" val="52555831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3" r:id="rId49"/>
    <p:sldLayoutId id="2147483844" r:id="rId50"/>
    <p:sldLayoutId id="2147483845" r:id="rId51"/>
    <p:sldLayoutId id="2147483846" r:id="rId52"/>
    <p:sldLayoutId id="2147483847" r:id="rId53"/>
    <p:sldLayoutId id="2147483848" r:id="rId54"/>
    <p:sldLayoutId id="2147483849" r:id="rId55"/>
    <p:sldLayoutId id="2147483850" r:id="rId56"/>
  </p:sldLayoutIdLst>
  <p:txStyles>
    <p:titleStyle>
      <a:lvl1pPr algn="l" defTabSz="914296" rtl="0" eaLnBrk="1" latinLnBrk="0" hangingPunct="1">
        <a:spcBef>
          <a:spcPct val="0"/>
        </a:spcBef>
        <a:buNone/>
        <a:defRPr lang="en-US" sz="2200" b="0" i="0" kern="1200" cap="all" baseline="0" dirty="0" smtClean="0">
          <a:solidFill>
            <a:schemeClr val="tx2"/>
          </a:solidFill>
          <a:latin typeface="+mj-lt"/>
          <a:ea typeface="Malgun Gothic" panose="020B0503020000020004" pitchFamily="34" charset="-127"/>
          <a:cs typeface="+mj-cs"/>
        </a:defRPr>
      </a:lvl1pPr>
    </p:titleStyle>
    <p:body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6">
          <p15:clr>
            <a:srgbClr val="F26B43"/>
          </p15:clr>
        </p15:guide>
        <p15:guide id="2" pos="2984">
          <p15:clr>
            <a:srgbClr val="F26B43"/>
          </p15:clr>
        </p15:guide>
        <p15:guide id="3" pos="5978">
          <p15:clr>
            <a:srgbClr val="F26B43"/>
          </p15:clr>
        </p15:guide>
        <p15:guide id="4" pos="262">
          <p15:clr>
            <a:srgbClr val="F26B43"/>
          </p15:clr>
        </p15:guide>
        <p15:guide id="5" orient="horz" pos="1162">
          <p15:clr>
            <a:srgbClr val="F26B43"/>
          </p15:clr>
        </p15:guide>
        <p15:guide id="6" orient="horz" pos="4201">
          <p15:clr>
            <a:srgbClr val="F26B43"/>
          </p15:clr>
        </p15:guide>
        <p15:guide id="7" orient="horz" pos="935">
          <p15:clr>
            <a:srgbClr val="F26B43"/>
          </p15:clr>
        </p15:guide>
        <p15:guide id="8" orient="horz" pos="504">
          <p15:clr>
            <a:srgbClr val="F26B43"/>
          </p15:clr>
        </p15:guide>
        <p15:guide id="9" pos="4209">
          <p15:clr>
            <a:srgbClr val="F26B43"/>
          </p15:clr>
        </p15:guide>
        <p15:guide id="10" pos="3936">
          <p15:clr>
            <a:srgbClr val="F26B43"/>
          </p15:clr>
        </p15:guide>
        <p15:guide id="11" orient="horz" pos="2364">
          <p15:clr>
            <a:srgbClr val="F26B43"/>
          </p15:clr>
        </p15:guide>
        <p15:guide id="12" orient="horz" pos="25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85.png"/></Relationships>
</file>

<file path=ppt/slides/_rels/slide1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jpeg"/><Relationship Id="rId7"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4.png"/></Relationships>
</file>

<file path=ppt/slides/_rels/slide1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136.svg"/><Relationship Id="rId13" Type="http://schemas.openxmlformats.org/officeDocument/2006/relationships/image" Target="../media/image123.png"/><Relationship Id="rId3" Type="http://schemas.openxmlformats.org/officeDocument/2006/relationships/image" Target="../media/image131.png"/><Relationship Id="rId7" Type="http://schemas.openxmlformats.org/officeDocument/2006/relationships/image" Target="../media/image135.png"/><Relationship Id="rId12" Type="http://schemas.openxmlformats.org/officeDocument/2006/relationships/image" Target="../media/image140.sv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34.sv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svg"/><Relationship Id="rId4" Type="http://schemas.openxmlformats.org/officeDocument/2006/relationships/image" Target="../media/image132.svg"/><Relationship Id="rId9" Type="http://schemas.openxmlformats.org/officeDocument/2006/relationships/image" Target="../media/image137.png"/></Relationships>
</file>

<file path=ppt/slides/_rels/slide2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44.png"/><Relationship Id="rId5" Type="http://schemas.openxmlformats.org/officeDocument/2006/relationships/image" Target="../media/image143.jpe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158.png"/><Relationship Id="rId4" Type="http://schemas.openxmlformats.org/officeDocument/2006/relationships/image" Target="../media/image157.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s>
</file>

<file path=ppt/slides/_rels/slide29.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73.png"/><Relationship Id="rId3" Type="http://schemas.openxmlformats.org/officeDocument/2006/relationships/image" Target="../media/image163.png"/><Relationship Id="rId7" Type="http://schemas.openxmlformats.org/officeDocument/2006/relationships/image" Target="../media/image167.jpeg"/><Relationship Id="rId12" Type="http://schemas.openxmlformats.org/officeDocument/2006/relationships/image" Target="../media/image172.jpe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66.jpeg"/><Relationship Id="rId11" Type="http://schemas.openxmlformats.org/officeDocument/2006/relationships/image" Target="../media/image171.jpeg"/><Relationship Id="rId5" Type="http://schemas.openxmlformats.org/officeDocument/2006/relationships/image" Target="../media/image165.jpeg"/><Relationship Id="rId10" Type="http://schemas.openxmlformats.org/officeDocument/2006/relationships/image" Target="../media/image170.jpeg"/><Relationship Id="rId4" Type="http://schemas.openxmlformats.org/officeDocument/2006/relationships/image" Target="../media/image164.jpeg"/><Relationship Id="rId9" Type="http://schemas.openxmlformats.org/officeDocument/2006/relationships/image" Target="../media/image169.jpeg"/><Relationship Id="rId14" Type="http://schemas.openxmlformats.org/officeDocument/2006/relationships/image" Target="../media/image17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177.png"/><Relationship Id="rId4" Type="http://schemas.openxmlformats.org/officeDocument/2006/relationships/image" Target="../media/image176.png"/></Relationships>
</file>

<file path=ppt/slides/_rels/slide3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180.jpeg"/><Relationship Id="rId4" Type="http://schemas.openxmlformats.org/officeDocument/2006/relationships/image" Target="../media/image17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91.emf"/><Relationship Id="rId2" Type="http://schemas.openxmlformats.org/officeDocument/2006/relationships/image" Target="../media/image86.emf"/><Relationship Id="rId1" Type="http://schemas.openxmlformats.org/officeDocument/2006/relationships/slideLayout" Target="../slideLayouts/slideLayout9.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8.png"/></Relationships>
</file>

<file path=ppt/slides/_rels/slide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chart" Target="../charts/chart1.xml"/><Relationship Id="rId7"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032" name="Picture 8" descr="Brazil ranks third in the world in betting site consumption with 42.5  million unique users | Yogonet International">
            <a:extLst>
              <a:ext uri="{FF2B5EF4-FFF2-40B4-BE49-F238E27FC236}">
                <a16:creationId xmlns:a16="http://schemas.microsoft.com/office/drawing/2014/main" id="{DDE010FC-41A3-F305-A8E0-0E5DC7487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6" y="0"/>
            <a:ext cx="9962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114" name="Google Shape;114;p16"/>
          <p:cNvSpPr txBox="1"/>
          <p:nvPr/>
        </p:nvSpPr>
        <p:spPr>
          <a:xfrm>
            <a:off x="8020050" y="6020294"/>
            <a:ext cx="1914086" cy="319546"/>
          </a:xfrm>
          <a:prstGeom prst="rect">
            <a:avLst/>
          </a:prstGeom>
          <a:solidFill>
            <a:schemeClr val="bg1"/>
          </a:solidFill>
        </p:spPr>
        <p:txBody>
          <a:bodyPr anchor="ctr"/>
          <a:lstStyle>
            <a:defPPr>
              <a:defRPr lang="pt-BR"/>
            </a:defPPr>
            <a:lvl1pPr indent="0" algn="r" defTabSz="914296">
              <a:lnSpc>
                <a:spcPct val="105000"/>
              </a:lnSpc>
              <a:spcBef>
                <a:spcPts val="300"/>
              </a:spcBef>
              <a:buClr>
                <a:schemeClr val="tx2"/>
              </a:buClr>
              <a:buSzPct val="120000"/>
              <a:buFont typeface="Wingdings" panose="05000000000000000000" pitchFamily="2" charset="2"/>
              <a:buNone/>
              <a:defRPr sz="3600" b="1">
                <a:solidFill>
                  <a:schemeClr val="bg2">
                    <a:lumMod val="10000"/>
                  </a:schemeClr>
                </a:solidFill>
                <a:latin typeface="+mj-lt"/>
                <a:ea typeface="Montserrat"/>
                <a:cs typeface="Montserrat"/>
              </a:defRPr>
            </a:lvl1pPr>
            <a:lvl2pPr marL="358775" marR="0" indent="-184150" defTabSz="914296" fontAlgn="auto">
              <a:lnSpc>
                <a:spcPct val="105000"/>
              </a:lnSpc>
              <a:spcBef>
                <a:spcPts val="200"/>
              </a:spcBef>
              <a:spcAft>
                <a:spcPts val="0"/>
              </a:spcAft>
              <a:buClr>
                <a:schemeClr val="accent1"/>
              </a:buClr>
              <a:buSzPct val="120000"/>
              <a:buFont typeface="Wingdings" pitchFamily="2" charset="2"/>
              <a:buChar char="§"/>
              <a:tabLst/>
              <a:defRPr sz="1200" b="0" i="0" baseline="0">
                <a:solidFill>
                  <a:schemeClr val="bg1">
                    <a:lumMod val="50000"/>
                  </a:schemeClr>
                </a:solidFill>
              </a:defRPr>
            </a:lvl2pPr>
            <a:lvl3pPr marL="533400" indent="-174625" defTabSz="914296">
              <a:lnSpc>
                <a:spcPct val="105000"/>
              </a:lnSpc>
              <a:spcBef>
                <a:spcPts val="100"/>
              </a:spcBef>
              <a:buClr>
                <a:schemeClr val="accent3"/>
              </a:buClr>
              <a:buSzPct val="120000"/>
              <a:buFont typeface="Wingdings" panose="05000000000000000000" pitchFamily="2" charset="2"/>
              <a:buChar char="§"/>
              <a:defRPr sz="1200" b="0" i="0" baseline="0">
                <a:solidFill>
                  <a:schemeClr val="bg1">
                    <a:lumMod val="50000"/>
                  </a:schemeClr>
                </a:solidFill>
              </a:defRPr>
            </a:lvl3pPr>
            <a:lvl4pPr marL="719138" indent="-185738" defTabSz="914296">
              <a:lnSpc>
                <a:spcPct val="105000"/>
              </a:lnSpc>
              <a:spcBef>
                <a:spcPts val="0"/>
              </a:spcBef>
              <a:buClr>
                <a:schemeClr val="accent4"/>
              </a:buClr>
              <a:buSzPct val="120000"/>
              <a:buFont typeface="Wingdings" panose="05000000000000000000" pitchFamily="2" charset="2"/>
              <a:buChar char="§"/>
              <a:defRPr sz="1200" baseline="0">
                <a:solidFill>
                  <a:schemeClr val="bg1">
                    <a:lumMod val="50000"/>
                  </a:schemeClr>
                </a:solidFill>
              </a:defRPr>
            </a:lvl4pPr>
            <a:lvl5pPr marL="892175" indent="-173038" defTabSz="914296">
              <a:lnSpc>
                <a:spcPct val="105000"/>
              </a:lnSpc>
              <a:spcBef>
                <a:spcPts val="0"/>
              </a:spcBef>
              <a:buClr>
                <a:schemeClr val="accent2"/>
              </a:buClr>
              <a:buFont typeface="Arial" panose="020B0604020202020204" pitchFamily="34" charset="0"/>
              <a:buChar char="»"/>
              <a:defRPr sz="1200">
                <a:solidFill>
                  <a:schemeClr val="bg1">
                    <a:lumMod val="50000"/>
                  </a:schemeClr>
                </a:solidFill>
              </a:defRPr>
            </a:lvl5pPr>
            <a:lvl6pPr marL="2514314" indent="-228574" defTabSz="914296">
              <a:spcBef>
                <a:spcPct val="20000"/>
              </a:spcBef>
              <a:buFont typeface="Arial" panose="020B0604020202020204" pitchFamily="34" charset="0"/>
              <a:buChar char="•"/>
              <a:defRPr sz="2000"/>
            </a:lvl6pPr>
            <a:lvl7pPr marL="2971462" indent="-228574" defTabSz="914296">
              <a:spcBef>
                <a:spcPct val="20000"/>
              </a:spcBef>
              <a:buFont typeface="Arial" panose="020B0604020202020204" pitchFamily="34" charset="0"/>
              <a:buChar char="•"/>
              <a:defRPr sz="2000"/>
            </a:lvl7pPr>
            <a:lvl8pPr marL="3428610" indent="-228574" defTabSz="914296">
              <a:spcBef>
                <a:spcPct val="20000"/>
              </a:spcBef>
              <a:buFont typeface="Arial" panose="020B0604020202020204" pitchFamily="34" charset="0"/>
              <a:buChar char="•"/>
              <a:defRPr sz="2000"/>
            </a:lvl8pPr>
            <a:lvl9pPr marL="3885758" indent="-228574" defTabSz="914296">
              <a:spcBef>
                <a:spcPct val="20000"/>
              </a:spcBef>
              <a:buFont typeface="Arial" panose="020B0604020202020204" pitchFamily="34" charset="0"/>
              <a:buChar char="•"/>
              <a:defRPr sz="2000"/>
            </a:lvl9pPr>
          </a:lstStyle>
          <a:p>
            <a:r>
              <a:rPr lang="pt-BR" sz="1400" dirty="0">
                <a:solidFill>
                  <a:schemeClr val="tx1">
                    <a:lumMod val="50000"/>
                  </a:schemeClr>
                </a:solidFill>
                <a:sym typeface="Lato Light"/>
              </a:rPr>
              <a:t>MAY 2024</a:t>
            </a:r>
          </a:p>
        </p:txBody>
      </p:sp>
      <p:sp>
        <p:nvSpPr>
          <p:cNvPr id="12" name="Text Placeholder 1">
            <a:extLst>
              <a:ext uri="{FF2B5EF4-FFF2-40B4-BE49-F238E27FC236}">
                <a16:creationId xmlns:a16="http://schemas.microsoft.com/office/drawing/2014/main" id="{8A8BF888-7A90-765D-69D6-79F60930BB21}"/>
              </a:ext>
            </a:extLst>
          </p:cNvPr>
          <p:cNvSpPr txBox="1">
            <a:spLocks/>
          </p:cNvSpPr>
          <p:nvPr/>
        </p:nvSpPr>
        <p:spPr>
          <a:xfrm>
            <a:off x="-28136" y="2170183"/>
            <a:ext cx="9962272" cy="1525519"/>
          </a:xfrm>
          <a:prstGeom prst="rect">
            <a:avLst/>
          </a:prstGeom>
          <a:solidFill>
            <a:schemeClr val="bg1"/>
          </a:solidFill>
        </p:spPr>
        <p:txBody>
          <a:bodyPr anchor="ct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3200" b="1">
                <a:solidFill>
                  <a:schemeClr val="bg2">
                    <a:lumMod val="10000"/>
                  </a:schemeClr>
                </a:solidFill>
                <a:latin typeface="+mj-lt"/>
              </a:rPr>
              <a:t>E-GAMING AND SPORTS BETTING IN BRAZIL</a:t>
            </a:r>
            <a:br>
              <a:rPr lang="pt-BR" sz="3200" b="1">
                <a:solidFill>
                  <a:schemeClr val="bg2">
                    <a:lumMod val="10000"/>
                  </a:schemeClr>
                </a:solidFill>
                <a:latin typeface="+mj-lt"/>
                <a:ea typeface="Montserrat"/>
                <a:cs typeface="Montserrat"/>
                <a:sym typeface="Montserrat"/>
              </a:rPr>
            </a:br>
            <a:r>
              <a:rPr lang="pt-BR" sz="2800">
                <a:solidFill>
                  <a:schemeClr val="bg2">
                    <a:lumMod val="10000"/>
                  </a:schemeClr>
                </a:solidFill>
                <a:latin typeface="+mj-lt"/>
                <a:ea typeface="Open Sans" panose="020B0606030504020204" pitchFamily="34" charset="0"/>
                <a:cs typeface="Open Sans" panose="020B0606030504020204" pitchFamily="34" charset="0"/>
                <a:sym typeface="Lato Light"/>
              </a:rPr>
              <a:t>MARKET OVERVIEW</a:t>
            </a:r>
            <a:br>
              <a:rPr lang="pt-BR" sz="2200">
                <a:solidFill>
                  <a:schemeClr val="bg2">
                    <a:lumMod val="10000"/>
                  </a:schemeClr>
                </a:solidFill>
                <a:latin typeface="+mj-lt"/>
                <a:ea typeface="Open Sans" panose="020B0606030504020204" pitchFamily="34" charset="0"/>
                <a:cs typeface="Open Sans" panose="020B0606030504020204" pitchFamily="34" charset="0"/>
                <a:sym typeface="Lato Light"/>
              </a:rPr>
            </a:br>
            <a:r>
              <a:rPr lang="pt-BR" sz="1600" b="1">
                <a:solidFill>
                  <a:schemeClr val="bg2">
                    <a:lumMod val="10000"/>
                  </a:schemeClr>
                </a:solidFill>
                <a:latin typeface="+mj-lt"/>
                <a:ea typeface="Open Sans" panose="020B0606030504020204" pitchFamily="34" charset="0"/>
                <a:cs typeface="Open Sans" panose="020B0606030504020204" pitchFamily="34" charset="0"/>
                <a:sym typeface="Lato Light"/>
              </a:rPr>
              <a:t>Event: </a:t>
            </a:r>
            <a:r>
              <a:rPr lang="pt-BR" sz="1600" err="1">
                <a:solidFill>
                  <a:schemeClr val="bg2">
                    <a:lumMod val="10000"/>
                  </a:schemeClr>
                </a:solidFill>
                <a:latin typeface="+mj-lt"/>
                <a:ea typeface="Open Sans" panose="020B0606030504020204" pitchFamily="34" charset="0"/>
                <a:cs typeface="Open Sans" panose="020B0606030504020204" pitchFamily="34" charset="0"/>
                <a:sym typeface="Lato Light"/>
              </a:rPr>
              <a:t>Brazilian</a:t>
            </a:r>
            <a:r>
              <a:rPr lang="pt-BR" sz="1600">
                <a:solidFill>
                  <a:schemeClr val="bg2">
                    <a:lumMod val="10000"/>
                  </a:schemeClr>
                </a:solidFill>
                <a:latin typeface="+mj-lt"/>
                <a:ea typeface="Open Sans" panose="020B0606030504020204" pitchFamily="34" charset="0"/>
                <a:cs typeface="Open Sans" panose="020B0606030504020204" pitchFamily="34" charset="0"/>
                <a:sym typeface="Lato Light"/>
              </a:rPr>
              <a:t> Chamber </a:t>
            </a:r>
            <a:r>
              <a:rPr lang="pt-BR" sz="1600" err="1">
                <a:solidFill>
                  <a:schemeClr val="bg2">
                    <a:lumMod val="10000"/>
                  </a:schemeClr>
                </a:solidFill>
                <a:latin typeface="+mj-lt"/>
                <a:ea typeface="Open Sans" panose="020B0606030504020204" pitchFamily="34" charset="0"/>
                <a:cs typeface="Open Sans" panose="020B0606030504020204" pitchFamily="34" charset="0"/>
                <a:sym typeface="Lato Light"/>
              </a:rPr>
              <a:t>of</a:t>
            </a:r>
            <a:r>
              <a:rPr lang="pt-BR" sz="1600">
                <a:solidFill>
                  <a:schemeClr val="bg2">
                    <a:lumMod val="10000"/>
                  </a:schemeClr>
                </a:solidFill>
                <a:latin typeface="+mj-lt"/>
                <a:ea typeface="Open Sans" panose="020B0606030504020204" pitchFamily="34" charset="0"/>
                <a:cs typeface="Open Sans" panose="020B0606030504020204" pitchFamily="34" charset="0"/>
                <a:sym typeface="Lato Light"/>
              </a:rPr>
              <a:t> </a:t>
            </a:r>
            <a:r>
              <a:rPr lang="pt-BR" sz="1600" err="1">
                <a:solidFill>
                  <a:schemeClr val="bg2">
                    <a:lumMod val="10000"/>
                  </a:schemeClr>
                </a:solidFill>
                <a:latin typeface="+mj-lt"/>
                <a:ea typeface="Open Sans" panose="020B0606030504020204" pitchFamily="34" charset="0"/>
                <a:cs typeface="Open Sans" panose="020B0606030504020204" pitchFamily="34" charset="0"/>
                <a:sym typeface="Lato Light"/>
              </a:rPr>
              <a:t>Commerce</a:t>
            </a:r>
            <a:r>
              <a:rPr lang="pt-BR" sz="1600">
                <a:solidFill>
                  <a:schemeClr val="bg2">
                    <a:lumMod val="10000"/>
                  </a:schemeClr>
                </a:solidFill>
                <a:latin typeface="+mj-lt"/>
                <a:ea typeface="Open Sans" panose="020B0606030504020204" pitchFamily="34" charset="0"/>
                <a:cs typeface="Open Sans" panose="020B0606030504020204" pitchFamily="34" charset="0"/>
                <a:sym typeface="Lato Light"/>
              </a:rPr>
              <a:t> </a:t>
            </a:r>
            <a:r>
              <a:rPr lang="pt-BR" sz="1600" err="1">
                <a:solidFill>
                  <a:schemeClr val="bg2">
                    <a:lumMod val="10000"/>
                  </a:schemeClr>
                </a:solidFill>
                <a:latin typeface="+mj-lt"/>
                <a:ea typeface="Open Sans" panose="020B0606030504020204" pitchFamily="34" charset="0"/>
                <a:cs typeface="Open Sans" panose="020B0606030504020204" pitchFamily="34" charset="0"/>
                <a:sym typeface="Lato Light"/>
              </a:rPr>
              <a:t>Great</a:t>
            </a:r>
            <a:r>
              <a:rPr lang="pt-BR" sz="1600">
                <a:solidFill>
                  <a:schemeClr val="bg2">
                    <a:lumMod val="10000"/>
                  </a:schemeClr>
                </a:solidFill>
                <a:latin typeface="+mj-lt"/>
                <a:ea typeface="Open Sans" panose="020B0606030504020204" pitchFamily="34" charset="0"/>
                <a:cs typeface="Open Sans" panose="020B0606030504020204" pitchFamily="34" charset="0"/>
                <a:sym typeface="Lato Light"/>
              </a:rPr>
              <a:t> </a:t>
            </a:r>
            <a:r>
              <a:rPr lang="pt-BR" sz="1600" err="1">
                <a:solidFill>
                  <a:schemeClr val="bg2">
                    <a:lumMod val="10000"/>
                  </a:schemeClr>
                </a:solidFill>
                <a:latin typeface="+mj-lt"/>
                <a:ea typeface="Open Sans" panose="020B0606030504020204" pitchFamily="34" charset="0"/>
                <a:cs typeface="Open Sans" panose="020B0606030504020204" pitchFamily="34" charset="0"/>
                <a:sym typeface="Lato Light"/>
              </a:rPr>
              <a:t>Briatin</a:t>
            </a:r>
            <a:endParaRPr lang="pt-BR" sz="2000" cap="all">
              <a:solidFill>
                <a:schemeClr val="bg2">
                  <a:lumMod val="10000"/>
                </a:schemeClr>
              </a:solidFill>
              <a:latin typeface="+mj-lt"/>
              <a:ea typeface="Open Sans" panose="020B0606030504020204" pitchFamily="34" charset="0"/>
              <a:cs typeface="Open Sans" panose="020B0606030504020204" pitchFamily="34" charset="0"/>
              <a:sym typeface="Lato Light"/>
            </a:endParaRPr>
          </a:p>
        </p:txBody>
      </p:sp>
      <p:pic>
        <p:nvPicPr>
          <p:cNvPr id="14338" name="Picture 2" descr="Home">
            <a:extLst>
              <a:ext uri="{FF2B5EF4-FFF2-40B4-BE49-F238E27FC236}">
                <a16:creationId xmlns:a16="http://schemas.microsoft.com/office/drawing/2014/main" id="{86A95B0D-26CC-8203-65E4-C29C69EBF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41" y="5705321"/>
            <a:ext cx="2445544" cy="634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a:t>Global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Global market still fragmented, </a:t>
            </a:r>
            <a:r>
              <a:rPr lang="en-US" b="0" err="1"/>
              <a:t>Latam</a:t>
            </a:r>
            <a:r>
              <a:rPr lang="en-US" b="0"/>
              <a:t> is one of the hottest growth spots</a:t>
            </a:r>
            <a:endParaRPr lang="pt-BR" b="0"/>
          </a:p>
        </p:txBody>
      </p:sp>
      <p:sp>
        <p:nvSpPr>
          <p:cNvPr id="48" name="CaixaDeTexto 47">
            <a:extLst>
              <a:ext uri="{FF2B5EF4-FFF2-40B4-BE49-F238E27FC236}">
                <a16:creationId xmlns:a16="http://schemas.microsoft.com/office/drawing/2014/main" id="{101D60EB-8F8F-A4AC-7B5F-EF7A48B118BC}"/>
              </a:ext>
            </a:extLst>
          </p:cNvPr>
          <p:cNvSpPr txBox="1"/>
          <p:nvPr/>
        </p:nvSpPr>
        <p:spPr>
          <a:xfrm>
            <a:off x="308013" y="6564995"/>
            <a:ext cx="3323773" cy="215444"/>
          </a:xfrm>
          <a:prstGeom prst="rect">
            <a:avLst/>
          </a:prstGeom>
          <a:noFill/>
        </p:spPr>
        <p:txBody>
          <a:bodyPr wrap="square">
            <a:spAutoFit/>
          </a:bodyPr>
          <a:lstStyle/>
          <a:p>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Source</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Grand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Viw</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Reserch</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Softswiss</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Mordor</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Intelligence</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grpSp>
        <p:nvGrpSpPr>
          <p:cNvPr id="8" name="Agrupar 7">
            <a:extLst>
              <a:ext uri="{FF2B5EF4-FFF2-40B4-BE49-F238E27FC236}">
                <a16:creationId xmlns:a16="http://schemas.microsoft.com/office/drawing/2014/main" id="{2D8F0259-755E-627A-7BA2-65E59FD9FAB3}"/>
              </a:ext>
            </a:extLst>
          </p:cNvPr>
          <p:cNvGrpSpPr/>
          <p:nvPr/>
        </p:nvGrpSpPr>
        <p:grpSpPr>
          <a:xfrm>
            <a:off x="428497" y="1592036"/>
            <a:ext cx="6175503" cy="3564509"/>
            <a:chOff x="428497" y="1592036"/>
            <a:chExt cx="6175503" cy="2837089"/>
          </a:xfrm>
        </p:grpSpPr>
        <p:grpSp>
          <p:nvGrpSpPr>
            <p:cNvPr id="3" name="Agrupar 2">
              <a:extLst>
                <a:ext uri="{FF2B5EF4-FFF2-40B4-BE49-F238E27FC236}">
                  <a16:creationId xmlns:a16="http://schemas.microsoft.com/office/drawing/2014/main" id="{47DEE2A8-C9F5-48BF-F3DB-ECE5CA2C7482}"/>
                </a:ext>
              </a:extLst>
            </p:cNvPr>
            <p:cNvGrpSpPr/>
            <p:nvPr/>
          </p:nvGrpSpPr>
          <p:grpSpPr>
            <a:xfrm>
              <a:off x="428497" y="1592036"/>
              <a:ext cx="6175503" cy="2837089"/>
              <a:chOff x="428497" y="1592036"/>
              <a:chExt cx="6175503" cy="2837089"/>
            </a:xfrm>
          </p:grpSpPr>
          <p:pic>
            <p:nvPicPr>
              <p:cNvPr id="3074" name="Picture 2" descr="Online Gambling Market Trends, by Region, 2023 - 2030">
                <a:extLst>
                  <a:ext uri="{FF2B5EF4-FFF2-40B4-BE49-F238E27FC236}">
                    <a16:creationId xmlns:a16="http://schemas.microsoft.com/office/drawing/2014/main" id="{71AEA8A1-0A62-6568-8602-5C9D0487960C}"/>
                  </a:ext>
                </a:extLst>
              </p:cNvPr>
              <p:cNvPicPr>
                <a:picLocks noChangeAspect="1" noChangeArrowheads="1"/>
              </p:cNvPicPr>
              <p:nvPr/>
            </p:nvPicPr>
            <p:blipFill rotWithShape="1">
              <a:blip r:embed="rId3">
                <a:clrChange>
                  <a:clrFrom>
                    <a:srgbClr val="F4F7F9"/>
                  </a:clrFrom>
                  <a:clrTo>
                    <a:srgbClr val="F4F7F9">
                      <a:alpha val="0"/>
                    </a:srgbClr>
                  </a:clrTo>
                </a:clrChange>
                <a:extLst>
                  <a:ext uri="{28A0092B-C50C-407E-A947-70E740481C1C}">
                    <a14:useLocalDpi xmlns:a14="http://schemas.microsoft.com/office/drawing/2010/main" val="0"/>
                  </a:ext>
                </a:extLst>
              </a:blip>
              <a:srcRect l="1885" t="16367" r="1491" b="1783"/>
              <a:stretch/>
            </p:blipFill>
            <p:spPr bwMode="auto">
              <a:xfrm>
                <a:off x="428497" y="1592036"/>
                <a:ext cx="6175503" cy="272868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46BBAE0-73A3-1C81-B6E9-AF5B35300BAD}"/>
                  </a:ext>
                </a:extLst>
              </p:cNvPr>
              <p:cNvSpPr/>
              <p:nvPr/>
            </p:nvSpPr>
            <p:spPr>
              <a:xfrm>
                <a:off x="5181600" y="4048125"/>
                <a:ext cx="1422399" cy="381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grpSp>
        <p:pic>
          <p:nvPicPr>
            <p:cNvPr id="3080" name="Picture 8">
              <a:extLst>
                <a:ext uri="{FF2B5EF4-FFF2-40B4-BE49-F238E27FC236}">
                  <a16:creationId xmlns:a16="http://schemas.microsoft.com/office/drawing/2014/main" id="{C1DF8E8F-6144-BF24-B702-7729A942FE81}"/>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1225" y="3032196"/>
              <a:ext cx="803275" cy="104247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aixaDeTexto 5">
            <a:extLst>
              <a:ext uri="{FF2B5EF4-FFF2-40B4-BE49-F238E27FC236}">
                <a16:creationId xmlns:a16="http://schemas.microsoft.com/office/drawing/2014/main" id="{9CECAF9D-45EC-CBFE-1DB4-C0CC830CC8D4}"/>
              </a:ext>
            </a:extLst>
          </p:cNvPr>
          <p:cNvSpPr txBox="1"/>
          <p:nvPr/>
        </p:nvSpPr>
        <p:spPr>
          <a:xfrm>
            <a:off x="398958" y="3423752"/>
            <a:ext cx="2368547" cy="954107"/>
          </a:xfrm>
          <a:prstGeom prst="rect">
            <a:avLst/>
          </a:prstGeom>
          <a:noFill/>
        </p:spPr>
        <p:txBody>
          <a:bodyPr wrap="square">
            <a:spAutoFit/>
          </a:bodyPr>
          <a:lstStyle/>
          <a:p>
            <a:r>
              <a:rPr lang="pt-BR" sz="2800" b="1"/>
              <a:t>~20%</a:t>
            </a:r>
          </a:p>
          <a:p>
            <a:r>
              <a:rPr lang="pt-BR" sz="1400" b="1"/>
              <a:t>Latam </a:t>
            </a:r>
            <a:r>
              <a:rPr lang="pt-BR" sz="1400" b="1" err="1"/>
              <a:t>annual</a:t>
            </a:r>
            <a:r>
              <a:rPr lang="pt-BR" sz="1400" b="1"/>
              <a:t> </a:t>
            </a:r>
            <a:r>
              <a:rPr lang="pt-BR" sz="1400" b="1" err="1"/>
              <a:t>market</a:t>
            </a:r>
            <a:r>
              <a:rPr lang="pt-BR" sz="1400" b="1"/>
              <a:t> </a:t>
            </a:r>
            <a:r>
              <a:rPr lang="pt-BR" sz="1400" b="1" err="1"/>
              <a:t>growth</a:t>
            </a:r>
            <a:r>
              <a:rPr lang="pt-BR" sz="1400" b="1"/>
              <a:t> </a:t>
            </a:r>
            <a:br>
              <a:rPr lang="pt-BR" sz="1400" b="1"/>
            </a:br>
            <a:r>
              <a:rPr lang="pt-BR" sz="1400" b="1" err="1"/>
              <a:t>expected</a:t>
            </a:r>
            <a:r>
              <a:rPr lang="pt-BR" sz="1400" b="1"/>
              <a:t> </a:t>
            </a:r>
            <a:r>
              <a:rPr lang="pt-BR" sz="1400" b="1" err="1"/>
              <a:t>to</a:t>
            </a:r>
            <a:r>
              <a:rPr lang="pt-BR" sz="1400" b="1"/>
              <a:t> 2028</a:t>
            </a:r>
          </a:p>
        </p:txBody>
      </p:sp>
      <p:sp>
        <p:nvSpPr>
          <p:cNvPr id="7" name="CaixaDeTexto 6">
            <a:extLst>
              <a:ext uri="{FF2B5EF4-FFF2-40B4-BE49-F238E27FC236}">
                <a16:creationId xmlns:a16="http://schemas.microsoft.com/office/drawing/2014/main" id="{D41CA2B4-7233-6A52-6AC6-3C03BAC34B86}"/>
              </a:ext>
            </a:extLst>
          </p:cNvPr>
          <p:cNvSpPr txBox="1"/>
          <p:nvPr/>
        </p:nvSpPr>
        <p:spPr>
          <a:xfrm>
            <a:off x="139700" y="1348978"/>
            <a:ext cx="2544282" cy="532582"/>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pPr algn="ctr"/>
            <a:r>
              <a:rPr lang="pt-BR" b="1" i="1" cap="all">
                <a:solidFill>
                  <a:srgbClr val="2EAED8"/>
                </a:solidFill>
                <a:effectLst>
                  <a:outerShdw blurRad="38100" dist="38100" dir="2700000" algn="tl">
                    <a:srgbClr val="000000">
                      <a:alpha val="43137"/>
                    </a:srgbClr>
                  </a:outerShdw>
                </a:effectLst>
              </a:rPr>
              <a:t>Global Online </a:t>
            </a:r>
            <a:r>
              <a:rPr lang="pt-BR" b="1" i="1" cap="all" err="1">
                <a:solidFill>
                  <a:srgbClr val="2EAED8"/>
                </a:solidFill>
                <a:effectLst>
                  <a:outerShdw blurRad="38100" dist="38100" dir="2700000" algn="tl">
                    <a:srgbClr val="000000">
                      <a:alpha val="43137"/>
                    </a:srgbClr>
                  </a:outerShdw>
                </a:effectLst>
              </a:rPr>
              <a:t>sports</a:t>
            </a:r>
            <a:r>
              <a:rPr lang="pt-BR" b="1" i="1" cap="all">
                <a:solidFill>
                  <a:srgbClr val="2EAED8"/>
                </a:solidFill>
                <a:effectLst>
                  <a:outerShdw blurRad="38100" dist="38100" dir="2700000" algn="tl">
                    <a:srgbClr val="000000">
                      <a:alpha val="43137"/>
                    </a:srgbClr>
                  </a:outerShdw>
                </a:effectLst>
              </a:rPr>
              <a:t> betting MARKET </a:t>
            </a:r>
          </a:p>
        </p:txBody>
      </p:sp>
      <p:sp>
        <p:nvSpPr>
          <p:cNvPr id="12" name="CaixaDeTexto 11">
            <a:extLst>
              <a:ext uri="{FF2B5EF4-FFF2-40B4-BE49-F238E27FC236}">
                <a16:creationId xmlns:a16="http://schemas.microsoft.com/office/drawing/2014/main" id="{0C8D05CD-0499-6A63-A3A2-147F0A0D72E2}"/>
              </a:ext>
            </a:extLst>
          </p:cNvPr>
          <p:cNvSpPr txBox="1"/>
          <p:nvPr/>
        </p:nvSpPr>
        <p:spPr>
          <a:xfrm>
            <a:off x="6633539" y="3181246"/>
            <a:ext cx="3134576" cy="532582"/>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pPr algn="ctr"/>
            <a:r>
              <a:rPr lang="pt-BR" b="1" i="1" cap="all">
                <a:solidFill>
                  <a:srgbClr val="2EAED8"/>
                </a:solidFill>
                <a:effectLst>
                  <a:outerShdw blurRad="38100" dist="38100" dir="2700000" algn="tl">
                    <a:srgbClr val="000000">
                      <a:alpha val="43137"/>
                    </a:srgbClr>
                  </a:outerShdw>
                </a:effectLst>
              </a:rPr>
              <a:t>Global Market </a:t>
            </a:r>
            <a:r>
              <a:rPr lang="pt-BR" b="1" i="1" cap="all" err="1">
                <a:solidFill>
                  <a:srgbClr val="2EAED8"/>
                </a:solidFill>
                <a:effectLst>
                  <a:outerShdw blurRad="38100" dist="38100" dir="2700000" algn="tl">
                    <a:srgbClr val="000000">
                      <a:alpha val="43137"/>
                    </a:srgbClr>
                  </a:outerShdw>
                </a:effectLst>
              </a:rPr>
              <a:t>competition</a:t>
            </a:r>
            <a:r>
              <a:rPr lang="pt-BR" b="1" i="1" cap="all">
                <a:solidFill>
                  <a:srgbClr val="2EAED8"/>
                </a:solidFill>
                <a:effectLst>
                  <a:outerShdw blurRad="38100" dist="38100" dir="2700000" algn="tl">
                    <a:srgbClr val="000000">
                      <a:alpha val="43137"/>
                    </a:srgbClr>
                  </a:outerShdw>
                </a:effectLst>
              </a:rPr>
              <a:t> online betting </a:t>
            </a:r>
          </a:p>
        </p:txBody>
      </p:sp>
      <p:grpSp>
        <p:nvGrpSpPr>
          <p:cNvPr id="16" name="Agrupar 15">
            <a:extLst>
              <a:ext uri="{FF2B5EF4-FFF2-40B4-BE49-F238E27FC236}">
                <a16:creationId xmlns:a16="http://schemas.microsoft.com/office/drawing/2014/main" id="{B11FF00C-FD66-01FB-57A5-45DF7F1AEB91}"/>
              </a:ext>
            </a:extLst>
          </p:cNvPr>
          <p:cNvGrpSpPr/>
          <p:nvPr/>
        </p:nvGrpSpPr>
        <p:grpSpPr>
          <a:xfrm>
            <a:off x="6164233" y="3965057"/>
            <a:ext cx="3603882" cy="2652297"/>
            <a:chOff x="6164233" y="3965057"/>
            <a:chExt cx="3603882" cy="2652297"/>
          </a:xfrm>
        </p:grpSpPr>
        <p:pic>
          <p:nvPicPr>
            <p:cNvPr id="14" name="Imagem 13">
              <a:extLst>
                <a:ext uri="{FF2B5EF4-FFF2-40B4-BE49-F238E27FC236}">
                  <a16:creationId xmlns:a16="http://schemas.microsoft.com/office/drawing/2014/main" id="{D4BADCA2-6F3C-0968-CAC3-1E525A98EB0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164233" y="3965057"/>
              <a:ext cx="3323774" cy="2596698"/>
            </a:xfrm>
            <a:prstGeom prst="rect">
              <a:avLst/>
            </a:prstGeom>
          </p:spPr>
        </p:pic>
        <p:sp>
          <p:nvSpPr>
            <p:cNvPr id="15" name="Retângulo 14">
              <a:extLst>
                <a:ext uri="{FF2B5EF4-FFF2-40B4-BE49-F238E27FC236}">
                  <a16:creationId xmlns:a16="http://schemas.microsoft.com/office/drawing/2014/main" id="{AF3D161E-D206-91B3-8D97-6908EE77CC08}"/>
                </a:ext>
              </a:extLst>
            </p:cNvPr>
            <p:cNvSpPr/>
            <p:nvPr/>
          </p:nvSpPr>
          <p:spPr>
            <a:xfrm>
              <a:off x="9194801" y="6138667"/>
              <a:ext cx="573314" cy="4786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grpSp>
      <p:sp>
        <p:nvSpPr>
          <p:cNvPr id="17" name="Colchete Esquerdo 16">
            <a:extLst>
              <a:ext uri="{FF2B5EF4-FFF2-40B4-BE49-F238E27FC236}">
                <a16:creationId xmlns:a16="http://schemas.microsoft.com/office/drawing/2014/main" id="{70E87743-EDC3-A4CE-D0BE-A92EE635D25C}"/>
              </a:ext>
            </a:extLst>
          </p:cNvPr>
          <p:cNvSpPr/>
          <p:nvPr/>
        </p:nvSpPr>
        <p:spPr>
          <a:xfrm>
            <a:off x="6008914" y="3906316"/>
            <a:ext cx="1422399" cy="287412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20" name="Imagem 19">
            <a:extLst>
              <a:ext uri="{FF2B5EF4-FFF2-40B4-BE49-F238E27FC236}">
                <a16:creationId xmlns:a16="http://schemas.microsoft.com/office/drawing/2014/main" id="{B669216B-D15C-07D4-B222-9A1E676FAC5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191788" y="1232477"/>
            <a:ext cx="3561299" cy="1842808"/>
          </a:xfrm>
          <a:prstGeom prst="rect">
            <a:avLst/>
          </a:prstGeom>
        </p:spPr>
      </p:pic>
      <p:sp>
        <p:nvSpPr>
          <p:cNvPr id="22" name="Retângulo 21">
            <a:extLst>
              <a:ext uri="{FF2B5EF4-FFF2-40B4-BE49-F238E27FC236}">
                <a16:creationId xmlns:a16="http://schemas.microsoft.com/office/drawing/2014/main" id="{6EE3EB24-1674-A3D6-BA9C-15D13830F78C}"/>
              </a:ext>
            </a:extLst>
          </p:cNvPr>
          <p:cNvSpPr/>
          <p:nvPr/>
        </p:nvSpPr>
        <p:spPr>
          <a:xfrm>
            <a:off x="579318" y="5020347"/>
            <a:ext cx="4753103" cy="1443080"/>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1" name="CaixaDeTexto 20">
            <a:extLst>
              <a:ext uri="{FF2B5EF4-FFF2-40B4-BE49-F238E27FC236}">
                <a16:creationId xmlns:a16="http://schemas.microsoft.com/office/drawing/2014/main" id="{0690B492-0641-1A3F-28B8-D3A6E93C970A}"/>
              </a:ext>
            </a:extLst>
          </p:cNvPr>
          <p:cNvSpPr txBox="1"/>
          <p:nvPr/>
        </p:nvSpPr>
        <p:spPr>
          <a:xfrm>
            <a:off x="1423077" y="5084075"/>
            <a:ext cx="3704094" cy="1594796"/>
          </a:xfrm>
          <a:prstGeom prst="rect">
            <a:avLst/>
          </a:prstGeom>
          <a:effectLst>
            <a:softEdge rad="12700"/>
          </a:effectLst>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marL="171450" indent="-171450" algn="r">
              <a:buFont typeface="Wingdings" panose="05000000000000000000" pitchFamily="2" charset="2"/>
              <a:buChar char="q"/>
            </a:pP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Large population, Growing middle class with high smart phone usage but still low rates of online betting penetration </a:t>
            </a:r>
          </a:p>
          <a:p>
            <a:pPr marL="171450" indent="-171450" algn="r">
              <a:buFont typeface="Wingdings" panose="05000000000000000000" pitchFamily="2" charset="2"/>
              <a:buChar char="q"/>
            </a:pP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Traditional culture of betting </a:t>
            </a:r>
          </a:p>
          <a:p>
            <a:pPr marL="171450" indent="-171450" algn="r">
              <a:buFont typeface="Wingdings" panose="05000000000000000000" pitchFamily="2" charset="2"/>
              <a:buChar char="q"/>
            </a:pP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Popularity of sports and fandom</a:t>
            </a:r>
          </a:p>
          <a:p>
            <a:pPr marL="171450" indent="-171450" algn="r">
              <a:buFont typeface="Wingdings" panose="05000000000000000000" pitchFamily="2" charset="2"/>
              <a:buChar char="q"/>
            </a:pP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Improving regulatory landscapes</a:t>
            </a:r>
          </a:p>
          <a:p>
            <a:pPr algn="r"/>
            <a:endPar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Seta: Pentágono 23">
            <a:extLst>
              <a:ext uri="{FF2B5EF4-FFF2-40B4-BE49-F238E27FC236}">
                <a16:creationId xmlns:a16="http://schemas.microsoft.com/office/drawing/2014/main" id="{1823582E-8955-8C16-B6AA-D3E9A37FA87F}"/>
              </a:ext>
            </a:extLst>
          </p:cNvPr>
          <p:cNvSpPr/>
          <p:nvPr/>
        </p:nvSpPr>
        <p:spPr>
          <a:xfrm>
            <a:off x="541330" y="4976441"/>
            <a:ext cx="973499" cy="1524826"/>
          </a:xfrm>
          <a:prstGeom prst="homePlate">
            <a:avLst/>
          </a:prstGeom>
          <a:solidFill>
            <a:srgbClr val="63C6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1" name="CaixaDeTexto 10">
            <a:extLst>
              <a:ext uri="{FF2B5EF4-FFF2-40B4-BE49-F238E27FC236}">
                <a16:creationId xmlns:a16="http://schemas.microsoft.com/office/drawing/2014/main" id="{595B788C-BE29-BE5D-D431-428DAB889536}"/>
              </a:ext>
            </a:extLst>
          </p:cNvPr>
          <p:cNvSpPr txBox="1"/>
          <p:nvPr/>
        </p:nvSpPr>
        <p:spPr>
          <a:xfrm>
            <a:off x="184261" y="4976441"/>
            <a:ext cx="654076" cy="1524826"/>
          </a:xfrm>
          <a:prstGeom prst="rect">
            <a:avLst/>
          </a:prstGeom>
          <a:solidFill>
            <a:srgbClr val="63C6F0"/>
          </a:solidFill>
        </p:spPr>
        <p:txBody>
          <a:bodyPr vert="vert270" wrap="square" lIns="72000" rIns="36000" rtlCol="0">
            <a:spAutoFit/>
          </a:bodyPr>
          <a:lstStyle/>
          <a:p>
            <a:pPr algn="ctr" fontAlgn="auto">
              <a:lnSpc>
                <a:spcPct val="105000"/>
              </a:lnSpc>
              <a:spcBef>
                <a:spcPts val="300"/>
              </a:spcBef>
              <a:spcAft>
                <a:spcPts val="0"/>
              </a:spcAft>
              <a:buClr>
                <a:srgbClr val="06305D"/>
              </a:buClr>
              <a:buSzPct val="120000"/>
            </a:pPr>
            <a:r>
              <a:rPr lang="pt-BR" sz="1600">
                <a:solidFill>
                  <a:schemeClr val="bg1"/>
                </a:solidFill>
                <a:effectLst>
                  <a:outerShdw blurRad="38100" dist="38100" dir="2700000" algn="tl">
                    <a:srgbClr val="000000">
                      <a:alpha val="43137"/>
                    </a:srgbClr>
                  </a:outerShdw>
                </a:effectLst>
              </a:rPr>
              <a:t>Market </a:t>
            </a:r>
          </a:p>
          <a:p>
            <a:pPr algn="ctr" fontAlgn="auto">
              <a:lnSpc>
                <a:spcPct val="105000"/>
              </a:lnSpc>
              <a:spcBef>
                <a:spcPts val="300"/>
              </a:spcBef>
              <a:spcAft>
                <a:spcPts val="0"/>
              </a:spcAft>
              <a:buClr>
                <a:srgbClr val="06305D"/>
              </a:buClr>
              <a:buSzPct val="120000"/>
            </a:pPr>
            <a:r>
              <a:rPr lang="pt-BR" sz="1600" b="0" i="0">
                <a:solidFill>
                  <a:schemeClr val="bg1"/>
                </a:solidFill>
                <a:effectLst>
                  <a:outerShdw blurRad="38100" dist="38100" dir="2700000" algn="tl">
                    <a:srgbClr val="000000">
                      <a:alpha val="43137"/>
                    </a:srgbClr>
                  </a:outerShdw>
                </a:effectLst>
                <a:latin typeface="+mn-lt"/>
              </a:rPr>
              <a:t>Drivers</a:t>
            </a:r>
          </a:p>
        </p:txBody>
      </p:sp>
      <p:pic>
        <p:nvPicPr>
          <p:cNvPr id="3092" name="Picture 20" descr="trend Icon - Free PNG &amp; SVG 196867 - Noun Project">
            <a:extLst>
              <a:ext uri="{FF2B5EF4-FFF2-40B4-BE49-F238E27FC236}">
                <a16:creationId xmlns:a16="http://schemas.microsoft.com/office/drawing/2014/main" id="{1739A8C1-C69A-F06F-10C3-2DA53D885B5B}"/>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746584" y="5387710"/>
            <a:ext cx="7239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368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DAFA95C0-0B63-6C19-2E19-4EA245ECB1D0}"/>
              </a:ext>
            </a:extLst>
          </p:cNvPr>
          <p:cNvGraphicFramePr>
            <a:graphicFrameLocks/>
          </p:cNvGraphicFramePr>
          <p:nvPr>
            <p:extLst>
              <p:ext uri="{D42A27DB-BD31-4B8C-83A1-F6EECF244321}">
                <p14:modId xmlns:p14="http://schemas.microsoft.com/office/powerpoint/2010/main" val="765705478"/>
              </p:ext>
            </p:extLst>
          </p:nvPr>
        </p:nvGraphicFramePr>
        <p:xfrm>
          <a:off x="415924" y="2092692"/>
          <a:ext cx="8728076" cy="3693851"/>
        </p:xfrm>
        <a:graphic>
          <a:graphicData uri="http://schemas.openxmlformats.org/drawingml/2006/chart">
            <c:chart xmlns:c="http://schemas.openxmlformats.org/drawingml/2006/chart" xmlns:r="http://schemas.openxmlformats.org/officeDocument/2006/relationships" r:id="rId3"/>
          </a:graphicData>
        </a:graphic>
      </p:graphicFrame>
      <p:cxnSp>
        <p:nvCxnSpPr>
          <p:cNvPr id="34" name="Conector de Seta Reta 33">
            <a:extLst>
              <a:ext uri="{FF2B5EF4-FFF2-40B4-BE49-F238E27FC236}">
                <a16:creationId xmlns:a16="http://schemas.microsoft.com/office/drawing/2014/main" id="{4C2FEE2A-52E0-DFA6-5E89-FCA188C21897}"/>
              </a:ext>
            </a:extLst>
          </p:cNvPr>
          <p:cNvCxnSpPr>
            <a:cxnSpLocks/>
          </p:cNvCxnSpPr>
          <p:nvPr/>
        </p:nvCxnSpPr>
        <p:spPr>
          <a:xfrm flipV="1">
            <a:off x="961112" y="4265748"/>
            <a:ext cx="7637699" cy="98373"/>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8932EA67-DFCC-4F9C-CC8D-898FD38AD8FB}"/>
              </a:ext>
            </a:extLst>
          </p:cNvPr>
          <p:cNvSpPr txBox="1"/>
          <p:nvPr/>
        </p:nvSpPr>
        <p:spPr>
          <a:xfrm>
            <a:off x="60141" y="5502063"/>
            <a:ext cx="4243783" cy="1982915"/>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pPr algn="ctr"/>
            <a:r>
              <a:rPr lang="pt-BR" sz="12500" b="1" i="1" cap="all">
                <a:solidFill>
                  <a:srgbClr val="2EAED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a:t>Global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a:t>Solid M&amp;A activity: </a:t>
            </a:r>
            <a:r>
              <a:rPr lang="en-US" b="0"/>
              <a:t>Competition amongst vendors is intensifying driven by the </a:t>
            </a:r>
            <a:r>
              <a:rPr lang="en-US" b="0" err="1"/>
              <a:t>legalisation</a:t>
            </a:r>
            <a:r>
              <a:rPr lang="en-US" b="0"/>
              <a:t> of sports betting across diverse jurisdictions, the digitization of gaming offerings, and the heightened </a:t>
            </a:r>
            <a:r>
              <a:rPr lang="en-US" b="0" err="1"/>
              <a:t>commercialisation</a:t>
            </a:r>
            <a:r>
              <a:rPr lang="en-US" b="0"/>
              <a:t> of sports</a:t>
            </a:r>
            <a:endParaRPr lang="pt-BR" b="0"/>
          </a:p>
        </p:txBody>
      </p:sp>
      <p:sp>
        <p:nvSpPr>
          <p:cNvPr id="48" name="CaixaDeTexto 47">
            <a:extLst>
              <a:ext uri="{FF2B5EF4-FFF2-40B4-BE49-F238E27FC236}">
                <a16:creationId xmlns:a16="http://schemas.microsoft.com/office/drawing/2014/main" id="{101D60EB-8F8F-A4AC-7B5F-EF7A48B118BC}"/>
              </a:ext>
            </a:extLst>
          </p:cNvPr>
          <p:cNvSpPr txBox="1"/>
          <p:nvPr/>
        </p:nvSpPr>
        <p:spPr>
          <a:xfrm>
            <a:off x="308013" y="6564995"/>
            <a:ext cx="3323773" cy="215444"/>
          </a:xfrm>
          <a:prstGeom prst="rect">
            <a:avLst/>
          </a:prstGeom>
          <a:noFill/>
        </p:spPr>
        <p:txBody>
          <a:bodyPr wrap="square">
            <a:spAutoFit/>
          </a:bodyPr>
          <a:lstStyle/>
          <a:p>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Source</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Merchantec</a:t>
            </a:r>
            <a:endPar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aixaDeTexto 12">
            <a:extLst>
              <a:ext uri="{FF2B5EF4-FFF2-40B4-BE49-F238E27FC236}">
                <a16:creationId xmlns:a16="http://schemas.microsoft.com/office/drawing/2014/main" id="{E4372144-115E-AA34-AB22-671453603289}"/>
              </a:ext>
            </a:extLst>
          </p:cNvPr>
          <p:cNvSpPr txBox="1"/>
          <p:nvPr/>
        </p:nvSpPr>
        <p:spPr>
          <a:xfrm>
            <a:off x="431753" y="1826401"/>
            <a:ext cx="7972018" cy="306366"/>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pPr algn="ctr"/>
            <a:r>
              <a:rPr lang="pt-BR" b="1" i="1" cap="all">
                <a:solidFill>
                  <a:srgbClr val="2EAED8"/>
                </a:solidFill>
                <a:effectLst>
                  <a:outerShdw blurRad="38100" dist="38100" dir="2700000" algn="tl">
                    <a:srgbClr val="000000">
                      <a:alpha val="43137"/>
                    </a:srgbClr>
                  </a:outerShdw>
                </a:effectLst>
              </a:rPr>
              <a:t># GLOBAL M&amp;A </a:t>
            </a:r>
            <a:r>
              <a:rPr lang="pt-BR" b="1" i="1" cap="all" err="1">
                <a:solidFill>
                  <a:srgbClr val="2EAED8"/>
                </a:solidFill>
                <a:effectLst>
                  <a:outerShdw blurRad="38100" dist="38100" dir="2700000" algn="tl">
                    <a:srgbClr val="000000">
                      <a:alpha val="43137"/>
                    </a:srgbClr>
                  </a:outerShdw>
                </a:effectLst>
              </a:rPr>
              <a:t>transactions</a:t>
            </a:r>
            <a:r>
              <a:rPr lang="pt-BR" b="1" i="1" cap="all">
                <a:solidFill>
                  <a:srgbClr val="2EAED8"/>
                </a:solidFill>
                <a:effectLst>
                  <a:outerShdw blurRad="38100" dist="38100" dir="2700000" algn="tl">
                    <a:srgbClr val="000000">
                      <a:alpha val="43137"/>
                    </a:srgbClr>
                  </a:outerShdw>
                </a:effectLst>
              </a:rPr>
              <a:t> in </a:t>
            </a:r>
            <a:r>
              <a:rPr lang="pt-BR" b="1" i="1" cap="all" err="1">
                <a:solidFill>
                  <a:srgbClr val="2EAED8"/>
                </a:solidFill>
                <a:effectLst>
                  <a:outerShdw blurRad="38100" dist="38100" dir="2700000" algn="tl">
                    <a:srgbClr val="000000">
                      <a:alpha val="43137"/>
                    </a:srgbClr>
                  </a:outerShdw>
                </a:effectLst>
              </a:rPr>
              <a:t>the</a:t>
            </a:r>
            <a:r>
              <a:rPr lang="pt-BR" b="1" i="1" cap="all">
                <a:solidFill>
                  <a:srgbClr val="2EAED8"/>
                </a:solidFill>
                <a:effectLst>
                  <a:outerShdw blurRad="38100" dist="38100" dir="2700000" algn="tl">
                    <a:srgbClr val="000000">
                      <a:alpha val="43137"/>
                    </a:srgbClr>
                  </a:outerShdw>
                </a:effectLst>
              </a:rPr>
              <a:t> SPORTS BETTING </a:t>
            </a:r>
            <a:r>
              <a:rPr lang="pt-BR" b="1" i="1" cap="all" err="1">
                <a:solidFill>
                  <a:srgbClr val="2EAED8"/>
                </a:solidFill>
                <a:effectLst>
                  <a:outerShdw blurRad="38100" dist="38100" dir="2700000" algn="tl">
                    <a:srgbClr val="000000">
                      <a:alpha val="43137"/>
                    </a:srgbClr>
                  </a:outerShdw>
                </a:effectLst>
              </a:rPr>
              <a:t>space</a:t>
            </a:r>
            <a:endParaRPr lang="pt-BR" b="1" i="1" cap="all">
              <a:solidFill>
                <a:srgbClr val="2EAED8"/>
              </a:solidFill>
              <a:effectLst>
                <a:outerShdw blurRad="38100" dist="38100" dir="2700000" algn="tl">
                  <a:srgbClr val="000000">
                    <a:alpha val="43137"/>
                  </a:srgbClr>
                </a:outerShdw>
              </a:effectLst>
            </a:endParaRPr>
          </a:p>
        </p:txBody>
      </p:sp>
      <p:sp>
        <p:nvSpPr>
          <p:cNvPr id="21" name="CaixaDeTexto 20">
            <a:extLst>
              <a:ext uri="{FF2B5EF4-FFF2-40B4-BE49-F238E27FC236}">
                <a16:creationId xmlns:a16="http://schemas.microsoft.com/office/drawing/2014/main" id="{C615EB80-1073-2A82-F66A-C7B8BEACF6F5}"/>
              </a:ext>
            </a:extLst>
          </p:cNvPr>
          <p:cNvSpPr txBox="1"/>
          <p:nvPr/>
        </p:nvSpPr>
        <p:spPr>
          <a:xfrm>
            <a:off x="2071499" y="6052834"/>
            <a:ext cx="7506329" cy="369332"/>
          </a:xfrm>
          <a:prstGeom prst="rect">
            <a:avLst/>
          </a:prstGeom>
          <a:noFill/>
        </p:spPr>
        <p:txBody>
          <a:bodyPr wrap="square">
            <a:spAutoFit/>
          </a:bodyPr>
          <a:lstStyle/>
          <a:p>
            <a:pPr algn="r"/>
            <a:r>
              <a:rPr lang="en-US">
                <a:effectLst>
                  <a:outerShdw blurRad="38100" dist="38100" dir="2700000" algn="tl">
                    <a:srgbClr val="000000">
                      <a:alpha val="43137"/>
                    </a:srgbClr>
                  </a:outerShdw>
                </a:effectLst>
              </a:rPr>
              <a:t>Sports betting M&amp;A to increase because the market is 'too big to ignore'</a:t>
            </a:r>
            <a:endParaRPr lang="pt-BR">
              <a:effectLst>
                <a:outerShdw blurRad="38100" dist="38100" dir="2700000" algn="tl">
                  <a:srgbClr val="000000">
                    <a:alpha val="43137"/>
                  </a:srgbClr>
                </a:outerShdw>
              </a:effectLst>
            </a:endParaRPr>
          </a:p>
        </p:txBody>
      </p:sp>
      <p:pic>
        <p:nvPicPr>
          <p:cNvPr id="23" name="Imagem 22">
            <a:extLst>
              <a:ext uri="{FF2B5EF4-FFF2-40B4-BE49-F238E27FC236}">
                <a16:creationId xmlns:a16="http://schemas.microsoft.com/office/drawing/2014/main" id="{DF416BE8-A0DA-C662-A759-6EB08A810F88}"/>
              </a:ext>
            </a:extLst>
          </p:cNvPr>
          <p:cNvPicPr>
            <a:picLocks noChangeAspect="1"/>
          </p:cNvPicPr>
          <p:nvPr/>
        </p:nvPicPr>
        <p:blipFill>
          <a:blip r:embed="rId4"/>
          <a:stretch>
            <a:fillRect/>
          </a:stretch>
        </p:blipFill>
        <p:spPr>
          <a:xfrm>
            <a:off x="428497" y="5937462"/>
            <a:ext cx="1409700" cy="600075"/>
          </a:xfrm>
          <a:prstGeom prst="rect">
            <a:avLst/>
          </a:prstGeom>
        </p:spPr>
      </p:pic>
      <p:sp>
        <p:nvSpPr>
          <p:cNvPr id="25" name="Retângulo 24">
            <a:extLst>
              <a:ext uri="{FF2B5EF4-FFF2-40B4-BE49-F238E27FC236}">
                <a16:creationId xmlns:a16="http://schemas.microsoft.com/office/drawing/2014/main" id="{C079293F-1D03-A7F8-A204-036DB01DC2F7}"/>
              </a:ext>
            </a:extLst>
          </p:cNvPr>
          <p:cNvSpPr/>
          <p:nvPr/>
        </p:nvSpPr>
        <p:spPr>
          <a:xfrm>
            <a:off x="8191924" y="6527472"/>
            <a:ext cx="1284304" cy="330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9" name="Elipse 28">
            <a:extLst>
              <a:ext uri="{FF2B5EF4-FFF2-40B4-BE49-F238E27FC236}">
                <a16:creationId xmlns:a16="http://schemas.microsoft.com/office/drawing/2014/main" id="{5B7AABCD-20B5-DC5C-695C-5CFFB41C5BA7}"/>
              </a:ext>
            </a:extLst>
          </p:cNvPr>
          <p:cNvSpPr/>
          <p:nvPr/>
        </p:nvSpPr>
        <p:spPr>
          <a:xfrm>
            <a:off x="3820471" y="3928784"/>
            <a:ext cx="1725245" cy="868740"/>
          </a:xfrm>
          <a:prstGeom prst="ellipse">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30" name="CaixaDeTexto 29">
            <a:extLst>
              <a:ext uri="{FF2B5EF4-FFF2-40B4-BE49-F238E27FC236}">
                <a16:creationId xmlns:a16="http://schemas.microsoft.com/office/drawing/2014/main" id="{816C7BF6-B4F9-88BB-BBCE-6838AF57B776}"/>
              </a:ext>
            </a:extLst>
          </p:cNvPr>
          <p:cNvSpPr txBox="1"/>
          <p:nvPr/>
        </p:nvSpPr>
        <p:spPr>
          <a:xfrm>
            <a:off x="4060815" y="4059032"/>
            <a:ext cx="1244555" cy="608243"/>
          </a:xfrm>
          <a:prstGeom prst="rect">
            <a:avLst/>
          </a:prstGeom>
          <a:noFill/>
          <a:ln>
            <a:noFill/>
          </a:ln>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r>
              <a:rPr lang="en-US" sz="2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~100</a:t>
            </a:r>
          </a:p>
          <a:p>
            <a:r>
              <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year on average</a:t>
            </a:r>
            <a:endParaRPr lang="pt-BR"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CaixaDeTexto 38">
            <a:extLst>
              <a:ext uri="{FF2B5EF4-FFF2-40B4-BE49-F238E27FC236}">
                <a16:creationId xmlns:a16="http://schemas.microsoft.com/office/drawing/2014/main" id="{ED40A917-38EF-C412-394F-60BF79EF619B}"/>
              </a:ext>
            </a:extLst>
          </p:cNvPr>
          <p:cNvSpPr txBox="1"/>
          <p:nvPr/>
        </p:nvSpPr>
        <p:spPr>
          <a:xfrm>
            <a:off x="6462117" y="4517593"/>
            <a:ext cx="1002908" cy="830997"/>
          </a:xfrm>
          <a:prstGeom prst="rect">
            <a:avLst/>
          </a:prstGeom>
          <a:noFill/>
        </p:spPr>
        <p:txBody>
          <a:bodyPr wrap="square">
            <a:spAutoFit/>
          </a:bodyPr>
          <a:lstStyle/>
          <a:p>
            <a:pPr algn="ctr"/>
            <a:r>
              <a:rPr lang="en-US" sz="1200">
                <a:solidFill>
                  <a:schemeClr val="bg1"/>
                </a:solidFill>
              </a:rPr>
              <a:t>2023 can be seen as a “reset” year.  </a:t>
            </a:r>
            <a:br>
              <a:rPr lang="en-US" sz="1200">
                <a:solidFill>
                  <a:schemeClr val="bg1"/>
                </a:solidFill>
              </a:rPr>
            </a:br>
            <a:endParaRPr lang="pt-BR" sz="1200">
              <a:solidFill>
                <a:schemeClr val="bg1"/>
              </a:solidFill>
            </a:endParaRPr>
          </a:p>
        </p:txBody>
      </p:sp>
    </p:spTree>
    <p:extLst>
      <p:ext uri="{BB962C8B-B14F-4D97-AF65-F5344CB8AC3E}">
        <p14:creationId xmlns:p14="http://schemas.microsoft.com/office/powerpoint/2010/main" val="2778542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81A1EC3-7587-DD32-414C-843D3B7D7705}"/>
              </a:ext>
            </a:extLst>
          </p:cNvPr>
          <p:cNvSpPr>
            <a:spLocks noGrp="1"/>
          </p:cNvSpPr>
          <p:nvPr>
            <p:ph type="title"/>
          </p:nvPr>
        </p:nvSpPr>
        <p:spPr>
          <a:xfrm>
            <a:off x="3229200" y="4513195"/>
            <a:ext cx="6588000" cy="385358"/>
          </a:xfrm>
        </p:spPr>
        <p:txBody>
          <a:bodyPr/>
          <a:lstStyle/>
          <a:p>
            <a:r>
              <a:rPr lang="pt-BR"/>
              <a:t>SPORTS BETTING OUTLOOK IN BRAZIL</a:t>
            </a:r>
          </a:p>
        </p:txBody>
      </p:sp>
    </p:spTree>
    <p:extLst>
      <p:ext uri="{BB962C8B-B14F-4D97-AF65-F5344CB8AC3E}">
        <p14:creationId xmlns:p14="http://schemas.microsoft.com/office/powerpoint/2010/main" val="3130629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ta: Pentágono 8">
            <a:extLst>
              <a:ext uri="{FF2B5EF4-FFF2-40B4-BE49-F238E27FC236}">
                <a16:creationId xmlns:a16="http://schemas.microsoft.com/office/drawing/2014/main" id="{9DE24985-BD33-6DC8-AA1C-7FB020D7D84C}"/>
              </a:ext>
            </a:extLst>
          </p:cNvPr>
          <p:cNvSpPr/>
          <p:nvPr/>
        </p:nvSpPr>
        <p:spPr>
          <a:xfrm>
            <a:off x="409509" y="3860565"/>
            <a:ext cx="1650181" cy="165462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 name="Seta: Pentágono 3">
            <a:extLst>
              <a:ext uri="{FF2B5EF4-FFF2-40B4-BE49-F238E27FC236}">
                <a16:creationId xmlns:a16="http://schemas.microsoft.com/office/drawing/2014/main" id="{2A2E2890-D19B-9F09-0F5E-5A6E6E5B50C0}"/>
              </a:ext>
            </a:extLst>
          </p:cNvPr>
          <p:cNvSpPr/>
          <p:nvPr/>
        </p:nvSpPr>
        <p:spPr>
          <a:xfrm>
            <a:off x="428498" y="1774371"/>
            <a:ext cx="1650181" cy="165462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Brazil:</a:t>
            </a:r>
            <a:r>
              <a:rPr lang="pt-BR" sz="200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a:t>At a Glance: </a:t>
            </a:r>
            <a:r>
              <a:rPr lang="en-US" b="0"/>
              <a:t>Sports Betting in Brazil </a:t>
            </a:r>
            <a:endParaRPr lang="pt-BR" b="0"/>
          </a:p>
        </p:txBody>
      </p:sp>
      <p:sp>
        <p:nvSpPr>
          <p:cNvPr id="3" name="CaixaDeTexto 2">
            <a:extLst>
              <a:ext uri="{FF2B5EF4-FFF2-40B4-BE49-F238E27FC236}">
                <a16:creationId xmlns:a16="http://schemas.microsoft.com/office/drawing/2014/main" id="{08EDB0F3-5042-2157-17C9-15E2E813EBCA}"/>
              </a:ext>
            </a:extLst>
          </p:cNvPr>
          <p:cNvSpPr txBox="1"/>
          <p:nvPr/>
        </p:nvSpPr>
        <p:spPr>
          <a:xfrm>
            <a:off x="2540000" y="1774371"/>
            <a:ext cx="6936228" cy="3831818"/>
          </a:xfrm>
          <a:prstGeom prst="rect">
            <a:avLst/>
          </a:prstGeom>
          <a:noFill/>
        </p:spPr>
        <p:txBody>
          <a:bodyPr wrap="square">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The launch of Brazil's government sports betting marketplace and related regulatory framework signals a critical milestone  in the nation's betting industry. Brazil is on the verge of becoming one of the largest online sports betting markets in the world with a huge population of over 200 million and an unregulated market that already has over 40 million unique users. </a:t>
            </a:r>
          </a:p>
          <a:p>
            <a:pPr algn="just"/>
            <a:endParaRPr lang="en-US" dirty="0">
              <a:latin typeface="Open Sans" panose="020B0606030504020204" pitchFamily="34" charset="0"/>
              <a:ea typeface="Open Sans" panose="020B0606030504020204" pitchFamily="34" charset="0"/>
              <a:cs typeface="Open Sans" panose="020B0606030504020204" pitchFamily="34" charset="0"/>
            </a:endParaRPr>
          </a:p>
          <a:p>
            <a:pPr algn="just"/>
            <a:endParaRPr lang="en-US" sz="900" dirty="0">
              <a:latin typeface="Open Sans" panose="020B0606030504020204" pitchFamily="34" charset="0"/>
              <a:ea typeface="Open Sans" panose="020B0606030504020204" pitchFamily="34" charset="0"/>
              <a:cs typeface="Open Sans" panose="020B0606030504020204" pitchFamily="34" charset="0"/>
            </a:endParaRPr>
          </a:p>
          <a:p>
            <a:pPr algn="just"/>
            <a:r>
              <a:rPr lang="en-US" dirty="0">
                <a:latin typeface="Open Sans" panose="020B0606030504020204" pitchFamily="34" charset="0"/>
                <a:ea typeface="Open Sans" panose="020B0606030504020204" pitchFamily="34" charset="0"/>
                <a:cs typeface="Open Sans" panose="020B0606030504020204" pitchFamily="34" charset="0"/>
              </a:rPr>
              <a:t>This new regulated market presents a generational opportunities for global operators, suppliers and investors, with both nearby and international giants like Shudder Diversion Bet365, and </a:t>
            </a:r>
            <a:r>
              <a:rPr lang="en-US" dirty="0" err="1">
                <a:latin typeface="Open Sans" panose="020B0606030504020204" pitchFamily="34" charset="0"/>
                <a:ea typeface="Open Sans" panose="020B0606030504020204" pitchFamily="34" charset="0"/>
                <a:cs typeface="Open Sans" panose="020B0606030504020204" pitchFamily="34" charset="0"/>
              </a:rPr>
              <a:t>Entain</a:t>
            </a:r>
            <a:r>
              <a:rPr lang="en-US" dirty="0">
                <a:latin typeface="Open Sans" panose="020B0606030504020204" pitchFamily="34" charset="0"/>
                <a:ea typeface="Open Sans" panose="020B0606030504020204" pitchFamily="34" charset="0"/>
                <a:cs typeface="Open Sans" panose="020B0606030504020204" pitchFamily="34" charset="0"/>
              </a:rPr>
              <a:t> seeking to increase market share, strengthen/enter the Brazilian market and develop corporate development and M&amp;A strategies in the country. </a:t>
            </a:r>
            <a:endParaRPr lang="pt-BR" dirty="0">
              <a:latin typeface="Open Sans" panose="020B0606030504020204" pitchFamily="34" charset="0"/>
              <a:ea typeface="Open Sans" panose="020B0606030504020204" pitchFamily="34" charset="0"/>
              <a:cs typeface="Open Sans" panose="020B0606030504020204" pitchFamily="34" charset="0"/>
            </a:endParaRPr>
          </a:p>
        </p:txBody>
      </p:sp>
      <p:pic>
        <p:nvPicPr>
          <p:cNvPr id="7170" name="Picture 2" descr="Vetor de Milestone icon vector sign and symbol isolated on white  background, Milestone logo concept do Stock | Adobe Stock">
            <a:extLst>
              <a:ext uri="{FF2B5EF4-FFF2-40B4-BE49-F238E27FC236}">
                <a16:creationId xmlns:a16="http://schemas.microsoft.com/office/drawing/2014/main" id="{ADAEBA15-3831-63BA-EEB3-6C74A0E4AD60}"/>
              </a:ext>
            </a:extLst>
          </p:cNvPr>
          <p:cNvPicPr>
            <a:picLocks noChangeAspect="1" noChangeArrowheads="1"/>
          </p:cNvPicPr>
          <p:nvPr/>
        </p:nvPicPr>
        <p:blipFill rotWithShape="1">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8572" r="17090" b="18360"/>
          <a:stretch/>
        </p:blipFill>
        <p:spPr bwMode="auto">
          <a:xfrm>
            <a:off x="518785" y="1934805"/>
            <a:ext cx="945300" cy="11995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ocket Launch - Free electronics icons">
            <a:extLst>
              <a:ext uri="{FF2B5EF4-FFF2-40B4-BE49-F238E27FC236}">
                <a16:creationId xmlns:a16="http://schemas.microsoft.com/office/drawing/2014/main" id="{DD4FBB14-CD7B-E829-B2F0-2B4ED98B0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40" y="4323289"/>
            <a:ext cx="947845" cy="94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874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Brazil:</a:t>
            </a:r>
            <a:r>
              <a:rPr lang="pt-BR" sz="200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a:t>The regulatory landscape: </a:t>
            </a:r>
            <a:r>
              <a:rPr lang="en-US" b="0"/>
              <a:t>The rapid growth of the betting market in the country comes amid a new regulatory drive which create new market opportunities </a:t>
            </a:r>
          </a:p>
          <a:p>
            <a:r>
              <a:rPr lang="en-US" b="0"/>
              <a:t> </a:t>
            </a:r>
            <a:endParaRPr lang="pt-BR" b="0"/>
          </a:p>
        </p:txBody>
      </p:sp>
      <p:sp>
        <p:nvSpPr>
          <p:cNvPr id="2" name="CaixaDeTexto 1">
            <a:extLst>
              <a:ext uri="{FF2B5EF4-FFF2-40B4-BE49-F238E27FC236}">
                <a16:creationId xmlns:a16="http://schemas.microsoft.com/office/drawing/2014/main" id="{64F1CF08-50DB-5F55-9031-2556487CCCF6}"/>
              </a:ext>
            </a:extLst>
          </p:cNvPr>
          <p:cNvSpPr txBox="1"/>
          <p:nvPr/>
        </p:nvSpPr>
        <p:spPr>
          <a:xfrm>
            <a:off x="428497" y="1816940"/>
            <a:ext cx="9143998" cy="308354"/>
          </a:xfrm>
          <a:prstGeom prst="rect">
            <a:avLst/>
          </a:prstGeom>
          <a:noFill/>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pPr algn="ctr"/>
            <a:r>
              <a:rPr lang="pt-BR" b="1" i="1" cap="all">
                <a:solidFill>
                  <a:srgbClr val="2EAED8"/>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TIMELINE: Betting n Brazil  </a:t>
            </a:r>
          </a:p>
        </p:txBody>
      </p:sp>
      <p:sp>
        <p:nvSpPr>
          <p:cNvPr id="3" name="Rectangle">
            <a:extLst>
              <a:ext uri="{FF2B5EF4-FFF2-40B4-BE49-F238E27FC236}">
                <a16:creationId xmlns:a16="http://schemas.microsoft.com/office/drawing/2014/main" id="{567BC837-FDCD-1440-0794-EDD2BA0FB029}"/>
              </a:ext>
            </a:extLst>
          </p:cNvPr>
          <p:cNvSpPr/>
          <p:nvPr/>
        </p:nvSpPr>
        <p:spPr>
          <a:xfrm>
            <a:off x="431711" y="2543099"/>
            <a:ext cx="9143999" cy="569214"/>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defRPr>
            </a:pPr>
            <a:endParaRPr sz="2250">
              <a:latin typeface="Open Sans" panose="020B0606030504020204" pitchFamily="34" charset="0"/>
              <a:ea typeface="Open Sans" panose="020B0606030504020204" pitchFamily="34" charset="0"/>
              <a:cs typeface="Open Sans" panose="020B0606030504020204" pitchFamily="34" charset="0"/>
            </a:endParaRPr>
          </a:p>
        </p:txBody>
      </p:sp>
      <p:sp>
        <p:nvSpPr>
          <p:cNvPr id="4" name="Freeform: Shape 33">
            <a:extLst>
              <a:ext uri="{FF2B5EF4-FFF2-40B4-BE49-F238E27FC236}">
                <a16:creationId xmlns:a16="http://schemas.microsoft.com/office/drawing/2014/main" id="{3061C022-476B-2DD0-606E-75AEB82C044B}"/>
              </a:ext>
            </a:extLst>
          </p:cNvPr>
          <p:cNvSpPr/>
          <p:nvPr/>
        </p:nvSpPr>
        <p:spPr>
          <a:xfrm>
            <a:off x="2055509" y="2543099"/>
            <a:ext cx="749619" cy="569214"/>
          </a:xfrm>
          <a:custGeom>
            <a:avLst/>
            <a:gdLst>
              <a:gd name="connsiteX0" fmla="*/ 0 w 999492"/>
              <a:gd name="connsiteY0" fmla="*/ 0 h 754388"/>
              <a:gd name="connsiteX1" fmla="*/ 999492 w 999492"/>
              <a:gd name="connsiteY1" fmla="*/ 0 h 754388"/>
              <a:gd name="connsiteX2" fmla="*/ 318651 w 999492"/>
              <a:gd name="connsiteY2" fmla="*/ 754339 h 754388"/>
              <a:gd name="connsiteX3" fmla="*/ 317688 w 999492"/>
              <a:gd name="connsiteY3" fmla="*/ 754388 h 754388"/>
              <a:gd name="connsiteX4" fmla="*/ 0 w 999492"/>
              <a:gd name="connsiteY4" fmla="*/ 754388 h 75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92" h="754388">
                <a:moveTo>
                  <a:pt x="0" y="0"/>
                </a:moveTo>
                <a:lnTo>
                  <a:pt x="999492" y="0"/>
                </a:lnTo>
                <a:cubicBezTo>
                  <a:pt x="999492" y="392903"/>
                  <a:pt x="700384" y="715544"/>
                  <a:pt x="318651" y="754339"/>
                </a:cubicBezTo>
                <a:lnTo>
                  <a:pt x="317688" y="754388"/>
                </a:lnTo>
                <a:lnTo>
                  <a:pt x="0" y="754388"/>
                </a:lnTo>
                <a:close/>
              </a:path>
            </a:pathLst>
          </a:custGeom>
          <a:solidFill>
            <a:schemeClr val="tx1">
              <a:alpha val="25000"/>
            </a:schemeClr>
          </a:solidFill>
          <a:ln w="12700">
            <a:miter lim="400000"/>
          </a:ln>
        </p:spPr>
        <p:txBody>
          <a:bodyPr wrap="square" lIns="28575" tIns="28575" rIns="28575" bIns="28575" anchor="ctr">
            <a:noAutofit/>
          </a:bodyPr>
          <a:lstStyle/>
          <a:p>
            <a:endParaRPr sz="225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Freeform: Shape 34">
            <a:extLst>
              <a:ext uri="{FF2B5EF4-FFF2-40B4-BE49-F238E27FC236}">
                <a16:creationId xmlns:a16="http://schemas.microsoft.com/office/drawing/2014/main" id="{5A0D70C5-3FB6-A22C-A952-B642955FFA16}"/>
              </a:ext>
            </a:extLst>
          </p:cNvPr>
          <p:cNvSpPr/>
          <p:nvPr/>
        </p:nvSpPr>
        <p:spPr>
          <a:xfrm>
            <a:off x="4121003" y="2543099"/>
            <a:ext cx="749619" cy="569214"/>
          </a:xfrm>
          <a:custGeom>
            <a:avLst/>
            <a:gdLst>
              <a:gd name="connsiteX0" fmla="*/ 0 w 999492"/>
              <a:gd name="connsiteY0" fmla="*/ 0 h 754388"/>
              <a:gd name="connsiteX1" fmla="*/ 999492 w 999492"/>
              <a:gd name="connsiteY1" fmla="*/ 0 h 754388"/>
              <a:gd name="connsiteX2" fmla="*/ 318651 w 999492"/>
              <a:gd name="connsiteY2" fmla="*/ 754339 h 754388"/>
              <a:gd name="connsiteX3" fmla="*/ 317688 w 999492"/>
              <a:gd name="connsiteY3" fmla="*/ 754388 h 754388"/>
              <a:gd name="connsiteX4" fmla="*/ 0 w 999492"/>
              <a:gd name="connsiteY4" fmla="*/ 754388 h 75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92" h="754388">
                <a:moveTo>
                  <a:pt x="0" y="0"/>
                </a:moveTo>
                <a:lnTo>
                  <a:pt x="999492" y="0"/>
                </a:lnTo>
                <a:cubicBezTo>
                  <a:pt x="999492" y="392903"/>
                  <a:pt x="700384" y="715544"/>
                  <a:pt x="318651" y="754339"/>
                </a:cubicBezTo>
                <a:lnTo>
                  <a:pt x="317688" y="754388"/>
                </a:lnTo>
                <a:lnTo>
                  <a:pt x="0" y="754388"/>
                </a:lnTo>
                <a:close/>
              </a:path>
            </a:pathLst>
          </a:custGeom>
          <a:solidFill>
            <a:schemeClr val="tx1">
              <a:alpha val="25000"/>
            </a:schemeClr>
          </a:solidFill>
          <a:ln w="12700">
            <a:miter lim="400000"/>
          </a:ln>
        </p:spPr>
        <p:txBody>
          <a:bodyPr wrap="square" lIns="28575" tIns="28575" rIns="28575" bIns="28575" anchor="ctr">
            <a:noAutofit/>
          </a:bodyPr>
          <a:lstStyle/>
          <a:p>
            <a:endParaRPr sz="225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Freeform: Shape 35">
            <a:extLst>
              <a:ext uri="{FF2B5EF4-FFF2-40B4-BE49-F238E27FC236}">
                <a16:creationId xmlns:a16="http://schemas.microsoft.com/office/drawing/2014/main" id="{21E3755B-50C9-76C5-8504-52373A80F13E}"/>
              </a:ext>
            </a:extLst>
          </p:cNvPr>
          <p:cNvSpPr/>
          <p:nvPr/>
        </p:nvSpPr>
        <p:spPr>
          <a:xfrm>
            <a:off x="6115065" y="2543099"/>
            <a:ext cx="749619" cy="569214"/>
          </a:xfrm>
          <a:custGeom>
            <a:avLst/>
            <a:gdLst>
              <a:gd name="connsiteX0" fmla="*/ 0 w 999492"/>
              <a:gd name="connsiteY0" fmla="*/ 0 h 754388"/>
              <a:gd name="connsiteX1" fmla="*/ 999492 w 999492"/>
              <a:gd name="connsiteY1" fmla="*/ 0 h 754388"/>
              <a:gd name="connsiteX2" fmla="*/ 318651 w 999492"/>
              <a:gd name="connsiteY2" fmla="*/ 754339 h 754388"/>
              <a:gd name="connsiteX3" fmla="*/ 317688 w 999492"/>
              <a:gd name="connsiteY3" fmla="*/ 754388 h 754388"/>
              <a:gd name="connsiteX4" fmla="*/ 0 w 999492"/>
              <a:gd name="connsiteY4" fmla="*/ 754388 h 75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92" h="754388">
                <a:moveTo>
                  <a:pt x="0" y="0"/>
                </a:moveTo>
                <a:lnTo>
                  <a:pt x="999492" y="0"/>
                </a:lnTo>
                <a:cubicBezTo>
                  <a:pt x="999492" y="392903"/>
                  <a:pt x="700384" y="715544"/>
                  <a:pt x="318651" y="754339"/>
                </a:cubicBezTo>
                <a:lnTo>
                  <a:pt x="317688" y="754388"/>
                </a:lnTo>
                <a:lnTo>
                  <a:pt x="0" y="754388"/>
                </a:lnTo>
                <a:close/>
              </a:path>
            </a:pathLst>
          </a:custGeom>
          <a:solidFill>
            <a:schemeClr val="tx1">
              <a:alpha val="25000"/>
            </a:schemeClr>
          </a:solidFill>
          <a:ln w="12700">
            <a:miter lim="400000"/>
          </a:ln>
        </p:spPr>
        <p:txBody>
          <a:bodyPr wrap="square" lIns="28575" tIns="28575" rIns="28575" bIns="28575" anchor="ctr">
            <a:noAutofit/>
          </a:bodyPr>
          <a:lstStyle/>
          <a:p>
            <a:endParaRPr sz="225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Shape 36">
            <a:extLst>
              <a:ext uri="{FF2B5EF4-FFF2-40B4-BE49-F238E27FC236}">
                <a16:creationId xmlns:a16="http://schemas.microsoft.com/office/drawing/2014/main" id="{44BADD4C-AC7C-ACF4-07BE-70CECBD16BCA}"/>
              </a:ext>
            </a:extLst>
          </p:cNvPr>
          <p:cNvSpPr/>
          <p:nvPr/>
        </p:nvSpPr>
        <p:spPr>
          <a:xfrm>
            <a:off x="8178653" y="2543099"/>
            <a:ext cx="749619" cy="569214"/>
          </a:xfrm>
          <a:custGeom>
            <a:avLst/>
            <a:gdLst>
              <a:gd name="connsiteX0" fmla="*/ 0 w 999492"/>
              <a:gd name="connsiteY0" fmla="*/ 0 h 754388"/>
              <a:gd name="connsiteX1" fmla="*/ 999492 w 999492"/>
              <a:gd name="connsiteY1" fmla="*/ 0 h 754388"/>
              <a:gd name="connsiteX2" fmla="*/ 318651 w 999492"/>
              <a:gd name="connsiteY2" fmla="*/ 754339 h 754388"/>
              <a:gd name="connsiteX3" fmla="*/ 317688 w 999492"/>
              <a:gd name="connsiteY3" fmla="*/ 754388 h 754388"/>
              <a:gd name="connsiteX4" fmla="*/ 0 w 999492"/>
              <a:gd name="connsiteY4" fmla="*/ 754388 h 75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92" h="754388">
                <a:moveTo>
                  <a:pt x="0" y="0"/>
                </a:moveTo>
                <a:lnTo>
                  <a:pt x="999492" y="0"/>
                </a:lnTo>
                <a:cubicBezTo>
                  <a:pt x="999492" y="392903"/>
                  <a:pt x="700384" y="715544"/>
                  <a:pt x="318651" y="754339"/>
                </a:cubicBezTo>
                <a:lnTo>
                  <a:pt x="317688" y="754388"/>
                </a:lnTo>
                <a:lnTo>
                  <a:pt x="0" y="754388"/>
                </a:lnTo>
                <a:close/>
              </a:path>
            </a:pathLst>
          </a:custGeom>
          <a:solidFill>
            <a:schemeClr val="tx1">
              <a:alpha val="25000"/>
            </a:schemeClr>
          </a:solidFill>
          <a:ln w="12700">
            <a:miter lim="400000"/>
          </a:ln>
        </p:spPr>
        <p:txBody>
          <a:bodyPr wrap="square" lIns="28575" tIns="28575" rIns="28575" bIns="28575" anchor="ctr">
            <a:noAutofit/>
          </a:bodyPr>
          <a:lstStyle/>
          <a:p>
            <a:endParaRPr sz="225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Shape 78">
            <a:extLst>
              <a:ext uri="{FF2B5EF4-FFF2-40B4-BE49-F238E27FC236}">
                <a16:creationId xmlns:a16="http://schemas.microsoft.com/office/drawing/2014/main" id="{81349DAA-D057-D202-4D90-512C6E2E82A3}"/>
              </a:ext>
            </a:extLst>
          </p:cNvPr>
          <p:cNvSpPr/>
          <p:nvPr/>
        </p:nvSpPr>
        <p:spPr>
          <a:xfrm>
            <a:off x="1097026" y="2225920"/>
            <a:ext cx="1624973" cy="1868806"/>
          </a:xfrm>
          <a:custGeom>
            <a:avLst/>
            <a:gdLst>
              <a:gd name="connsiteX0" fmla="*/ 86342 w 2166631"/>
              <a:gd name="connsiteY0" fmla="*/ 0 h 2491741"/>
              <a:gd name="connsiteX1" fmla="*/ 172742 w 2166631"/>
              <a:gd name="connsiteY1" fmla="*/ 86463 h 2491741"/>
              <a:gd name="connsiteX2" fmla="*/ 105445 w 2166631"/>
              <a:gd name="connsiteY2" fmla="*/ 171432 h 2491741"/>
              <a:gd name="connsiteX3" fmla="*/ 105612 w 2166631"/>
              <a:gd name="connsiteY3" fmla="*/ 422906 h 2491741"/>
              <a:gd name="connsiteX4" fmla="*/ 2166631 w 2166631"/>
              <a:gd name="connsiteY4" fmla="*/ 422906 h 2491741"/>
              <a:gd name="connsiteX5" fmla="*/ 1485790 w 2166631"/>
              <a:gd name="connsiteY5" fmla="*/ 1181809 h 2491741"/>
              <a:gd name="connsiteX6" fmla="*/ 1484827 w 2166631"/>
              <a:gd name="connsiteY6" fmla="*/ 1181858 h 2491741"/>
              <a:gd name="connsiteX7" fmla="*/ 106117 w 2166631"/>
              <a:gd name="connsiteY7" fmla="*/ 1181858 h 2491741"/>
              <a:gd name="connsiteX8" fmla="*/ 106672 w 2166631"/>
              <a:gd name="connsiteY8" fmla="*/ 2014324 h 2491741"/>
              <a:gd name="connsiteX9" fmla="*/ 415294 w 2166631"/>
              <a:gd name="connsiteY9" fmla="*/ 2379862 h 2491741"/>
              <a:gd name="connsiteX10" fmla="*/ 497839 w 2166631"/>
              <a:gd name="connsiteY10" fmla="*/ 2319063 h 2491741"/>
              <a:gd name="connsiteX11" fmla="*/ 584181 w 2166631"/>
              <a:gd name="connsiteY11" fmla="*/ 2405278 h 2491741"/>
              <a:gd name="connsiteX12" fmla="*/ 497839 w 2166631"/>
              <a:gd name="connsiteY12" fmla="*/ 2491741 h 2491741"/>
              <a:gd name="connsiteX13" fmla="*/ 412782 w 2166631"/>
              <a:gd name="connsiteY13" fmla="*/ 2419231 h 2491741"/>
              <a:gd name="connsiteX14" fmla="*/ 67298 w 2166631"/>
              <a:gd name="connsiteY14" fmla="*/ 2011832 h 2491741"/>
              <a:gd name="connsiteX15" fmla="*/ 67298 w 2166631"/>
              <a:gd name="connsiteY15" fmla="*/ 171432 h 2491741"/>
              <a:gd name="connsiteX16" fmla="*/ 0 w 2166631"/>
              <a:gd name="connsiteY16" fmla="*/ 86463 h 2491741"/>
              <a:gd name="connsiteX17" fmla="*/ 86342 w 2166631"/>
              <a:gd name="connsiteY17" fmla="*/ 0 h 24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6631" h="2491741">
                <a:moveTo>
                  <a:pt x="86342" y="0"/>
                </a:moveTo>
                <a:cubicBezTo>
                  <a:pt x="133369" y="0"/>
                  <a:pt x="172742" y="38124"/>
                  <a:pt x="172742" y="86463"/>
                </a:cubicBezTo>
                <a:cubicBezTo>
                  <a:pt x="172742" y="128325"/>
                  <a:pt x="143475" y="162461"/>
                  <a:pt x="105445" y="171432"/>
                </a:cubicBezTo>
                <a:lnTo>
                  <a:pt x="105612" y="422906"/>
                </a:lnTo>
                <a:lnTo>
                  <a:pt x="2166631" y="422906"/>
                </a:lnTo>
                <a:cubicBezTo>
                  <a:pt x="2166631" y="818186"/>
                  <a:pt x="1867523" y="1142779"/>
                  <a:pt x="1485790" y="1181809"/>
                </a:cubicBezTo>
                <a:lnTo>
                  <a:pt x="1484827" y="1181858"/>
                </a:lnTo>
                <a:lnTo>
                  <a:pt x="106117" y="1181858"/>
                </a:lnTo>
                <a:lnTo>
                  <a:pt x="106672" y="2014324"/>
                </a:lnTo>
                <a:cubicBezTo>
                  <a:pt x="106672" y="2197217"/>
                  <a:pt x="240040" y="2349463"/>
                  <a:pt x="415294" y="2379862"/>
                </a:cubicBezTo>
                <a:cubicBezTo>
                  <a:pt x="425459" y="2344479"/>
                  <a:pt x="458465" y="2319063"/>
                  <a:pt x="497839" y="2319063"/>
                </a:cubicBezTo>
                <a:cubicBezTo>
                  <a:pt x="544807" y="2319063"/>
                  <a:pt x="584181" y="2357187"/>
                  <a:pt x="584181" y="2405278"/>
                </a:cubicBezTo>
                <a:cubicBezTo>
                  <a:pt x="584181" y="2452372"/>
                  <a:pt x="546151" y="2491741"/>
                  <a:pt x="497839" y="2491741"/>
                </a:cubicBezTo>
                <a:cubicBezTo>
                  <a:pt x="455953" y="2491741"/>
                  <a:pt x="420318" y="2460096"/>
                  <a:pt x="412782" y="2419231"/>
                </a:cubicBezTo>
                <a:cubicBezTo>
                  <a:pt x="217140" y="2386340"/>
                  <a:pt x="67298" y="2216155"/>
                  <a:pt x="67298" y="2011832"/>
                </a:cubicBezTo>
                <a:lnTo>
                  <a:pt x="67298" y="171432"/>
                </a:lnTo>
                <a:cubicBezTo>
                  <a:pt x="27924" y="161216"/>
                  <a:pt x="0" y="127079"/>
                  <a:pt x="0" y="86463"/>
                </a:cubicBezTo>
                <a:cubicBezTo>
                  <a:pt x="0" y="39369"/>
                  <a:pt x="38147" y="0"/>
                  <a:pt x="86342" y="0"/>
                </a:cubicBezTo>
                <a:close/>
              </a:path>
            </a:pathLst>
          </a:custGeom>
          <a:solidFill>
            <a:schemeClr val="accent3"/>
          </a:solidFill>
          <a:ln w="12700">
            <a:miter lim="400000"/>
          </a:ln>
        </p:spPr>
        <p:txBody>
          <a:bodyPr wrap="square" lIns="28575" tIns="28575" rIns="28575" bIns="28575" anchor="ctr">
            <a:noAutofit/>
          </a:bodyPr>
          <a:lstStyle/>
          <a:p>
            <a:pPr>
              <a:defRPr sz="3000">
                <a:solidFill>
                  <a:srgbClr val="FFFFFF"/>
                </a:solidFill>
              </a:defRPr>
            </a:pPr>
            <a:endParaRPr sz="2250">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Shape 79">
            <a:extLst>
              <a:ext uri="{FF2B5EF4-FFF2-40B4-BE49-F238E27FC236}">
                <a16:creationId xmlns:a16="http://schemas.microsoft.com/office/drawing/2014/main" id="{78011392-F7C9-321E-E801-A1A9E5BE73FE}"/>
              </a:ext>
            </a:extLst>
          </p:cNvPr>
          <p:cNvSpPr/>
          <p:nvPr/>
        </p:nvSpPr>
        <p:spPr>
          <a:xfrm>
            <a:off x="3163478" y="2225920"/>
            <a:ext cx="1624015" cy="2940373"/>
          </a:xfrm>
          <a:custGeom>
            <a:avLst/>
            <a:gdLst>
              <a:gd name="connsiteX0" fmla="*/ 86292 w 2165353"/>
              <a:gd name="connsiteY0" fmla="*/ 0 h 3920497"/>
              <a:gd name="connsiteX1" fmla="*/ 172760 w 2165353"/>
              <a:gd name="connsiteY1" fmla="*/ 86251 h 3920497"/>
              <a:gd name="connsiteX2" fmla="*/ 105397 w 2165353"/>
              <a:gd name="connsiteY2" fmla="*/ 171718 h 3920497"/>
              <a:gd name="connsiteX3" fmla="*/ 105496 w 2165353"/>
              <a:gd name="connsiteY3" fmla="*/ 422906 h 3920497"/>
              <a:gd name="connsiteX4" fmla="*/ 2165353 w 2165353"/>
              <a:gd name="connsiteY4" fmla="*/ 422906 h 3920497"/>
              <a:gd name="connsiteX5" fmla="*/ 1484546 w 2165353"/>
              <a:gd name="connsiteY5" fmla="*/ 1181705 h 3920497"/>
              <a:gd name="connsiteX6" fmla="*/ 1481533 w 2165353"/>
              <a:gd name="connsiteY6" fmla="*/ 1181858 h 3920497"/>
              <a:gd name="connsiteX7" fmla="*/ 105794 w 2165353"/>
              <a:gd name="connsiteY7" fmla="*/ 1181858 h 3920497"/>
              <a:gd name="connsiteX8" fmla="*/ 106683 w 2165353"/>
              <a:gd name="connsiteY8" fmla="*/ 3442981 h 3920497"/>
              <a:gd name="connsiteX9" fmla="*/ 415338 w 2165353"/>
              <a:gd name="connsiteY9" fmla="*/ 3808763 h 3920497"/>
              <a:gd name="connsiteX10" fmla="*/ 497833 w 2165353"/>
              <a:gd name="connsiteY10" fmla="*/ 3747603 h 3920497"/>
              <a:gd name="connsiteX11" fmla="*/ 584242 w 2165353"/>
              <a:gd name="connsiteY11" fmla="*/ 3834246 h 3920497"/>
              <a:gd name="connsiteX12" fmla="*/ 497833 w 2165353"/>
              <a:gd name="connsiteY12" fmla="*/ 3920497 h 3920497"/>
              <a:gd name="connsiteX13" fmla="*/ 412709 w 2165353"/>
              <a:gd name="connsiteY13" fmla="*/ 3847968 h 3920497"/>
              <a:gd name="connsiteX14" fmla="*/ 67246 w 2165353"/>
              <a:gd name="connsiteY14" fmla="*/ 3440236 h 3920497"/>
              <a:gd name="connsiteX15" fmla="*/ 67246 w 2165353"/>
              <a:gd name="connsiteY15" fmla="*/ 171718 h 3920497"/>
              <a:gd name="connsiteX16" fmla="*/ 0 w 2165353"/>
              <a:gd name="connsiteY16" fmla="*/ 86251 h 3920497"/>
              <a:gd name="connsiteX17" fmla="*/ 86292 w 2165353"/>
              <a:gd name="connsiteY17" fmla="*/ 0 h 392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5353" h="3920497">
                <a:moveTo>
                  <a:pt x="86292" y="0"/>
                </a:moveTo>
                <a:cubicBezTo>
                  <a:pt x="133324" y="0"/>
                  <a:pt x="172760" y="38029"/>
                  <a:pt x="172760" y="86251"/>
                </a:cubicBezTo>
                <a:cubicBezTo>
                  <a:pt x="172760" y="128200"/>
                  <a:pt x="143490" y="162701"/>
                  <a:pt x="105397" y="171718"/>
                </a:cubicBezTo>
                <a:lnTo>
                  <a:pt x="105496" y="422906"/>
                </a:lnTo>
                <a:lnTo>
                  <a:pt x="2165353" y="422906"/>
                </a:lnTo>
                <a:cubicBezTo>
                  <a:pt x="2165353" y="818184"/>
                  <a:pt x="1866244" y="1142686"/>
                  <a:pt x="1484546" y="1181705"/>
                </a:cubicBezTo>
                <a:lnTo>
                  <a:pt x="1481533" y="1181858"/>
                </a:lnTo>
                <a:lnTo>
                  <a:pt x="105794" y="1181858"/>
                </a:lnTo>
                <a:lnTo>
                  <a:pt x="106683" y="3442981"/>
                </a:lnTo>
                <a:cubicBezTo>
                  <a:pt x="106683" y="3626068"/>
                  <a:pt x="240007" y="3778183"/>
                  <a:pt x="415338" y="3808763"/>
                </a:cubicBezTo>
                <a:cubicBezTo>
                  <a:pt x="425445" y="3773086"/>
                  <a:pt x="458513" y="3747603"/>
                  <a:pt x="497833" y="3747603"/>
                </a:cubicBezTo>
                <a:cubicBezTo>
                  <a:pt x="544806" y="3747603"/>
                  <a:pt x="584242" y="3785632"/>
                  <a:pt x="584242" y="3834246"/>
                </a:cubicBezTo>
                <a:cubicBezTo>
                  <a:pt x="584242" y="3881292"/>
                  <a:pt x="546150" y="3920497"/>
                  <a:pt x="497833" y="3920497"/>
                </a:cubicBezTo>
                <a:cubicBezTo>
                  <a:pt x="456001" y="3920497"/>
                  <a:pt x="420362" y="3888741"/>
                  <a:pt x="412709" y="3847968"/>
                </a:cubicBezTo>
                <a:cubicBezTo>
                  <a:pt x="217221" y="3815036"/>
                  <a:pt x="67246" y="3644886"/>
                  <a:pt x="67246" y="3440236"/>
                </a:cubicBezTo>
                <a:lnTo>
                  <a:pt x="67246" y="171718"/>
                </a:lnTo>
                <a:cubicBezTo>
                  <a:pt x="27927" y="161524"/>
                  <a:pt x="0" y="127024"/>
                  <a:pt x="0" y="86251"/>
                </a:cubicBezTo>
                <a:cubicBezTo>
                  <a:pt x="0" y="39205"/>
                  <a:pt x="38092" y="0"/>
                  <a:pt x="86292" y="0"/>
                </a:cubicBezTo>
                <a:close/>
              </a:path>
            </a:pathLst>
          </a:custGeom>
          <a:solidFill>
            <a:srgbClr val="0C679D"/>
          </a:solidFill>
          <a:ln w="12700">
            <a:miter lim="400000"/>
          </a:ln>
        </p:spPr>
        <p:txBody>
          <a:bodyPr wrap="square" lIns="28575" tIns="28575" rIns="28575" bIns="28575" anchor="ctr">
            <a:noAutofit/>
          </a:bodyPr>
          <a:lstStyle/>
          <a:p>
            <a:pPr>
              <a:defRPr sz="3000">
                <a:solidFill>
                  <a:srgbClr val="FFFFFF"/>
                </a:solidFill>
              </a:defRPr>
            </a:pPr>
            <a:endParaRPr sz="2250">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Shape 80">
            <a:extLst>
              <a:ext uri="{FF2B5EF4-FFF2-40B4-BE49-F238E27FC236}">
                <a16:creationId xmlns:a16="http://schemas.microsoft.com/office/drawing/2014/main" id="{20A0AEFF-8DAF-0BE2-D669-55D25585922E}"/>
              </a:ext>
            </a:extLst>
          </p:cNvPr>
          <p:cNvSpPr/>
          <p:nvPr/>
        </p:nvSpPr>
        <p:spPr>
          <a:xfrm>
            <a:off x="5154686" y="2225919"/>
            <a:ext cx="1626869" cy="1867853"/>
          </a:xfrm>
          <a:custGeom>
            <a:avLst/>
            <a:gdLst>
              <a:gd name="connsiteX0" fmla="*/ 86374 w 2169159"/>
              <a:gd name="connsiteY0" fmla="*/ 0 h 2490470"/>
              <a:gd name="connsiteX1" fmla="*/ 172749 w 2169159"/>
              <a:gd name="connsiteY1" fmla="*/ 86419 h 2490470"/>
              <a:gd name="connsiteX2" fmla="*/ 107996 w 2169159"/>
              <a:gd name="connsiteY2" fmla="*/ 170099 h 2490470"/>
              <a:gd name="connsiteX3" fmla="*/ 107996 w 2169159"/>
              <a:gd name="connsiteY3" fmla="*/ 420391 h 2490470"/>
              <a:gd name="connsiteX4" fmla="*/ 107996 w 2169159"/>
              <a:gd name="connsiteY4" fmla="*/ 421636 h 2490470"/>
              <a:gd name="connsiteX5" fmla="*/ 107997 w 2169159"/>
              <a:gd name="connsiteY5" fmla="*/ 422906 h 2490470"/>
              <a:gd name="connsiteX6" fmla="*/ 2169159 w 2169159"/>
              <a:gd name="connsiteY6" fmla="*/ 422906 h 2490470"/>
              <a:gd name="connsiteX7" fmla="*/ 1488327 w 2169159"/>
              <a:gd name="connsiteY7" fmla="*/ 1180510 h 2490470"/>
              <a:gd name="connsiteX8" fmla="*/ 1461768 w 2169159"/>
              <a:gd name="connsiteY8" fmla="*/ 1181858 h 2490470"/>
              <a:gd name="connsiteX9" fmla="*/ 108567 w 2169159"/>
              <a:gd name="connsiteY9" fmla="*/ 1181858 h 2490470"/>
              <a:gd name="connsiteX10" fmla="*/ 109191 w 2169159"/>
              <a:gd name="connsiteY10" fmla="*/ 2012798 h 2490470"/>
              <a:gd name="connsiteX11" fmla="*/ 401316 w 2169159"/>
              <a:gd name="connsiteY11" fmla="*/ 2376158 h 2490470"/>
              <a:gd name="connsiteX12" fmla="*/ 482626 w 2169159"/>
              <a:gd name="connsiteY12" fmla="*/ 2317632 h 2490470"/>
              <a:gd name="connsiteX13" fmla="*/ 569000 w 2169159"/>
              <a:gd name="connsiteY13" fmla="*/ 2404051 h 2490470"/>
              <a:gd name="connsiteX14" fmla="*/ 482626 w 2169159"/>
              <a:gd name="connsiteY14" fmla="*/ 2490470 h 2490470"/>
              <a:gd name="connsiteX15" fmla="*/ 396252 w 2169159"/>
              <a:gd name="connsiteY15" fmla="*/ 2415507 h 2490470"/>
              <a:gd name="connsiteX16" fmla="*/ 68564 w 2169159"/>
              <a:gd name="connsiteY16" fmla="*/ 2011553 h 2490470"/>
              <a:gd name="connsiteX17" fmla="*/ 68564 w 2169159"/>
              <a:gd name="connsiteY17" fmla="*/ 171344 h 2490470"/>
              <a:gd name="connsiteX18" fmla="*/ 0 w 2169159"/>
              <a:gd name="connsiteY18" fmla="*/ 86419 h 2490470"/>
              <a:gd name="connsiteX19" fmla="*/ 86374 w 2169159"/>
              <a:gd name="connsiteY19" fmla="*/ 0 h 249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9159" h="2490470">
                <a:moveTo>
                  <a:pt x="86374" y="0"/>
                </a:moveTo>
                <a:cubicBezTo>
                  <a:pt x="133317" y="0"/>
                  <a:pt x="172749" y="38104"/>
                  <a:pt x="172749" y="86419"/>
                </a:cubicBezTo>
                <a:cubicBezTo>
                  <a:pt x="172749" y="127014"/>
                  <a:pt x="146063" y="160137"/>
                  <a:pt x="107996" y="170099"/>
                </a:cubicBezTo>
                <a:lnTo>
                  <a:pt x="107996" y="420391"/>
                </a:lnTo>
                <a:lnTo>
                  <a:pt x="107996" y="421636"/>
                </a:lnTo>
                <a:lnTo>
                  <a:pt x="107997" y="422906"/>
                </a:lnTo>
                <a:lnTo>
                  <a:pt x="2169159" y="422906"/>
                </a:lnTo>
                <a:cubicBezTo>
                  <a:pt x="2169159" y="817547"/>
                  <a:pt x="1869971" y="1141551"/>
                  <a:pt x="1488327" y="1180510"/>
                </a:cubicBezTo>
                <a:lnTo>
                  <a:pt x="1461768" y="1181858"/>
                </a:lnTo>
                <a:lnTo>
                  <a:pt x="108567" y="1181858"/>
                </a:lnTo>
                <a:lnTo>
                  <a:pt x="109191" y="2012798"/>
                </a:lnTo>
                <a:cubicBezTo>
                  <a:pt x="109191" y="2190618"/>
                  <a:pt x="234940" y="2339299"/>
                  <a:pt x="401316" y="2376158"/>
                </a:cubicBezTo>
                <a:cubicBezTo>
                  <a:pt x="412753" y="2341789"/>
                  <a:pt x="444446" y="2317632"/>
                  <a:pt x="482626" y="2317632"/>
                </a:cubicBezTo>
                <a:cubicBezTo>
                  <a:pt x="529625" y="2317632"/>
                  <a:pt x="569000" y="2355736"/>
                  <a:pt x="569000" y="2404051"/>
                </a:cubicBezTo>
                <a:cubicBezTo>
                  <a:pt x="569000" y="2451121"/>
                  <a:pt x="530820" y="2490470"/>
                  <a:pt x="482626" y="2490470"/>
                </a:cubicBezTo>
                <a:cubicBezTo>
                  <a:pt x="438187" y="2490470"/>
                  <a:pt x="401316" y="2458841"/>
                  <a:pt x="396252" y="2415507"/>
                </a:cubicBezTo>
                <a:cubicBezTo>
                  <a:pt x="209620" y="2376158"/>
                  <a:pt x="68564" y="2209794"/>
                  <a:pt x="68564" y="2011553"/>
                </a:cubicBezTo>
                <a:lnTo>
                  <a:pt x="68564" y="171344"/>
                </a:lnTo>
                <a:cubicBezTo>
                  <a:pt x="29189" y="162628"/>
                  <a:pt x="0" y="128259"/>
                  <a:pt x="0" y="86419"/>
                </a:cubicBezTo>
                <a:cubicBezTo>
                  <a:pt x="0" y="39349"/>
                  <a:pt x="38066" y="0"/>
                  <a:pt x="86374" y="0"/>
                </a:cubicBezTo>
                <a:close/>
              </a:path>
            </a:pathLst>
          </a:custGeom>
          <a:solidFill>
            <a:schemeClr val="accent3">
              <a:lumMod val="75000"/>
            </a:schemeClr>
          </a:solidFill>
          <a:ln w="12700">
            <a:miter lim="400000"/>
          </a:ln>
        </p:spPr>
        <p:txBody>
          <a:bodyPr wrap="square" lIns="28575" tIns="28575" rIns="28575" bIns="28575" anchor="ctr">
            <a:noAutofit/>
          </a:bodyPr>
          <a:lstStyle/>
          <a:p>
            <a:pPr>
              <a:defRPr sz="3000">
                <a:solidFill>
                  <a:srgbClr val="FFFFFF"/>
                </a:solidFill>
              </a:defRPr>
            </a:pPr>
            <a:endParaRPr sz="2250">
              <a:latin typeface="Open Sans" panose="020B0606030504020204" pitchFamily="34" charset="0"/>
              <a:ea typeface="Open Sans" panose="020B0606030504020204" pitchFamily="34" charset="0"/>
              <a:cs typeface="Open Sans" panose="020B0606030504020204" pitchFamily="34" charset="0"/>
            </a:endParaRPr>
          </a:p>
        </p:txBody>
      </p:sp>
      <p:sp>
        <p:nvSpPr>
          <p:cNvPr id="12" name="Freeform: Shape 81">
            <a:extLst>
              <a:ext uri="{FF2B5EF4-FFF2-40B4-BE49-F238E27FC236}">
                <a16:creationId xmlns:a16="http://schemas.microsoft.com/office/drawing/2014/main" id="{B6A9A6A1-986D-7BD2-9C0E-38194C17D4A0}"/>
              </a:ext>
            </a:extLst>
          </p:cNvPr>
          <p:cNvSpPr/>
          <p:nvPr/>
        </p:nvSpPr>
        <p:spPr>
          <a:xfrm>
            <a:off x="7220178" y="2225921"/>
            <a:ext cx="1624964" cy="2939411"/>
          </a:xfrm>
          <a:custGeom>
            <a:avLst/>
            <a:gdLst>
              <a:gd name="connsiteX0" fmla="*/ 86366 w 2166618"/>
              <a:gd name="connsiteY0" fmla="*/ 0 h 3919215"/>
              <a:gd name="connsiteX1" fmla="*/ 172731 w 2166618"/>
              <a:gd name="connsiteY1" fmla="*/ 86223 h 3919215"/>
              <a:gd name="connsiteX2" fmla="*/ 107928 w 2166618"/>
              <a:gd name="connsiteY2" fmla="*/ 170094 h 3919215"/>
              <a:gd name="connsiteX3" fmla="*/ 108025 w 2166618"/>
              <a:gd name="connsiteY3" fmla="*/ 422905 h 3919215"/>
              <a:gd name="connsiteX4" fmla="*/ 2166618 w 2166618"/>
              <a:gd name="connsiteY4" fmla="*/ 422905 h 3919215"/>
              <a:gd name="connsiteX5" fmla="*/ 1485781 w 2166618"/>
              <a:gd name="connsiteY5" fmla="*/ 1180408 h 3919215"/>
              <a:gd name="connsiteX6" fmla="*/ 1457202 w 2166618"/>
              <a:gd name="connsiteY6" fmla="*/ 1181857 h 3919215"/>
              <a:gd name="connsiteX7" fmla="*/ 108315 w 2166618"/>
              <a:gd name="connsiteY7" fmla="*/ 1181857 h 3919215"/>
              <a:gd name="connsiteX8" fmla="*/ 109180 w 2166618"/>
              <a:gd name="connsiteY8" fmla="*/ 3441463 h 3919215"/>
              <a:gd name="connsiteX9" fmla="*/ 401332 w 2166618"/>
              <a:gd name="connsiteY9" fmla="*/ 3804774 h 3919215"/>
              <a:gd name="connsiteX10" fmla="*/ 482577 w 2166618"/>
              <a:gd name="connsiteY10" fmla="*/ 3746378 h 3919215"/>
              <a:gd name="connsiteX11" fmla="*/ 568943 w 2166618"/>
              <a:gd name="connsiteY11" fmla="*/ 3832992 h 3919215"/>
              <a:gd name="connsiteX12" fmla="*/ 482577 w 2166618"/>
              <a:gd name="connsiteY12" fmla="*/ 3919215 h 3919215"/>
              <a:gd name="connsiteX13" fmla="*/ 396212 w 2166618"/>
              <a:gd name="connsiteY13" fmla="*/ 3844358 h 3919215"/>
              <a:gd name="connsiteX14" fmla="*/ 68615 w 2166618"/>
              <a:gd name="connsiteY14" fmla="*/ 3440287 h 3919215"/>
              <a:gd name="connsiteX15" fmla="*/ 68615 w 2166618"/>
              <a:gd name="connsiteY15" fmla="*/ 171662 h 3919215"/>
              <a:gd name="connsiteX16" fmla="*/ 0 w 2166618"/>
              <a:gd name="connsiteY16" fmla="*/ 86223 h 3919215"/>
              <a:gd name="connsiteX17" fmla="*/ 86366 w 2166618"/>
              <a:gd name="connsiteY17" fmla="*/ 0 h 391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66618" h="3919215">
                <a:moveTo>
                  <a:pt x="86366" y="0"/>
                </a:moveTo>
                <a:cubicBezTo>
                  <a:pt x="133360" y="0"/>
                  <a:pt x="172731" y="38016"/>
                  <a:pt x="172731" y="86223"/>
                </a:cubicBezTo>
                <a:cubicBezTo>
                  <a:pt x="172731" y="126982"/>
                  <a:pt x="145991" y="159904"/>
                  <a:pt x="107928" y="170094"/>
                </a:cubicBezTo>
                <a:lnTo>
                  <a:pt x="108025" y="422905"/>
                </a:lnTo>
                <a:lnTo>
                  <a:pt x="2166618" y="422905"/>
                </a:lnTo>
                <a:cubicBezTo>
                  <a:pt x="2166618" y="817584"/>
                  <a:pt x="1867511" y="1141464"/>
                  <a:pt x="1485781" y="1180408"/>
                </a:cubicBezTo>
                <a:lnTo>
                  <a:pt x="1457202" y="1181857"/>
                </a:lnTo>
                <a:lnTo>
                  <a:pt x="108315" y="1181857"/>
                </a:lnTo>
                <a:lnTo>
                  <a:pt x="109180" y="3441463"/>
                </a:lnTo>
                <a:cubicBezTo>
                  <a:pt x="109180" y="3619395"/>
                  <a:pt x="234973" y="3767933"/>
                  <a:pt x="401332" y="3804774"/>
                </a:cubicBezTo>
                <a:cubicBezTo>
                  <a:pt x="412768" y="3770677"/>
                  <a:pt x="444515" y="3746378"/>
                  <a:pt x="482577" y="3746378"/>
                </a:cubicBezTo>
                <a:cubicBezTo>
                  <a:pt x="529572" y="3746378"/>
                  <a:pt x="568943" y="3784394"/>
                  <a:pt x="568943" y="3832992"/>
                </a:cubicBezTo>
                <a:cubicBezTo>
                  <a:pt x="568943" y="3880023"/>
                  <a:pt x="530824" y="3919215"/>
                  <a:pt x="482577" y="3919215"/>
                </a:cubicBezTo>
                <a:cubicBezTo>
                  <a:pt x="438200" y="3919215"/>
                  <a:pt x="401332" y="3887469"/>
                  <a:pt x="396212" y="3844358"/>
                </a:cubicBezTo>
                <a:cubicBezTo>
                  <a:pt x="209542" y="3804774"/>
                  <a:pt x="68615" y="3638599"/>
                  <a:pt x="68615" y="3440287"/>
                </a:cubicBezTo>
                <a:lnTo>
                  <a:pt x="68615" y="171662"/>
                </a:lnTo>
                <a:cubicBezTo>
                  <a:pt x="29187" y="162647"/>
                  <a:pt x="0" y="128158"/>
                  <a:pt x="0" y="86223"/>
                </a:cubicBezTo>
                <a:cubicBezTo>
                  <a:pt x="0" y="39192"/>
                  <a:pt x="39371" y="0"/>
                  <a:pt x="86366" y="0"/>
                </a:cubicBezTo>
                <a:close/>
              </a:path>
            </a:pathLst>
          </a:custGeom>
          <a:solidFill>
            <a:schemeClr val="tx1">
              <a:lumMod val="75000"/>
            </a:schemeClr>
          </a:solidFill>
          <a:ln w="12700">
            <a:miter lim="400000"/>
          </a:ln>
        </p:spPr>
        <p:txBody>
          <a:bodyPr wrap="square" lIns="28575" tIns="28575" rIns="28575" bIns="28575" anchor="ctr">
            <a:noAutofit/>
          </a:bodyPr>
          <a:lstStyle/>
          <a:p>
            <a:pPr>
              <a:defRPr sz="3000">
                <a:solidFill>
                  <a:srgbClr val="FFFFFF"/>
                </a:solidFill>
              </a:defRPr>
            </a:pPr>
            <a:endParaRPr sz="225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94">
            <a:extLst>
              <a:ext uri="{FF2B5EF4-FFF2-40B4-BE49-F238E27FC236}">
                <a16:creationId xmlns:a16="http://schemas.microsoft.com/office/drawing/2014/main" id="{D54FD094-3743-9945-9EEA-9C541266769F}"/>
              </a:ext>
            </a:extLst>
          </p:cNvPr>
          <p:cNvSpPr txBox="1"/>
          <p:nvPr/>
        </p:nvSpPr>
        <p:spPr>
          <a:xfrm>
            <a:off x="1254897" y="2659137"/>
            <a:ext cx="1392826" cy="338554"/>
          </a:xfrm>
          <a:prstGeom prst="rect">
            <a:avLst/>
          </a:prstGeom>
          <a:noFill/>
        </p:spPr>
        <p:txBody>
          <a:bodyPr wrap="square" lIns="0" rIns="0" rtlCol="0" anchor="b">
            <a:spAutoFit/>
          </a:bodyPr>
          <a:lstStyle/>
          <a:p>
            <a:r>
              <a:rPr lang="en-US" sz="160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→XXc</a:t>
            </a:r>
          </a:p>
        </p:txBody>
      </p:sp>
      <p:sp>
        <p:nvSpPr>
          <p:cNvPr id="26" name="TextBox 95">
            <a:extLst>
              <a:ext uri="{FF2B5EF4-FFF2-40B4-BE49-F238E27FC236}">
                <a16:creationId xmlns:a16="http://schemas.microsoft.com/office/drawing/2014/main" id="{5130DC99-F4AF-B740-181D-08EF0EA79DDD}"/>
              </a:ext>
            </a:extLst>
          </p:cNvPr>
          <p:cNvSpPr txBox="1"/>
          <p:nvPr/>
        </p:nvSpPr>
        <p:spPr>
          <a:xfrm>
            <a:off x="3342862" y="2659137"/>
            <a:ext cx="1392826" cy="338554"/>
          </a:xfrm>
          <a:prstGeom prst="rect">
            <a:avLst/>
          </a:prstGeom>
          <a:noFill/>
        </p:spPr>
        <p:txBody>
          <a:bodyPr wrap="square" lIns="0" rIns="0" rtlCol="0" anchor="b">
            <a:spAutoFit/>
          </a:bodyPr>
          <a:lstStyle/>
          <a:p>
            <a:r>
              <a:rPr lang="en-US" sz="160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1930 - 1945</a:t>
            </a:r>
          </a:p>
        </p:txBody>
      </p:sp>
      <p:sp>
        <p:nvSpPr>
          <p:cNvPr id="27" name="TextBox 96">
            <a:extLst>
              <a:ext uri="{FF2B5EF4-FFF2-40B4-BE49-F238E27FC236}">
                <a16:creationId xmlns:a16="http://schemas.microsoft.com/office/drawing/2014/main" id="{5A099FB5-A140-9D1B-0AEE-71A5512424DE}"/>
              </a:ext>
            </a:extLst>
          </p:cNvPr>
          <p:cNvSpPr txBox="1"/>
          <p:nvPr/>
        </p:nvSpPr>
        <p:spPr>
          <a:xfrm>
            <a:off x="5306065" y="2659137"/>
            <a:ext cx="1392826" cy="338554"/>
          </a:xfrm>
          <a:prstGeom prst="rect">
            <a:avLst/>
          </a:prstGeom>
          <a:noFill/>
        </p:spPr>
        <p:txBody>
          <a:bodyPr wrap="square" lIns="0" rIns="0" rtlCol="0" anchor="b">
            <a:spAutoFit/>
          </a:bodyPr>
          <a:lstStyle/>
          <a:p>
            <a:r>
              <a:rPr lang="en-US" sz="160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1946</a:t>
            </a:r>
          </a:p>
        </p:txBody>
      </p:sp>
      <p:sp>
        <p:nvSpPr>
          <p:cNvPr id="28" name="TextBox 97">
            <a:extLst>
              <a:ext uri="{FF2B5EF4-FFF2-40B4-BE49-F238E27FC236}">
                <a16:creationId xmlns:a16="http://schemas.microsoft.com/office/drawing/2014/main" id="{21E5D369-23DD-7779-9558-22614436B29A}"/>
              </a:ext>
            </a:extLst>
          </p:cNvPr>
          <p:cNvSpPr txBox="1"/>
          <p:nvPr/>
        </p:nvSpPr>
        <p:spPr>
          <a:xfrm>
            <a:off x="7379891" y="2659137"/>
            <a:ext cx="1392826" cy="338554"/>
          </a:xfrm>
          <a:prstGeom prst="rect">
            <a:avLst/>
          </a:prstGeom>
          <a:noFill/>
        </p:spPr>
        <p:txBody>
          <a:bodyPr wrap="square" lIns="0" rIns="0" rtlCol="0" anchor="b">
            <a:spAutoFit/>
          </a:bodyPr>
          <a:lstStyle/>
          <a:p>
            <a:r>
              <a:rPr lang="en-US" sz="160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2018-2024</a:t>
            </a:r>
          </a:p>
        </p:txBody>
      </p:sp>
      <p:sp>
        <p:nvSpPr>
          <p:cNvPr id="47" name="Retângulo 46">
            <a:extLst>
              <a:ext uri="{FF2B5EF4-FFF2-40B4-BE49-F238E27FC236}">
                <a16:creationId xmlns:a16="http://schemas.microsoft.com/office/drawing/2014/main" id="{07460A84-F5B3-E078-66BD-666D651CA425}"/>
              </a:ext>
            </a:extLst>
          </p:cNvPr>
          <p:cNvSpPr/>
          <p:nvPr/>
        </p:nvSpPr>
        <p:spPr>
          <a:xfrm>
            <a:off x="428497" y="3083138"/>
            <a:ext cx="9143999" cy="2296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7" name="TextBox 86">
            <a:extLst>
              <a:ext uri="{FF2B5EF4-FFF2-40B4-BE49-F238E27FC236}">
                <a16:creationId xmlns:a16="http://schemas.microsoft.com/office/drawing/2014/main" id="{846E4B2E-FD86-DA94-AD21-F0E6C6F43D59}"/>
              </a:ext>
            </a:extLst>
          </p:cNvPr>
          <p:cNvSpPr txBox="1"/>
          <p:nvPr/>
        </p:nvSpPr>
        <p:spPr>
          <a:xfrm>
            <a:off x="1197101" y="3195372"/>
            <a:ext cx="1524898" cy="2862322"/>
          </a:xfrm>
          <a:prstGeom prst="rect">
            <a:avLst/>
          </a:prstGeom>
          <a:noFill/>
        </p:spPr>
        <p:txBody>
          <a:bodyPr wrap="square" lIns="0" rIns="0" rtlCol="0" anchor="t">
            <a:spAutoFit/>
          </a:bodyPr>
          <a:lstStyle/>
          <a:p>
            <a:pPr marL="171450" indent="-171450" algn="just">
              <a:buFont typeface="Wingdings" panose="05000000000000000000" pitchFamily="2" charset="2"/>
              <a:buChar char="q"/>
            </a:pPr>
            <a:r>
              <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Historians claim that Europeans brought betting to Brazil in the 16th century.</a:t>
            </a:r>
          </a:p>
          <a:p>
            <a:pPr algn="just"/>
            <a:endPar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By the eighteenth century, the first bookmakers appeared, which were a great success along with the creation of horse races</a:t>
            </a:r>
          </a:p>
          <a:p>
            <a:pPr marL="171450" indent="-171450" algn="just">
              <a:buFont typeface="Wingdings" panose="05000000000000000000" pitchFamily="2" charset="2"/>
              <a:buChar char="q"/>
            </a:pPr>
            <a:endPar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1917, the government created the first national lottery named "Loteria Federal“. </a:t>
            </a:r>
          </a:p>
        </p:txBody>
      </p:sp>
      <p:sp>
        <p:nvSpPr>
          <p:cNvPr id="49" name="TextBox 86">
            <a:extLst>
              <a:ext uri="{FF2B5EF4-FFF2-40B4-BE49-F238E27FC236}">
                <a16:creationId xmlns:a16="http://schemas.microsoft.com/office/drawing/2014/main" id="{6CD6C774-F33A-D4DE-DB7F-B17050F5F6A6}"/>
              </a:ext>
            </a:extLst>
          </p:cNvPr>
          <p:cNvSpPr txBox="1"/>
          <p:nvPr/>
        </p:nvSpPr>
        <p:spPr>
          <a:xfrm>
            <a:off x="3226417" y="3195372"/>
            <a:ext cx="1524898" cy="2554545"/>
          </a:xfrm>
          <a:prstGeom prst="rect">
            <a:avLst/>
          </a:prstGeom>
          <a:noFill/>
        </p:spPr>
        <p:txBody>
          <a:bodyPr wrap="square" lIns="0" rIns="0" rtlCol="0" anchor="t">
            <a:spAutoFit/>
          </a:bodyPr>
          <a:lstStyle/>
          <a:p>
            <a:pPr marL="171450" indent="-171450" algn="just">
              <a:buFont typeface="Wingdings" panose="05000000000000000000" pitchFamily="2" charset="2"/>
              <a:buChar char="q"/>
            </a:pPr>
            <a:r>
              <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 1934, the then-President Getúlio Vargas legalized the practice of betting in Brazil, starting the "Golden Age" of casinos in the country.</a:t>
            </a:r>
          </a:p>
          <a:p>
            <a:pPr marL="171450" indent="-171450" algn="just">
              <a:buFont typeface="Wingdings" panose="05000000000000000000" pitchFamily="2" charset="2"/>
              <a:buChar char="q"/>
            </a:pPr>
            <a:endPar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Throughout this period, casinos have boosted tourism and the economy, generated thousands of jobs and attracting visitors from all corners of the world.</a:t>
            </a:r>
          </a:p>
        </p:txBody>
      </p:sp>
      <p:sp>
        <p:nvSpPr>
          <p:cNvPr id="51" name="TextBox 86">
            <a:extLst>
              <a:ext uri="{FF2B5EF4-FFF2-40B4-BE49-F238E27FC236}">
                <a16:creationId xmlns:a16="http://schemas.microsoft.com/office/drawing/2014/main" id="{4BA9861D-8B30-C079-0100-57C2A7EA11AE}"/>
              </a:ext>
            </a:extLst>
          </p:cNvPr>
          <p:cNvSpPr txBox="1"/>
          <p:nvPr/>
        </p:nvSpPr>
        <p:spPr>
          <a:xfrm>
            <a:off x="5205671" y="3155281"/>
            <a:ext cx="1524898" cy="1785104"/>
          </a:xfrm>
          <a:prstGeom prst="rect">
            <a:avLst/>
          </a:prstGeom>
          <a:noFill/>
        </p:spPr>
        <p:txBody>
          <a:bodyPr wrap="square" lIns="0" rIns="0" rtlCol="0" anchor="t">
            <a:spAutoFit/>
          </a:bodyPr>
          <a:lstStyle/>
          <a:p>
            <a:pPr marL="171450" indent="-171450" algn="just">
              <a:buFont typeface="Wingdings" panose="05000000000000000000" pitchFamily="2" charset="2"/>
              <a:buChar char="q"/>
            </a:pPr>
            <a:r>
              <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 April 30, 1946, the then president Eurico Gaspar Dutra signed decree-law 9.215 prohibiting the practice or exploitation of games of chance, as well as betting, throughout the national territory.</a:t>
            </a:r>
          </a:p>
          <a:p>
            <a:pPr marL="171450" indent="-171450" algn="just">
              <a:buFont typeface="Wingdings" panose="05000000000000000000" pitchFamily="2" charset="2"/>
              <a:buChar char="q"/>
            </a:pPr>
            <a:endPar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86">
            <a:extLst>
              <a:ext uri="{FF2B5EF4-FFF2-40B4-BE49-F238E27FC236}">
                <a16:creationId xmlns:a16="http://schemas.microsoft.com/office/drawing/2014/main" id="{B546A05C-915F-C506-B959-30219BCFAE43}"/>
              </a:ext>
            </a:extLst>
          </p:cNvPr>
          <p:cNvSpPr txBox="1"/>
          <p:nvPr/>
        </p:nvSpPr>
        <p:spPr>
          <a:xfrm>
            <a:off x="7270211" y="3237339"/>
            <a:ext cx="2402360" cy="2092881"/>
          </a:xfrm>
          <a:prstGeom prst="rect">
            <a:avLst/>
          </a:prstGeom>
          <a:noFill/>
        </p:spPr>
        <p:txBody>
          <a:bodyPr wrap="square" lIns="0" rIns="0" rtlCol="0" anchor="t">
            <a:spAutoFit/>
          </a:bodyPr>
          <a:lstStyle/>
          <a:p>
            <a:pPr marL="171450" indent="-171450" algn="just">
              <a:buFont typeface="Wingdings" panose="05000000000000000000" pitchFamily="2" charset="2"/>
              <a:buChar char="q"/>
            </a:pPr>
            <a:r>
              <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Since 2018, when then-President Michel Temer signed Law 13,756/2018, fixed-odds sports betting has been legal in Brazil. In parallel to this project, PL No. 2234/2022 also occurs, which provides for the exploration of games of chance and betting in Brazil.
</a:t>
            </a:r>
            <a:r>
              <a:rPr lang="en-US" sz="1000" b="1"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New Legal Framework 2024: </a:t>
            </a:r>
            <a:r>
              <a:rPr lang="en-US" sz="10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regulation of the online betting market will be completed by the beginning of the second half of the year.</a:t>
            </a:r>
          </a:p>
        </p:txBody>
      </p:sp>
    </p:spTree>
    <p:extLst>
      <p:ext uri="{BB962C8B-B14F-4D97-AF65-F5344CB8AC3E}">
        <p14:creationId xmlns:p14="http://schemas.microsoft.com/office/powerpoint/2010/main" val="2462508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Brazil:</a:t>
            </a:r>
            <a:r>
              <a:rPr lang="pt-BR" sz="200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Brazilian betting market in acute growth mode </a:t>
            </a:r>
            <a:endParaRPr lang="pt-BR" b="0"/>
          </a:p>
        </p:txBody>
      </p:sp>
      <p:sp>
        <p:nvSpPr>
          <p:cNvPr id="48" name="CaixaDeTexto 47">
            <a:extLst>
              <a:ext uri="{FF2B5EF4-FFF2-40B4-BE49-F238E27FC236}">
                <a16:creationId xmlns:a16="http://schemas.microsoft.com/office/drawing/2014/main" id="{101D60EB-8F8F-A4AC-7B5F-EF7A48B118BC}"/>
              </a:ext>
            </a:extLst>
          </p:cNvPr>
          <p:cNvSpPr txBox="1"/>
          <p:nvPr/>
        </p:nvSpPr>
        <p:spPr>
          <a:xfrm>
            <a:off x="308014" y="6564995"/>
            <a:ext cx="1485074" cy="215397"/>
          </a:xfrm>
          <a:prstGeom prst="rect">
            <a:avLst/>
          </a:prstGeom>
          <a:noFill/>
        </p:spPr>
        <p:txBody>
          <a:bodyPr wrap="square">
            <a:spAutoFit/>
          </a:bodyPr>
          <a:lstStyle/>
          <a:p>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Source</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SimilarWeb</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CaixaDeTexto 5">
            <a:extLst>
              <a:ext uri="{FF2B5EF4-FFF2-40B4-BE49-F238E27FC236}">
                <a16:creationId xmlns:a16="http://schemas.microsoft.com/office/drawing/2014/main" id="{ADEEFE1A-E5AB-0305-F1DE-2C2F85303E2C}"/>
              </a:ext>
            </a:extLst>
          </p:cNvPr>
          <p:cNvSpPr txBox="1"/>
          <p:nvPr/>
        </p:nvSpPr>
        <p:spPr>
          <a:xfrm>
            <a:off x="6110847" y="1651193"/>
            <a:ext cx="3487140" cy="6186309"/>
          </a:xfrm>
          <a:prstGeom prst="rect">
            <a:avLst/>
          </a:prstGeom>
          <a:noFill/>
        </p:spPr>
        <p:txBody>
          <a:bodyPr wrap="square">
            <a:spAutoFit/>
          </a:bodyPr>
          <a:lstStyle/>
          <a:p>
            <a:pPr algn="r"/>
            <a:r>
              <a:rPr lang="en-US" sz="2500" b="1" dirty="0">
                <a:solidFill>
                  <a:srgbClr val="1F84A6"/>
                </a:solidFill>
                <a:latin typeface="Open Sans" panose="020B0606030504020204" pitchFamily="34" charset="0"/>
                <a:ea typeface="Open Sans" panose="020B0606030504020204" pitchFamily="34" charset="0"/>
                <a:cs typeface="Open Sans" panose="020B0606030504020204" pitchFamily="34" charset="0"/>
              </a:rPr>
              <a:t>135%</a:t>
            </a:r>
            <a:r>
              <a:rPr lang="en-US" sz="25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br>
              <a:rPr lang="en-US" sz="2500" b="1"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rgbClr val="1F84A6"/>
                </a:solidFill>
                <a:latin typeface="Open Sans" panose="020B0606030504020204" pitchFamily="34" charset="0"/>
                <a:ea typeface="Open Sans" panose="020B0606030504020204" pitchFamily="34" charset="0"/>
                <a:cs typeface="Open Sans" panose="020B0606030504020204" pitchFamily="34" charset="0"/>
              </a:rPr>
              <a:t>Market growth in 2023 </a:t>
            </a:r>
          </a:p>
          <a:p>
            <a:endParaRPr lang="en-US" sz="500" dirty="0">
              <a:solidFill>
                <a:srgbClr val="1F84A6"/>
              </a:solidFill>
              <a:latin typeface="Open Sans" panose="020B0606030504020204" pitchFamily="34" charset="0"/>
              <a:ea typeface="Open Sans" panose="020B0606030504020204" pitchFamily="34" charset="0"/>
              <a:cs typeface="Open Sans" panose="020B0606030504020204" pitchFamily="34" charset="0"/>
            </a:endParaRPr>
          </a:p>
          <a:p>
            <a:pPr algn="r"/>
            <a:r>
              <a:rPr lang="en-US" sz="1250" dirty="0">
                <a:latin typeface="Open Sans" panose="020B0606030504020204" pitchFamily="34" charset="0"/>
                <a:ea typeface="Open Sans" panose="020B0606030504020204" pitchFamily="34" charset="0"/>
                <a:cs typeface="Open Sans" panose="020B0606030504020204" pitchFamily="34" charset="0"/>
              </a:rPr>
              <a:t>Brazil is the country with the most accesses to sports betting sites,</a:t>
            </a:r>
            <a:r>
              <a:rPr lang="pt-BR" sz="1250" dirty="0" err="1">
                <a:latin typeface="Open Sans" panose="020B0606030504020204" pitchFamily="34" charset="0"/>
                <a:ea typeface="Open Sans" panose="020B0606030504020204" pitchFamily="34" charset="0"/>
                <a:cs typeface="Open Sans" panose="020B0606030504020204" pitchFamily="34" charset="0"/>
              </a:rPr>
              <a:t>and</a:t>
            </a:r>
            <a:r>
              <a:rPr lang="pt-BR" sz="1250" dirty="0">
                <a:latin typeface="Open Sans" panose="020B0606030504020204" pitchFamily="34" charset="0"/>
                <a:ea typeface="Open Sans" panose="020B0606030504020204" pitchFamily="34" charset="0"/>
                <a:cs typeface="Open Sans" panose="020B0606030504020204" pitchFamily="34" charset="0"/>
              </a:rPr>
              <a:t> is </a:t>
            </a:r>
            <a:r>
              <a:rPr lang="pt-BR" sz="1250" dirty="0" err="1">
                <a:latin typeface="Open Sans" panose="020B0606030504020204" pitchFamily="34" charset="0"/>
                <a:ea typeface="Open Sans" panose="020B0606030504020204" pitchFamily="34" charset="0"/>
                <a:cs typeface="Open Sans" panose="020B0606030504020204" pitchFamily="34" charset="0"/>
              </a:rPr>
              <a:t>already</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even</a:t>
            </a:r>
            <a:r>
              <a:rPr lang="pt-BR" sz="1250" dirty="0">
                <a:latin typeface="Open Sans" panose="020B0606030504020204" pitchFamily="34" charset="0"/>
                <a:ea typeface="Open Sans" panose="020B0606030504020204" pitchFamily="34" charset="0"/>
                <a:cs typeface="Open Sans" panose="020B0606030504020204" pitchFamily="34" charset="0"/>
              </a:rPr>
              <a:t> in </a:t>
            </a:r>
            <a:r>
              <a:rPr lang="pt-BR" sz="1250" dirty="0" err="1">
                <a:latin typeface="Open Sans" panose="020B0606030504020204" pitchFamily="34" charset="0"/>
                <a:ea typeface="Open Sans" panose="020B0606030504020204" pitchFamily="34" charset="0"/>
                <a:cs typeface="Open Sans" panose="020B0606030504020204" pitchFamily="34" charset="0"/>
              </a:rPr>
              <a:t>the</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scaleup</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phase</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one</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of</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the</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largest</a:t>
            </a:r>
            <a:r>
              <a:rPr lang="pt-BR" sz="1250" dirty="0">
                <a:latin typeface="Open Sans" panose="020B0606030504020204" pitchFamily="34" charset="0"/>
                <a:ea typeface="Open Sans" panose="020B0606030504020204" pitchFamily="34" charset="0"/>
                <a:cs typeface="Open Sans" panose="020B0606030504020204" pitchFamily="34" charset="0"/>
              </a:rPr>
              <a:t> online betting </a:t>
            </a:r>
            <a:r>
              <a:rPr lang="pt-BR" sz="1250" dirty="0" err="1">
                <a:latin typeface="Open Sans" panose="020B0606030504020204" pitchFamily="34" charset="0"/>
                <a:ea typeface="Open Sans" panose="020B0606030504020204" pitchFamily="34" charset="0"/>
                <a:cs typeface="Open Sans" panose="020B0606030504020204" pitchFamily="34" charset="0"/>
              </a:rPr>
              <a:t>markets</a:t>
            </a:r>
            <a:r>
              <a:rPr lang="pt-BR" sz="1250" dirty="0">
                <a:latin typeface="Open Sans" panose="020B0606030504020204" pitchFamily="34" charset="0"/>
                <a:ea typeface="Open Sans" panose="020B0606030504020204" pitchFamily="34" charset="0"/>
                <a:cs typeface="Open Sans" panose="020B0606030504020204" pitchFamily="34" charset="0"/>
              </a:rPr>
              <a:t> in </a:t>
            </a:r>
            <a:r>
              <a:rPr lang="pt-BR" sz="1250" dirty="0" err="1">
                <a:latin typeface="Open Sans" panose="020B0606030504020204" pitchFamily="34" charset="0"/>
                <a:ea typeface="Open Sans" panose="020B0606030504020204" pitchFamily="34" charset="0"/>
                <a:cs typeface="Open Sans" panose="020B0606030504020204" pitchFamily="34" charset="0"/>
              </a:rPr>
              <a:t>the</a:t>
            </a:r>
            <a:r>
              <a:rPr lang="pt-BR" sz="1250" dirty="0">
                <a:latin typeface="Open Sans" panose="020B0606030504020204" pitchFamily="34" charset="0"/>
                <a:ea typeface="Open Sans" panose="020B0606030504020204" pitchFamily="34" charset="0"/>
                <a:cs typeface="Open Sans" panose="020B0606030504020204" pitchFamily="34" charset="0"/>
              </a:rPr>
              <a:t> world.  </a:t>
            </a:r>
          </a:p>
          <a:p>
            <a:endParaRPr lang="pt-BR" sz="1400" dirty="0">
              <a:latin typeface="Open Sans" panose="020B0606030504020204" pitchFamily="34" charset="0"/>
              <a:ea typeface="Open Sans" panose="020B0606030504020204" pitchFamily="34" charset="0"/>
              <a:cs typeface="Open Sans" panose="020B0606030504020204" pitchFamily="34" charset="0"/>
            </a:endParaRPr>
          </a:p>
          <a:p>
            <a:endParaRPr lang="pt-BR" sz="1400" dirty="0">
              <a:latin typeface="Open Sans" panose="020B0606030504020204" pitchFamily="34" charset="0"/>
              <a:ea typeface="Open Sans" panose="020B0606030504020204" pitchFamily="34" charset="0"/>
              <a:cs typeface="Open Sans" panose="020B0606030504020204" pitchFamily="34" charset="0"/>
            </a:endParaRPr>
          </a:p>
          <a:p>
            <a:pPr algn="r"/>
            <a:r>
              <a:rPr lang="pt-BR" sz="2500" b="1" dirty="0">
                <a:solidFill>
                  <a:srgbClr val="2EAED8"/>
                </a:solidFill>
                <a:latin typeface="Open Sans" panose="020B0606030504020204" pitchFamily="34" charset="0"/>
                <a:ea typeface="Open Sans" panose="020B0606030504020204" pitchFamily="34" charset="0"/>
                <a:cs typeface="Open Sans" panose="020B0606030504020204" pitchFamily="34" charset="0"/>
              </a:rPr>
              <a:t>~35B USD </a:t>
            </a:r>
            <a:br>
              <a:rPr lang="pt-BR" sz="1400" dirty="0">
                <a:solidFill>
                  <a:srgbClr val="2EAED8"/>
                </a:solidFill>
                <a:latin typeface="Open Sans" panose="020B0606030504020204" pitchFamily="34" charset="0"/>
                <a:ea typeface="Open Sans" panose="020B0606030504020204" pitchFamily="34" charset="0"/>
                <a:cs typeface="Open Sans" panose="020B0606030504020204" pitchFamily="34" charset="0"/>
              </a:rPr>
            </a:br>
            <a:r>
              <a:rPr lang="pt-BR" sz="1600" dirty="0" err="1">
                <a:solidFill>
                  <a:srgbClr val="2EAED8"/>
                </a:solidFill>
                <a:latin typeface="Open Sans" panose="020B0606030504020204" pitchFamily="34" charset="0"/>
                <a:ea typeface="Open Sans" panose="020B0606030504020204" pitchFamily="34" charset="0"/>
                <a:cs typeface="Open Sans" panose="020B0606030504020204" pitchFamily="34" charset="0"/>
              </a:rPr>
              <a:t>Bets</a:t>
            </a:r>
            <a:r>
              <a:rPr lang="pt-BR" sz="1600" dirty="0">
                <a:solidFill>
                  <a:srgbClr val="2EAED8"/>
                </a:solidFill>
                <a:latin typeface="Open Sans" panose="020B0606030504020204" pitchFamily="34" charset="0"/>
                <a:ea typeface="Open Sans" panose="020B0606030504020204" pitchFamily="34" charset="0"/>
                <a:cs typeface="Open Sans" panose="020B0606030504020204" pitchFamily="34" charset="0"/>
              </a:rPr>
              <a:t> </a:t>
            </a:r>
            <a:r>
              <a:rPr lang="pt-BR" sz="1600" dirty="0" err="1">
                <a:solidFill>
                  <a:srgbClr val="2EAED8"/>
                </a:solidFill>
                <a:latin typeface="Open Sans" panose="020B0606030504020204" pitchFamily="34" charset="0"/>
                <a:ea typeface="Open Sans" panose="020B0606030504020204" pitchFamily="34" charset="0"/>
                <a:cs typeface="Open Sans" panose="020B0606030504020204" pitchFamily="34" charset="0"/>
              </a:rPr>
              <a:t>made</a:t>
            </a:r>
            <a:r>
              <a:rPr lang="pt-BR" sz="1600" dirty="0">
                <a:solidFill>
                  <a:srgbClr val="2EAED8"/>
                </a:solidFill>
                <a:latin typeface="Open Sans" panose="020B0606030504020204" pitchFamily="34" charset="0"/>
                <a:ea typeface="Open Sans" panose="020B0606030504020204" pitchFamily="34" charset="0"/>
                <a:cs typeface="Open Sans" panose="020B0606030504020204" pitchFamily="34" charset="0"/>
              </a:rPr>
              <a:t> </a:t>
            </a:r>
            <a:r>
              <a:rPr lang="pt-BR" sz="1600" dirty="0" err="1">
                <a:solidFill>
                  <a:srgbClr val="2EAED8"/>
                </a:solidFill>
                <a:latin typeface="Open Sans" panose="020B0606030504020204" pitchFamily="34" charset="0"/>
                <a:ea typeface="Open Sans" panose="020B0606030504020204" pitchFamily="34" charset="0"/>
                <a:cs typeface="Open Sans" panose="020B0606030504020204" pitchFamily="34" charset="0"/>
              </a:rPr>
              <a:t>by</a:t>
            </a:r>
            <a:r>
              <a:rPr lang="pt-BR" sz="1600" dirty="0">
                <a:solidFill>
                  <a:srgbClr val="2EAED8"/>
                </a:solidFill>
                <a:latin typeface="Open Sans" panose="020B0606030504020204" pitchFamily="34" charset="0"/>
                <a:ea typeface="Open Sans" panose="020B0606030504020204" pitchFamily="34" charset="0"/>
                <a:cs typeface="Open Sans" panose="020B0606030504020204" pitchFamily="34" charset="0"/>
              </a:rPr>
              <a:t> </a:t>
            </a:r>
            <a:r>
              <a:rPr lang="pt-BR" sz="1600" dirty="0" err="1">
                <a:solidFill>
                  <a:srgbClr val="2EAED8"/>
                </a:solidFill>
                <a:latin typeface="Open Sans" panose="020B0606030504020204" pitchFamily="34" charset="0"/>
                <a:ea typeface="Open Sans" panose="020B0606030504020204" pitchFamily="34" charset="0"/>
                <a:cs typeface="Open Sans" panose="020B0606030504020204" pitchFamily="34" charset="0"/>
              </a:rPr>
              <a:t>Brazilians</a:t>
            </a:r>
            <a:r>
              <a:rPr lang="pt-BR" sz="1600" dirty="0">
                <a:solidFill>
                  <a:srgbClr val="2EAED8"/>
                </a:solidFill>
                <a:latin typeface="Open Sans" panose="020B0606030504020204" pitchFamily="34" charset="0"/>
                <a:ea typeface="Open Sans" panose="020B0606030504020204" pitchFamily="34" charset="0"/>
                <a:cs typeface="Open Sans" panose="020B0606030504020204" pitchFamily="34" charset="0"/>
              </a:rPr>
              <a:t> </a:t>
            </a:r>
            <a:r>
              <a:rPr lang="pt-BR" sz="1600" dirty="0" err="1">
                <a:solidFill>
                  <a:srgbClr val="2EAED8"/>
                </a:solidFill>
                <a:latin typeface="Open Sans" panose="020B0606030504020204" pitchFamily="34" charset="0"/>
                <a:ea typeface="Open Sans" panose="020B0606030504020204" pitchFamily="34" charset="0"/>
                <a:cs typeface="Open Sans" panose="020B0606030504020204" pitchFamily="34" charset="0"/>
              </a:rPr>
              <a:t>last</a:t>
            </a:r>
            <a:r>
              <a:rPr lang="pt-BR" sz="1600" dirty="0">
                <a:solidFill>
                  <a:srgbClr val="2EAED8"/>
                </a:solidFill>
                <a:latin typeface="Open Sans" panose="020B0606030504020204" pitchFamily="34" charset="0"/>
                <a:ea typeface="Open Sans" panose="020B0606030504020204" pitchFamily="34" charset="0"/>
                <a:cs typeface="Open Sans" panose="020B0606030504020204" pitchFamily="34" charset="0"/>
              </a:rPr>
              <a:t> </a:t>
            </a:r>
            <a:r>
              <a:rPr lang="pt-BR" sz="1600" dirty="0" err="1">
                <a:solidFill>
                  <a:srgbClr val="2EAED8"/>
                </a:solidFill>
                <a:latin typeface="Open Sans" panose="020B0606030504020204" pitchFamily="34" charset="0"/>
                <a:ea typeface="Open Sans" panose="020B0606030504020204" pitchFamily="34" charset="0"/>
                <a:cs typeface="Open Sans" panose="020B0606030504020204" pitchFamily="34" charset="0"/>
              </a:rPr>
              <a:t>year</a:t>
            </a:r>
            <a:r>
              <a:rPr lang="pt-BR" sz="1600" dirty="0">
                <a:solidFill>
                  <a:srgbClr val="2EAED8"/>
                </a:solidFill>
                <a:latin typeface="Open Sans" panose="020B0606030504020204" pitchFamily="34" charset="0"/>
                <a:ea typeface="Open Sans" panose="020B0606030504020204" pitchFamily="34" charset="0"/>
                <a:cs typeface="Open Sans" panose="020B0606030504020204" pitchFamily="34" charset="0"/>
              </a:rPr>
              <a:t> </a:t>
            </a:r>
          </a:p>
          <a:p>
            <a:endParaRPr lang="pt-BR" sz="500" dirty="0">
              <a:latin typeface="Open Sans" panose="020B0606030504020204" pitchFamily="34" charset="0"/>
              <a:ea typeface="Open Sans" panose="020B0606030504020204" pitchFamily="34" charset="0"/>
              <a:cs typeface="Open Sans" panose="020B0606030504020204" pitchFamily="34" charset="0"/>
            </a:endParaRPr>
          </a:p>
          <a:p>
            <a:pPr algn="r"/>
            <a:r>
              <a:rPr lang="pt-BR" sz="1250" dirty="0">
                <a:latin typeface="Open Sans" panose="020B0606030504020204" pitchFamily="34" charset="0"/>
                <a:ea typeface="Open Sans" panose="020B0606030504020204" pitchFamily="34" charset="0"/>
                <a:cs typeface="Open Sans" panose="020B0606030504020204" pitchFamily="34" charset="0"/>
              </a:rPr>
              <a:t>The total betting </a:t>
            </a:r>
            <a:r>
              <a:rPr lang="pt-BR" sz="1250" dirty="0" err="1">
                <a:latin typeface="Open Sans" panose="020B0606030504020204" pitchFamily="34" charset="0"/>
                <a:ea typeface="Open Sans" panose="020B0606030504020204" pitchFamily="34" charset="0"/>
                <a:cs typeface="Open Sans" panose="020B0606030504020204" pitchFamily="34" charset="0"/>
              </a:rPr>
              <a:t>market</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size</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is</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estimated</a:t>
            </a:r>
            <a:r>
              <a:rPr lang="pt-BR" sz="1250" dirty="0">
                <a:latin typeface="Open Sans" panose="020B0606030504020204" pitchFamily="34" charset="0"/>
                <a:ea typeface="Open Sans" panose="020B0606030504020204" pitchFamily="34" charset="0"/>
                <a:cs typeface="Open Sans" panose="020B0606030504020204" pitchFamily="34" charset="0"/>
              </a:rPr>
              <a:t> in 120B BRL (~25B USD) </a:t>
            </a:r>
            <a:r>
              <a:rPr lang="pt-BR" sz="1250" dirty="0" err="1">
                <a:latin typeface="Open Sans" panose="020B0606030504020204" pitchFamily="34" charset="0"/>
                <a:ea typeface="Open Sans" panose="020B0606030504020204" pitchFamily="34" charset="0"/>
                <a:cs typeface="Open Sans" panose="020B0606030504020204" pitchFamily="34" charset="0"/>
              </a:rPr>
              <a:t>just</a:t>
            </a:r>
            <a:r>
              <a:rPr lang="pt-BR" sz="1250" dirty="0">
                <a:latin typeface="Open Sans" panose="020B0606030504020204" pitchFamily="34" charset="0"/>
                <a:ea typeface="Open Sans" panose="020B0606030504020204" pitchFamily="34" charset="0"/>
                <a:cs typeface="Open Sans" panose="020B0606030504020204" pitchFamily="34" charset="0"/>
              </a:rPr>
              <a:t> in Brazil, with </a:t>
            </a:r>
            <a:r>
              <a:rPr lang="pt-BR" sz="1250" dirty="0" err="1">
                <a:latin typeface="Open Sans" panose="020B0606030504020204" pitchFamily="34" charset="0"/>
                <a:ea typeface="Open Sans" panose="020B0606030504020204" pitchFamily="34" charset="0"/>
                <a:cs typeface="Open Sans" panose="020B0606030504020204" pitchFamily="34" charset="0"/>
              </a:rPr>
              <a:t>another</a:t>
            </a:r>
            <a:r>
              <a:rPr lang="pt-BR" sz="1250" dirty="0">
                <a:latin typeface="Open Sans" panose="020B0606030504020204" pitchFamily="34" charset="0"/>
                <a:ea typeface="Open Sans" panose="020B0606030504020204" pitchFamily="34" charset="0"/>
                <a:cs typeface="Open Sans" panose="020B0606030504020204" pitchFamily="34" charset="0"/>
              </a:rPr>
              <a:t>  50B (10B USD) </a:t>
            </a:r>
            <a:r>
              <a:rPr lang="pt-BR" sz="1250" dirty="0" err="1">
                <a:latin typeface="Open Sans" panose="020B0606030504020204" pitchFamily="34" charset="0"/>
                <a:ea typeface="Open Sans" panose="020B0606030504020204" pitchFamily="34" charset="0"/>
                <a:cs typeface="Open Sans" panose="020B0606030504020204" pitchFamily="34" charset="0"/>
              </a:rPr>
              <a:t>of</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bets</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made</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internationally</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growth</a:t>
            </a:r>
            <a:r>
              <a:rPr lang="pt-BR" sz="1250" dirty="0">
                <a:latin typeface="Open Sans" panose="020B0606030504020204" pitchFamily="34" charset="0"/>
                <a:ea typeface="Open Sans" panose="020B0606030504020204" pitchFamily="34" charset="0"/>
                <a:cs typeface="Open Sans" panose="020B0606030504020204" pitchFamily="34" charset="0"/>
              </a:rPr>
              <a:t> </a:t>
            </a:r>
            <a:r>
              <a:rPr lang="pt-BR" sz="1250" dirty="0" err="1">
                <a:latin typeface="Open Sans" panose="020B0606030504020204" pitchFamily="34" charset="0"/>
                <a:ea typeface="Open Sans" panose="020B0606030504020204" pitchFamily="34" charset="0"/>
                <a:cs typeface="Open Sans" panose="020B0606030504020204" pitchFamily="34" charset="0"/>
              </a:rPr>
              <a:t>of</a:t>
            </a:r>
            <a:r>
              <a:rPr lang="pt-BR" sz="1250" dirty="0">
                <a:latin typeface="Open Sans" panose="020B0606030504020204" pitchFamily="34" charset="0"/>
                <a:ea typeface="Open Sans" panose="020B0606030504020204" pitchFamily="34" charset="0"/>
                <a:cs typeface="Open Sans" panose="020B0606030504020204" pitchFamily="34" charset="0"/>
              </a:rPr>
              <a:t> ~20% aa)</a:t>
            </a:r>
          </a:p>
          <a:p>
            <a:endParaRPr lang="pt-BR" sz="1400" dirty="0">
              <a:latin typeface="Open Sans" panose="020B0606030504020204" pitchFamily="34" charset="0"/>
              <a:ea typeface="Open Sans" panose="020B0606030504020204" pitchFamily="34" charset="0"/>
              <a:cs typeface="Open Sans" panose="020B0606030504020204" pitchFamily="34" charset="0"/>
            </a:endParaRPr>
          </a:p>
          <a:p>
            <a:pPr algn="r"/>
            <a:r>
              <a:rPr lang="pt-BR" sz="2500" b="1" dirty="0">
                <a:solidFill>
                  <a:srgbClr val="50709E"/>
                </a:solidFill>
                <a:latin typeface="Open Sans" panose="020B0606030504020204" pitchFamily="34" charset="0"/>
                <a:ea typeface="Open Sans" panose="020B0606030504020204" pitchFamily="34" charset="0"/>
                <a:cs typeface="Open Sans" panose="020B0606030504020204" pitchFamily="34" charset="0"/>
              </a:rPr>
              <a:t>70% </a:t>
            </a:r>
            <a:br>
              <a:rPr lang="pt-BR" sz="2500" b="1" dirty="0">
                <a:solidFill>
                  <a:srgbClr val="50709E"/>
                </a:solidFill>
                <a:latin typeface="Open Sans" panose="020B0606030504020204" pitchFamily="34" charset="0"/>
                <a:ea typeface="Open Sans" panose="020B0606030504020204" pitchFamily="34" charset="0"/>
                <a:cs typeface="Open Sans" panose="020B0606030504020204" pitchFamily="34" charset="0"/>
              </a:rPr>
            </a:br>
            <a:r>
              <a:rPr lang="pt-BR" sz="1600" dirty="0">
                <a:solidFill>
                  <a:srgbClr val="50709E"/>
                </a:solidFill>
                <a:latin typeface="Open Sans" panose="020B0606030504020204" pitchFamily="34" charset="0"/>
                <a:ea typeface="Open Sans" panose="020B0606030504020204" pitchFamily="34" charset="0"/>
                <a:cs typeface="Open Sans" panose="020B0606030504020204" pitchFamily="34" charset="0"/>
              </a:rPr>
              <a:t>Sector </a:t>
            </a:r>
            <a:r>
              <a:rPr lang="pt-BR" sz="1600" dirty="0" err="1">
                <a:solidFill>
                  <a:srgbClr val="50709E"/>
                </a:solidFill>
                <a:latin typeface="Open Sans" panose="020B0606030504020204" pitchFamily="34" charset="0"/>
                <a:ea typeface="Open Sans" panose="020B0606030504020204" pitchFamily="34" charset="0"/>
                <a:cs typeface="Open Sans" panose="020B0606030504020204" pitchFamily="34" charset="0"/>
              </a:rPr>
              <a:t>revenue</a:t>
            </a:r>
            <a:r>
              <a:rPr lang="pt-BR" sz="1600" dirty="0">
                <a:solidFill>
                  <a:srgbClr val="50709E"/>
                </a:solidFill>
                <a:latin typeface="Open Sans" panose="020B0606030504020204" pitchFamily="34" charset="0"/>
                <a:ea typeface="Open Sans" panose="020B0606030504020204" pitchFamily="34" charset="0"/>
                <a:cs typeface="Open Sans" panose="020B0606030504020204" pitchFamily="34" charset="0"/>
              </a:rPr>
              <a:t> </a:t>
            </a:r>
            <a:r>
              <a:rPr lang="pt-BR" sz="1600" dirty="0" err="1">
                <a:solidFill>
                  <a:srgbClr val="50709E"/>
                </a:solidFill>
                <a:latin typeface="Open Sans" panose="020B0606030504020204" pitchFamily="34" charset="0"/>
                <a:ea typeface="Open Sans" panose="020B0606030504020204" pitchFamily="34" charset="0"/>
                <a:cs typeface="Open Sans" panose="020B0606030504020204" pitchFamily="34" charset="0"/>
              </a:rPr>
              <a:t>growth</a:t>
            </a:r>
            <a:endParaRPr lang="pt-BR" sz="1600" dirty="0">
              <a:solidFill>
                <a:srgbClr val="50709E"/>
              </a:solidFill>
              <a:latin typeface="Open Sans" panose="020B0606030504020204" pitchFamily="34" charset="0"/>
              <a:ea typeface="Open Sans" panose="020B0606030504020204" pitchFamily="34" charset="0"/>
              <a:cs typeface="Open Sans" panose="020B0606030504020204" pitchFamily="34" charset="0"/>
            </a:endParaRPr>
          </a:p>
          <a:p>
            <a:pPr algn="r"/>
            <a:r>
              <a:rPr lang="pt-BR" sz="1600" dirty="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50" dirty="0">
                <a:latin typeface="Open Sans" panose="020B0606030504020204" pitchFamily="34" charset="0"/>
                <a:ea typeface="Open Sans" panose="020B0606030504020204" pitchFamily="34" charset="0"/>
                <a:cs typeface="Open Sans" panose="020B0606030504020204" pitchFamily="34" charset="0"/>
              </a:rPr>
              <a:t>Sector revenue was estimated in BRL 13 billion of bets in the country in 2023, an increase of 71% over 2021</a:t>
            </a:r>
            <a:endParaRPr lang="pt-BR" sz="1250" dirty="0">
              <a:latin typeface="Open Sans" panose="020B0606030504020204" pitchFamily="34" charset="0"/>
              <a:ea typeface="Open Sans" panose="020B0606030504020204" pitchFamily="34" charset="0"/>
              <a:cs typeface="Open Sans" panose="020B0606030504020204" pitchFamily="34" charset="0"/>
            </a:endParaRPr>
          </a:p>
          <a:p>
            <a:pPr algn="r"/>
            <a:endParaRPr lang="pt-BR" sz="1250" dirty="0">
              <a:latin typeface="Open Sans" panose="020B0606030504020204" pitchFamily="34" charset="0"/>
              <a:ea typeface="Open Sans" panose="020B0606030504020204" pitchFamily="34" charset="0"/>
              <a:cs typeface="Open Sans" panose="020B0606030504020204" pitchFamily="34" charset="0"/>
            </a:endParaRPr>
          </a:p>
          <a:p>
            <a:endParaRPr lang="pt-BR" sz="1400" dirty="0">
              <a:latin typeface="Open Sans" panose="020B0606030504020204" pitchFamily="34" charset="0"/>
              <a:ea typeface="Open Sans" panose="020B0606030504020204" pitchFamily="34" charset="0"/>
              <a:cs typeface="Open Sans" panose="020B0606030504020204" pitchFamily="34" charset="0"/>
            </a:endParaRPr>
          </a:p>
          <a:p>
            <a:r>
              <a:rPr lang="pt-BR" sz="1400" dirty="0">
                <a:latin typeface="Open Sans" panose="020B0606030504020204" pitchFamily="34" charset="0"/>
                <a:ea typeface="Open Sans" panose="020B0606030504020204" pitchFamily="34" charset="0"/>
                <a:cs typeface="Open Sans" panose="020B0606030504020204" pitchFamily="34" charset="0"/>
              </a:rPr>
              <a:t> </a:t>
            </a:r>
          </a:p>
          <a:p>
            <a:endParaRPr lang="pt-BR" sz="1400" dirty="0">
              <a:latin typeface="Open Sans" panose="020B0606030504020204" pitchFamily="34" charset="0"/>
              <a:ea typeface="Open Sans" panose="020B0606030504020204" pitchFamily="34" charset="0"/>
              <a:cs typeface="Open Sans" panose="020B0606030504020204" pitchFamily="34" charset="0"/>
            </a:endParaRPr>
          </a:p>
          <a:p>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124" name="Picture 4" descr="Brasil é o país com mais acessos em sites de apostas esportivas, em 2022">
            <a:extLst>
              <a:ext uri="{FF2B5EF4-FFF2-40B4-BE49-F238E27FC236}">
                <a16:creationId xmlns:a16="http://schemas.microsoft.com/office/drawing/2014/main" id="{5AE479E2-4CBD-3DD8-777B-4BAAD337DA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607" b="12054"/>
          <a:stretch/>
        </p:blipFill>
        <p:spPr bwMode="auto">
          <a:xfrm>
            <a:off x="308014" y="1967064"/>
            <a:ext cx="5802832" cy="423194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0B2F53C8-3197-BC81-839F-1C1AF3485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986" y="9016778"/>
            <a:ext cx="9906000" cy="5572125"/>
          </a:xfrm>
          <a:prstGeom prst="rect">
            <a:avLst/>
          </a:prstGeom>
          <a:noFill/>
          <a:extLst>
            <a:ext uri="{909E8E84-426E-40DD-AFC4-6F175D3DCCD1}">
              <a14:hiddenFill xmlns:a14="http://schemas.microsoft.com/office/drawing/2010/main">
                <a:solidFill>
                  <a:srgbClr val="FFFFFF"/>
                </a:solidFill>
              </a14:hiddenFill>
            </a:ext>
          </a:extLst>
        </p:spPr>
      </p:pic>
      <p:sp>
        <p:nvSpPr>
          <p:cNvPr id="19" name="CaixaDeTexto 18">
            <a:extLst>
              <a:ext uri="{FF2B5EF4-FFF2-40B4-BE49-F238E27FC236}">
                <a16:creationId xmlns:a16="http://schemas.microsoft.com/office/drawing/2014/main" id="{2844C87B-DBD4-757E-9C1B-C57473481BC2}"/>
              </a:ext>
            </a:extLst>
          </p:cNvPr>
          <p:cNvSpPr txBox="1"/>
          <p:nvPr/>
        </p:nvSpPr>
        <p:spPr>
          <a:xfrm>
            <a:off x="428497" y="1410584"/>
            <a:ext cx="7972018" cy="306366"/>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r>
              <a:rPr lang="pt-BR" b="1" i="1" cap="all" dirty="0">
                <a:solidFill>
                  <a:srgbClr val="2EAED8"/>
                </a:solidFill>
                <a:effectLst>
                  <a:outerShdw blurRad="38100" dist="38100" dir="2700000" algn="tl">
                    <a:srgbClr val="000000">
                      <a:alpha val="43137"/>
                    </a:srgbClr>
                  </a:outerShdw>
                </a:effectLst>
              </a:rPr>
              <a:t># TOP 5 countries for SPORT BETTING SITE ACCESSES </a:t>
            </a:r>
          </a:p>
        </p:txBody>
      </p:sp>
      <p:sp>
        <p:nvSpPr>
          <p:cNvPr id="20" name="Retângulo 19">
            <a:extLst>
              <a:ext uri="{FF2B5EF4-FFF2-40B4-BE49-F238E27FC236}">
                <a16:creationId xmlns:a16="http://schemas.microsoft.com/office/drawing/2014/main" id="{0C38CC37-0C57-9F55-BC51-2830CBEF0A63}"/>
              </a:ext>
            </a:extLst>
          </p:cNvPr>
          <p:cNvSpPr/>
          <p:nvPr/>
        </p:nvSpPr>
        <p:spPr>
          <a:xfrm>
            <a:off x="906780" y="2082642"/>
            <a:ext cx="4490719" cy="317658"/>
          </a:xfrm>
          <a:prstGeom prst="rect">
            <a:avLst/>
          </a:prstGeom>
          <a:solidFill>
            <a:srgbClr val="0C679D"/>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600" b="1" i="0">
                <a:latin typeface="Open Sans" panose="020B0606030504020204" pitchFamily="34" charset="0"/>
                <a:ea typeface="Open Sans" panose="020B0606030504020204" pitchFamily="34" charset="0"/>
                <a:cs typeface="Open Sans" panose="020B0606030504020204" pitchFamily="34" charset="0"/>
              </a:rPr>
              <a:t>Brazil</a:t>
            </a:r>
          </a:p>
        </p:txBody>
      </p:sp>
      <p:sp>
        <p:nvSpPr>
          <p:cNvPr id="21" name="Retângulo 20">
            <a:extLst>
              <a:ext uri="{FF2B5EF4-FFF2-40B4-BE49-F238E27FC236}">
                <a16:creationId xmlns:a16="http://schemas.microsoft.com/office/drawing/2014/main" id="{5ED15D93-3AFC-62EC-0A95-E2896FD39B01}"/>
              </a:ext>
            </a:extLst>
          </p:cNvPr>
          <p:cNvSpPr/>
          <p:nvPr/>
        </p:nvSpPr>
        <p:spPr>
          <a:xfrm>
            <a:off x="906781" y="2491585"/>
            <a:ext cx="2268219"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600" b="1" i="0">
                <a:latin typeface="Open Sans" panose="020B0606030504020204" pitchFamily="34" charset="0"/>
                <a:ea typeface="Open Sans" panose="020B0606030504020204" pitchFamily="34" charset="0"/>
                <a:cs typeface="Open Sans" panose="020B0606030504020204" pitchFamily="34" charset="0"/>
              </a:rPr>
              <a:t>UK</a:t>
            </a:r>
          </a:p>
        </p:txBody>
      </p:sp>
      <p:sp>
        <p:nvSpPr>
          <p:cNvPr id="22" name="Retângulo 21">
            <a:extLst>
              <a:ext uri="{FF2B5EF4-FFF2-40B4-BE49-F238E27FC236}">
                <a16:creationId xmlns:a16="http://schemas.microsoft.com/office/drawing/2014/main" id="{80DBFBBD-A839-24D1-F9EC-1AAE7550BCFF}"/>
              </a:ext>
            </a:extLst>
          </p:cNvPr>
          <p:cNvSpPr/>
          <p:nvPr/>
        </p:nvSpPr>
        <p:spPr>
          <a:xfrm>
            <a:off x="906781" y="2900528"/>
            <a:ext cx="1823719"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600">
                <a:latin typeface="Open Sans" panose="020B0606030504020204" pitchFamily="34" charset="0"/>
                <a:ea typeface="Open Sans" panose="020B0606030504020204" pitchFamily="34" charset="0"/>
                <a:cs typeface="Open Sans" panose="020B0606030504020204" pitchFamily="34" charset="0"/>
              </a:rPr>
              <a:t>Nigeria</a:t>
            </a:r>
            <a:endParaRPr lang="pt-BR" sz="1600" b="0" i="0">
              <a:latin typeface="Open Sans" panose="020B0606030504020204" pitchFamily="34" charset="0"/>
              <a:ea typeface="Open Sans" panose="020B0606030504020204" pitchFamily="34" charset="0"/>
              <a:cs typeface="Open Sans" panose="020B0606030504020204" pitchFamily="34" charset="0"/>
            </a:endParaRPr>
          </a:p>
        </p:txBody>
      </p:sp>
      <p:sp>
        <p:nvSpPr>
          <p:cNvPr id="23" name="Retângulo 22">
            <a:extLst>
              <a:ext uri="{FF2B5EF4-FFF2-40B4-BE49-F238E27FC236}">
                <a16:creationId xmlns:a16="http://schemas.microsoft.com/office/drawing/2014/main" id="{B3C169B9-3E40-B073-A559-AF919CEDDA2F}"/>
              </a:ext>
            </a:extLst>
          </p:cNvPr>
          <p:cNvSpPr/>
          <p:nvPr/>
        </p:nvSpPr>
        <p:spPr>
          <a:xfrm>
            <a:off x="906781" y="3322157"/>
            <a:ext cx="1353819"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600" err="1">
                <a:latin typeface="Open Sans" panose="020B0606030504020204" pitchFamily="34" charset="0"/>
                <a:ea typeface="Open Sans" panose="020B0606030504020204" pitchFamily="34" charset="0"/>
                <a:cs typeface="Open Sans" panose="020B0606030504020204" pitchFamily="34" charset="0"/>
              </a:rPr>
              <a:t>Turkey</a:t>
            </a:r>
            <a:endParaRPr lang="pt-BR" sz="1600" b="0" i="0">
              <a:latin typeface="Open Sans" panose="020B0606030504020204" pitchFamily="34" charset="0"/>
              <a:ea typeface="Open Sans" panose="020B0606030504020204" pitchFamily="34" charset="0"/>
              <a:cs typeface="Open Sans" panose="020B0606030504020204" pitchFamily="34" charset="0"/>
            </a:endParaRPr>
          </a:p>
        </p:txBody>
      </p:sp>
      <p:sp>
        <p:nvSpPr>
          <p:cNvPr id="24" name="Retângulo 23">
            <a:extLst>
              <a:ext uri="{FF2B5EF4-FFF2-40B4-BE49-F238E27FC236}">
                <a16:creationId xmlns:a16="http://schemas.microsoft.com/office/drawing/2014/main" id="{C7D10DFE-6E59-4088-C40A-43F3703A733F}"/>
              </a:ext>
            </a:extLst>
          </p:cNvPr>
          <p:cNvSpPr/>
          <p:nvPr/>
        </p:nvSpPr>
        <p:spPr>
          <a:xfrm>
            <a:off x="906781" y="3731100"/>
            <a:ext cx="1099819"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600">
                <a:latin typeface="Open Sans" panose="020B0606030504020204" pitchFamily="34" charset="0"/>
                <a:ea typeface="Open Sans" panose="020B0606030504020204" pitchFamily="34" charset="0"/>
                <a:cs typeface="Open Sans" panose="020B0606030504020204" pitchFamily="34" charset="0"/>
              </a:rPr>
              <a:t>USA</a:t>
            </a:r>
          </a:p>
        </p:txBody>
      </p:sp>
      <p:sp>
        <p:nvSpPr>
          <p:cNvPr id="25" name="Retângulo 24">
            <a:extLst>
              <a:ext uri="{FF2B5EF4-FFF2-40B4-BE49-F238E27FC236}">
                <a16:creationId xmlns:a16="http://schemas.microsoft.com/office/drawing/2014/main" id="{CB4A4DE7-4913-9428-8663-1600F54C0845}"/>
              </a:ext>
            </a:extLst>
          </p:cNvPr>
          <p:cNvSpPr/>
          <p:nvPr/>
        </p:nvSpPr>
        <p:spPr>
          <a:xfrm>
            <a:off x="906781" y="4126736"/>
            <a:ext cx="731520"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200" b="0" i="0" err="1">
                <a:latin typeface="Open Sans" panose="020B0606030504020204" pitchFamily="34" charset="0"/>
                <a:ea typeface="Open Sans" panose="020B0606030504020204" pitchFamily="34" charset="0"/>
                <a:cs typeface="Open Sans" panose="020B0606030504020204" pitchFamily="34" charset="0"/>
              </a:rPr>
              <a:t>India</a:t>
            </a:r>
            <a:endParaRPr lang="pt-BR" sz="1200" b="0" i="0">
              <a:latin typeface="Open Sans" panose="020B0606030504020204" pitchFamily="34" charset="0"/>
              <a:ea typeface="Open Sans" panose="020B0606030504020204" pitchFamily="34" charset="0"/>
              <a:cs typeface="Open Sans" panose="020B0606030504020204" pitchFamily="34" charset="0"/>
            </a:endParaRPr>
          </a:p>
        </p:txBody>
      </p:sp>
      <p:sp>
        <p:nvSpPr>
          <p:cNvPr id="26" name="Retângulo 25">
            <a:extLst>
              <a:ext uri="{FF2B5EF4-FFF2-40B4-BE49-F238E27FC236}">
                <a16:creationId xmlns:a16="http://schemas.microsoft.com/office/drawing/2014/main" id="{2F712B45-A2A7-705D-628B-11ACFC44CB89}"/>
              </a:ext>
            </a:extLst>
          </p:cNvPr>
          <p:cNvSpPr/>
          <p:nvPr/>
        </p:nvSpPr>
        <p:spPr>
          <a:xfrm>
            <a:off x="906781" y="4559866"/>
            <a:ext cx="661669"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200">
                <a:latin typeface="Open Sans" panose="020B0606030504020204" pitchFamily="34" charset="0"/>
                <a:ea typeface="Open Sans" panose="020B0606030504020204" pitchFamily="34" charset="0"/>
                <a:cs typeface="Open Sans" panose="020B0606030504020204" pitchFamily="34" charset="0"/>
              </a:rPr>
              <a:t>SA</a:t>
            </a:r>
          </a:p>
        </p:txBody>
      </p:sp>
      <p:sp>
        <p:nvSpPr>
          <p:cNvPr id="27" name="Retângulo 26">
            <a:extLst>
              <a:ext uri="{FF2B5EF4-FFF2-40B4-BE49-F238E27FC236}">
                <a16:creationId xmlns:a16="http://schemas.microsoft.com/office/drawing/2014/main" id="{91549708-A333-585A-6975-569291DBB5A3}"/>
              </a:ext>
            </a:extLst>
          </p:cNvPr>
          <p:cNvSpPr/>
          <p:nvPr/>
        </p:nvSpPr>
        <p:spPr>
          <a:xfrm>
            <a:off x="906780" y="4953076"/>
            <a:ext cx="575312"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200">
                <a:latin typeface="Open Sans" panose="020B0606030504020204" pitchFamily="34" charset="0"/>
                <a:ea typeface="Open Sans" panose="020B0606030504020204" pitchFamily="34" charset="0"/>
                <a:cs typeface="Open Sans" panose="020B0606030504020204" pitchFamily="34" charset="0"/>
              </a:rPr>
              <a:t>Peru</a:t>
            </a:r>
          </a:p>
        </p:txBody>
      </p:sp>
      <p:sp>
        <p:nvSpPr>
          <p:cNvPr id="28" name="Retângulo 27">
            <a:extLst>
              <a:ext uri="{FF2B5EF4-FFF2-40B4-BE49-F238E27FC236}">
                <a16:creationId xmlns:a16="http://schemas.microsoft.com/office/drawing/2014/main" id="{2CB005DC-B2CF-1415-0A34-B7BC81B07091}"/>
              </a:ext>
            </a:extLst>
          </p:cNvPr>
          <p:cNvSpPr/>
          <p:nvPr/>
        </p:nvSpPr>
        <p:spPr>
          <a:xfrm>
            <a:off x="922021" y="5377517"/>
            <a:ext cx="560071"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200">
                <a:latin typeface="Open Sans" panose="020B0606030504020204" pitchFamily="34" charset="0"/>
                <a:ea typeface="Open Sans" panose="020B0606030504020204" pitchFamily="34" charset="0"/>
                <a:cs typeface="Open Sans" panose="020B0606030504020204" pitchFamily="34" charset="0"/>
              </a:rPr>
              <a:t>UKR</a:t>
            </a:r>
          </a:p>
        </p:txBody>
      </p:sp>
      <p:sp>
        <p:nvSpPr>
          <p:cNvPr id="29" name="Retângulo 28">
            <a:extLst>
              <a:ext uri="{FF2B5EF4-FFF2-40B4-BE49-F238E27FC236}">
                <a16:creationId xmlns:a16="http://schemas.microsoft.com/office/drawing/2014/main" id="{42353DEC-0170-4E17-ECEC-212460324725}"/>
              </a:ext>
            </a:extLst>
          </p:cNvPr>
          <p:cNvSpPr/>
          <p:nvPr/>
        </p:nvSpPr>
        <p:spPr>
          <a:xfrm>
            <a:off x="914401" y="5788261"/>
            <a:ext cx="450850" cy="317658"/>
          </a:xfrm>
          <a:prstGeom prst="rect">
            <a:avLst/>
          </a:prstGeom>
          <a:solidFill>
            <a:srgbClr val="2EAED8"/>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200">
                <a:latin typeface="Open Sans" panose="020B0606030504020204" pitchFamily="34" charset="0"/>
                <a:ea typeface="Open Sans" panose="020B0606030504020204" pitchFamily="34" charset="0"/>
                <a:cs typeface="Open Sans" panose="020B0606030504020204" pitchFamily="34" charset="0"/>
              </a:rPr>
              <a:t>AUS</a:t>
            </a:r>
          </a:p>
        </p:txBody>
      </p:sp>
      <p:pic>
        <p:nvPicPr>
          <p:cNvPr id="30" name="Gráfico 29">
            <a:extLst>
              <a:ext uri="{FF2B5EF4-FFF2-40B4-BE49-F238E27FC236}">
                <a16:creationId xmlns:a16="http://schemas.microsoft.com/office/drawing/2014/main" id="{1D22177E-D0A9-FCF3-06F2-9C8AFEC6098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9546" b="24917"/>
          <a:stretch/>
        </p:blipFill>
        <p:spPr>
          <a:xfrm>
            <a:off x="6294347" y="1650647"/>
            <a:ext cx="830530" cy="771266"/>
          </a:xfrm>
          <a:prstGeom prst="rect">
            <a:avLst/>
          </a:prstGeom>
        </p:spPr>
      </p:pic>
      <p:pic>
        <p:nvPicPr>
          <p:cNvPr id="31" name="Picture 8" descr="Economic Growth Icon Images - Free Download on Freepik">
            <a:extLst>
              <a:ext uri="{FF2B5EF4-FFF2-40B4-BE49-F238E27FC236}">
                <a16:creationId xmlns:a16="http://schemas.microsoft.com/office/drawing/2014/main" id="{EE396FED-DE0E-A871-6C3E-E7A1F256C06F}"/>
              </a:ext>
            </a:extLst>
          </p:cNvPr>
          <p:cNvPicPr>
            <a:picLocks noChangeAspect="1" noChangeArrowheads="1"/>
          </p:cNvPicPr>
          <p:nvPr/>
        </p:nvPicPr>
        <p:blipFill>
          <a:blip r:embed="rId7"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65524" y="4813986"/>
            <a:ext cx="1118658" cy="1291933"/>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m 32">
            <a:extLst>
              <a:ext uri="{FF2B5EF4-FFF2-40B4-BE49-F238E27FC236}">
                <a16:creationId xmlns:a16="http://schemas.microsoft.com/office/drawing/2014/main" id="{8C9B3664-817D-E494-7AD0-67CF36F2C3D3}"/>
              </a:ext>
            </a:extLst>
          </p:cNvPr>
          <p:cNvPicPr>
            <a:picLocks noChangeAspect="1"/>
          </p:cNvPicPr>
          <p:nvPr/>
        </p:nvPicPr>
        <p:blipFill>
          <a:blip r:embed="rId8"/>
          <a:stretch>
            <a:fillRect/>
          </a:stretch>
        </p:blipFill>
        <p:spPr>
          <a:xfrm>
            <a:off x="6362877" y="3127929"/>
            <a:ext cx="762000" cy="762000"/>
          </a:xfrm>
          <a:prstGeom prst="rect">
            <a:avLst/>
          </a:prstGeom>
        </p:spPr>
      </p:pic>
      <p:sp>
        <p:nvSpPr>
          <p:cNvPr id="3" name="CaixaDeTexto 2">
            <a:extLst>
              <a:ext uri="{FF2B5EF4-FFF2-40B4-BE49-F238E27FC236}">
                <a16:creationId xmlns:a16="http://schemas.microsoft.com/office/drawing/2014/main" id="{BF0BCEF2-3769-D9EE-8838-2CD5B279E0B6}"/>
              </a:ext>
            </a:extLst>
          </p:cNvPr>
          <p:cNvSpPr txBox="1"/>
          <p:nvPr/>
        </p:nvSpPr>
        <p:spPr>
          <a:xfrm>
            <a:off x="3152139" y="4267293"/>
            <a:ext cx="2182634" cy="1569660"/>
          </a:xfrm>
          <a:prstGeom prst="rect">
            <a:avLst/>
          </a:prstGeom>
          <a:solidFill>
            <a:schemeClr val="bg1"/>
          </a:solidFill>
        </p:spPr>
        <p:txBody>
          <a:bodyPr wrap="square">
            <a:spAutoFit/>
          </a:bodyPr>
          <a:lstStyle/>
          <a:p>
            <a:r>
              <a:rPr lang="en-US" sz="1600" b="1" dirty="0">
                <a:solidFill>
                  <a:schemeClr val="bg1"/>
                </a:solidFill>
                <a:highlight>
                  <a:srgbClr val="C0C0C0"/>
                </a:highlight>
                <a:latin typeface="Open Sans" panose="020B0606030504020204" pitchFamily="34" charset="0"/>
                <a:ea typeface="Open Sans" panose="020B0606030504020204" pitchFamily="34" charset="0"/>
                <a:cs typeface="Open Sans" panose="020B0606030504020204" pitchFamily="34" charset="0"/>
              </a:rPr>
              <a:t>Almost 25% of visits to sports betting sites around the world come from Brazil (2022)</a:t>
            </a:r>
            <a:endParaRPr lang="pt-BR" sz="1600" b="1" dirty="0">
              <a:solidFill>
                <a:schemeClr val="bg1"/>
              </a:solidFill>
              <a:highlight>
                <a:srgbClr val="C0C0C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Drawing Lesson: 3D Circle | Circle drawing, Circle, Circle clipart">
            <a:extLst>
              <a:ext uri="{FF2B5EF4-FFF2-40B4-BE49-F238E27FC236}">
                <a16:creationId xmlns:a16="http://schemas.microsoft.com/office/drawing/2014/main" id="{DFFC3E0F-3C3C-27B6-A66F-40492D0B4C2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99992" y="3349262"/>
            <a:ext cx="3509437" cy="351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394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254B63B3-9D09-C624-491D-728D2CD962E0}"/>
              </a:ext>
            </a:extLst>
          </p:cNvPr>
          <p:cNvSpPr/>
          <p:nvPr/>
        </p:nvSpPr>
        <p:spPr>
          <a:xfrm>
            <a:off x="6185208" y="3755960"/>
            <a:ext cx="3466792" cy="2877069"/>
          </a:xfrm>
          <a:prstGeom prst="rect">
            <a:avLst/>
          </a:prstGeom>
          <a:solidFill>
            <a:srgbClr val="29CAD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Brazil:</a:t>
            </a:r>
            <a:r>
              <a:rPr lang="pt-BR" sz="200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Digging into the data  </a:t>
            </a:r>
            <a:endParaRPr lang="pt-BR" b="0"/>
          </a:p>
        </p:txBody>
      </p:sp>
      <p:sp>
        <p:nvSpPr>
          <p:cNvPr id="3" name="CaixaDeTexto 2">
            <a:extLst>
              <a:ext uri="{FF2B5EF4-FFF2-40B4-BE49-F238E27FC236}">
                <a16:creationId xmlns:a16="http://schemas.microsoft.com/office/drawing/2014/main" id="{28792D8A-2B92-1E9E-4585-0A994919C540}"/>
              </a:ext>
            </a:extLst>
          </p:cNvPr>
          <p:cNvSpPr txBox="1"/>
          <p:nvPr/>
        </p:nvSpPr>
        <p:spPr>
          <a:xfrm>
            <a:off x="428497" y="1490153"/>
            <a:ext cx="5449789" cy="5262979"/>
          </a:xfrm>
          <a:prstGeom prst="rect">
            <a:avLst/>
          </a:prstGeom>
          <a:noFill/>
        </p:spPr>
        <p:txBody>
          <a:bodyPr wrap="square">
            <a:spAutoFit/>
          </a:bodyPr>
          <a:lstStyle/>
          <a:p>
            <a:pPr marL="285750" indent="-285750" algn="just">
              <a:buFont typeface="Wingdings" panose="05000000000000000000" pitchFamily="2" charset="2"/>
              <a:buChar char="q"/>
            </a:pPr>
            <a:r>
              <a:rPr lang="en-US" sz="1600" b="1" dirty="0">
                <a:latin typeface="Open Sans" panose="020B0606030504020204" pitchFamily="34" charset="0"/>
                <a:ea typeface="Open Sans" panose="020B0606030504020204" pitchFamily="34" charset="0"/>
                <a:cs typeface="Open Sans" panose="020B0606030504020204" pitchFamily="34" charset="0"/>
              </a:rPr>
              <a:t>Population: </a:t>
            </a:r>
            <a:r>
              <a:rPr lang="en-US" sz="1600" dirty="0">
                <a:latin typeface="Open Sans" panose="020B0606030504020204" pitchFamily="34" charset="0"/>
                <a:ea typeface="Open Sans" panose="020B0606030504020204" pitchFamily="34" charset="0"/>
                <a:cs typeface="Open Sans" panose="020B0606030504020204" pitchFamily="34" charset="0"/>
              </a:rPr>
              <a:t>Between 15%-40% of Brazilians say they regularly bet or have already bet online. The average monthly expenditure among the total number of people who bet is R$ 263 - equivalent to 20% of the minimum wage in 2023. Three out of ten bettors spend more than R$100 per month (Datafolha, XP).
</a:t>
            </a:r>
            <a:r>
              <a:rPr lang="en-US" sz="1600" b="1" dirty="0">
                <a:latin typeface="Open Sans" panose="020B0606030504020204" pitchFamily="34" charset="0"/>
                <a:ea typeface="Open Sans" panose="020B0606030504020204" pitchFamily="34" charset="0"/>
                <a:cs typeface="Open Sans" panose="020B0606030504020204" pitchFamily="34" charset="0"/>
              </a:rPr>
              <a:t>Amounts: </a:t>
            </a:r>
            <a:r>
              <a:rPr lang="en-US" sz="1600" dirty="0">
                <a:latin typeface="Open Sans" panose="020B0606030504020204" pitchFamily="34" charset="0"/>
                <a:ea typeface="Open Sans" panose="020B0606030504020204" pitchFamily="34" charset="0"/>
                <a:cs typeface="Open Sans" panose="020B0606030504020204" pitchFamily="34" charset="0"/>
              </a:rPr>
              <a:t>80% said they allocate up to R$ 100 per bet. 
</a:t>
            </a:r>
            <a:r>
              <a:rPr lang="en-US" sz="1600" b="1" dirty="0">
                <a:latin typeface="Open Sans" panose="020B0606030504020204" pitchFamily="34" charset="0"/>
                <a:ea typeface="Open Sans" panose="020B0606030504020204" pitchFamily="34" charset="0"/>
                <a:cs typeface="Open Sans" panose="020B0606030504020204" pitchFamily="34" charset="0"/>
              </a:rPr>
              <a:t>Sports: </a:t>
            </a:r>
            <a:r>
              <a:rPr lang="en-US" sz="1600" dirty="0">
                <a:latin typeface="Open Sans" panose="020B0606030504020204" pitchFamily="34" charset="0"/>
                <a:ea typeface="Open Sans" panose="020B0606030504020204" pitchFamily="34" charset="0"/>
                <a:cs typeface="Open Sans" panose="020B0606030504020204" pitchFamily="34" charset="0"/>
              </a:rPr>
              <a:t>80% of Brazilians who play on the platforms bet on football, a modality that has a wide advantage over the others – followed by electronic sports with 13%, and basketball, with 12% (</a:t>
            </a:r>
            <a:r>
              <a:rPr lang="en-US" sz="1600" dirty="0" err="1">
                <a:latin typeface="Open Sans" panose="020B0606030504020204" pitchFamily="34" charset="0"/>
                <a:ea typeface="Open Sans" panose="020B0606030504020204" pitchFamily="34" charset="0"/>
                <a:cs typeface="Open Sans" panose="020B0606030504020204" pitchFamily="34" charset="0"/>
              </a:rPr>
              <a:t>Aposta</a:t>
            </a:r>
            <a:r>
              <a:rPr lang="en-US" sz="1600" dirty="0">
                <a:latin typeface="Open Sans" panose="020B0606030504020204" pitchFamily="34" charset="0"/>
                <a:ea typeface="Open Sans" panose="020B0606030504020204" pitchFamily="34" charset="0"/>
                <a:cs typeface="Open Sans" panose="020B0606030504020204" pitchFamily="34" charset="0"/>
              </a:rPr>
              <a:t> Legal </a:t>
            </a:r>
            <a:r>
              <a:rPr lang="en-US" sz="1600" dirty="0" err="1">
                <a:latin typeface="Open Sans" panose="020B0606030504020204" pitchFamily="34" charset="0"/>
                <a:ea typeface="Open Sans" panose="020B0606030504020204" pitchFamily="34" charset="0"/>
                <a:cs typeface="Open Sans" panose="020B0606030504020204" pitchFamily="34" charset="0"/>
              </a:rPr>
              <a:t>Brasil</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b="1" dirty="0">
                <a:latin typeface="Open Sans" panose="020B0606030504020204" pitchFamily="34" charset="0"/>
                <a:ea typeface="Open Sans" panose="020B0606030504020204" pitchFamily="34" charset="0"/>
                <a:cs typeface="Open Sans" panose="020B0606030504020204" pitchFamily="34" charset="0"/>
              </a:rPr>
              <a:t>Sports market growth: </a:t>
            </a:r>
            <a:r>
              <a:rPr lang="en-US" sz="1600" dirty="0">
                <a:latin typeface="Open Sans" panose="020B0606030504020204" pitchFamily="34" charset="0"/>
                <a:ea typeface="Open Sans" panose="020B0606030504020204" pitchFamily="34" charset="0"/>
                <a:cs typeface="Open Sans" panose="020B0606030504020204" pitchFamily="34" charset="0"/>
              </a:rPr>
              <a:t>Between 2020 and 2022 alone, for example, the sports betting industry increased by 360% in the country, with growth in the number of companies from 51 to 239, according to this year's survey published by Datahub.</a:t>
            </a:r>
          </a:p>
          <a:p>
            <a:pPr marL="285750" indent="-285750" algn="just">
              <a:buFont typeface="Wingdings" panose="05000000000000000000" pitchFamily="2" charset="2"/>
              <a:buChar char="q"/>
            </a:pPr>
            <a:r>
              <a:rPr lang="en-US" sz="1600" b="1" dirty="0">
                <a:latin typeface="Open Sans" panose="020B0606030504020204" pitchFamily="34" charset="0"/>
                <a:ea typeface="Open Sans" panose="020B0606030504020204" pitchFamily="34" charset="0"/>
                <a:cs typeface="Open Sans" panose="020B0606030504020204" pitchFamily="34" charset="0"/>
              </a:rPr>
              <a:t>And it´s  not just sports: </a:t>
            </a:r>
            <a:r>
              <a:rPr lang="en-US" sz="1600" dirty="0">
                <a:latin typeface="Open Sans" panose="020B0606030504020204" pitchFamily="34" charset="0"/>
                <a:ea typeface="Open Sans" panose="020B0606030504020204" pitchFamily="34" charset="0"/>
                <a:cs typeface="Open Sans" panose="020B0606030504020204" pitchFamily="34" charset="0"/>
              </a:rPr>
              <a:t>80% of betting revenue comes from virtual casino games.</a:t>
            </a:r>
            <a:endParaRPr lang="pt-BR"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CaixaDeTexto 7">
            <a:extLst>
              <a:ext uri="{FF2B5EF4-FFF2-40B4-BE49-F238E27FC236}">
                <a16:creationId xmlns:a16="http://schemas.microsoft.com/office/drawing/2014/main" id="{B8E546D4-1436-5C92-CCCB-5433729D5D64}"/>
              </a:ext>
            </a:extLst>
          </p:cNvPr>
          <p:cNvSpPr txBox="1"/>
          <p:nvPr/>
        </p:nvSpPr>
        <p:spPr>
          <a:xfrm>
            <a:off x="11516354" y="9304708"/>
            <a:ext cx="7104742" cy="2862322"/>
          </a:xfrm>
          <a:prstGeom prst="rect">
            <a:avLst/>
          </a:prstGeom>
          <a:noFill/>
        </p:spPr>
        <p:txBody>
          <a:bodyPr wrap="square">
            <a:spAutoFit/>
          </a:bodyPr>
          <a:lstStyle/>
          <a:p>
            <a:r>
              <a:rPr lang="pt-BR"/>
              <a:t>Nos últimos anos, as empresas de apostas esportivas “dominaram” o futebol — seja por meio do patrocínio de campeonatos ou de times.</a:t>
            </a:r>
          </a:p>
          <a:p>
            <a:endParaRPr lang="pt-BR"/>
          </a:p>
          <a:p>
            <a:r>
              <a:rPr lang="pt-BR"/>
              <a:t>Para te dar uma ideia, todos os 20 clubes que disputaram a Série A do Campeonato Brasileiro do ano passado tinham algum patrocínio de casas de apostas.</a:t>
            </a:r>
          </a:p>
          <a:p>
            <a:endParaRPr lang="pt-BR"/>
          </a:p>
          <a:p>
            <a:r>
              <a:rPr lang="pt-BR"/>
              <a:t>O valor de patrocínios de sites de apostas aos clubes brasileiros da Série A em 2023 supera a casa dos R$ 330 milhões por ano, segundo publicação do UOL Esportes.</a:t>
            </a:r>
          </a:p>
        </p:txBody>
      </p:sp>
      <p:sp>
        <p:nvSpPr>
          <p:cNvPr id="9" name="TextBox 86">
            <a:extLst>
              <a:ext uri="{FF2B5EF4-FFF2-40B4-BE49-F238E27FC236}">
                <a16:creationId xmlns:a16="http://schemas.microsoft.com/office/drawing/2014/main" id="{86846858-3338-42E9-C8FF-3C22CBF424B9}"/>
              </a:ext>
            </a:extLst>
          </p:cNvPr>
          <p:cNvSpPr txBox="1"/>
          <p:nvPr/>
        </p:nvSpPr>
        <p:spPr>
          <a:xfrm>
            <a:off x="6405238" y="3917221"/>
            <a:ext cx="3026731" cy="2554545"/>
          </a:xfrm>
          <a:prstGeom prst="rect">
            <a:avLst/>
          </a:prstGeom>
          <a:noFill/>
        </p:spPr>
        <p:txBody>
          <a:bodyPr wrap="square" lIns="0" rIns="0" rtlCol="0" anchor="t">
            <a:spAutoFit/>
          </a:bodyPr>
          <a:lstStyle/>
          <a:p>
            <a:pPr marL="171450" indent="-171450" algn="just">
              <a:buFont typeface="Wingdings" panose="05000000000000000000" pitchFamily="2" charset="2"/>
              <a:buChar char="q"/>
            </a:pPr>
            <a:r>
              <a:rPr lang="en-US" sz="1600" noProof="1">
                <a:solidFill>
                  <a:schemeClr val="bg1"/>
                </a:solidFill>
                <a:latin typeface="Open Sans" panose="020B0606030504020204" pitchFamily="34" charset="0"/>
                <a:ea typeface="Open Sans" panose="020B0606030504020204" pitchFamily="34" charset="0"/>
                <a:cs typeface="Open Sans" panose="020B0606030504020204" pitchFamily="34" charset="0"/>
              </a:rPr>
              <a:t> At least 25 clubs are sponsored by betting companies </a:t>
            </a:r>
          </a:p>
          <a:p>
            <a:pPr marL="171450" indent="-171450" algn="just">
              <a:buFont typeface="Wingdings" panose="05000000000000000000" pitchFamily="2" charset="2"/>
              <a:buChar char="q"/>
            </a:pPr>
            <a:r>
              <a:rPr lang="en-US" sz="1600" noProof="1">
                <a:solidFill>
                  <a:schemeClr val="bg1"/>
                </a:solidFill>
                <a:latin typeface="Open Sans" panose="020B0606030504020204" pitchFamily="34" charset="0"/>
                <a:ea typeface="Open Sans" panose="020B0606030504020204" pitchFamily="34" charset="0"/>
                <a:cs typeface="Open Sans" panose="020B0606030504020204" pitchFamily="34" charset="0"/>
              </a:rPr>
              <a:t> In the 20/21 season, 14/20 Series A teams were sponsored by Betting firms </a:t>
            </a:r>
          </a:p>
          <a:p>
            <a:pPr marL="171450" indent="-171450" algn="just">
              <a:buFont typeface="Wingdings" panose="05000000000000000000" pitchFamily="2" charset="2"/>
              <a:buChar char="q"/>
            </a:pPr>
            <a:r>
              <a:rPr lang="en-US" sz="1600" noProof="1">
                <a:solidFill>
                  <a:schemeClr val="bg1"/>
                </a:solidFill>
                <a:latin typeface="Open Sans" panose="020B0606030504020204" pitchFamily="34" charset="0"/>
                <a:ea typeface="Open Sans" panose="020B0606030504020204" pitchFamily="34" charset="0"/>
                <a:cs typeface="Open Sans" panose="020B0606030504020204" pitchFamily="34" charset="0"/>
              </a:rPr>
              <a:t> It is estimated that these firms make up over 60% of all sponsorship in Series A and Series B clubs </a:t>
            </a:r>
          </a:p>
        </p:txBody>
      </p:sp>
      <p:pic>
        <p:nvPicPr>
          <p:cNvPr id="10244" name="Picture 4" descr="Football Betting Stock Photos, Images and Backgrounds for ...">
            <a:extLst>
              <a:ext uri="{FF2B5EF4-FFF2-40B4-BE49-F238E27FC236}">
                <a16:creationId xmlns:a16="http://schemas.microsoft.com/office/drawing/2014/main" id="{D4DA32F7-2961-F02E-2384-D55F78A63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208" y="1437304"/>
            <a:ext cx="3466792" cy="2318656"/>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CD864D6C-E115-2F9F-B194-5B115836C688}"/>
              </a:ext>
            </a:extLst>
          </p:cNvPr>
          <p:cNvSpPr txBox="1"/>
          <p:nvPr/>
        </p:nvSpPr>
        <p:spPr>
          <a:xfrm>
            <a:off x="6286808" y="2417948"/>
            <a:ext cx="1438020" cy="985013"/>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pPr algn="ctr"/>
            <a:r>
              <a:rPr lang="pt-BR" b="1" i="1" cap="all">
                <a:solidFill>
                  <a:schemeClr val="bg1"/>
                </a:solidFill>
                <a:effectLst>
                  <a:outerShdw blurRad="38100" dist="38100" dir="2700000" algn="tl">
                    <a:srgbClr val="000000">
                      <a:alpha val="43137"/>
                    </a:srgbClr>
                  </a:outerShdw>
                </a:effectLst>
              </a:rPr>
              <a:t>BETTING SPONSORS IN FOOTBALL IN BRAZIL</a:t>
            </a:r>
          </a:p>
        </p:txBody>
      </p:sp>
    </p:spTree>
    <p:extLst>
      <p:ext uri="{BB962C8B-B14F-4D97-AF65-F5344CB8AC3E}">
        <p14:creationId xmlns:p14="http://schemas.microsoft.com/office/powerpoint/2010/main" val="2836373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Brazil:</a:t>
            </a:r>
            <a:r>
              <a:rPr lang="pt-BR" sz="200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Largest Betting companies: Most popular sites by internet search (2023)  </a:t>
            </a:r>
            <a:endParaRPr lang="pt-BR" b="0"/>
          </a:p>
        </p:txBody>
      </p:sp>
      <p:sp>
        <p:nvSpPr>
          <p:cNvPr id="48" name="CaixaDeTexto 47">
            <a:extLst>
              <a:ext uri="{FF2B5EF4-FFF2-40B4-BE49-F238E27FC236}">
                <a16:creationId xmlns:a16="http://schemas.microsoft.com/office/drawing/2014/main" id="{101D60EB-8F8F-A4AC-7B5F-EF7A48B118BC}"/>
              </a:ext>
            </a:extLst>
          </p:cNvPr>
          <p:cNvSpPr txBox="1"/>
          <p:nvPr/>
        </p:nvSpPr>
        <p:spPr>
          <a:xfrm>
            <a:off x="308014" y="6564995"/>
            <a:ext cx="1485074" cy="215397"/>
          </a:xfrm>
          <a:prstGeom prst="rect">
            <a:avLst/>
          </a:prstGeom>
          <a:noFill/>
        </p:spPr>
        <p:txBody>
          <a:bodyPr wrap="square">
            <a:spAutoFit/>
          </a:bodyPr>
          <a:lstStyle/>
          <a:p>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Source</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Netflu</a:t>
            </a:r>
            <a:endPar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2">
            <a:extLst>
              <a:ext uri="{FF2B5EF4-FFF2-40B4-BE49-F238E27FC236}">
                <a16:creationId xmlns:a16="http://schemas.microsoft.com/office/drawing/2014/main" id="{7E16B805-CDE0-F24A-6CAA-6005724A4BD5}"/>
              </a:ext>
            </a:extLst>
          </p:cNvPr>
          <p:cNvPicPr>
            <a:picLocks noChangeAspect="1" noChangeArrowheads="1"/>
          </p:cNvPicPr>
          <p:nvPr/>
        </p:nvPicPr>
        <p:blipFill rotWithShape="1">
          <a:blip r:embed="rId3">
            <a:clrChange>
              <a:clrFrom>
                <a:srgbClr val="DEDEDE"/>
              </a:clrFrom>
              <a:clrTo>
                <a:srgbClr val="DEDEDE">
                  <a:alpha val="0"/>
                </a:srgbClr>
              </a:clrTo>
            </a:clrChange>
            <a:extLst>
              <a:ext uri="{28A0092B-C50C-407E-A947-70E740481C1C}">
                <a14:useLocalDpi xmlns:a14="http://schemas.microsoft.com/office/drawing/2010/main" val="0"/>
              </a:ext>
            </a:extLst>
          </a:blip>
          <a:srcRect t="20344" r="69722" b="39394"/>
          <a:stretch/>
        </p:blipFill>
        <p:spPr bwMode="auto">
          <a:xfrm>
            <a:off x="-648020" y="1479749"/>
            <a:ext cx="3034824" cy="452223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D81F9D5-D1C3-3FF6-FE50-9FF8A42E8D47}"/>
              </a:ext>
            </a:extLst>
          </p:cNvPr>
          <p:cNvSpPr txBox="1"/>
          <p:nvPr/>
        </p:nvSpPr>
        <p:spPr>
          <a:xfrm>
            <a:off x="2386804" y="1543249"/>
            <a:ext cx="5742204"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351M</a:t>
            </a:r>
          </a:p>
        </p:txBody>
      </p:sp>
      <p:sp>
        <p:nvSpPr>
          <p:cNvPr id="7" name="CaixaDeTexto 6">
            <a:extLst>
              <a:ext uri="{FF2B5EF4-FFF2-40B4-BE49-F238E27FC236}">
                <a16:creationId xmlns:a16="http://schemas.microsoft.com/office/drawing/2014/main" id="{D5DB12F6-FC68-ACF6-6E80-0FCD5C5B9D54}"/>
              </a:ext>
            </a:extLst>
          </p:cNvPr>
          <p:cNvSpPr txBox="1"/>
          <p:nvPr/>
        </p:nvSpPr>
        <p:spPr>
          <a:xfrm>
            <a:off x="2386804" y="2000545"/>
            <a:ext cx="5577104"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338M</a:t>
            </a:r>
          </a:p>
        </p:txBody>
      </p:sp>
      <p:sp>
        <p:nvSpPr>
          <p:cNvPr id="8" name="CaixaDeTexto 7">
            <a:extLst>
              <a:ext uri="{FF2B5EF4-FFF2-40B4-BE49-F238E27FC236}">
                <a16:creationId xmlns:a16="http://schemas.microsoft.com/office/drawing/2014/main" id="{A3CCD262-39AF-BCB7-31AF-F6FFCA18C48D}"/>
              </a:ext>
            </a:extLst>
          </p:cNvPr>
          <p:cNvSpPr txBox="1"/>
          <p:nvPr/>
        </p:nvSpPr>
        <p:spPr>
          <a:xfrm>
            <a:off x="2386804" y="2457841"/>
            <a:ext cx="4648304"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115M</a:t>
            </a:r>
          </a:p>
        </p:txBody>
      </p:sp>
      <p:sp>
        <p:nvSpPr>
          <p:cNvPr id="9" name="CaixaDeTexto 8">
            <a:extLst>
              <a:ext uri="{FF2B5EF4-FFF2-40B4-BE49-F238E27FC236}">
                <a16:creationId xmlns:a16="http://schemas.microsoft.com/office/drawing/2014/main" id="{EB1B4031-6C88-1796-1DB6-6BE8227F702A}"/>
              </a:ext>
            </a:extLst>
          </p:cNvPr>
          <p:cNvSpPr txBox="1"/>
          <p:nvPr/>
        </p:nvSpPr>
        <p:spPr>
          <a:xfrm>
            <a:off x="2386804" y="2915136"/>
            <a:ext cx="4471780" cy="401943"/>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94M</a:t>
            </a:r>
          </a:p>
        </p:txBody>
      </p:sp>
      <p:sp>
        <p:nvSpPr>
          <p:cNvPr id="10" name="CaixaDeTexto 9">
            <a:extLst>
              <a:ext uri="{FF2B5EF4-FFF2-40B4-BE49-F238E27FC236}">
                <a16:creationId xmlns:a16="http://schemas.microsoft.com/office/drawing/2014/main" id="{D2A23E4C-1CB0-4309-A11B-307F0665E5CC}"/>
              </a:ext>
            </a:extLst>
          </p:cNvPr>
          <p:cNvSpPr txBox="1"/>
          <p:nvPr/>
        </p:nvSpPr>
        <p:spPr>
          <a:xfrm>
            <a:off x="2386804" y="3347072"/>
            <a:ext cx="4395580"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89M</a:t>
            </a:r>
          </a:p>
        </p:txBody>
      </p:sp>
      <p:sp>
        <p:nvSpPr>
          <p:cNvPr id="12" name="CaixaDeTexto 11">
            <a:extLst>
              <a:ext uri="{FF2B5EF4-FFF2-40B4-BE49-F238E27FC236}">
                <a16:creationId xmlns:a16="http://schemas.microsoft.com/office/drawing/2014/main" id="{3041A886-6E30-8D25-196D-1E7DC9FBE90B}"/>
              </a:ext>
            </a:extLst>
          </p:cNvPr>
          <p:cNvSpPr txBox="1"/>
          <p:nvPr/>
        </p:nvSpPr>
        <p:spPr>
          <a:xfrm>
            <a:off x="2386804" y="3796747"/>
            <a:ext cx="4176344"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75M</a:t>
            </a:r>
          </a:p>
        </p:txBody>
      </p:sp>
      <p:sp>
        <p:nvSpPr>
          <p:cNvPr id="13" name="CaixaDeTexto 12">
            <a:extLst>
              <a:ext uri="{FF2B5EF4-FFF2-40B4-BE49-F238E27FC236}">
                <a16:creationId xmlns:a16="http://schemas.microsoft.com/office/drawing/2014/main" id="{049991CF-DF81-2CEC-D798-B3F0781B8465}"/>
              </a:ext>
            </a:extLst>
          </p:cNvPr>
          <p:cNvSpPr txBox="1"/>
          <p:nvPr/>
        </p:nvSpPr>
        <p:spPr>
          <a:xfrm>
            <a:off x="2386804" y="4236303"/>
            <a:ext cx="4084904"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63M</a:t>
            </a:r>
          </a:p>
        </p:txBody>
      </p:sp>
      <p:sp>
        <p:nvSpPr>
          <p:cNvPr id="17" name="CaixaDeTexto 16">
            <a:extLst>
              <a:ext uri="{FF2B5EF4-FFF2-40B4-BE49-F238E27FC236}">
                <a16:creationId xmlns:a16="http://schemas.microsoft.com/office/drawing/2014/main" id="{EA81F559-F665-178D-BC65-741D85575054}"/>
              </a:ext>
            </a:extLst>
          </p:cNvPr>
          <p:cNvSpPr txBox="1"/>
          <p:nvPr/>
        </p:nvSpPr>
        <p:spPr>
          <a:xfrm>
            <a:off x="2386804" y="4660090"/>
            <a:ext cx="3452878"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23M</a:t>
            </a:r>
          </a:p>
        </p:txBody>
      </p:sp>
      <p:sp>
        <p:nvSpPr>
          <p:cNvPr id="18" name="CaixaDeTexto 17">
            <a:extLst>
              <a:ext uri="{FF2B5EF4-FFF2-40B4-BE49-F238E27FC236}">
                <a16:creationId xmlns:a16="http://schemas.microsoft.com/office/drawing/2014/main" id="{4C800533-4045-35F2-9221-BD86E0A0C61A}"/>
              </a:ext>
            </a:extLst>
          </p:cNvPr>
          <p:cNvSpPr txBox="1"/>
          <p:nvPr/>
        </p:nvSpPr>
        <p:spPr>
          <a:xfrm>
            <a:off x="2386804" y="5090570"/>
            <a:ext cx="3424504"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23M</a:t>
            </a:r>
          </a:p>
        </p:txBody>
      </p:sp>
      <p:sp>
        <p:nvSpPr>
          <p:cNvPr id="19" name="CaixaDeTexto 18">
            <a:extLst>
              <a:ext uri="{FF2B5EF4-FFF2-40B4-BE49-F238E27FC236}">
                <a16:creationId xmlns:a16="http://schemas.microsoft.com/office/drawing/2014/main" id="{9721C369-C610-8E51-B48A-EF68165FED99}"/>
              </a:ext>
            </a:extLst>
          </p:cNvPr>
          <p:cNvSpPr txBox="1"/>
          <p:nvPr/>
        </p:nvSpPr>
        <p:spPr>
          <a:xfrm>
            <a:off x="2386804" y="5535822"/>
            <a:ext cx="3034824" cy="393796"/>
          </a:xfrm>
          <a:prstGeom prst="roundRect">
            <a:avLst/>
          </a:prstGeom>
          <a:solidFill>
            <a:srgbClr val="29CAD5"/>
          </a:solidFill>
          <a:effectLst>
            <a:outerShdw blurRad="50800" dist="38100" dir="18900000" algn="bl" rotWithShape="0">
              <a:prstClr val="black">
                <a:alpha val="40000"/>
              </a:prstClr>
            </a:outerShdw>
          </a:effectLst>
        </p:spPr>
        <p:txBody>
          <a:bodyPr wrap="square" lIns="72000" rIns="36000" rtlCol="0">
            <a:spAutoFit/>
          </a:bodyPr>
          <a:lstStyle/>
          <a:p>
            <a:pPr algn="r" fontAlgn="auto">
              <a:lnSpc>
                <a:spcPct val="105000"/>
              </a:lnSpc>
              <a:spcBef>
                <a:spcPts val="300"/>
              </a:spcBef>
              <a:spcAft>
                <a:spcPts val="0"/>
              </a:spcAft>
              <a:buClr>
                <a:srgbClr val="06305D"/>
              </a:buClr>
              <a:buSzPct val="120000"/>
            </a:pPr>
            <a:r>
              <a:rPr lang="pt-BR" sz="1700" b="1" i="0">
                <a:solidFill>
                  <a:schemeClr val="bg1"/>
                </a:solidFill>
                <a:latin typeface="+mn-lt"/>
              </a:rPr>
              <a:t>16M</a:t>
            </a:r>
          </a:p>
        </p:txBody>
      </p:sp>
    </p:spTree>
    <p:extLst>
      <p:ext uri="{BB962C8B-B14F-4D97-AF65-F5344CB8AC3E}">
        <p14:creationId xmlns:p14="http://schemas.microsoft.com/office/powerpoint/2010/main" val="1946568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Brazil:</a:t>
            </a:r>
            <a:r>
              <a:rPr lang="pt-BR" sz="200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Drivers </a:t>
            </a:r>
            <a:endParaRPr lang="pt-BR" b="0"/>
          </a:p>
        </p:txBody>
      </p:sp>
      <p:graphicFrame>
        <p:nvGraphicFramePr>
          <p:cNvPr id="2" name="Diagrama 1">
            <a:extLst>
              <a:ext uri="{FF2B5EF4-FFF2-40B4-BE49-F238E27FC236}">
                <a16:creationId xmlns:a16="http://schemas.microsoft.com/office/drawing/2014/main" id="{3EC6D5F9-887F-A51D-1C2F-A42B3FA9F365}"/>
              </a:ext>
            </a:extLst>
          </p:cNvPr>
          <p:cNvGraphicFramePr/>
          <p:nvPr>
            <p:extLst>
              <p:ext uri="{D42A27DB-BD31-4B8C-83A1-F6EECF244321}">
                <p14:modId xmlns:p14="http://schemas.microsoft.com/office/powerpoint/2010/main" val="2458245034"/>
              </p:ext>
            </p:extLst>
          </p:nvPr>
        </p:nvGraphicFramePr>
        <p:xfrm>
          <a:off x="1208826" y="625664"/>
          <a:ext cx="7776000" cy="4402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a:extLst>
              <a:ext uri="{FF2B5EF4-FFF2-40B4-BE49-F238E27FC236}">
                <a16:creationId xmlns:a16="http://schemas.microsoft.com/office/drawing/2014/main" id="{16C54F60-1282-673A-69B0-457CE87088C1}"/>
              </a:ext>
            </a:extLst>
          </p:cNvPr>
          <p:cNvGraphicFramePr/>
          <p:nvPr>
            <p:extLst>
              <p:ext uri="{D42A27DB-BD31-4B8C-83A1-F6EECF244321}">
                <p14:modId xmlns:p14="http://schemas.microsoft.com/office/powerpoint/2010/main" val="3223060122"/>
              </p:ext>
            </p:extLst>
          </p:nvPr>
        </p:nvGraphicFramePr>
        <p:xfrm>
          <a:off x="1208826" y="2620509"/>
          <a:ext cx="7776000" cy="4402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1435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Brazil:</a:t>
            </a:r>
            <a:r>
              <a:rPr lang="pt-BR" sz="200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Recent M&amp;A Activity and News </a:t>
            </a:r>
            <a:endParaRPr lang="pt-BR" b="0"/>
          </a:p>
        </p:txBody>
      </p:sp>
      <p:sp>
        <p:nvSpPr>
          <p:cNvPr id="3" name="CaixaDeTexto 2">
            <a:extLst>
              <a:ext uri="{FF2B5EF4-FFF2-40B4-BE49-F238E27FC236}">
                <a16:creationId xmlns:a16="http://schemas.microsoft.com/office/drawing/2014/main" id="{504793F7-119A-2DE6-DD9F-2D26CF02132C}"/>
              </a:ext>
            </a:extLst>
          </p:cNvPr>
          <p:cNvSpPr txBox="1"/>
          <p:nvPr/>
        </p:nvSpPr>
        <p:spPr>
          <a:xfrm>
            <a:off x="382101" y="1417088"/>
            <a:ext cx="4018450" cy="1569660"/>
          </a:xfrm>
          <a:prstGeom prst="rect">
            <a:avLst/>
          </a:prstGeom>
          <a:noFill/>
        </p:spPr>
        <p:txBody>
          <a:bodyPr wrap="square">
            <a:spAutoFit/>
          </a:bodyPr>
          <a:lstStyle/>
          <a:p>
            <a:r>
              <a:rPr lang="pt-BR" sz="2400" dirty="0">
                <a:latin typeface="Aharoni" panose="02010803020104030203" pitchFamily="2" charset="-79"/>
                <a:cs typeface="Aharoni" panose="02010803020104030203" pitchFamily="2" charset="-79"/>
              </a:rPr>
              <a:t>Esportes da Sorte targets </a:t>
            </a:r>
            <a:r>
              <a:rPr lang="pt-BR" sz="2400" dirty="0" err="1">
                <a:latin typeface="Aharoni" panose="02010803020104030203" pitchFamily="2" charset="-79"/>
                <a:cs typeface="Aharoni" panose="02010803020104030203" pitchFamily="2" charset="-79"/>
              </a:rPr>
              <a:t>the</a:t>
            </a:r>
            <a:r>
              <a:rPr lang="pt-BR" sz="2400" dirty="0">
                <a:latin typeface="Aharoni" panose="02010803020104030203" pitchFamily="2" charset="-79"/>
                <a:cs typeface="Aharoni" panose="02010803020104030203" pitchFamily="2" charset="-79"/>
              </a:rPr>
              <a:t> </a:t>
            </a:r>
            <a:r>
              <a:rPr lang="pt-BR" sz="2400" dirty="0" err="1">
                <a:latin typeface="Aharoni" panose="02010803020104030203" pitchFamily="2" charset="-79"/>
                <a:cs typeface="Aharoni" panose="02010803020104030203" pitchFamily="2" charset="-79"/>
              </a:rPr>
              <a:t>Brazilian</a:t>
            </a:r>
            <a:r>
              <a:rPr lang="pt-BR" sz="2400" dirty="0">
                <a:latin typeface="Aharoni" panose="02010803020104030203" pitchFamily="2" charset="-79"/>
                <a:cs typeface="Aharoni" panose="02010803020104030203" pitchFamily="2" charset="-79"/>
              </a:rPr>
              <a:t> digital </a:t>
            </a:r>
            <a:r>
              <a:rPr lang="pt-BR" sz="2400" dirty="0" err="1">
                <a:latin typeface="Aharoni" panose="02010803020104030203" pitchFamily="2" charset="-79"/>
                <a:cs typeface="Aharoni" panose="02010803020104030203" pitchFamily="2" charset="-79"/>
              </a:rPr>
              <a:t>market</a:t>
            </a:r>
            <a:r>
              <a:rPr lang="pt-BR" sz="2400" dirty="0">
                <a:latin typeface="Aharoni" panose="02010803020104030203" pitchFamily="2" charset="-79"/>
                <a:cs typeface="Aharoni" panose="02010803020104030203" pitchFamily="2" charset="-79"/>
              </a:rPr>
              <a:t> </a:t>
            </a:r>
            <a:r>
              <a:rPr lang="pt-BR" sz="2400" dirty="0" err="1">
                <a:latin typeface="Aharoni" panose="02010803020104030203" pitchFamily="2" charset="-79"/>
                <a:cs typeface="Aharoni" panose="02010803020104030203" pitchFamily="2" charset="-79"/>
              </a:rPr>
              <a:t>and</a:t>
            </a:r>
            <a:r>
              <a:rPr lang="pt-BR" sz="2400" dirty="0">
                <a:latin typeface="Aharoni" panose="02010803020104030203" pitchFamily="2" charset="-79"/>
                <a:cs typeface="Aharoni" panose="02010803020104030203" pitchFamily="2" charset="-79"/>
              </a:rPr>
              <a:t> adquires Grupo </a:t>
            </a:r>
            <a:r>
              <a:rPr lang="pt-BR" sz="2400" dirty="0" err="1">
                <a:latin typeface="Aharoni" panose="02010803020104030203" pitchFamily="2" charset="-79"/>
                <a:cs typeface="Aharoni" panose="02010803020104030203" pitchFamily="2" charset="-79"/>
              </a:rPr>
              <a:t>Loyalty</a:t>
            </a:r>
            <a:endParaRPr lang="pt-BR" sz="2400" dirty="0">
              <a:latin typeface="Aharoni" panose="02010803020104030203" pitchFamily="2" charset="-79"/>
              <a:cs typeface="Aharoni" panose="02010803020104030203" pitchFamily="2" charset="-79"/>
            </a:endParaRPr>
          </a:p>
        </p:txBody>
      </p:sp>
      <p:pic>
        <p:nvPicPr>
          <p:cNvPr id="6" name="Imagem 5">
            <a:extLst>
              <a:ext uri="{FF2B5EF4-FFF2-40B4-BE49-F238E27FC236}">
                <a16:creationId xmlns:a16="http://schemas.microsoft.com/office/drawing/2014/main" id="{656B9F04-AEFB-D7A6-A1C8-6892D56E7D77}"/>
              </a:ext>
            </a:extLst>
          </p:cNvPr>
          <p:cNvPicPr>
            <a:picLocks noChangeAspect="1"/>
          </p:cNvPicPr>
          <p:nvPr/>
        </p:nvPicPr>
        <p:blipFill>
          <a:blip r:embed="rId3">
            <a:clrChange>
              <a:clrFrom>
                <a:srgbClr val="9EA5AB"/>
              </a:clrFrom>
              <a:clrTo>
                <a:srgbClr val="9EA5AB">
                  <a:alpha val="0"/>
                </a:srgbClr>
              </a:clrTo>
            </a:clrChange>
          </a:blip>
          <a:stretch>
            <a:fillRect/>
          </a:stretch>
        </p:blipFill>
        <p:spPr>
          <a:xfrm>
            <a:off x="382101" y="3117199"/>
            <a:ext cx="4273992" cy="295294"/>
          </a:xfrm>
          <a:prstGeom prst="rect">
            <a:avLst/>
          </a:prstGeom>
        </p:spPr>
      </p:pic>
      <p:sp>
        <p:nvSpPr>
          <p:cNvPr id="10" name="CaixaDeTexto 9">
            <a:extLst>
              <a:ext uri="{FF2B5EF4-FFF2-40B4-BE49-F238E27FC236}">
                <a16:creationId xmlns:a16="http://schemas.microsoft.com/office/drawing/2014/main" id="{58599671-1934-E9B7-3709-56048EC9FAB3}"/>
              </a:ext>
            </a:extLst>
          </p:cNvPr>
          <p:cNvSpPr txBox="1"/>
          <p:nvPr/>
        </p:nvSpPr>
        <p:spPr>
          <a:xfrm>
            <a:off x="5248632" y="1211001"/>
            <a:ext cx="5033754" cy="1569660"/>
          </a:xfrm>
          <a:prstGeom prst="rect">
            <a:avLst/>
          </a:prstGeom>
          <a:noFill/>
        </p:spPr>
        <p:txBody>
          <a:bodyPr wrap="square">
            <a:spAutoFit/>
          </a:bodyPr>
          <a:lstStyle/>
          <a:p>
            <a:r>
              <a:rPr lang="en-US" sz="3200" dirty="0">
                <a:latin typeface="Aptos SemiBold" panose="020F0502020204030204" pitchFamily="34" charset="0"/>
              </a:rPr>
              <a:t>After the Betting Law, companies expect IPOs and investors in the area</a:t>
            </a:r>
            <a:endParaRPr lang="pt-BR" sz="3200" dirty="0">
              <a:latin typeface="Aptos SemiBold" panose="020F0502020204030204" pitchFamily="34" charset="0"/>
            </a:endParaRPr>
          </a:p>
        </p:txBody>
      </p:sp>
      <p:pic>
        <p:nvPicPr>
          <p:cNvPr id="13" name="Imagem 12">
            <a:extLst>
              <a:ext uri="{FF2B5EF4-FFF2-40B4-BE49-F238E27FC236}">
                <a16:creationId xmlns:a16="http://schemas.microsoft.com/office/drawing/2014/main" id="{93E66E3C-E2BF-3D66-CD59-1FF38942C3D8}"/>
              </a:ext>
            </a:extLst>
          </p:cNvPr>
          <p:cNvPicPr>
            <a:picLocks noChangeAspect="1"/>
          </p:cNvPicPr>
          <p:nvPr/>
        </p:nvPicPr>
        <p:blipFill>
          <a:blip r:embed="rId4">
            <a:clrChange>
              <a:clrFrom>
                <a:srgbClr val="FCFCFC"/>
              </a:clrFrom>
              <a:clrTo>
                <a:srgbClr val="FCFCFC">
                  <a:alpha val="0"/>
                </a:srgbClr>
              </a:clrTo>
            </a:clrChange>
          </a:blip>
          <a:stretch>
            <a:fillRect/>
          </a:stretch>
        </p:blipFill>
        <p:spPr>
          <a:xfrm>
            <a:off x="5286607" y="3010136"/>
            <a:ext cx="3855377" cy="319154"/>
          </a:xfrm>
          <a:prstGeom prst="rect">
            <a:avLst/>
          </a:prstGeom>
        </p:spPr>
      </p:pic>
      <p:sp>
        <p:nvSpPr>
          <p:cNvPr id="15" name="CaixaDeTexto 14">
            <a:extLst>
              <a:ext uri="{FF2B5EF4-FFF2-40B4-BE49-F238E27FC236}">
                <a16:creationId xmlns:a16="http://schemas.microsoft.com/office/drawing/2014/main" id="{47E30497-41A7-90F5-3EEE-05BC784DE83E}"/>
              </a:ext>
            </a:extLst>
          </p:cNvPr>
          <p:cNvSpPr txBox="1"/>
          <p:nvPr/>
        </p:nvSpPr>
        <p:spPr>
          <a:xfrm>
            <a:off x="306084" y="3849273"/>
            <a:ext cx="4646278" cy="1200329"/>
          </a:xfrm>
          <a:prstGeom prst="rect">
            <a:avLst/>
          </a:prstGeom>
          <a:noFill/>
        </p:spPr>
        <p:txBody>
          <a:bodyPr wrap="square">
            <a:spAutoFit/>
          </a:bodyPr>
          <a:lstStyle/>
          <a:p>
            <a:r>
              <a:rPr lang="en-US" sz="2400" dirty="0">
                <a:latin typeface="Amasis MT Pro Medium" panose="02040604050005020304" pitchFamily="18" charset="0"/>
              </a:rPr>
              <a:t>Better Collective acquires the leader in Brazilian sports media company Torcedores.com</a:t>
            </a:r>
            <a:endParaRPr lang="pt-BR" sz="2400" dirty="0">
              <a:latin typeface="Amasis MT Pro Medium" panose="02040604050005020304" pitchFamily="18" charset="0"/>
            </a:endParaRPr>
          </a:p>
        </p:txBody>
      </p:sp>
      <p:pic>
        <p:nvPicPr>
          <p:cNvPr id="17" name="Imagem 16">
            <a:extLst>
              <a:ext uri="{FF2B5EF4-FFF2-40B4-BE49-F238E27FC236}">
                <a16:creationId xmlns:a16="http://schemas.microsoft.com/office/drawing/2014/main" id="{329318F3-9CF3-2197-2E86-FDD578217162}"/>
              </a:ext>
            </a:extLst>
          </p:cNvPr>
          <p:cNvPicPr>
            <a:picLocks noChangeAspect="1"/>
          </p:cNvPicPr>
          <p:nvPr/>
        </p:nvPicPr>
        <p:blipFill>
          <a:blip r:embed="rId5">
            <a:clrChange>
              <a:clrFrom>
                <a:srgbClr val="FCFCFC"/>
              </a:clrFrom>
              <a:clrTo>
                <a:srgbClr val="FCFCFC">
                  <a:alpha val="0"/>
                </a:srgbClr>
              </a:clrTo>
            </a:clrChange>
          </a:blip>
          <a:stretch>
            <a:fillRect/>
          </a:stretch>
        </p:blipFill>
        <p:spPr>
          <a:xfrm>
            <a:off x="382101" y="5173133"/>
            <a:ext cx="4251236" cy="313249"/>
          </a:xfrm>
          <a:prstGeom prst="rect">
            <a:avLst/>
          </a:prstGeom>
        </p:spPr>
      </p:pic>
      <p:pic>
        <p:nvPicPr>
          <p:cNvPr id="21" name="Imagem 20">
            <a:extLst>
              <a:ext uri="{FF2B5EF4-FFF2-40B4-BE49-F238E27FC236}">
                <a16:creationId xmlns:a16="http://schemas.microsoft.com/office/drawing/2014/main" id="{6FCE5EEF-0A69-240D-F69A-AF7B15720D61}"/>
              </a:ext>
            </a:extLst>
          </p:cNvPr>
          <p:cNvPicPr>
            <a:picLocks noChangeAspect="1"/>
          </p:cNvPicPr>
          <p:nvPr/>
        </p:nvPicPr>
        <p:blipFill>
          <a:blip r:embed="rId6"/>
          <a:stretch>
            <a:fillRect/>
          </a:stretch>
        </p:blipFill>
        <p:spPr>
          <a:xfrm>
            <a:off x="5300531" y="5173133"/>
            <a:ext cx="1733424" cy="367696"/>
          </a:xfrm>
          <a:prstGeom prst="rect">
            <a:avLst/>
          </a:prstGeom>
        </p:spPr>
      </p:pic>
      <p:sp>
        <p:nvSpPr>
          <p:cNvPr id="22" name="CaixaDeTexto 21">
            <a:extLst>
              <a:ext uri="{FF2B5EF4-FFF2-40B4-BE49-F238E27FC236}">
                <a16:creationId xmlns:a16="http://schemas.microsoft.com/office/drawing/2014/main" id="{495DD417-5FC8-242D-E61E-A32A121319AF}"/>
              </a:ext>
            </a:extLst>
          </p:cNvPr>
          <p:cNvSpPr txBox="1"/>
          <p:nvPr/>
        </p:nvSpPr>
        <p:spPr>
          <a:xfrm>
            <a:off x="5248631" y="4018548"/>
            <a:ext cx="4646278" cy="954107"/>
          </a:xfrm>
          <a:prstGeom prst="rect">
            <a:avLst/>
          </a:prstGeom>
          <a:noFill/>
        </p:spPr>
        <p:txBody>
          <a:bodyPr wrap="square">
            <a:spAutoFit/>
          </a:bodyPr>
          <a:lstStyle/>
          <a:p>
            <a:pPr algn="l"/>
            <a:r>
              <a:rPr lang="en-US" sz="2800" b="1" i="0" dirty="0">
                <a:solidFill>
                  <a:srgbClr val="242426"/>
                </a:solidFill>
                <a:effectLst/>
                <a:highlight>
                  <a:srgbClr val="FFFFFF"/>
                </a:highlight>
                <a:latin typeface="Inter"/>
              </a:rPr>
              <a:t>Flutter hints at M&amp;A in Brazil to shore up market position</a:t>
            </a:r>
          </a:p>
        </p:txBody>
      </p:sp>
      <p:cxnSp>
        <p:nvCxnSpPr>
          <p:cNvPr id="24" name="Conector reto 23">
            <a:extLst>
              <a:ext uri="{FF2B5EF4-FFF2-40B4-BE49-F238E27FC236}">
                <a16:creationId xmlns:a16="http://schemas.microsoft.com/office/drawing/2014/main" id="{74DBDA6E-A1A2-46AB-F979-4C5C392F6C36}"/>
              </a:ext>
            </a:extLst>
          </p:cNvPr>
          <p:cNvCxnSpPr>
            <a:stCxn id="38" idx="2"/>
          </p:cNvCxnSpPr>
          <p:nvPr/>
        </p:nvCxnSpPr>
        <p:spPr>
          <a:xfrm flipH="1">
            <a:off x="4952362" y="1160470"/>
            <a:ext cx="1" cy="5491204"/>
          </a:xfrm>
          <a:prstGeom prst="line">
            <a:avLst/>
          </a:prstGeom>
          <a:ln>
            <a:solidFill>
              <a:srgbClr val="29CAD5"/>
            </a:solidFill>
            <a:prstDash val="dashDot"/>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3960A823-C302-E8B6-F724-C96E38DF1391}"/>
              </a:ext>
            </a:extLst>
          </p:cNvPr>
          <p:cNvCxnSpPr>
            <a:cxnSpLocks/>
          </p:cNvCxnSpPr>
          <p:nvPr/>
        </p:nvCxnSpPr>
        <p:spPr>
          <a:xfrm flipH="1">
            <a:off x="382101" y="3630836"/>
            <a:ext cx="9371499" cy="66294"/>
          </a:xfrm>
          <a:prstGeom prst="line">
            <a:avLst/>
          </a:prstGeom>
          <a:ln>
            <a:solidFill>
              <a:srgbClr val="29CAD5"/>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20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A34A45-8B51-417E-9A9F-A091A2CFC2BB}"/>
              </a:ext>
            </a:extLst>
          </p:cNvPr>
          <p:cNvSpPr>
            <a:spLocks noGrp="1"/>
          </p:cNvSpPr>
          <p:nvPr>
            <p:ph type="title"/>
          </p:nvPr>
        </p:nvSpPr>
        <p:spPr>
          <a:xfrm>
            <a:off x="3229200" y="4508387"/>
            <a:ext cx="6588000" cy="390166"/>
          </a:xfrm>
        </p:spPr>
        <p:txBody>
          <a:bodyPr/>
          <a:lstStyle/>
          <a:p>
            <a:r>
              <a:rPr lang="pt-BR" err="1"/>
              <a:t>RedirectIon</a:t>
            </a:r>
            <a:r>
              <a:rPr lang="pt-BR"/>
              <a:t> International </a:t>
            </a:r>
          </a:p>
        </p:txBody>
      </p:sp>
    </p:spTree>
    <p:extLst>
      <p:ext uri="{BB962C8B-B14F-4D97-AF65-F5344CB8AC3E}">
        <p14:creationId xmlns:p14="http://schemas.microsoft.com/office/powerpoint/2010/main" val="4075332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dirty="0"/>
              <a:t>Brazil:</a:t>
            </a:r>
            <a:r>
              <a:rPr lang="pt-BR" sz="2000" dirty="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a:t>Trends in M&amp;A: </a:t>
            </a:r>
            <a:r>
              <a:rPr lang="en-US" b="0"/>
              <a:t>The Brazilian betting market is seeing an acute trend towards an increasing number M&amp;A among national and international operators.</a:t>
            </a:r>
            <a:endParaRPr lang="pt-BR" b="0"/>
          </a:p>
        </p:txBody>
      </p:sp>
      <p:grpSp>
        <p:nvGrpSpPr>
          <p:cNvPr id="13" name="Group 74">
            <a:extLst>
              <a:ext uri="{FF2B5EF4-FFF2-40B4-BE49-F238E27FC236}">
                <a16:creationId xmlns:a16="http://schemas.microsoft.com/office/drawing/2014/main" id="{79CB30AF-E192-91BB-AE95-A39BA8460451}"/>
              </a:ext>
            </a:extLst>
          </p:cNvPr>
          <p:cNvGrpSpPr/>
          <p:nvPr/>
        </p:nvGrpSpPr>
        <p:grpSpPr>
          <a:xfrm>
            <a:off x="2904194" y="2243030"/>
            <a:ext cx="3335612" cy="3313823"/>
            <a:chOff x="3872259" y="1219784"/>
            <a:chExt cx="4447482" cy="4418431"/>
          </a:xfrm>
        </p:grpSpPr>
        <p:sp>
          <p:nvSpPr>
            <p:cNvPr id="15" name="Freeform 3">
              <a:extLst>
                <a:ext uri="{FF2B5EF4-FFF2-40B4-BE49-F238E27FC236}">
                  <a16:creationId xmlns:a16="http://schemas.microsoft.com/office/drawing/2014/main" id="{E0155F38-2EEF-4731-DFB5-9EFC58D14D23}"/>
                </a:ext>
              </a:extLst>
            </p:cNvPr>
            <p:cNvSpPr/>
            <p:nvPr/>
          </p:nvSpPr>
          <p:spPr>
            <a:xfrm>
              <a:off x="7093960" y="1856134"/>
              <a:ext cx="1225781" cy="2258726"/>
            </a:xfrm>
            <a:custGeom>
              <a:avLst/>
              <a:gdLst>
                <a:gd name="connsiteX0" fmla="*/ 112786 w 112785"/>
                <a:gd name="connsiteY0" fmla="*/ 202610 h 207827"/>
                <a:gd name="connsiteX1" fmla="*/ 112206 w 112785"/>
                <a:gd name="connsiteY1" fmla="*/ 151595 h 207827"/>
                <a:gd name="connsiteX2" fmla="*/ 101483 w 112785"/>
                <a:gd name="connsiteY2" fmla="*/ 162609 h 207827"/>
                <a:gd name="connsiteX3" fmla="*/ 95106 w 112785"/>
                <a:gd name="connsiteY3" fmla="*/ 162609 h 207827"/>
                <a:gd name="connsiteX4" fmla="*/ 55400 w 112785"/>
                <a:gd name="connsiteY4" fmla="*/ 123769 h 207827"/>
                <a:gd name="connsiteX5" fmla="*/ 29026 w 112785"/>
                <a:gd name="connsiteY5" fmla="*/ 7536 h 207827"/>
                <a:gd name="connsiteX6" fmla="*/ 31635 w 112785"/>
                <a:gd name="connsiteY6" fmla="*/ 0 h 207827"/>
                <a:gd name="connsiteX7" fmla="*/ 31635 w 112785"/>
                <a:gd name="connsiteY7" fmla="*/ 0 h 207827"/>
                <a:gd name="connsiteX8" fmla="*/ 33374 w 112785"/>
                <a:gd name="connsiteY8" fmla="*/ 157102 h 207827"/>
                <a:gd name="connsiteX9" fmla="*/ 67283 w 112785"/>
                <a:gd name="connsiteY9" fmla="*/ 190436 h 207827"/>
                <a:gd name="connsiteX10" fmla="*/ 67283 w 112785"/>
                <a:gd name="connsiteY10" fmla="*/ 196813 h 207827"/>
                <a:gd name="connsiteX11" fmla="*/ 56560 w 112785"/>
                <a:gd name="connsiteY11" fmla="*/ 207827 h 207827"/>
                <a:gd name="connsiteX12" fmla="*/ 107569 w 112785"/>
                <a:gd name="connsiteY12" fmla="*/ 207247 h 207827"/>
                <a:gd name="connsiteX13" fmla="*/ 112206 w 112785"/>
                <a:gd name="connsiteY13" fmla="*/ 202320 h 20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785" h="207827">
                  <a:moveTo>
                    <a:pt x="112786" y="202610"/>
                  </a:moveTo>
                  <a:lnTo>
                    <a:pt x="112206" y="151595"/>
                  </a:lnTo>
                  <a:lnTo>
                    <a:pt x="101483" y="162609"/>
                  </a:lnTo>
                  <a:cubicBezTo>
                    <a:pt x="99744" y="164349"/>
                    <a:pt x="96846" y="164349"/>
                    <a:pt x="95106" y="162609"/>
                  </a:cubicBezTo>
                  <a:lnTo>
                    <a:pt x="55400" y="123769"/>
                  </a:lnTo>
                  <a:cubicBezTo>
                    <a:pt x="24389" y="93624"/>
                    <a:pt x="14245" y="48116"/>
                    <a:pt x="29026" y="7536"/>
                  </a:cubicBezTo>
                  <a:lnTo>
                    <a:pt x="31635" y="0"/>
                  </a:lnTo>
                  <a:lnTo>
                    <a:pt x="31635" y="0"/>
                  </a:lnTo>
                  <a:cubicBezTo>
                    <a:pt x="-11260" y="43768"/>
                    <a:pt x="-10390" y="114203"/>
                    <a:pt x="33374" y="157102"/>
                  </a:cubicBezTo>
                  <a:lnTo>
                    <a:pt x="67283" y="190436"/>
                  </a:lnTo>
                  <a:cubicBezTo>
                    <a:pt x="69022" y="192175"/>
                    <a:pt x="69022" y="195073"/>
                    <a:pt x="67283" y="196813"/>
                  </a:cubicBezTo>
                  <a:lnTo>
                    <a:pt x="56560" y="207827"/>
                  </a:lnTo>
                  <a:lnTo>
                    <a:pt x="107569" y="207247"/>
                  </a:lnTo>
                  <a:cubicBezTo>
                    <a:pt x="110177" y="207247"/>
                    <a:pt x="112206" y="204928"/>
                    <a:pt x="112206" y="202320"/>
                  </a:cubicBezTo>
                  <a:close/>
                </a:path>
              </a:pathLst>
            </a:custGeom>
            <a:solidFill>
              <a:schemeClr val="accent2">
                <a:lumMod val="50000"/>
              </a:schemeClr>
            </a:solidFill>
            <a:ln w="0" cap="flat">
              <a:noFill/>
              <a:prstDash val="solid"/>
              <a:miter/>
            </a:ln>
          </p:spPr>
          <p:txBody>
            <a:bodyPr rtlCol="0" anchor="ctr"/>
            <a:lstStyle/>
            <a:p>
              <a:endParaRPr lang="en-US" sz="1350">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4">
              <a:extLst>
                <a:ext uri="{FF2B5EF4-FFF2-40B4-BE49-F238E27FC236}">
                  <a16:creationId xmlns:a16="http://schemas.microsoft.com/office/drawing/2014/main" id="{DDCBE209-3A78-463F-F6A0-80058DB868B7}"/>
                </a:ext>
              </a:extLst>
            </p:cNvPr>
            <p:cNvSpPr/>
            <p:nvPr/>
          </p:nvSpPr>
          <p:spPr>
            <a:xfrm>
              <a:off x="5825010" y="3872116"/>
              <a:ext cx="1956087" cy="1766099"/>
            </a:xfrm>
            <a:custGeom>
              <a:avLst/>
              <a:gdLst>
                <a:gd name="connsiteX0" fmla="*/ 26664 w 179981"/>
                <a:gd name="connsiteY0" fmla="*/ 162335 h 162500"/>
                <a:gd name="connsiteX1" fmla="*/ 73326 w 179981"/>
                <a:gd name="connsiteY1" fmla="*/ 141466 h 162500"/>
                <a:gd name="connsiteX2" fmla="*/ 59125 w 179981"/>
                <a:gd name="connsiteY2" fmla="*/ 135958 h 162500"/>
                <a:gd name="connsiteX3" fmla="*/ 56516 w 179981"/>
                <a:gd name="connsiteY3" fmla="*/ 130161 h 162500"/>
                <a:gd name="connsiteX4" fmla="*/ 76224 w 179981"/>
                <a:gd name="connsiteY4" fmla="*/ 78277 h 162500"/>
                <a:gd name="connsiteX5" fmla="*/ 172157 w 179981"/>
                <a:gd name="connsiteY5" fmla="*/ 7842 h 162500"/>
                <a:gd name="connsiteX6" fmla="*/ 179982 w 179981"/>
                <a:gd name="connsiteY6" fmla="*/ 7262 h 162500"/>
                <a:gd name="connsiteX7" fmla="*/ 179982 w 179981"/>
                <a:gd name="connsiteY7" fmla="*/ 7262 h 162500"/>
                <a:gd name="connsiteX8" fmla="*/ 36808 w 179981"/>
                <a:gd name="connsiteY8" fmla="*/ 71610 h 162500"/>
                <a:gd name="connsiteX9" fmla="*/ 19998 w 179981"/>
                <a:gd name="connsiteY9" fmla="*/ 115958 h 162500"/>
                <a:gd name="connsiteX10" fmla="*/ 14202 w 179981"/>
                <a:gd name="connsiteY10" fmla="*/ 118567 h 162500"/>
                <a:gd name="connsiteX11" fmla="*/ 0 w 179981"/>
                <a:gd name="connsiteY11" fmla="*/ 113060 h 162500"/>
                <a:gd name="connsiteX12" fmla="*/ 20868 w 179981"/>
                <a:gd name="connsiteY12" fmla="*/ 159727 h 162500"/>
                <a:gd name="connsiteX13" fmla="*/ 27244 w 179981"/>
                <a:gd name="connsiteY13" fmla="*/ 162045 h 1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981" h="162500">
                  <a:moveTo>
                    <a:pt x="26664" y="162335"/>
                  </a:moveTo>
                  <a:lnTo>
                    <a:pt x="73326" y="141466"/>
                  </a:lnTo>
                  <a:lnTo>
                    <a:pt x="59125" y="135958"/>
                  </a:lnTo>
                  <a:cubicBezTo>
                    <a:pt x="56806" y="135089"/>
                    <a:pt x="55647" y="132480"/>
                    <a:pt x="56516" y="130161"/>
                  </a:cubicBezTo>
                  <a:lnTo>
                    <a:pt x="76224" y="78277"/>
                  </a:lnTo>
                  <a:cubicBezTo>
                    <a:pt x="91585" y="37987"/>
                    <a:pt x="128973" y="10161"/>
                    <a:pt x="172157" y="7842"/>
                  </a:cubicBezTo>
                  <a:lnTo>
                    <a:pt x="179982" y="7262"/>
                  </a:lnTo>
                  <a:lnTo>
                    <a:pt x="179982" y="7262"/>
                  </a:lnTo>
                  <a:cubicBezTo>
                    <a:pt x="122597" y="-14477"/>
                    <a:pt x="58545" y="14219"/>
                    <a:pt x="36808" y="71610"/>
                  </a:cubicBezTo>
                  <a:lnTo>
                    <a:pt x="19998" y="115958"/>
                  </a:lnTo>
                  <a:cubicBezTo>
                    <a:pt x="19128" y="118277"/>
                    <a:pt x="16520" y="119437"/>
                    <a:pt x="14202" y="118567"/>
                  </a:cubicBezTo>
                  <a:lnTo>
                    <a:pt x="0" y="113060"/>
                  </a:lnTo>
                  <a:lnTo>
                    <a:pt x="20868" y="159727"/>
                  </a:lnTo>
                  <a:cubicBezTo>
                    <a:pt x="22027" y="162045"/>
                    <a:pt x="24635" y="163205"/>
                    <a:pt x="27244" y="162045"/>
                  </a:cubicBezTo>
                  <a:close/>
                </a:path>
              </a:pathLst>
            </a:custGeom>
            <a:solidFill>
              <a:schemeClr val="accent2">
                <a:lumMod val="40000"/>
                <a:lumOff val="60000"/>
              </a:schemeClr>
            </a:solidFill>
            <a:ln w="0" cap="flat">
              <a:noFill/>
              <a:prstDash val="solid"/>
              <a:miter/>
            </a:ln>
          </p:spPr>
          <p:txBody>
            <a:bodyPr rtlCol="0" anchor="ctr"/>
            <a:lstStyle/>
            <a:p>
              <a:endParaRPr lang="en-US" sz="1350">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5">
              <a:extLst>
                <a:ext uri="{FF2B5EF4-FFF2-40B4-BE49-F238E27FC236}">
                  <a16:creationId xmlns:a16="http://schemas.microsoft.com/office/drawing/2014/main" id="{D537294F-175D-35BB-2DF7-5175FD5057D1}"/>
                </a:ext>
              </a:extLst>
            </p:cNvPr>
            <p:cNvSpPr/>
            <p:nvPr/>
          </p:nvSpPr>
          <p:spPr>
            <a:xfrm>
              <a:off x="3872259" y="3519462"/>
              <a:ext cx="2101592" cy="1562514"/>
            </a:xfrm>
            <a:custGeom>
              <a:avLst/>
              <a:gdLst>
                <a:gd name="connsiteX0" fmla="*/ 1721 w 193369"/>
                <a:gd name="connsiteY0" fmla="*/ 40000 h 143768"/>
                <a:gd name="connsiteX1" fmla="*/ 34762 w 193369"/>
                <a:gd name="connsiteY1" fmla="*/ 78841 h 143768"/>
                <a:gd name="connsiteX2" fmla="*/ 35921 w 193369"/>
                <a:gd name="connsiteY2" fmla="*/ 63478 h 143768"/>
                <a:gd name="connsiteX3" fmla="*/ 40848 w 193369"/>
                <a:gd name="connsiteY3" fmla="*/ 59421 h 143768"/>
                <a:gd name="connsiteX4" fmla="*/ 95915 w 193369"/>
                <a:gd name="connsiteY4" fmla="*/ 63768 h 143768"/>
                <a:gd name="connsiteX5" fmla="*/ 190398 w 193369"/>
                <a:gd name="connsiteY5" fmla="*/ 136232 h 143768"/>
                <a:gd name="connsiteX6" fmla="*/ 193006 w 193369"/>
                <a:gd name="connsiteY6" fmla="*/ 143769 h 143768"/>
                <a:gd name="connsiteX7" fmla="*/ 193006 w 193369"/>
                <a:gd name="connsiteY7" fmla="*/ 143769 h 143768"/>
                <a:gd name="connsiteX8" fmla="*/ 90988 w 193369"/>
                <a:gd name="connsiteY8" fmla="*/ 24058 h 143768"/>
                <a:gd name="connsiteX9" fmla="*/ 43456 w 193369"/>
                <a:gd name="connsiteY9" fmla="*/ 20290 h 143768"/>
                <a:gd name="connsiteX10" fmla="*/ 39399 w 193369"/>
                <a:gd name="connsiteY10" fmla="*/ 15362 h 143768"/>
                <a:gd name="connsiteX11" fmla="*/ 40558 w 193369"/>
                <a:gd name="connsiteY11" fmla="*/ 0 h 143768"/>
                <a:gd name="connsiteX12" fmla="*/ 1721 w 193369"/>
                <a:gd name="connsiteY12" fmla="*/ 33044 h 143768"/>
                <a:gd name="connsiteX13" fmla="*/ 1142 w 193369"/>
                <a:gd name="connsiteY13" fmla="*/ 39710 h 143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369" h="143768">
                  <a:moveTo>
                    <a:pt x="1721" y="40000"/>
                  </a:moveTo>
                  <a:lnTo>
                    <a:pt x="34762" y="78841"/>
                  </a:lnTo>
                  <a:lnTo>
                    <a:pt x="35921" y="63478"/>
                  </a:lnTo>
                  <a:cubicBezTo>
                    <a:pt x="35921" y="60870"/>
                    <a:pt x="38240" y="59131"/>
                    <a:pt x="40848" y="59421"/>
                  </a:cubicBezTo>
                  <a:lnTo>
                    <a:pt x="95915" y="63768"/>
                  </a:lnTo>
                  <a:cubicBezTo>
                    <a:pt x="138809" y="67247"/>
                    <a:pt x="175907" y="95653"/>
                    <a:pt x="190398" y="136232"/>
                  </a:cubicBezTo>
                  <a:lnTo>
                    <a:pt x="193006" y="143769"/>
                  </a:lnTo>
                  <a:lnTo>
                    <a:pt x="193006" y="143769"/>
                  </a:lnTo>
                  <a:cubicBezTo>
                    <a:pt x="197934" y="82609"/>
                    <a:pt x="152141" y="28986"/>
                    <a:pt x="90988" y="24058"/>
                  </a:cubicBezTo>
                  <a:lnTo>
                    <a:pt x="43456" y="20290"/>
                  </a:lnTo>
                  <a:cubicBezTo>
                    <a:pt x="40848" y="20290"/>
                    <a:pt x="39109" y="17971"/>
                    <a:pt x="39399" y="15362"/>
                  </a:cubicBezTo>
                  <a:lnTo>
                    <a:pt x="40558" y="0"/>
                  </a:lnTo>
                  <a:lnTo>
                    <a:pt x="1721" y="33044"/>
                  </a:lnTo>
                  <a:cubicBezTo>
                    <a:pt x="-307" y="34783"/>
                    <a:pt x="-597" y="37681"/>
                    <a:pt x="1142" y="39710"/>
                  </a:cubicBezTo>
                  <a:close/>
                </a:path>
              </a:pathLst>
            </a:custGeom>
            <a:solidFill>
              <a:schemeClr val="accent1"/>
            </a:solidFill>
            <a:ln w="0" cap="flat">
              <a:noFill/>
              <a:prstDash val="solid"/>
              <a:miter/>
            </a:ln>
          </p:spPr>
          <p:txBody>
            <a:bodyPr rtlCol="0" anchor="ctr"/>
            <a:lstStyle/>
            <a:p>
              <a:endParaRPr lang="en-US" sz="1350">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6">
              <a:extLst>
                <a:ext uri="{FF2B5EF4-FFF2-40B4-BE49-F238E27FC236}">
                  <a16:creationId xmlns:a16="http://schemas.microsoft.com/office/drawing/2014/main" id="{50327B77-41C6-196F-5C13-691BDD8DC4FF}"/>
                </a:ext>
              </a:extLst>
            </p:cNvPr>
            <p:cNvSpPr/>
            <p:nvPr/>
          </p:nvSpPr>
          <p:spPr>
            <a:xfrm>
              <a:off x="4379200" y="1327761"/>
              <a:ext cx="1045770" cy="2330316"/>
            </a:xfrm>
            <a:custGeom>
              <a:avLst/>
              <a:gdLst>
                <a:gd name="connsiteX0" fmla="*/ 46952 w 96222"/>
                <a:gd name="connsiteY0" fmla="*/ 1660 h 214414"/>
                <a:gd name="connsiteX1" fmla="*/ 18839 w 96222"/>
                <a:gd name="connsiteY1" fmla="*/ 44269 h 214414"/>
                <a:gd name="connsiteX2" fmla="*/ 33910 w 96222"/>
                <a:gd name="connsiteY2" fmla="*/ 41370 h 214414"/>
                <a:gd name="connsiteX3" fmla="*/ 39127 w 96222"/>
                <a:gd name="connsiteY3" fmla="*/ 44848 h 214414"/>
                <a:gd name="connsiteX4" fmla="*/ 50140 w 96222"/>
                <a:gd name="connsiteY4" fmla="*/ 99051 h 214414"/>
                <a:gd name="connsiteX5" fmla="*/ 6376 w 96222"/>
                <a:gd name="connsiteY5" fmla="*/ 209777 h 214414"/>
                <a:gd name="connsiteX6" fmla="*/ 0 w 96222"/>
                <a:gd name="connsiteY6" fmla="*/ 214414 h 214414"/>
                <a:gd name="connsiteX7" fmla="*/ 0 w 96222"/>
                <a:gd name="connsiteY7" fmla="*/ 214414 h 214414"/>
                <a:gd name="connsiteX8" fmla="*/ 86948 w 96222"/>
                <a:gd name="connsiteY8" fmla="*/ 83689 h 214414"/>
                <a:gd name="connsiteX9" fmla="*/ 77674 w 96222"/>
                <a:gd name="connsiteY9" fmla="*/ 37022 h 214414"/>
                <a:gd name="connsiteX10" fmla="*/ 81151 w 96222"/>
                <a:gd name="connsiteY10" fmla="*/ 31805 h 214414"/>
                <a:gd name="connsiteX11" fmla="*/ 96222 w 96222"/>
                <a:gd name="connsiteY11" fmla="*/ 28906 h 214414"/>
                <a:gd name="connsiteX12" fmla="*/ 53618 w 96222"/>
                <a:gd name="connsiteY12" fmla="*/ 790 h 214414"/>
                <a:gd name="connsiteX13" fmla="*/ 46952 w 96222"/>
                <a:gd name="connsiteY13" fmla="*/ 2239 h 21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22" h="214414">
                  <a:moveTo>
                    <a:pt x="46952" y="1660"/>
                  </a:moveTo>
                  <a:lnTo>
                    <a:pt x="18839" y="44269"/>
                  </a:lnTo>
                  <a:lnTo>
                    <a:pt x="33910" y="41370"/>
                  </a:lnTo>
                  <a:cubicBezTo>
                    <a:pt x="36228" y="40790"/>
                    <a:pt x="38837" y="42530"/>
                    <a:pt x="39127" y="44848"/>
                  </a:cubicBezTo>
                  <a:lnTo>
                    <a:pt x="50140" y="99051"/>
                  </a:lnTo>
                  <a:cubicBezTo>
                    <a:pt x="58545" y="141370"/>
                    <a:pt x="41445" y="184849"/>
                    <a:pt x="6376" y="209777"/>
                  </a:cubicBezTo>
                  <a:lnTo>
                    <a:pt x="0" y="214414"/>
                  </a:lnTo>
                  <a:lnTo>
                    <a:pt x="0" y="214414"/>
                  </a:lnTo>
                  <a:cubicBezTo>
                    <a:pt x="60284" y="202240"/>
                    <a:pt x="99121" y="143689"/>
                    <a:pt x="86948" y="83689"/>
                  </a:cubicBezTo>
                  <a:lnTo>
                    <a:pt x="77674" y="37022"/>
                  </a:lnTo>
                  <a:cubicBezTo>
                    <a:pt x="77094" y="34703"/>
                    <a:pt x="78833" y="32095"/>
                    <a:pt x="81151" y="31805"/>
                  </a:cubicBezTo>
                  <a:lnTo>
                    <a:pt x="96222" y="28906"/>
                  </a:lnTo>
                  <a:lnTo>
                    <a:pt x="53618" y="790"/>
                  </a:lnTo>
                  <a:cubicBezTo>
                    <a:pt x="51299" y="-659"/>
                    <a:pt x="48401" y="-79"/>
                    <a:pt x="46952" y="2239"/>
                  </a:cubicBezTo>
                  <a:close/>
                </a:path>
              </a:pathLst>
            </a:custGeom>
            <a:solidFill>
              <a:srgbClr val="29CAD5"/>
            </a:solidFill>
            <a:ln w="0" cap="flat">
              <a:noFill/>
              <a:prstDash val="solid"/>
              <a:miter/>
            </a:ln>
          </p:spPr>
          <p:txBody>
            <a:bodyPr rtlCol="0" anchor="ctr"/>
            <a:lstStyle/>
            <a:p>
              <a:endParaRPr lang="en-US" sz="1350">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7">
              <a:extLst>
                <a:ext uri="{FF2B5EF4-FFF2-40B4-BE49-F238E27FC236}">
                  <a16:creationId xmlns:a16="http://schemas.microsoft.com/office/drawing/2014/main" id="{CA0FF408-45B9-2020-D684-366A43BA7B2E}"/>
                </a:ext>
              </a:extLst>
            </p:cNvPr>
            <p:cNvSpPr/>
            <p:nvPr/>
          </p:nvSpPr>
          <p:spPr>
            <a:xfrm>
              <a:off x="5295832" y="1219784"/>
              <a:ext cx="2376245" cy="1045650"/>
            </a:xfrm>
            <a:custGeom>
              <a:avLst/>
              <a:gdLst>
                <a:gd name="connsiteX0" fmla="*/ 214761 w 218640"/>
                <a:gd name="connsiteY0" fmla="*/ 10145 h 96211"/>
                <a:gd name="connsiteX1" fmla="*/ 164621 w 218640"/>
                <a:gd name="connsiteY1" fmla="*/ 0 h 96211"/>
                <a:gd name="connsiteX2" fmla="*/ 173026 w 218640"/>
                <a:gd name="connsiteY2" fmla="*/ 12754 h 96211"/>
                <a:gd name="connsiteX3" fmla="*/ 171867 w 218640"/>
                <a:gd name="connsiteY3" fmla="*/ 19130 h 96211"/>
                <a:gd name="connsiteX4" fmla="*/ 125784 w 218640"/>
                <a:gd name="connsiteY4" fmla="*/ 49565 h 96211"/>
                <a:gd name="connsiteX5" fmla="*/ 6666 w 218640"/>
                <a:gd name="connsiteY5" fmla="*/ 50725 h 96211"/>
                <a:gd name="connsiteX6" fmla="*/ 0 w 218640"/>
                <a:gd name="connsiteY6" fmla="*/ 46377 h 96211"/>
                <a:gd name="connsiteX7" fmla="*/ 0 w 218640"/>
                <a:gd name="connsiteY7" fmla="*/ 46377 h 96211"/>
                <a:gd name="connsiteX8" fmla="*/ 153898 w 218640"/>
                <a:gd name="connsiteY8" fmla="*/ 77681 h 96211"/>
                <a:gd name="connsiteX9" fmla="*/ 193604 w 218640"/>
                <a:gd name="connsiteY9" fmla="*/ 51304 h 96211"/>
                <a:gd name="connsiteX10" fmla="*/ 199980 w 218640"/>
                <a:gd name="connsiteY10" fmla="*/ 52464 h 96211"/>
                <a:gd name="connsiteX11" fmla="*/ 208385 w 218640"/>
                <a:gd name="connsiteY11" fmla="*/ 65218 h 96211"/>
                <a:gd name="connsiteX12" fmla="*/ 218529 w 218640"/>
                <a:gd name="connsiteY12" fmla="*/ 15072 h 96211"/>
                <a:gd name="connsiteX13" fmla="*/ 214761 w 218640"/>
                <a:gd name="connsiteY13" fmla="*/ 9565 h 9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640" h="96211">
                  <a:moveTo>
                    <a:pt x="214761" y="10145"/>
                  </a:moveTo>
                  <a:lnTo>
                    <a:pt x="164621" y="0"/>
                  </a:lnTo>
                  <a:lnTo>
                    <a:pt x="173026" y="12754"/>
                  </a:lnTo>
                  <a:cubicBezTo>
                    <a:pt x="174475" y="14783"/>
                    <a:pt x="173896" y="17681"/>
                    <a:pt x="171867" y="19130"/>
                  </a:cubicBezTo>
                  <a:lnTo>
                    <a:pt x="125784" y="49565"/>
                  </a:lnTo>
                  <a:cubicBezTo>
                    <a:pt x="89846" y="73334"/>
                    <a:pt x="43184" y="73913"/>
                    <a:pt x="6666" y="50725"/>
                  </a:cubicBezTo>
                  <a:lnTo>
                    <a:pt x="0" y="46377"/>
                  </a:lnTo>
                  <a:lnTo>
                    <a:pt x="0" y="46377"/>
                  </a:lnTo>
                  <a:cubicBezTo>
                    <a:pt x="33910" y="97681"/>
                    <a:pt x="102888" y="111595"/>
                    <a:pt x="153898" y="77681"/>
                  </a:cubicBezTo>
                  <a:lnTo>
                    <a:pt x="193604" y="51304"/>
                  </a:lnTo>
                  <a:cubicBezTo>
                    <a:pt x="195633" y="49855"/>
                    <a:pt x="198531" y="50435"/>
                    <a:pt x="199980" y="52464"/>
                  </a:cubicBezTo>
                  <a:lnTo>
                    <a:pt x="208385" y="65218"/>
                  </a:lnTo>
                  <a:lnTo>
                    <a:pt x="218529" y="15072"/>
                  </a:lnTo>
                  <a:cubicBezTo>
                    <a:pt x="219108" y="12464"/>
                    <a:pt x="217370" y="10145"/>
                    <a:pt x="214761" y="9565"/>
                  </a:cubicBezTo>
                  <a:close/>
                </a:path>
              </a:pathLst>
            </a:custGeom>
            <a:solidFill>
              <a:srgbClr val="0C679D"/>
            </a:solidFill>
            <a:ln w="0" cap="flat">
              <a:noFill/>
              <a:prstDash val="solid"/>
              <a:miter/>
            </a:ln>
          </p:spPr>
          <p:txBody>
            <a:bodyPr rtlCol="0" anchor="ctr"/>
            <a:lstStyle/>
            <a:p>
              <a:endParaRPr lang="en-US" sz="1350">
                <a:latin typeface="Open Sans" panose="020B0606030504020204" pitchFamily="34" charset="0"/>
                <a:ea typeface="Open Sans" panose="020B0606030504020204" pitchFamily="34" charset="0"/>
                <a:cs typeface="Open Sans" panose="020B0606030504020204" pitchFamily="34" charset="0"/>
              </a:endParaRPr>
            </a:p>
          </p:txBody>
        </p:sp>
        <p:pic>
          <p:nvPicPr>
            <p:cNvPr id="20" name="Graphic 2" descr="Brainstorm with solid fill">
              <a:extLst>
                <a:ext uri="{FF2B5EF4-FFF2-40B4-BE49-F238E27FC236}">
                  <a16:creationId xmlns:a16="http://schemas.microsoft.com/office/drawing/2014/main" id="{6E3B58C5-C7CE-FF7F-6270-1DFD93BD3D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8049" y="1475780"/>
              <a:ext cx="380354" cy="380354"/>
            </a:xfrm>
            <a:prstGeom prst="rect">
              <a:avLst/>
            </a:prstGeom>
          </p:spPr>
        </p:pic>
        <p:pic>
          <p:nvPicPr>
            <p:cNvPr id="21" name="Graphic 8" descr="Bullseye with solid fill">
              <a:extLst>
                <a:ext uri="{FF2B5EF4-FFF2-40B4-BE49-F238E27FC236}">
                  <a16:creationId xmlns:a16="http://schemas.microsoft.com/office/drawing/2014/main" id="{11249A04-EBCB-DE99-268E-623C8254E0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3633" y="3769424"/>
              <a:ext cx="380354" cy="380354"/>
            </a:xfrm>
            <a:prstGeom prst="rect">
              <a:avLst/>
            </a:prstGeom>
          </p:spPr>
        </p:pic>
        <p:pic>
          <p:nvPicPr>
            <p:cNvPr id="22" name="Graphic 9" descr="Hourglass 30% with solid fill">
              <a:extLst>
                <a:ext uri="{FF2B5EF4-FFF2-40B4-BE49-F238E27FC236}">
                  <a16:creationId xmlns:a16="http://schemas.microsoft.com/office/drawing/2014/main" id="{9D86BF3C-61C0-418E-FDF5-900EB30DC51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34716" y="5098083"/>
              <a:ext cx="380354" cy="380354"/>
            </a:xfrm>
            <a:prstGeom prst="rect">
              <a:avLst/>
            </a:prstGeom>
          </p:spPr>
        </p:pic>
        <p:pic>
          <p:nvPicPr>
            <p:cNvPr id="23" name="Graphic 10" descr="Lightbulb with solid fill">
              <a:extLst>
                <a:ext uri="{FF2B5EF4-FFF2-40B4-BE49-F238E27FC236}">
                  <a16:creationId xmlns:a16="http://schemas.microsoft.com/office/drawing/2014/main" id="{AC9F2A18-DAE8-61E4-AE0F-A5A6812926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85120" y="1339374"/>
              <a:ext cx="380354" cy="380354"/>
            </a:xfrm>
            <a:prstGeom prst="rect">
              <a:avLst/>
            </a:prstGeom>
          </p:spPr>
        </p:pic>
        <p:pic>
          <p:nvPicPr>
            <p:cNvPr id="24" name="Graphic 11" descr="Research with solid fill">
              <a:extLst>
                <a:ext uri="{FF2B5EF4-FFF2-40B4-BE49-F238E27FC236}">
                  <a16:creationId xmlns:a16="http://schemas.microsoft.com/office/drawing/2014/main" id="{BF9CE426-E37B-0688-A71E-3D5F401A7BD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10768" y="3622549"/>
              <a:ext cx="380354" cy="380354"/>
            </a:xfrm>
            <a:prstGeom prst="rect">
              <a:avLst/>
            </a:prstGeom>
          </p:spPr>
        </p:pic>
        <p:sp>
          <p:nvSpPr>
            <p:cNvPr id="25" name="TextBox 13">
              <a:extLst>
                <a:ext uri="{FF2B5EF4-FFF2-40B4-BE49-F238E27FC236}">
                  <a16:creationId xmlns:a16="http://schemas.microsoft.com/office/drawing/2014/main" id="{7247D60A-8396-4732-4DC1-16F8ACAFC807}"/>
                </a:ext>
              </a:extLst>
            </p:cNvPr>
            <p:cNvSpPr txBox="1"/>
            <p:nvPr/>
          </p:nvSpPr>
          <p:spPr>
            <a:xfrm>
              <a:off x="6803053" y="1497283"/>
              <a:ext cx="687796" cy="400109"/>
            </a:xfrm>
            <a:prstGeom prst="rect">
              <a:avLst/>
            </a:prstGeom>
            <a:noFill/>
          </p:spPr>
          <p:txBody>
            <a:bodyPr wrap="square" lIns="0" rIns="0" rtlCol="0" anchor="ctr">
              <a:spAutoFit/>
            </a:bodyPr>
            <a:lstStyle/>
            <a:p>
              <a:pPr algn="ctr"/>
              <a:r>
                <a:rPr lang="en-US" sz="135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01</a:t>
              </a:r>
            </a:p>
          </p:txBody>
        </p:sp>
        <p:sp>
          <p:nvSpPr>
            <p:cNvPr id="26" name="TextBox 14">
              <a:extLst>
                <a:ext uri="{FF2B5EF4-FFF2-40B4-BE49-F238E27FC236}">
                  <a16:creationId xmlns:a16="http://schemas.microsoft.com/office/drawing/2014/main" id="{DAB0276D-6D31-F90C-08D0-91D2AF6E7D5F}"/>
                </a:ext>
              </a:extLst>
            </p:cNvPr>
            <p:cNvSpPr txBox="1"/>
            <p:nvPr/>
          </p:nvSpPr>
          <p:spPr>
            <a:xfrm>
              <a:off x="7387204" y="3343701"/>
              <a:ext cx="687796" cy="400109"/>
            </a:xfrm>
            <a:prstGeom prst="rect">
              <a:avLst/>
            </a:prstGeom>
            <a:noFill/>
          </p:spPr>
          <p:txBody>
            <a:bodyPr wrap="square" lIns="0" rIns="0" rtlCol="0" anchor="ctr">
              <a:spAutoFit/>
            </a:bodyPr>
            <a:lstStyle/>
            <a:p>
              <a:pPr algn="ctr"/>
              <a:r>
                <a:rPr lang="en-US" sz="135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02</a:t>
              </a:r>
            </a:p>
          </p:txBody>
        </p:sp>
        <p:sp>
          <p:nvSpPr>
            <p:cNvPr id="27" name="TextBox 15">
              <a:extLst>
                <a:ext uri="{FF2B5EF4-FFF2-40B4-BE49-F238E27FC236}">
                  <a16:creationId xmlns:a16="http://schemas.microsoft.com/office/drawing/2014/main" id="{F87B7478-4958-5697-D968-FEB016AA894A}"/>
                </a:ext>
              </a:extLst>
            </p:cNvPr>
            <p:cNvSpPr txBox="1"/>
            <p:nvPr/>
          </p:nvSpPr>
          <p:spPr>
            <a:xfrm>
              <a:off x="5973851" y="4764436"/>
              <a:ext cx="687796" cy="400109"/>
            </a:xfrm>
            <a:prstGeom prst="rect">
              <a:avLst/>
            </a:prstGeom>
            <a:noFill/>
          </p:spPr>
          <p:txBody>
            <a:bodyPr wrap="square" lIns="0" rIns="0" rtlCol="0" anchor="ctr">
              <a:spAutoFit/>
            </a:bodyPr>
            <a:lstStyle/>
            <a:p>
              <a:pPr algn="ctr"/>
              <a:r>
                <a:rPr lang="en-US" sz="135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28" name="TextBox 16">
              <a:extLst>
                <a:ext uri="{FF2B5EF4-FFF2-40B4-BE49-F238E27FC236}">
                  <a16:creationId xmlns:a16="http://schemas.microsoft.com/office/drawing/2014/main" id="{DF4D128F-47F2-81B4-2AF2-12035A5D8E1A}"/>
                </a:ext>
              </a:extLst>
            </p:cNvPr>
            <p:cNvSpPr txBox="1"/>
            <p:nvPr/>
          </p:nvSpPr>
          <p:spPr>
            <a:xfrm>
              <a:off x="4226946" y="3771316"/>
              <a:ext cx="687796" cy="400109"/>
            </a:xfrm>
            <a:prstGeom prst="rect">
              <a:avLst/>
            </a:prstGeom>
            <a:noFill/>
          </p:spPr>
          <p:txBody>
            <a:bodyPr wrap="square" lIns="0" rIns="0" rtlCol="0" anchor="ctr">
              <a:spAutoFit/>
            </a:bodyPr>
            <a:lstStyle/>
            <a:p>
              <a:pPr algn="ctr"/>
              <a:r>
                <a:rPr lang="en-US" sz="1350" b="1" noProof="1">
                  <a:solidFill>
                    <a:schemeClr val="bg1"/>
                  </a:solidFill>
                  <a:latin typeface="Open Sans" panose="020B0606030504020204" pitchFamily="34" charset="0"/>
                  <a:ea typeface="Open Sans" panose="020B0606030504020204" pitchFamily="34" charset="0"/>
                  <a:cs typeface="Open Sans" panose="020B0606030504020204" pitchFamily="34" charset="0"/>
                </a:rPr>
                <a:t>04</a:t>
              </a:r>
            </a:p>
          </p:txBody>
        </p:sp>
        <p:sp>
          <p:nvSpPr>
            <p:cNvPr id="29" name="TextBox 17">
              <a:extLst>
                <a:ext uri="{FF2B5EF4-FFF2-40B4-BE49-F238E27FC236}">
                  <a16:creationId xmlns:a16="http://schemas.microsoft.com/office/drawing/2014/main" id="{CB73E385-1944-8C67-A8B0-9FDC6A1DE506}"/>
                </a:ext>
              </a:extLst>
            </p:cNvPr>
            <p:cNvSpPr txBox="1"/>
            <p:nvPr/>
          </p:nvSpPr>
          <p:spPr>
            <a:xfrm>
              <a:off x="4701759" y="1771844"/>
              <a:ext cx="687796" cy="400109"/>
            </a:xfrm>
            <a:prstGeom prst="rect">
              <a:avLst/>
            </a:prstGeom>
            <a:noFill/>
          </p:spPr>
          <p:txBody>
            <a:bodyPr wrap="square" lIns="0" rIns="0" rtlCol="0" anchor="ctr">
              <a:spAutoFit/>
            </a:bodyPr>
            <a:lstStyle/>
            <a:p>
              <a:pPr algn="ctr"/>
              <a:r>
                <a:rPr lang="en-US" sz="1350" b="1" noProof="1">
                  <a:solidFill>
                    <a:schemeClr val="bg2"/>
                  </a:solidFill>
                  <a:latin typeface="Open Sans" panose="020B0606030504020204" pitchFamily="34" charset="0"/>
                  <a:ea typeface="Open Sans" panose="020B0606030504020204" pitchFamily="34" charset="0"/>
                  <a:cs typeface="Open Sans" panose="020B0606030504020204" pitchFamily="34" charset="0"/>
                </a:rPr>
                <a:t>05</a:t>
              </a:r>
            </a:p>
          </p:txBody>
        </p:sp>
      </p:grpSp>
      <p:pic>
        <p:nvPicPr>
          <p:cNvPr id="31" name="Imagem 30">
            <a:extLst>
              <a:ext uri="{FF2B5EF4-FFF2-40B4-BE49-F238E27FC236}">
                <a16:creationId xmlns:a16="http://schemas.microsoft.com/office/drawing/2014/main" id="{AD2D137C-8634-44B4-76F3-5D4E2DC479FC}"/>
              </a:ext>
            </a:extLst>
          </p:cNvPr>
          <p:cNvPicPr>
            <a:picLocks noChangeAspect="1"/>
          </p:cNvPicPr>
          <p:nvPr/>
        </p:nvPicPr>
        <p:blipFill>
          <a:blip r:embed="rId13"/>
          <a:stretch>
            <a:fillRect/>
          </a:stretch>
        </p:blipFill>
        <p:spPr>
          <a:xfrm>
            <a:off x="4092958" y="3069196"/>
            <a:ext cx="1211219" cy="1211219"/>
          </a:xfrm>
          <a:prstGeom prst="rect">
            <a:avLst/>
          </a:prstGeom>
        </p:spPr>
      </p:pic>
      <p:grpSp>
        <p:nvGrpSpPr>
          <p:cNvPr id="34" name="Agrupar 33">
            <a:extLst>
              <a:ext uri="{FF2B5EF4-FFF2-40B4-BE49-F238E27FC236}">
                <a16:creationId xmlns:a16="http://schemas.microsoft.com/office/drawing/2014/main" id="{C345DAFD-FFB2-77FE-3E56-E4D3D0E4478A}"/>
              </a:ext>
            </a:extLst>
          </p:cNvPr>
          <p:cNvGrpSpPr/>
          <p:nvPr/>
        </p:nvGrpSpPr>
        <p:grpSpPr>
          <a:xfrm>
            <a:off x="36318" y="1727141"/>
            <a:ext cx="2696350" cy="1318011"/>
            <a:chOff x="36318" y="1727141"/>
            <a:chExt cx="2696350" cy="1318011"/>
          </a:xfrm>
        </p:grpSpPr>
        <p:sp>
          <p:nvSpPr>
            <p:cNvPr id="32" name="TextBox 57">
              <a:extLst>
                <a:ext uri="{FF2B5EF4-FFF2-40B4-BE49-F238E27FC236}">
                  <a16:creationId xmlns:a16="http://schemas.microsoft.com/office/drawing/2014/main" id="{601C4014-DDEA-FB93-78DB-EC051497A006}"/>
                </a:ext>
              </a:extLst>
            </p:cNvPr>
            <p:cNvSpPr txBox="1"/>
            <p:nvPr/>
          </p:nvSpPr>
          <p:spPr>
            <a:xfrm>
              <a:off x="36318" y="1727141"/>
              <a:ext cx="2696350" cy="707886"/>
            </a:xfrm>
            <a:prstGeom prst="rect">
              <a:avLst/>
            </a:prstGeom>
            <a:noFill/>
          </p:spPr>
          <p:txBody>
            <a:bodyPr wrap="square" lIns="0" rIns="0" rtlCol="0" anchor="b">
              <a:spAutoFit/>
            </a:bodyPr>
            <a:lstStyle/>
            <a:p>
              <a:pPr algn="r"/>
              <a:r>
                <a:rPr lang="en-US" sz="2000" b="1" noProof="1">
                  <a:solidFill>
                    <a:srgbClr val="29CAD5"/>
                  </a:solidFill>
                  <a:latin typeface="Open Sans" panose="020B0606030504020204" pitchFamily="34" charset="0"/>
                  <a:ea typeface="Open Sans" panose="020B0606030504020204" pitchFamily="34" charset="0"/>
                  <a:cs typeface="Open Sans" panose="020B0606030504020204" pitchFamily="34" charset="0"/>
                </a:rPr>
                <a:t>National Presence</a:t>
              </a:r>
            </a:p>
            <a:p>
              <a:pPr algn="r"/>
              <a:endParaRPr lang="en-US" sz="2000" b="1" noProof="1">
                <a:solidFill>
                  <a:srgbClr val="29CAD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58">
              <a:extLst>
                <a:ext uri="{FF2B5EF4-FFF2-40B4-BE49-F238E27FC236}">
                  <a16:creationId xmlns:a16="http://schemas.microsoft.com/office/drawing/2014/main" id="{914E61DA-936B-2CB5-12D3-6E63F2496068}"/>
                </a:ext>
              </a:extLst>
            </p:cNvPr>
            <p:cNvSpPr txBox="1"/>
            <p:nvPr/>
          </p:nvSpPr>
          <p:spPr>
            <a:xfrm>
              <a:off x="428497" y="2106433"/>
              <a:ext cx="2304171" cy="938719"/>
            </a:xfrm>
            <a:prstGeom prst="rect">
              <a:avLst/>
            </a:prstGeom>
            <a:noFill/>
          </p:spPr>
          <p:txBody>
            <a:bodyPr wrap="square" lIns="0" rIns="0" rtlCol="0" anchor="t">
              <a:spAutoFit/>
            </a:bodyPr>
            <a:lstStyle/>
            <a:p>
              <a:pPr algn="just"/>
              <a:r>
                <a:rPr lang="en-US" sz="11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legal requirement that companies must have a Brazilian shareholder to obtain an operating license is expected to foster M&amp;A in Brazil</a:t>
              </a:r>
            </a:p>
          </p:txBody>
        </p:sp>
      </p:grpSp>
      <p:grpSp>
        <p:nvGrpSpPr>
          <p:cNvPr id="35" name="Agrupar 34">
            <a:extLst>
              <a:ext uri="{FF2B5EF4-FFF2-40B4-BE49-F238E27FC236}">
                <a16:creationId xmlns:a16="http://schemas.microsoft.com/office/drawing/2014/main" id="{74677439-DD56-8F38-C34A-1A5B95A12DF3}"/>
              </a:ext>
            </a:extLst>
          </p:cNvPr>
          <p:cNvGrpSpPr/>
          <p:nvPr/>
        </p:nvGrpSpPr>
        <p:grpSpPr>
          <a:xfrm>
            <a:off x="2364" y="3940658"/>
            <a:ext cx="2696350" cy="2349062"/>
            <a:chOff x="36318" y="1727141"/>
            <a:chExt cx="2696350" cy="2349062"/>
          </a:xfrm>
        </p:grpSpPr>
        <p:sp>
          <p:nvSpPr>
            <p:cNvPr id="36" name="TextBox 57">
              <a:extLst>
                <a:ext uri="{FF2B5EF4-FFF2-40B4-BE49-F238E27FC236}">
                  <a16:creationId xmlns:a16="http://schemas.microsoft.com/office/drawing/2014/main" id="{EE3BE492-5859-DDA4-BE2F-4EEF93C403FA}"/>
                </a:ext>
              </a:extLst>
            </p:cNvPr>
            <p:cNvSpPr txBox="1"/>
            <p:nvPr/>
          </p:nvSpPr>
          <p:spPr>
            <a:xfrm>
              <a:off x="36318" y="1727141"/>
              <a:ext cx="2696350" cy="707886"/>
            </a:xfrm>
            <a:prstGeom prst="rect">
              <a:avLst/>
            </a:prstGeom>
            <a:noFill/>
          </p:spPr>
          <p:txBody>
            <a:bodyPr wrap="square" lIns="0" rIns="0" rtlCol="0" anchor="b">
              <a:spAutoFit/>
            </a:bodyPr>
            <a:lstStyle/>
            <a:p>
              <a:pPr algn="r"/>
              <a:r>
                <a:rPr lang="en-US" sz="2000" b="1" noProof="1">
                  <a:solidFill>
                    <a:srgbClr val="3C4451"/>
                  </a:solidFill>
                  <a:latin typeface="Open Sans" panose="020B0606030504020204" pitchFamily="34" charset="0"/>
                  <a:ea typeface="Open Sans" panose="020B0606030504020204" pitchFamily="34" charset="0"/>
                  <a:cs typeface="Open Sans" panose="020B0606030504020204" pitchFamily="34" charset="0"/>
                </a:rPr>
                <a:t>Regulatory Cost </a:t>
              </a:r>
            </a:p>
            <a:p>
              <a:pPr algn="r"/>
              <a:endParaRPr lang="en-US" sz="2000" b="1" noProof="1">
                <a:solidFill>
                  <a:srgbClr val="29CAD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58">
              <a:extLst>
                <a:ext uri="{FF2B5EF4-FFF2-40B4-BE49-F238E27FC236}">
                  <a16:creationId xmlns:a16="http://schemas.microsoft.com/office/drawing/2014/main" id="{52F7BA31-092F-4338-BCE8-D88DAA38C864}"/>
                </a:ext>
              </a:extLst>
            </p:cNvPr>
            <p:cNvSpPr txBox="1"/>
            <p:nvPr/>
          </p:nvSpPr>
          <p:spPr>
            <a:xfrm>
              <a:off x="428497" y="2106433"/>
              <a:ext cx="2304171" cy="1969770"/>
            </a:xfrm>
            <a:prstGeom prst="rect">
              <a:avLst/>
            </a:prstGeom>
            <a:noFill/>
          </p:spPr>
          <p:txBody>
            <a:bodyPr wrap="square" lIns="0" rIns="0" rtlCol="0" anchor="t">
              <a:spAutoFit/>
            </a:bodyPr>
            <a:lstStyle/>
            <a:p>
              <a:pPr algn="just"/>
              <a:r>
                <a:rPr lang="en-US" sz="12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M&amp;A trend is driven in part </a:t>
              </a:r>
              <a:r>
                <a:rPr lang="en-US" sz="11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by the substantial regulatory costs associated with the licensing process, including authorization fee that can reach BRL 30 million (thirty million Brazilian reais), technical certifications, and tax obligations. Collectively, these factors pose a significant challenge to the economic sustainability of smaller betting operators.</a:t>
              </a:r>
            </a:p>
          </p:txBody>
        </p:sp>
      </p:grpSp>
      <p:sp>
        <p:nvSpPr>
          <p:cNvPr id="39" name="CaixaDeTexto 38">
            <a:extLst>
              <a:ext uri="{FF2B5EF4-FFF2-40B4-BE49-F238E27FC236}">
                <a16:creationId xmlns:a16="http://schemas.microsoft.com/office/drawing/2014/main" id="{88523E45-E984-4F06-B97C-8BE4AE5854DA}"/>
              </a:ext>
            </a:extLst>
          </p:cNvPr>
          <p:cNvSpPr txBox="1"/>
          <p:nvPr/>
        </p:nvSpPr>
        <p:spPr>
          <a:xfrm>
            <a:off x="5304177" y="6858000"/>
            <a:ext cx="6683749" cy="700705"/>
          </a:xfrm>
          <a:prstGeom prst="rect">
            <a:avLst/>
          </a:prstGeom>
        </p:spPr>
        <p:txBody>
          <a:bodyPr wrap="square" lIns="72000" rIns="36000" rtlCol="0">
            <a:spAutoFit/>
          </a:bodyPr>
          <a:lstStyle/>
          <a:p>
            <a:pPr fontAlgn="auto">
              <a:lnSpc>
                <a:spcPct val="105000"/>
              </a:lnSpc>
              <a:spcBef>
                <a:spcPts val="300"/>
              </a:spcBef>
              <a:spcAft>
                <a:spcPts val="0"/>
              </a:spcAft>
              <a:buClr>
                <a:srgbClr val="06305D"/>
              </a:buClr>
              <a:buSzPct val="120000"/>
            </a:pPr>
            <a:endParaRPr lang="pt-BR"/>
          </a:p>
          <a:p>
            <a:pPr fontAlgn="auto">
              <a:lnSpc>
                <a:spcPct val="105000"/>
              </a:lnSpc>
              <a:spcBef>
                <a:spcPts val="300"/>
              </a:spcBef>
              <a:spcAft>
                <a:spcPts val="0"/>
              </a:spcAft>
              <a:buClr>
                <a:srgbClr val="06305D"/>
              </a:buClr>
              <a:buSzPct val="120000"/>
            </a:pPr>
            <a:endParaRPr lang="pt-BR" b="0" i="0">
              <a:latin typeface="+mn-lt"/>
            </a:endParaRPr>
          </a:p>
        </p:txBody>
      </p:sp>
      <p:grpSp>
        <p:nvGrpSpPr>
          <p:cNvPr id="40" name="Agrupar 39">
            <a:extLst>
              <a:ext uri="{FF2B5EF4-FFF2-40B4-BE49-F238E27FC236}">
                <a16:creationId xmlns:a16="http://schemas.microsoft.com/office/drawing/2014/main" id="{A1175F41-79FD-02CF-97AC-226FF1F1FC31}"/>
              </a:ext>
            </a:extLst>
          </p:cNvPr>
          <p:cNvGrpSpPr/>
          <p:nvPr/>
        </p:nvGrpSpPr>
        <p:grpSpPr>
          <a:xfrm>
            <a:off x="6256100" y="1598077"/>
            <a:ext cx="3284000" cy="1948952"/>
            <a:chOff x="-551331" y="1727141"/>
            <a:chExt cx="3284000" cy="1948952"/>
          </a:xfrm>
        </p:grpSpPr>
        <p:sp>
          <p:nvSpPr>
            <p:cNvPr id="41" name="TextBox 57">
              <a:extLst>
                <a:ext uri="{FF2B5EF4-FFF2-40B4-BE49-F238E27FC236}">
                  <a16:creationId xmlns:a16="http://schemas.microsoft.com/office/drawing/2014/main" id="{55F49FF5-B2BE-C478-AA49-4F15242C47C5}"/>
                </a:ext>
              </a:extLst>
            </p:cNvPr>
            <p:cNvSpPr txBox="1"/>
            <p:nvPr/>
          </p:nvSpPr>
          <p:spPr>
            <a:xfrm>
              <a:off x="36318" y="1727141"/>
              <a:ext cx="2696350" cy="707886"/>
            </a:xfrm>
            <a:prstGeom prst="rect">
              <a:avLst/>
            </a:prstGeom>
            <a:noFill/>
          </p:spPr>
          <p:txBody>
            <a:bodyPr wrap="square" lIns="0" rIns="0" rtlCol="0" anchor="b">
              <a:spAutoFit/>
            </a:bodyPr>
            <a:lstStyle/>
            <a:p>
              <a:pPr algn="r"/>
              <a:r>
                <a:rPr lang="en-US" sz="2000" b="1" noProof="1">
                  <a:solidFill>
                    <a:srgbClr val="0C679D"/>
                  </a:solidFill>
                  <a:latin typeface="Open Sans" panose="020B0606030504020204" pitchFamily="34" charset="0"/>
                  <a:ea typeface="Open Sans" panose="020B0606030504020204" pitchFamily="34" charset="0"/>
                  <a:cs typeface="Open Sans" panose="020B0606030504020204" pitchFamily="34" charset="0"/>
                </a:rPr>
                <a:t>National  x Global</a:t>
              </a:r>
            </a:p>
            <a:p>
              <a:pPr algn="r"/>
              <a:endParaRPr lang="en-US" sz="2000" b="1" noProof="1">
                <a:solidFill>
                  <a:srgbClr val="29CAD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58">
              <a:extLst>
                <a:ext uri="{FF2B5EF4-FFF2-40B4-BE49-F238E27FC236}">
                  <a16:creationId xmlns:a16="http://schemas.microsoft.com/office/drawing/2014/main" id="{1363400A-65E9-8BF8-E7D3-37AC13FAEF2D}"/>
                </a:ext>
              </a:extLst>
            </p:cNvPr>
            <p:cNvSpPr txBox="1"/>
            <p:nvPr/>
          </p:nvSpPr>
          <p:spPr>
            <a:xfrm>
              <a:off x="-551331" y="2106433"/>
              <a:ext cx="3284000" cy="1569660"/>
            </a:xfrm>
            <a:prstGeom prst="rect">
              <a:avLst/>
            </a:prstGeom>
            <a:noFill/>
          </p:spPr>
          <p:txBody>
            <a:bodyPr wrap="square" lIns="0" rIns="0" rtlCol="0" anchor="t">
              <a:spAutoFit/>
            </a:bodyPr>
            <a:lstStyle/>
            <a:p>
              <a:pPr algn="just"/>
              <a:r>
                <a:rPr lang="en-US" sz="12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Although there will likely be increased competition from global companies, local operators in Brazil's sports betting market can compete successfully using a variety of strategies. Such tactics might make it possible for them to become the industry's "local champions.“</a:t>
              </a:r>
            </a:p>
            <a:p>
              <a:pPr algn="just"/>
              <a:endParaRPr lang="en-US" sz="12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6" name="Agrupar 45">
            <a:extLst>
              <a:ext uri="{FF2B5EF4-FFF2-40B4-BE49-F238E27FC236}">
                <a16:creationId xmlns:a16="http://schemas.microsoft.com/office/drawing/2014/main" id="{937EBE34-1D21-5B2A-18A9-903E91B6809D}"/>
              </a:ext>
            </a:extLst>
          </p:cNvPr>
          <p:cNvGrpSpPr/>
          <p:nvPr/>
        </p:nvGrpSpPr>
        <p:grpSpPr>
          <a:xfrm>
            <a:off x="6991386" y="3496965"/>
            <a:ext cx="2696351" cy="1579621"/>
            <a:chOff x="36317" y="1727141"/>
            <a:chExt cx="2696351" cy="1579621"/>
          </a:xfrm>
        </p:grpSpPr>
        <p:sp>
          <p:nvSpPr>
            <p:cNvPr id="47" name="TextBox 57">
              <a:extLst>
                <a:ext uri="{FF2B5EF4-FFF2-40B4-BE49-F238E27FC236}">
                  <a16:creationId xmlns:a16="http://schemas.microsoft.com/office/drawing/2014/main" id="{A0B6EB31-B8FD-AAF0-D4F1-3F84B5574329}"/>
                </a:ext>
              </a:extLst>
            </p:cNvPr>
            <p:cNvSpPr txBox="1"/>
            <p:nvPr/>
          </p:nvSpPr>
          <p:spPr>
            <a:xfrm>
              <a:off x="36318" y="1727141"/>
              <a:ext cx="2696350" cy="707886"/>
            </a:xfrm>
            <a:prstGeom prst="rect">
              <a:avLst/>
            </a:prstGeom>
            <a:noFill/>
          </p:spPr>
          <p:txBody>
            <a:bodyPr wrap="square" lIns="0" rIns="0" rtlCol="0" anchor="b">
              <a:spAutoFit/>
            </a:bodyPr>
            <a:lstStyle/>
            <a:p>
              <a:pPr algn="r"/>
              <a:r>
                <a:rPr lang="en-US" sz="2000" b="1" noProof="1">
                  <a:solidFill>
                    <a:srgbClr val="182F4F"/>
                  </a:solidFill>
                  <a:latin typeface="Open Sans" panose="020B0606030504020204" pitchFamily="34" charset="0"/>
                  <a:ea typeface="Open Sans" panose="020B0606030504020204" pitchFamily="34" charset="0"/>
                  <a:cs typeface="Open Sans" panose="020B0606030504020204" pitchFamily="34" charset="0"/>
                </a:rPr>
                <a:t>Value Chain</a:t>
              </a:r>
            </a:p>
            <a:p>
              <a:pPr algn="r"/>
              <a:endParaRPr lang="en-US" sz="2000" b="1" noProof="1">
                <a:solidFill>
                  <a:srgbClr val="29CAD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58">
              <a:extLst>
                <a:ext uri="{FF2B5EF4-FFF2-40B4-BE49-F238E27FC236}">
                  <a16:creationId xmlns:a16="http://schemas.microsoft.com/office/drawing/2014/main" id="{C5C9B46E-1CA7-BD48-7B2B-57086CC323DB}"/>
                </a:ext>
              </a:extLst>
            </p:cNvPr>
            <p:cNvSpPr txBox="1"/>
            <p:nvPr/>
          </p:nvSpPr>
          <p:spPr>
            <a:xfrm>
              <a:off x="36317" y="2106433"/>
              <a:ext cx="2696351" cy="1200329"/>
            </a:xfrm>
            <a:prstGeom prst="rect">
              <a:avLst/>
            </a:prstGeom>
            <a:noFill/>
          </p:spPr>
          <p:txBody>
            <a:bodyPr wrap="square" lIns="0" rIns="0" rtlCol="0" anchor="t">
              <a:spAutoFit/>
            </a:bodyPr>
            <a:lstStyle/>
            <a:p>
              <a:pPr algn="just"/>
              <a:r>
                <a:rPr lang="en-US" sz="12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business-to-business (B2B) value chain is poised for investment, with development and consolidation expected to continue over the medium term.</a:t>
              </a:r>
            </a:p>
            <a:p>
              <a:pPr algn="just"/>
              <a:endParaRPr lang="en-US" sz="12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0" name="Agrupar 49">
            <a:extLst>
              <a:ext uri="{FF2B5EF4-FFF2-40B4-BE49-F238E27FC236}">
                <a16:creationId xmlns:a16="http://schemas.microsoft.com/office/drawing/2014/main" id="{2FC192ED-4FF2-11D4-88EB-70F894B7A870}"/>
              </a:ext>
            </a:extLst>
          </p:cNvPr>
          <p:cNvGrpSpPr/>
          <p:nvPr/>
        </p:nvGrpSpPr>
        <p:grpSpPr>
          <a:xfrm>
            <a:off x="5137398" y="4843977"/>
            <a:ext cx="4338829" cy="1887398"/>
            <a:chOff x="36316" y="1419364"/>
            <a:chExt cx="4338829" cy="1887398"/>
          </a:xfrm>
        </p:grpSpPr>
        <p:sp>
          <p:nvSpPr>
            <p:cNvPr id="51" name="TextBox 57">
              <a:extLst>
                <a:ext uri="{FF2B5EF4-FFF2-40B4-BE49-F238E27FC236}">
                  <a16:creationId xmlns:a16="http://schemas.microsoft.com/office/drawing/2014/main" id="{5E7A385D-E8CC-5322-35C8-6CD74FB96429}"/>
                </a:ext>
              </a:extLst>
            </p:cNvPr>
            <p:cNvSpPr txBox="1"/>
            <p:nvPr/>
          </p:nvSpPr>
          <p:spPr>
            <a:xfrm>
              <a:off x="36317" y="1419364"/>
              <a:ext cx="4338827" cy="1015663"/>
            </a:xfrm>
            <a:prstGeom prst="rect">
              <a:avLst/>
            </a:prstGeom>
            <a:noFill/>
          </p:spPr>
          <p:txBody>
            <a:bodyPr wrap="square" lIns="0" rIns="0" rtlCol="0" anchor="b">
              <a:spAutoFit/>
            </a:bodyPr>
            <a:lstStyle/>
            <a:p>
              <a:pPr algn="r"/>
              <a:endParaRPr lang="en-US" sz="2000" b="1" noProof="1">
                <a:solidFill>
                  <a:srgbClr val="182F4F"/>
                </a:solidFill>
                <a:latin typeface="Open Sans" panose="020B0606030504020204" pitchFamily="34" charset="0"/>
                <a:ea typeface="Open Sans" panose="020B0606030504020204" pitchFamily="34" charset="0"/>
                <a:cs typeface="Open Sans" panose="020B0606030504020204" pitchFamily="34" charset="0"/>
              </a:endParaRPr>
            </a:p>
            <a:p>
              <a:pPr algn="r"/>
              <a:r>
                <a:rPr lang="en-US" sz="2000" b="1" noProof="1">
                  <a:solidFill>
                    <a:srgbClr val="A2BDE2"/>
                  </a:solidFill>
                  <a:latin typeface="Open Sans" panose="020B0606030504020204" pitchFamily="34" charset="0"/>
                  <a:ea typeface="Open Sans" panose="020B0606030504020204" pitchFamily="34" charset="0"/>
                  <a:cs typeface="Open Sans" panose="020B0606030504020204" pitchFamily="34" charset="0"/>
                </a:rPr>
                <a:t>Consolidation and IPOs </a:t>
              </a:r>
            </a:p>
            <a:p>
              <a:pPr algn="r"/>
              <a:endParaRPr lang="en-US" sz="2000" b="1" noProof="1">
                <a:solidFill>
                  <a:srgbClr val="29CAD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8">
              <a:extLst>
                <a:ext uri="{FF2B5EF4-FFF2-40B4-BE49-F238E27FC236}">
                  <a16:creationId xmlns:a16="http://schemas.microsoft.com/office/drawing/2014/main" id="{BCC572EF-BEDC-4E08-9092-E620C375882B}"/>
                </a:ext>
              </a:extLst>
            </p:cNvPr>
            <p:cNvSpPr txBox="1"/>
            <p:nvPr/>
          </p:nvSpPr>
          <p:spPr>
            <a:xfrm>
              <a:off x="36316" y="2106433"/>
              <a:ext cx="4338829" cy="1200329"/>
            </a:xfrm>
            <a:prstGeom prst="rect">
              <a:avLst/>
            </a:prstGeom>
            <a:noFill/>
          </p:spPr>
          <p:txBody>
            <a:bodyPr wrap="square" lIns="0" rIns="0" rtlCol="0" anchor="t">
              <a:spAutoFit/>
            </a:bodyPr>
            <a:lstStyle/>
            <a:p>
              <a:pPr algn="just"/>
              <a:r>
                <a:rPr lang="en-US" sz="12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number of sites is expected to fall, as happened in Colombia.We can expect large scale changes, ranging from marketing to the large-scale deployment of private equity investments, as well as access to the capital markets, including future initial public offerings.</a:t>
              </a:r>
            </a:p>
            <a:p>
              <a:pPr algn="just"/>
              <a:endParaRPr lang="en-US" sz="12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48097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AE8E3F1-C62F-EB2C-0964-32094A147787}"/>
              </a:ext>
            </a:extLst>
          </p:cNvPr>
          <p:cNvPicPr>
            <a:picLocks noChangeAspect="1"/>
          </p:cNvPicPr>
          <p:nvPr/>
        </p:nvPicPr>
        <p:blipFill rotWithShape="1">
          <a:blip r:embed="rId3"/>
          <a:srcRect r="7795"/>
          <a:stretch/>
        </p:blipFill>
        <p:spPr>
          <a:xfrm>
            <a:off x="567243" y="2888202"/>
            <a:ext cx="3395157" cy="3518495"/>
          </a:xfrm>
          <a:prstGeom prst="rect">
            <a:avLst/>
          </a:prstGeom>
        </p:spPr>
      </p:pic>
      <p:sp>
        <p:nvSpPr>
          <p:cNvPr id="24" name="Retângulo 23">
            <a:extLst>
              <a:ext uri="{FF2B5EF4-FFF2-40B4-BE49-F238E27FC236}">
                <a16:creationId xmlns:a16="http://schemas.microsoft.com/office/drawing/2014/main" id="{E12416D4-2128-1CE0-C770-E7EB7C8428DF}"/>
              </a:ext>
            </a:extLst>
          </p:cNvPr>
          <p:cNvSpPr/>
          <p:nvPr/>
        </p:nvSpPr>
        <p:spPr>
          <a:xfrm>
            <a:off x="4318000" y="1361986"/>
            <a:ext cx="3416300" cy="1058273"/>
          </a:xfrm>
          <a:prstGeom prst="rect">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8" name="Retângulo: Cantos Arredondados 17">
            <a:extLst>
              <a:ext uri="{FF2B5EF4-FFF2-40B4-BE49-F238E27FC236}">
                <a16:creationId xmlns:a16="http://schemas.microsoft.com/office/drawing/2014/main" id="{90E64E1D-2DB6-7C1D-2CDF-4F308BF390C9}"/>
              </a:ext>
            </a:extLst>
          </p:cNvPr>
          <p:cNvSpPr/>
          <p:nvPr/>
        </p:nvSpPr>
        <p:spPr>
          <a:xfrm>
            <a:off x="4420711" y="1805963"/>
            <a:ext cx="1668812" cy="304208"/>
          </a:xfrm>
          <a:prstGeom prst="roundRect">
            <a:avLst/>
          </a:prstGeom>
          <a:noFill/>
          <a:ln>
            <a:solidFill>
              <a:srgbClr val="38454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 name="Título 1">
            <a:extLst>
              <a:ext uri="{FF2B5EF4-FFF2-40B4-BE49-F238E27FC236}">
                <a16:creationId xmlns:a16="http://schemas.microsoft.com/office/drawing/2014/main" id="{4AFB3196-237D-4637-987D-14C7D0CE78B8}"/>
              </a:ext>
            </a:extLst>
          </p:cNvPr>
          <p:cNvSpPr>
            <a:spLocks noGrp="1"/>
          </p:cNvSpPr>
          <p:nvPr>
            <p:ph type="title"/>
          </p:nvPr>
        </p:nvSpPr>
        <p:spPr>
          <a:xfrm>
            <a:off x="415924" y="414000"/>
            <a:ext cx="6732000" cy="380480"/>
          </a:xfrm>
        </p:spPr>
        <p:txBody>
          <a:bodyPr/>
          <a:lstStyle/>
          <a:p>
            <a:r>
              <a:rPr lang="pt-BR" sz="2000" b="1" dirty="0"/>
              <a:t>Brazil:</a:t>
            </a:r>
            <a:r>
              <a:rPr lang="pt-BR" sz="2000" dirty="0"/>
              <a:t> MARKET OUTLOOK</a:t>
            </a:r>
            <a:endParaRPr lang="pt-BR" sz="2000" dirty="0">
              <a:highlight>
                <a:srgbClr val="FFFF00"/>
              </a:highlight>
            </a:endParaRPr>
          </a:p>
        </p:txBody>
      </p:sp>
      <p:sp>
        <p:nvSpPr>
          <p:cNvPr id="4" name="Espaço Reservado para Conteúdo 3">
            <a:extLst>
              <a:ext uri="{FF2B5EF4-FFF2-40B4-BE49-F238E27FC236}">
                <a16:creationId xmlns:a16="http://schemas.microsoft.com/office/drawing/2014/main" id="{8DF3C1C4-6C8D-470F-ACE9-0BAF0F6C5354}"/>
              </a:ext>
            </a:extLst>
          </p:cNvPr>
          <p:cNvSpPr>
            <a:spLocks noGrp="1"/>
          </p:cNvSpPr>
          <p:nvPr>
            <p:ph sz="quarter" idx="13"/>
          </p:nvPr>
        </p:nvSpPr>
        <p:spPr/>
        <p:txBody>
          <a:bodyPr/>
          <a:lstStyle/>
          <a:p>
            <a:r>
              <a:rPr lang="en-US" b="1" dirty="0"/>
              <a:t>Addressable Market : </a:t>
            </a:r>
            <a:r>
              <a:rPr lang="en-US" dirty="0"/>
              <a:t>Map of the Brazilian Online Betting Segment </a:t>
            </a:r>
            <a:endParaRPr lang="pt-BR" dirty="0"/>
          </a:p>
        </p:txBody>
      </p:sp>
      <p:sp>
        <p:nvSpPr>
          <p:cNvPr id="8" name="CaixaDeTexto 7">
            <a:extLst>
              <a:ext uri="{FF2B5EF4-FFF2-40B4-BE49-F238E27FC236}">
                <a16:creationId xmlns:a16="http://schemas.microsoft.com/office/drawing/2014/main" id="{204686CF-2659-3296-EBC6-AC2E4E1115FF}"/>
              </a:ext>
            </a:extLst>
          </p:cNvPr>
          <p:cNvSpPr txBox="1"/>
          <p:nvPr/>
        </p:nvSpPr>
        <p:spPr>
          <a:xfrm>
            <a:off x="428497" y="1361986"/>
            <a:ext cx="3889503" cy="1061829"/>
          </a:xfrm>
          <a:prstGeom prst="rect">
            <a:avLst/>
          </a:prstGeom>
          <a:solidFill>
            <a:schemeClr val="bg1">
              <a:lumMod val="95000"/>
            </a:schemeClr>
          </a:solidFill>
          <a:ln>
            <a:solidFill>
              <a:schemeClr val="accent2"/>
            </a:solidFill>
          </a:ln>
        </p:spPr>
        <p:txBody>
          <a:bodyPr wrap="square">
            <a:spAutoFit/>
          </a:bodyPr>
          <a:lstStyle/>
          <a:p>
            <a:r>
              <a:rPr lang="pt-BR" sz="1600" b="1" dirty="0">
                <a:latin typeface="Open Sans" panose="020B0606030504020204" pitchFamily="34" charset="0"/>
                <a:ea typeface="Open Sans" panose="020B0606030504020204" pitchFamily="34" charset="0"/>
                <a:cs typeface="Open Sans" panose="020B0606030504020204" pitchFamily="34" charset="0"/>
              </a:rPr>
              <a:t>CNAE: 92.00-3-99 (5° Nível) </a:t>
            </a:r>
          </a:p>
          <a:p>
            <a:r>
              <a:rPr lang="pt-BR" sz="1400" dirty="0">
                <a:latin typeface="Open Sans" panose="020B0606030504020204" pitchFamily="34" charset="0"/>
                <a:ea typeface="Open Sans" panose="020B0606030504020204" pitchFamily="34" charset="0"/>
                <a:cs typeface="Open Sans" panose="020B0606030504020204" pitchFamily="34" charset="0"/>
              </a:rPr>
              <a:t>Betting Games</a:t>
            </a:r>
            <a:br>
              <a:rPr lang="pt-BR" sz="1400" dirty="0">
                <a:latin typeface="Open Sans" panose="020B0606030504020204" pitchFamily="34" charset="0"/>
                <a:ea typeface="Open Sans" panose="020B0606030504020204" pitchFamily="34" charset="0"/>
                <a:cs typeface="Open Sans" panose="020B0606030504020204" pitchFamily="34" charset="0"/>
              </a:rPr>
            </a:br>
            <a:r>
              <a:rPr lang="pt-BR" sz="1100" dirty="0">
                <a:latin typeface="Open Sans" panose="020B0606030504020204" pitchFamily="34" charset="0"/>
                <a:ea typeface="Open Sans" panose="020B0606030504020204" pitchFamily="34" charset="0"/>
                <a:cs typeface="Open Sans" panose="020B0606030504020204" pitchFamily="34" charset="0"/>
              </a:rPr>
              <a:t>EXPLORAÇÃO DE JOGOS DE AZAR E APOSTAS NÃO ESPECIFICADOS ANTERIORMENTE</a:t>
            </a:r>
          </a:p>
          <a:p>
            <a:endParaRPr lang="pt-BR" sz="1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descr="On Icon | 6b.u5ch.com">
            <a:extLst>
              <a:ext uri="{FF2B5EF4-FFF2-40B4-BE49-F238E27FC236}">
                <a16:creationId xmlns:a16="http://schemas.microsoft.com/office/drawing/2014/main" id="{E7AF3B9E-D40E-DCA0-027D-5948D6C5ACB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1828" y="1758161"/>
            <a:ext cx="423863" cy="423863"/>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63">
            <a:extLst>
              <a:ext uri="{FF2B5EF4-FFF2-40B4-BE49-F238E27FC236}">
                <a16:creationId xmlns:a16="http://schemas.microsoft.com/office/drawing/2014/main" id="{D5BC7300-0824-8478-28DC-7A7C3493AEE7}"/>
              </a:ext>
            </a:extLst>
          </p:cNvPr>
          <p:cNvSpPr/>
          <p:nvPr/>
        </p:nvSpPr>
        <p:spPr>
          <a:xfrm>
            <a:off x="4578199" y="1829455"/>
            <a:ext cx="1587793" cy="215444"/>
          </a:xfrm>
          <a:prstGeom prst="rect">
            <a:avLst/>
          </a:prstGeom>
        </p:spPr>
        <p:txBody>
          <a:bodyPr wrap="square">
            <a:spAutoFit/>
          </a:bodyPr>
          <a:lstStyle/>
          <a:p>
            <a:pPr algn="r"/>
            <a:r>
              <a:rPr lang="pt-BR" sz="8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CNAE 5º: </a:t>
            </a:r>
            <a:r>
              <a:rPr lang="pt-BR" sz="8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92.00-3-99-EXP</a:t>
            </a:r>
          </a:p>
        </p:txBody>
      </p:sp>
      <p:sp>
        <p:nvSpPr>
          <p:cNvPr id="26" name="CaixaDeTexto 25">
            <a:extLst>
              <a:ext uri="{FF2B5EF4-FFF2-40B4-BE49-F238E27FC236}">
                <a16:creationId xmlns:a16="http://schemas.microsoft.com/office/drawing/2014/main" id="{7DB3657C-5E0D-4051-0320-FF8C11C22E83}"/>
              </a:ext>
            </a:extLst>
          </p:cNvPr>
          <p:cNvSpPr txBox="1"/>
          <p:nvPr/>
        </p:nvSpPr>
        <p:spPr>
          <a:xfrm>
            <a:off x="6153309" y="1416014"/>
            <a:ext cx="1623683" cy="1015663"/>
          </a:xfrm>
          <a:prstGeom prst="rect">
            <a:avLst/>
          </a:prstGeom>
          <a:noFill/>
        </p:spPr>
        <p:txBody>
          <a:bodyPr wrap="square">
            <a:spAutoFit/>
          </a:bodyPr>
          <a:lstStyle/>
          <a:p>
            <a:r>
              <a:rPr lang="pt-BR" sz="3200" b="1" dirty="0">
                <a:latin typeface="Open Sans" panose="020B0606030504020204" pitchFamily="34" charset="0"/>
                <a:ea typeface="Open Sans" panose="020B0606030504020204" pitchFamily="34" charset="0"/>
                <a:cs typeface="Open Sans" panose="020B0606030504020204" pitchFamily="34" charset="0"/>
              </a:rPr>
              <a:t>383</a:t>
            </a:r>
          </a:p>
          <a:p>
            <a:r>
              <a:rPr lang="pt-BR" sz="1400" dirty="0">
                <a:latin typeface="Open Sans" panose="020B0606030504020204" pitchFamily="34" charset="0"/>
                <a:ea typeface="Open Sans" panose="020B0606030504020204" pitchFamily="34" charset="0"/>
                <a:cs typeface="Open Sans" panose="020B0606030504020204" pitchFamily="34" charset="0"/>
              </a:rPr>
              <a:t>Active </a:t>
            </a:r>
            <a:r>
              <a:rPr lang="pt-BR" sz="1400" dirty="0" err="1">
                <a:latin typeface="Open Sans" panose="020B0606030504020204" pitchFamily="34" charset="0"/>
                <a:ea typeface="Open Sans" panose="020B0606030504020204" pitchFamily="34" charset="0"/>
                <a:cs typeface="Open Sans" panose="020B0606030504020204" pitchFamily="34" charset="0"/>
              </a:rPr>
              <a:t>Companies</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30" name="Picture 6" descr="Escudo Con Un Logotipo De Marca De Verificación PNG ,dibujos Verificar  Iconos, Logo Icons, Iconos De Escudo PNG y Vector para Descargar Gratis |  Pngtree">
            <a:extLst>
              <a:ext uri="{FF2B5EF4-FFF2-40B4-BE49-F238E27FC236}">
                <a16:creationId xmlns:a16="http://schemas.microsoft.com/office/drawing/2014/main" id="{E59223A7-2095-227D-F400-6448A0CC7AE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0906" y="1359426"/>
            <a:ext cx="647700" cy="647700"/>
          </a:xfrm>
          <a:prstGeom prst="rect">
            <a:avLst/>
          </a:prstGeom>
          <a:noFill/>
          <a:extLst>
            <a:ext uri="{909E8E84-426E-40DD-AFC4-6F175D3DCCD1}">
              <a14:hiddenFill xmlns:a14="http://schemas.microsoft.com/office/drawing/2010/main">
                <a:solidFill>
                  <a:srgbClr val="FFFFFF"/>
                </a:solidFill>
              </a14:hiddenFill>
            </a:ext>
          </a:extLst>
        </p:spPr>
      </p:pic>
      <p:sp>
        <p:nvSpPr>
          <p:cNvPr id="29" name="Retângulo: Cantos Superiores Arredondados 28">
            <a:extLst>
              <a:ext uri="{FF2B5EF4-FFF2-40B4-BE49-F238E27FC236}">
                <a16:creationId xmlns:a16="http://schemas.microsoft.com/office/drawing/2014/main" id="{CEC3B8F8-071A-7CB1-B78E-ADEB364C0123}"/>
              </a:ext>
            </a:extLst>
          </p:cNvPr>
          <p:cNvSpPr/>
          <p:nvPr/>
        </p:nvSpPr>
        <p:spPr>
          <a:xfrm>
            <a:off x="428497" y="2598058"/>
            <a:ext cx="4686300" cy="232228"/>
          </a:xfrm>
          <a:prstGeom prst="round2Same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Companies</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by</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State</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 Top 12 States</a:t>
            </a:r>
          </a:p>
        </p:txBody>
      </p:sp>
      <p:sp>
        <p:nvSpPr>
          <p:cNvPr id="32" name="Retângulo 31">
            <a:extLst>
              <a:ext uri="{FF2B5EF4-FFF2-40B4-BE49-F238E27FC236}">
                <a16:creationId xmlns:a16="http://schemas.microsoft.com/office/drawing/2014/main" id="{13B75826-4619-74F9-8960-2CD72814E6A2}"/>
              </a:ext>
            </a:extLst>
          </p:cNvPr>
          <p:cNvSpPr/>
          <p:nvPr/>
        </p:nvSpPr>
        <p:spPr>
          <a:xfrm>
            <a:off x="428497" y="2830285"/>
            <a:ext cx="4686300" cy="363432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35" name="Colchete Esquerdo 34">
            <a:extLst>
              <a:ext uri="{FF2B5EF4-FFF2-40B4-BE49-F238E27FC236}">
                <a16:creationId xmlns:a16="http://schemas.microsoft.com/office/drawing/2014/main" id="{09B0C048-9F08-55F3-7FE0-4E77DB551168}"/>
              </a:ext>
            </a:extLst>
          </p:cNvPr>
          <p:cNvSpPr/>
          <p:nvPr/>
        </p:nvSpPr>
        <p:spPr>
          <a:xfrm>
            <a:off x="2926988" y="2906663"/>
            <a:ext cx="1651211" cy="2242103"/>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38" name="Retângulo: Cantos Superiores Arredondados 37">
            <a:extLst>
              <a:ext uri="{FF2B5EF4-FFF2-40B4-BE49-F238E27FC236}">
                <a16:creationId xmlns:a16="http://schemas.microsoft.com/office/drawing/2014/main" id="{46743875-5002-C9FA-DED7-5155C667FEBD}"/>
              </a:ext>
            </a:extLst>
          </p:cNvPr>
          <p:cNvSpPr/>
          <p:nvPr/>
        </p:nvSpPr>
        <p:spPr>
          <a:xfrm>
            <a:off x="5199700" y="2598058"/>
            <a:ext cx="4477700" cy="232228"/>
          </a:xfrm>
          <a:prstGeom prst="round2Same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Drill</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Down – </a:t>
            </a: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Companies</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by</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FTE</a:t>
            </a:r>
          </a:p>
        </p:txBody>
      </p:sp>
      <p:sp>
        <p:nvSpPr>
          <p:cNvPr id="39" name="Retângulo 38">
            <a:extLst>
              <a:ext uri="{FF2B5EF4-FFF2-40B4-BE49-F238E27FC236}">
                <a16:creationId xmlns:a16="http://schemas.microsoft.com/office/drawing/2014/main" id="{E13EE3BB-F0F1-ED57-FE25-D4AA8AD6223A}"/>
              </a:ext>
            </a:extLst>
          </p:cNvPr>
          <p:cNvSpPr/>
          <p:nvPr/>
        </p:nvSpPr>
        <p:spPr>
          <a:xfrm>
            <a:off x="5199699" y="2830286"/>
            <a:ext cx="4477701" cy="166297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0" name="Retângulo: Cantos Superiores Arredondados 39">
            <a:extLst>
              <a:ext uri="{FF2B5EF4-FFF2-40B4-BE49-F238E27FC236}">
                <a16:creationId xmlns:a16="http://schemas.microsoft.com/office/drawing/2014/main" id="{AF24306F-78F8-0AAD-7FA2-A43D2729A012}"/>
              </a:ext>
            </a:extLst>
          </p:cNvPr>
          <p:cNvSpPr/>
          <p:nvPr/>
        </p:nvSpPr>
        <p:spPr>
          <a:xfrm>
            <a:off x="5199700" y="4569187"/>
            <a:ext cx="4477700" cy="232228"/>
          </a:xfrm>
          <a:prstGeom prst="round2Same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Drill</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Down – </a:t>
            </a: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Companies</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by</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200" b="0" i="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Revenue</a:t>
            </a:r>
            <a:r>
              <a:rPr lang="pt-BR" sz="12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1" name="Retângulo 40">
            <a:extLst>
              <a:ext uri="{FF2B5EF4-FFF2-40B4-BE49-F238E27FC236}">
                <a16:creationId xmlns:a16="http://schemas.microsoft.com/office/drawing/2014/main" id="{37C236C3-C7E3-3420-2402-BDC5D9A636D3}"/>
              </a:ext>
            </a:extLst>
          </p:cNvPr>
          <p:cNvSpPr/>
          <p:nvPr/>
        </p:nvSpPr>
        <p:spPr>
          <a:xfrm>
            <a:off x="5199699" y="4801415"/>
            <a:ext cx="4477701" cy="1663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2" name="Retângulo 41">
            <a:extLst>
              <a:ext uri="{FF2B5EF4-FFF2-40B4-BE49-F238E27FC236}">
                <a16:creationId xmlns:a16="http://schemas.microsoft.com/office/drawing/2014/main" id="{4D28D58F-4E5A-E2A7-55B3-27210275C7EE}"/>
              </a:ext>
            </a:extLst>
          </p:cNvPr>
          <p:cNvSpPr/>
          <p:nvPr/>
        </p:nvSpPr>
        <p:spPr>
          <a:xfrm>
            <a:off x="7734300" y="1358835"/>
            <a:ext cx="1943100" cy="1058273"/>
          </a:xfrm>
          <a:prstGeom prst="rect">
            <a:avLst/>
          </a:prstGeom>
          <a:solidFill>
            <a:schemeClr val="bg1">
              <a:lumMod val="9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6" name="CaixaDeTexto 45">
            <a:extLst>
              <a:ext uri="{FF2B5EF4-FFF2-40B4-BE49-F238E27FC236}">
                <a16:creationId xmlns:a16="http://schemas.microsoft.com/office/drawing/2014/main" id="{1FB3C964-5945-5B7F-1041-823244B0BD82}"/>
              </a:ext>
            </a:extLst>
          </p:cNvPr>
          <p:cNvSpPr txBox="1"/>
          <p:nvPr/>
        </p:nvSpPr>
        <p:spPr>
          <a:xfrm>
            <a:off x="7973060" y="1537067"/>
            <a:ext cx="1704340" cy="461665"/>
          </a:xfrm>
          <a:prstGeom prst="rect">
            <a:avLst/>
          </a:prstGeom>
          <a:noFill/>
        </p:spPr>
        <p:txBody>
          <a:bodyPr wrap="square">
            <a:spAutoFit/>
          </a:bodyPr>
          <a:lstStyle/>
          <a:p>
            <a:pPr algn="r"/>
            <a:r>
              <a:rPr lang="pt-BR" sz="1200" i="1" dirty="0">
                <a:latin typeface="Open Sans" panose="020B0606030504020204" pitchFamily="34" charset="0"/>
                <a:ea typeface="Open Sans" panose="020B0606030504020204" pitchFamily="34" charset="0"/>
                <a:cs typeface="Open Sans" panose="020B0606030504020204" pitchFamily="34" charset="0"/>
              </a:rPr>
              <a:t>Redirection </a:t>
            </a:r>
            <a:r>
              <a:rPr lang="pt-BR" sz="1200" i="1" dirty="0" err="1">
                <a:latin typeface="Open Sans" panose="020B0606030504020204" pitchFamily="34" charset="0"/>
                <a:ea typeface="Open Sans" panose="020B0606030504020204" pitchFamily="34" charset="0"/>
                <a:cs typeface="Open Sans" panose="020B0606030504020204" pitchFamily="34" charset="0"/>
              </a:rPr>
              <a:t>analysis</a:t>
            </a:r>
            <a:r>
              <a:rPr lang="pt-BR" sz="1200" i="1" dirty="0">
                <a:latin typeface="Open Sans" panose="020B0606030504020204" pitchFamily="34" charset="0"/>
                <a:ea typeface="Open Sans" panose="020B0606030504020204" pitchFamily="34" charset="0"/>
                <a:cs typeface="Open Sans" panose="020B0606030504020204" pitchFamily="34" charset="0"/>
              </a:rPr>
              <a:t> (May 2024)</a:t>
            </a:r>
          </a:p>
        </p:txBody>
      </p:sp>
      <p:sp>
        <p:nvSpPr>
          <p:cNvPr id="1043" name="Elipse 1042">
            <a:extLst>
              <a:ext uri="{FF2B5EF4-FFF2-40B4-BE49-F238E27FC236}">
                <a16:creationId xmlns:a16="http://schemas.microsoft.com/office/drawing/2014/main" id="{E6A47F85-C791-B221-1FCE-F36F50584989}"/>
              </a:ext>
            </a:extLst>
          </p:cNvPr>
          <p:cNvSpPr/>
          <p:nvPr/>
        </p:nvSpPr>
        <p:spPr>
          <a:xfrm>
            <a:off x="11297734" y="4685301"/>
            <a:ext cx="570981" cy="230822"/>
          </a:xfrm>
          <a:prstGeom prst="ellipse">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000" b="0" i="0" dirty="0">
                <a:latin typeface="Open Sans" panose="020B0606030504020204" pitchFamily="34" charset="0"/>
                <a:ea typeface="Open Sans" panose="020B0606030504020204" pitchFamily="34" charset="0"/>
                <a:cs typeface="Open Sans" panose="020B0606030504020204" pitchFamily="34" charset="0"/>
              </a:rPr>
              <a:t>1,8K+</a:t>
            </a:r>
          </a:p>
        </p:txBody>
      </p:sp>
      <p:pic>
        <p:nvPicPr>
          <p:cNvPr id="25" name="Imagem 24">
            <a:extLst>
              <a:ext uri="{FF2B5EF4-FFF2-40B4-BE49-F238E27FC236}">
                <a16:creationId xmlns:a16="http://schemas.microsoft.com/office/drawing/2014/main" id="{D21A364F-F71C-6C4E-CE39-1CDFC2813CCA}"/>
              </a:ext>
            </a:extLst>
          </p:cNvPr>
          <p:cNvPicPr>
            <a:picLocks noChangeAspect="1"/>
          </p:cNvPicPr>
          <p:nvPr/>
        </p:nvPicPr>
        <p:blipFill>
          <a:blip r:embed="rId6"/>
          <a:stretch>
            <a:fillRect/>
          </a:stretch>
        </p:blipFill>
        <p:spPr>
          <a:xfrm>
            <a:off x="14515104" y="-590835"/>
            <a:ext cx="8315325" cy="3571875"/>
          </a:xfrm>
          <a:prstGeom prst="rect">
            <a:avLst/>
          </a:prstGeom>
        </p:spPr>
      </p:pic>
      <p:pic>
        <p:nvPicPr>
          <p:cNvPr id="47" name="Imagem 46">
            <a:extLst>
              <a:ext uri="{FF2B5EF4-FFF2-40B4-BE49-F238E27FC236}">
                <a16:creationId xmlns:a16="http://schemas.microsoft.com/office/drawing/2014/main" id="{7CC24649-BAB9-6937-BF1D-61B3D5CD0532}"/>
              </a:ext>
            </a:extLst>
          </p:cNvPr>
          <p:cNvPicPr>
            <a:picLocks noChangeAspect="1"/>
          </p:cNvPicPr>
          <p:nvPr/>
        </p:nvPicPr>
        <p:blipFill>
          <a:blip r:embed="rId7"/>
          <a:stretch>
            <a:fillRect/>
          </a:stretch>
        </p:blipFill>
        <p:spPr>
          <a:xfrm>
            <a:off x="14060031" y="3442373"/>
            <a:ext cx="9906000" cy="3680670"/>
          </a:xfrm>
          <a:prstGeom prst="rect">
            <a:avLst/>
          </a:prstGeom>
        </p:spPr>
      </p:pic>
      <p:pic>
        <p:nvPicPr>
          <p:cNvPr id="9" name="Imagem 8">
            <a:extLst>
              <a:ext uri="{FF2B5EF4-FFF2-40B4-BE49-F238E27FC236}">
                <a16:creationId xmlns:a16="http://schemas.microsoft.com/office/drawing/2014/main" id="{A07F2A11-A19E-9060-7E44-4B190C79038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072768" y="3146888"/>
            <a:ext cx="1942825" cy="2001878"/>
          </a:xfrm>
          <a:prstGeom prst="rect">
            <a:avLst/>
          </a:prstGeom>
        </p:spPr>
      </p:pic>
      <p:pic>
        <p:nvPicPr>
          <p:cNvPr id="11" name="Imagem 10">
            <a:extLst>
              <a:ext uri="{FF2B5EF4-FFF2-40B4-BE49-F238E27FC236}">
                <a16:creationId xmlns:a16="http://schemas.microsoft.com/office/drawing/2014/main" id="{EA26935D-C444-5917-0F7A-F8DF4A59ECCB}"/>
              </a:ext>
            </a:extLst>
          </p:cNvPr>
          <p:cNvPicPr>
            <a:picLocks noChangeAspect="1"/>
          </p:cNvPicPr>
          <p:nvPr/>
        </p:nvPicPr>
        <p:blipFill rotWithShape="1">
          <a:blip r:embed="rId9">
            <a:clrChange>
              <a:clrFrom>
                <a:srgbClr val="FFFFFF"/>
              </a:clrFrom>
              <a:clrTo>
                <a:srgbClr val="FFFFFF">
                  <a:alpha val="0"/>
                </a:srgbClr>
              </a:clrTo>
            </a:clrChange>
          </a:blip>
          <a:srcRect t="705"/>
          <a:stretch/>
        </p:blipFill>
        <p:spPr>
          <a:xfrm>
            <a:off x="5425206" y="3107882"/>
            <a:ext cx="3973018" cy="1447724"/>
          </a:xfrm>
          <a:prstGeom prst="rect">
            <a:avLst/>
          </a:prstGeom>
        </p:spPr>
      </p:pic>
      <p:pic>
        <p:nvPicPr>
          <p:cNvPr id="13" name="Imagem 12">
            <a:extLst>
              <a:ext uri="{FF2B5EF4-FFF2-40B4-BE49-F238E27FC236}">
                <a16:creationId xmlns:a16="http://schemas.microsoft.com/office/drawing/2014/main" id="{255E766A-E6E3-7CD0-9457-87991F9FD495}"/>
              </a:ext>
            </a:extLst>
          </p:cNvPr>
          <p:cNvPicPr>
            <a:picLocks noChangeAspect="1"/>
          </p:cNvPicPr>
          <p:nvPr/>
        </p:nvPicPr>
        <p:blipFill>
          <a:blip r:embed="rId10"/>
          <a:stretch>
            <a:fillRect/>
          </a:stretch>
        </p:blipFill>
        <p:spPr>
          <a:xfrm>
            <a:off x="5372094" y="4925738"/>
            <a:ext cx="4026129" cy="1480960"/>
          </a:xfrm>
          <a:prstGeom prst="rect">
            <a:avLst/>
          </a:prstGeom>
        </p:spPr>
      </p:pic>
    </p:spTree>
    <p:extLst>
      <p:ext uri="{BB962C8B-B14F-4D97-AF65-F5344CB8AC3E}">
        <p14:creationId xmlns:p14="http://schemas.microsoft.com/office/powerpoint/2010/main" val="1023192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81A1EC3-7587-DD32-414C-843D3B7D7705}"/>
              </a:ext>
            </a:extLst>
          </p:cNvPr>
          <p:cNvSpPr>
            <a:spLocks noGrp="1"/>
          </p:cNvSpPr>
          <p:nvPr>
            <p:ph type="title"/>
          </p:nvPr>
        </p:nvSpPr>
        <p:spPr>
          <a:xfrm>
            <a:off x="3229200" y="4513195"/>
            <a:ext cx="6588000" cy="385358"/>
          </a:xfrm>
        </p:spPr>
        <p:txBody>
          <a:bodyPr/>
          <a:lstStyle/>
          <a:p>
            <a:r>
              <a:rPr lang="pt-BR" dirty="0" err="1"/>
              <a:t>BrazilianE-gaming</a:t>
            </a:r>
            <a:r>
              <a:rPr lang="pt-BR" dirty="0"/>
              <a:t> </a:t>
            </a:r>
            <a:r>
              <a:rPr lang="pt-BR" dirty="0" err="1"/>
              <a:t>market</a:t>
            </a:r>
            <a:r>
              <a:rPr lang="pt-BR" dirty="0"/>
              <a:t> OUTLOOK</a:t>
            </a:r>
          </a:p>
        </p:txBody>
      </p:sp>
    </p:spTree>
    <p:extLst>
      <p:ext uri="{BB962C8B-B14F-4D97-AF65-F5344CB8AC3E}">
        <p14:creationId xmlns:p14="http://schemas.microsoft.com/office/powerpoint/2010/main" val="2719704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dirty="0"/>
              <a:t>Brazil:</a:t>
            </a:r>
            <a:r>
              <a:rPr lang="pt-BR" sz="2000" dirty="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At a Glance: </a:t>
            </a:r>
            <a:r>
              <a:rPr lang="en-US" dirty="0"/>
              <a:t>Brazil is one of the top Online Gaming markets (2023)</a:t>
            </a:r>
            <a:endParaRPr lang="pt-BR" dirty="0"/>
          </a:p>
        </p:txBody>
      </p:sp>
      <p:pic>
        <p:nvPicPr>
          <p:cNvPr id="8" name="Imagem 7">
            <a:extLst>
              <a:ext uri="{FF2B5EF4-FFF2-40B4-BE49-F238E27FC236}">
                <a16:creationId xmlns:a16="http://schemas.microsoft.com/office/drawing/2014/main" id="{560A572C-EA08-BD45-7F93-D9A1D83A1061}"/>
              </a:ext>
            </a:extLst>
          </p:cNvPr>
          <p:cNvPicPr>
            <a:picLocks noChangeAspect="1"/>
          </p:cNvPicPr>
          <p:nvPr/>
        </p:nvPicPr>
        <p:blipFill>
          <a:blip r:embed="rId3"/>
          <a:stretch>
            <a:fillRect/>
          </a:stretch>
        </p:blipFill>
        <p:spPr>
          <a:xfrm>
            <a:off x="1674055" y="1349980"/>
            <a:ext cx="5927026" cy="4917990"/>
          </a:xfrm>
          <a:prstGeom prst="rect">
            <a:avLst/>
          </a:prstGeom>
        </p:spPr>
      </p:pic>
      <p:sp>
        <p:nvSpPr>
          <p:cNvPr id="11" name="Retângulo: Cantos Arredondados 10">
            <a:extLst>
              <a:ext uri="{FF2B5EF4-FFF2-40B4-BE49-F238E27FC236}">
                <a16:creationId xmlns:a16="http://schemas.microsoft.com/office/drawing/2014/main" id="{B718ED16-8305-1CF4-E1CF-05A194BB6F7F}"/>
              </a:ext>
            </a:extLst>
          </p:cNvPr>
          <p:cNvSpPr/>
          <p:nvPr/>
        </p:nvSpPr>
        <p:spPr>
          <a:xfrm>
            <a:off x="1733550" y="1349979"/>
            <a:ext cx="5867531" cy="3692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pt-BR" sz="1100" b="0" i="0" dirty="0">
                <a:latin typeface="Open Sans" panose="020B0606030504020204" pitchFamily="34" charset="0"/>
                <a:ea typeface="Open Sans" panose="020B0606030504020204" pitchFamily="34" charset="0"/>
                <a:cs typeface="Open Sans" panose="020B0606030504020204" pitchFamily="34" charset="0"/>
              </a:rPr>
              <a:t>                                          </a:t>
            </a:r>
            <a:r>
              <a:rPr lang="pt-BR" sz="1100" b="1" i="0" dirty="0">
                <a:latin typeface="Open Sans" panose="020B0606030504020204" pitchFamily="34" charset="0"/>
                <a:ea typeface="Open Sans" panose="020B0606030504020204" pitchFamily="34" charset="0"/>
                <a:cs typeface="Open Sans" panose="020B0606030504020204" pitchFamily="34" charset="0"/>
              </a:rPr>
              <a:t>Market                                </a:t>
            </a:r>
            <a:r>
              <a:rPr lang="pt-BR" sz="1100" b="1" i="0" dirty="0" err="1">
                <a:latin typeface="Open Sans" panose="020B0606030504020204" pitchFamily="34" charset="0"/>
                <a:ea typeface="Open Sans" panose="020B0606030504020204" pitchFamily="34" charset="0"/>
                <a:cs typeface="Open Sans" panose="020B0606030504020204" pitchFamily="34" charset="0"/>
              </a:rPr>
              <a:t>Revenue</a:t>
            </a:r>
            <a:r>
              <a:rPr lang="pt-BR" sz="1100" b="1" dirty="0">
                <a:latin typeface="Open Sans" panose="020B0606030504020204" pitchFamily="34" charset="0"/>
                <a:ea typeface="Open Sans" panose="020B0606030504020204" pitchFamily="34" charset="0"/>
                <a:cs typeface="Open Sans" panose="020B0606030504020204" pitchFamily="34" charset="0"/>
              </a:rPr>
              <a:t> (USD B)	      #Players</a:t>
            </a:r>
            <a:endParaRPr lang="pt-BR" sz="1100" b="1" i="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88900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2BA3028E-F521-F0E5-EA83-742EA7D41012}"/>
            </a:ext>
          </a:extLst>
        </p:cNvPr>
        <p:cNvGrpSpPr/>
        <p:nvPr/>
      </p:nvGrpSpPr>
      <p:grpSpPr>
        <a:xfrm>
          <a:off x="0" y="0"/>
          <a:ext cx="0" cy="0"/>
          <a:chOff x="0" y="0"/>
          <a:chExt cx="0" cy="0"/>
        </a:xfrm>
      </p:grpSpPr>
      <p:sp>
        <p:nvSpPr>
          <p:cNvPr id="8" name="Retângulo 7">
            <a:extLst>
              <a:ext uri="{FF2B5EF4-FFF2-40B4-BE49-F238E27FC236}">
                <a16:creationId xmlns:a16="http://schemas.microsoft.com/office/drawing/2014/main" id="{76D9035F-C974-CA54-7101-2D5C4F307B7F}"/>
              </a:ext>
            </a:extLst>
          </p:cNvPr>
          <p:cNvSpPr/>
          <p:nvPr/>
        </p:nvSpPr>
        <p:spPr>
          <a:xfrm>
            <a:off x="398938" y="1204683"/>
            <a:ext cx="6919446" cy="175622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9" name="CaixaDeTexto 8">
            <a:extLst>
              <a:ext uri="{FF2B5EF4-FFF2-40B4-BE49-F238E27FC236}">
                <a16:creationId xmlns:a16="http://schemas.microsoft.com/office/drawing/2014/main" id="{CB7E2A9A-0605-337E-6ED2-64AFAF24D6ED}"/>
              </a:ext>
            </a:extLst>
          </p:cNvPr>
          <p:cNvSpPr txBox="1"/>
          <p:nvPr/>
        </p:nvSpPr>
        <p:spPr>
          <a:xfrm>
            <a:off x="2449544" y="1371880"/>
            <a:ext cx="4546663" cy="1477328"/>
          </a:xfrm>
          <a:prstGeom prst="rect">
            <a:avLst/>
          </a:prstGeom>
        </p:spPr>
        <p:txBody>
          <a:bodyPr wrap="square" lIns="72000" rIns="36000" rtlCol="0">
            <a:spAutoFit/>
          </a:bodyPr>
          <a:lstStyle/>
          <a:p>
            <a:pPr algn="just"/>
            <a:r>
              <a:rPr lang="en-U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Latin America’s largest economy is also one of the world’s biggest and fastest-growing gaming markets. Brazil’s </a:t>
            </a:r>
            <a:r>
              <a:rPr lang="en-US" sz="15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i-gaminggame</a:t>
            </a:r>
            <a:r>
              <a:rPr lang="en-U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market is booming, driven by a growing middle class and increasing access to technology. </a:t>
            </a:r>
            <a:endParaRPr lang="pt-BR" sz="1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tângulo 9">
            <a:extLst>
              <a:ext uri="{FF2B5EF4-FFF2-40B4-BE49-F238E27FC236}">
                <a16:creationId xmlns:a16="http://schemas.microsoft.com/office/drawing/2014/main" id="{2273ADB2-B810-E202-7C1D-519855F83323}"/>
              </a:ext>
            </a:extLst>
          </p:cNvPr>
          <p:cNvSpPr/>
          <p:nvPr/>
        </p:nvSpPr>
        <p:spPr>
          <a:xfrm>
            <a:off x="7456766" y="1197423"/>
            <a:ext cx="2188682" cy="1756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1" name="CaixaDeTexto 10">
            <a:extLst>
              <a:ext uri="{FF2B5EF4-FFF2-40B4-BE49-F238E27FC236}">
                <a16:creationId xmlns:a16="http://schemas.microsoft.com/office/drawing/2014/main" id="{5CA02189-6AC2-CAFF-8DB1-47DA20EF13EF}"/>
              </a:ext>
            </a:extLst>
          </p:cNvPr>
          <p:cNvSpPr txBox="1"/>
          <p:nvPr/>
        </p:nvSpPr>
        <p:spPr>
          <a:xfrm>
            <a:off x="7575479" y="1430378"/>
            <a:ext cx="1074238" cy="769441"/>
          </a:xfrm>
          <a:prstGeom prst="rect">
            <a:avLst/>
          </a:prstGeom>
        </p:spPr>
        <p:txBody>
          <a:bodyPr wrap="square" lIns="72000" rIns="36000" rtlCol="0">
            <a:spAutoFit/>
          </a:bodyPr>
          <a:lstStyle/>
          <a:p>
            <a:pPr algn="just"/>
            <a:r>
              <a:rPr lang="pt-BR"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~$ 2 Bi</a:t>
            </a:r>
            <a:endParaRPr lang="pt-BR"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pt-BR"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aixaDeTexto 11">
            <a:extLst>
              <a:ext uri="{FF2B5EF4-FFF2-40B4-BE49-F238E27FC236}">
                <a16:creationId xmlns:a16="http://schemas.microsoft.com/office/drawing/2014/main" id="{5B463E5F-686D-CD30-EEF1-AD3A09CE15A7}"/>
              </a:ext>
            </a:extLst>
          </p:cNvPr>
          <p:cNvSpPr txBox="1"/>
          <p:nvPr/>
        </p:nvSpPr>
        <p:spPr>
          <a:xfrm>
            <a:off x="7543063" y="2292857"/>
            <a:ext cx="2016088" cy="523220"/>
          </a:xfrm>
          <a:prstGeom prst="rect">
            <a:avLst/>
          </a:prstGeom>
        </p:spPr>
        <p:txBody>
          <a:bodyPr wrap="square" lIns="72000" rIns="36000" rtlCol="0">
            <a:spAutoFit/>
          </a:bodyPr>
          <a:lstStyle/>
          <a:p>
            <a:pPr algn="just"/>
            <a:r>
              <a:rPr lang="pt-BR"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Size</a:t>
            </a:r>
            <a:r>
              <a:rPr lang="pt-BR"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of</a:t>
            </a:r>
            <a:r>
              <a:rPr lang="pt-BR"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Brazilian</a:t>
            </a:r>
            <a:r>
              <a:rPr lang="pt-BR"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Online </a:t>
            </a:r>
            <a:r>
              <a:rPr lang="pt-BR"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Gaming</a:t>
            </a:r>
            <a:r>
              <a:rPr lang="pt-BR"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Market</a:t>
            </a:r>
          </a:p>
        </p:txBody>
      </p:sp>
      <p:sp>
        <p:nvSpPr>
          <p:cNvPr id="13" name="Retângulo 12">
            <a:extLst>
              <a:ext uri="{FF2B5EF4-FFF2-40B4-BE49-F238E27FC236}">
                <a16:creationId xmlns:a16="http://schemas.microsoft.com/office/drawing/2014/main" id="{9AAD654A-F0F9-F8E4-7D89-C7EF81063D0A}"/>
              </a:ext>
            </a:extLst>
          </p:cNvPr>
          <p:cNvSpPr/>
          <p:nvPr/>
        </p:nvSpPr>
        <p:spPr>
          <a:xfrm>
            <a:off x="398937" y="3096377"/>
            <a:ext cx="2188682" cy="17562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4" name="CaixaDeTexto 13">
            <a:extLst>
              <a:ext uri="{FF2B5EF4-FFF2-40B4-BE49-F238E27FC236}">
                <a16:creationId xmlns:a16="http://schemas.microsoft.com/office/drawing/2014/main" id="{12756A1B-3ED3-D53D-6390-13466CC442C4}"/>
              </a:ext>
            </a:extLst>
          </p:cNvPr>
          <p:cNvSpPr txBox="1"/>
          <p:nvPr/>
        </p:nvSpPr>
        <p:spPr>
          <a:xfrm>
            <a:off x="561894" y="3329332"/>
            <a:ext cx="3882840" cy="923330"/>
          </a:xfrm>
          <a:prstGeom prst="rect">
            <a:avLst/>
          </a:prstGeom>
        </p:spPr>
        <p:txBody>
          <a:bodyPr wrap="square" lIns="72000" rIns="36000" rtlCol="0">
            <a:spAutoFit/>
          </a:bodyPr>
          <a:lstStyle/>
          <a:p>
            <a:pPr algn="just"/>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2x</a:t>
            </a:r>
            <a:endParaRPr lang="pt-BR"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pt-BR" sz="2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CaixaDeTexto 14">
            <a:extLst>
              <a:ext uri="{FF2B5EF4-FFF2-40B4-BE49-F238E27FC236}">
                <a16:creationId xmlns:a16="http://schemas.microsoft.com/office/drawing/2014/main" id="{1D7BECFB-BBBF-D250-4350-C97191B71AE8}"/>
              </a:ext>
            </a:extLst>
          </p:cNvPr>
          <p:cNvSpPr txBox="1"/>
          <p:nvPr/>
        </p:nvSpPr>
        <p:spPr>
          <a:xfrm>
            <a:off x="485234" y="4191811"/>
            <a:ext cx="2016088" cy="600164"/>
          </a:xfrm>
          <a:prstGeom prst="rect">
            <a:avLst/>
          </a:prstGeom>
        </p:spPr>
        <p:txBody>
          <a:bodyPr wrap="square" lIns="72000" rIns="36000" rtlCol="0">
            <a:spAutoFit/>
          </a:bodyPr>
          <a:lstStyle/>
          <a:p>
            <a:pPr algn="just"/>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Brazilian</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gaming</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market</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is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forecast</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to</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double</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over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the</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next</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4-5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years</a:t>
            </a:r>
            <a:endPar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tângulo 15">
            <a:extLst>
              <a:ext uri="{FF2B5EF4-FFF2-40B4-BE49-F238E27FC236}">
                <a16:creationId xmlns:a16="http://schemas.microsoft.com/office/drawing/2014/main" id="{FE56209C-8AC9-FAA8-52B8-1E8663707436}"/>
              </a:ext>
            </a:extLst>
          </p:cNvPr>
          <p:cNvSpPr/>
          <p:nvPr/>
        </p:nvSpPr>
        <p:spPr>
          <a:xfrm>
            <a:off x="2750576" y="3096377"/>
            <a:ext cx="2188682" cy="17562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7" name="CaixaDeTexto 16">
            <a:extLst>
              <a:ext uri="{FF2B5EF4-FFF2-40B4-BE49-F238E27FC236}">
                <a16:creationId xmlns:a16="http://schemas.microsoft.com/office/drawing/2014/main" id="{4D81E1CF-B71D-91B2-0B8A-921D59A3C109}"/>
              </a:ext>
            </a:extLst>
          </p:cNvPr>
          <p:cNvSpPr txBox="1"/>
          <p:nvPr/>
        </p:nvSpPr>
        <p:spPr>
          <a:xfrm>
            <a:off x="2913533" y="3329332"/>
            <a:ext cx="3882840" cy="584775"/>
          </a:xfrm>
          <a:prstGeom prst="rect">
            <a:avLst/>
          </a:prstGeom>
        </p:spPr>
        <p:txBody>
          <a:bodyPr wrap="square" lIns="72000" rIns="36000" rtlCol="0">
            <a:spAutoFit/>
          </a:bodyPr>
          <a:lstStyle/>
          <a:p>
            <a:pPr algn="just"/>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~74%</a:t>
            </a:r>
            <a:endParaRPr lang="pt-BR"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CaixaDeTexto 17">
            <a:extLst>
              <a:ext uri="{FF2B5EF4-FFF2-40B4-BE49-F238E27FC236}">
                <a16:creationId xmlns:a16="http://schemas.microsoft.com/office/drawing/2014/main" id="{E5461B73-D816-6CEB-F79F-C2D43CD15658}"/>
              </a:ext>
            </a:extLst>
          </p:cNvPr>
          <p:cNvSpPr txBox="1"/>
          <p:nvPr/>
        </p:nvSpPr>
        <p:spPr>
          <a:xfrm>
            <a:off x="2836873" y="4191811"/>
            <a:ext cx="2016088" cy="430887"/>
          </a:xfrm>
          <a:prstGeom prst="rect">
            <a:avLst/>
          </a:prstGeom>
        </p:spPr>
        <p:txBody>
          <a:bodyPr wrap="square" lIns="72000" rIns="36000" rtlCol="0">
            <a:spAutoFit/>
          </a:bodyPr>
          <a:lstStyle/>
          <a:p>
            <a:pPr algn="just"/>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73,9%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of</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Brazilians</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play videogames </a:t>
            </a:r>
          </a:p>
        </p:txBody>
      </p:sp>
      <p:sp>
        <p:nvSpPr>
          <p:cNvPr id="19" name="Retângulo 18">
            <a:extLst>
              <a:ext uri="{FF2B5EF4-FFF2-40B4-BE49-F238E27FC236}">
                <a16:creationId xmlns:a16="http://schemas.microsoft.com/office/drawing/2014/main" id="{5A54DFC2-8729-EA32-293A-7E04BCC32415}"/>
              </a:ext>
            </a:extLst>
          </p:cNvPr>
          <p:cNvSpPr/>
          <p:nvPr/>
        </p:nvSpPr>
        <p:spPr>
          <a:xfrm>
            <a:off x="5070708" y="3085964"/>
            <a:ext cx="2247675" cy="175622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0" name="CaixaDeTexto 19">
            <a:extLst>
              <a:ext uri="{FF2B5EF4-FFF2-40B4-BE49-F238E27FC236}">
                <a16:creationId xmlns:a16="http://schemas.microsoft.com/office/drawing/2014/main" id="{02B27809-3F83-646E-94ED-88D3FB949ECC}"/>
              </a:ext>
            </a:extLst>
          </p:cNvPr>
          <p:cNvSpPr txBox="1"/>
          <p:nvPr/>
        </p:nvSpPr>
        <p:spPr>
          <a:xfrm>
            <a:off x="5218918" y="3318919"/>
            <a:ext cx="3882840" cy="1077218"/>
          </a:xfrm>
          <a:prstGeom prst="rect">
            <a:avLst/>
          </a:prstGeom>
        </p:spPr>
        <p:txBody>
          <a:bodyPr wrap="square" lIns="72000" rIns="36000" rtlCol="0">
            <a:spAutoFit/>
          </a:bodyPr>
          <a:lstStyle/>
          <a:p>
            <a:pPr algn="just"/>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169%</a:t>
            </a:r>
            <a:endParaRPr lang="pt-BR"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pt-BR"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CaixaDeTexto 20">
            <a:extLst>
              <a:ext uri="{FF2B5EF4-FFF2-40B4-BE49-F238E27FC236}">
                <a16:creationId xmlns:a16="http://schemas.microsoft.com/office/drawing/2014/main" id="{22D981D6-9E8A-9DA3-E163-F1CCEBCF6765}"/>
              </a:ext>
            </a:extLst>
          </p:cNvPr>
          <p:cNvSpPr txBox="1"/>
          <p:nvPr/>
        </p:nvSpPr>
        <p:spPr>
          <a:xfrm>
            <a:off x="5142258" y="4181398"/>
            <a:ext cx="2016088" cy="430887"/>
          </a:xfrm>
          <a:prstGeom prst="rect">
            <a:avLst/>
          </a:prstGeom>
        </p:spPr>
        <p:txBody>
          <a:bodyPr wrap="square" lIns="72000" rIns="36000" rtlCol="0">
            <a:spAutoFit/>
          </a:bodyPr>
          <a:lstStyle/>
          <a:p>
            <a:pPr algn="just"/>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Game sector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growth</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between</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2018-2022</a:t>
            </a:r>
          </a:p>
        </p:txBody>
      </p:sp>
      <p:sp>
        <p:nvSpPr>
          <p:cNvPr id="23" name="Retângulo 22">
            <a:extLst>
              <a:ext uri="{FF2B5EF4-FFF2-40B4-BE49-F238E27FC236}">
                <a16:creationId xmlns:a16="http://schemas.microsoft.com/office/drawing/2014/main" id="{6E6FFC10-A9BA-DCE0-48A5-8C89A1600B9C}"/>
              </a:ext>
            </a:extLst>
          </p:cNvPr>
          <p:cNvSpPr/>
          <p:nvPr/>
        </p:nvSpPr>
        <p:spPr>
          <a:xfrm>
            <a:off x="7456766" y="3047614"/>
            <a:ext cx="2247675" cy="17562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4" name="CaixaDeTexto 23">
            <a:extLst>
              <a:ext uri="{FF2B5EF4-FFF2-40B4-BE49-F238E27FC236}">
                <a16:creationId xmlns:a16="http://schemas.microsoft.com/office/drawing/2014/main" id="{AD47E765-8AE9-E834-E61F-957B84687C06}"/>
              </a:ext>
            </a:extLst>
          </p:cNvPr>
          <p:cNvSpPr txBox="1"/>
          <p:nvPr/>
        </p:nvSpPr>
        <p:spPr>
          <a:xfrm>
            <a:off x="7619756" y="3280569"/>
            <a:ext cx="3882840" cy="1077218"/>
          </a:xfrm>
          <a:prstGeom prst="rect">
            <a:avLst/>
          </a:prstGeom>
        </p:spPr>
        <p:txBody>
          <a:bodyPr wrap="square" lIns="72000" rIns="36000" rtlCol="0">
            <a:spAutoFit/>
          </a:bodyPr>
          <a:lstStyle/>
          <a:p>
            <a:pPr algn="just"/>
            <a:r>
              <a:rPr lang="pt-BR"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5th</a:t>
            </a:r>
            <a:endParaRPr lang="pt-BR"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pt-BR"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CaixaDeTexto 24">
            <a:extLst>
              <a:ext uri="{FF2B5EF4-FFF2-40B4-BE49-F238E27FC236}">
                <a16:creationId xmlns:a16="http://schemas.microsoft.com/office/drawing/2014/main" id="{AA0FF940-C9D2-508A-E8D2-4495E6A031A8}"/>
              </a:ext>
            </a:extLst>
          </p:cNvPr>
          <p:cNvSpPr txBox="1"/>
          <p:nvPr/>
        </p:nvSpPr>
        <p:spPr>
          <a:xfrm>
            <a:off x="7543096" y="4143048"/>
            <a:ext cx="2016088" cy="430887"/>
          </a:xfrm>
          <a:prstGeom prst="rect">
            <a:avLst/>
          </a:prstGeom>
        </p:spPr>
        <p:txBody>
          <a:bodyPr wrap="square" lIns="72000" rIns="36000" rtlCol="0">
            <a:spAutoFit/>
          </a:bodyPr>
          <a:lstStyle/>
          <a:p>
            <a:pPr algn="just"/>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Largest</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global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market</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with over 100M </a:t>
            </a:r>
            <a:r>
              <a:rPr lang="pt-BR" sz="11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consumers</a:t>
            </a:r>
            <a:r>
              <a:rPr lang="pt-BR" sz="11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5132" name="Picture 12">
            <a:extLst>
              <a:ext uri="{FF2B5EF4-FFF2-40B4-BE49-F238E27FC236}">
                <a16:creationId xmlns:a16="http://schemas.microsoft.com/office/drawing/2014/main" id="{392F4EB1-75D2-AEAA-B5F0-12CB284E5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091" y="3192793"/>
            <a:ext cx="734463" cy="732935"/>
          </a:xfrm>
          <a:prstGeom prst="rect">
            <a:avLst/>
          </a:prstGeom>
          <a:noFill/>
          <a:extLst>
            <a:ext uri="{909E8E84-426E-40DD-AFC4-6F175D3DCCD1}">
              <a14:hiddenFill xmlns:a14="http://schemas.microsoft.com/office/drawing/2010/main">
                <a:solidFill>
                  <a:srgbClr val="FFFFFF"/>
                </a:solidFill>
              </a14:hiddenFill>
            </a:ext>
          </a:extLst>
        </p:spPr>
      </p:pic>
      <p:sp>
        <p:nvSpPr>
          <p:cNvPr id="30" name="CaixaDeTexto 29">
            <a:extLst>
              <a:ext uri="{FF2B5EF4-FFF2-40B4-BE49-F238E27FC236}">
                <a16:creationId xmlns:a16="http://schemas.microsoft.com/office/drawing/2014/main" id="{CC00D636-B896-8A67-41DC-11F333BBDEE0}"/>
              </a:ext>
            </a:extLst>
          </p:cNvPr>
          <p:cNvSpPr txBox="1"/>
          <p:nvPr/>
        </p:nvSpPr>
        <p:spPr>
          <a:xfrm>
            <a:off x="582097" y="5146132"/>
            <a:ext cx="3882840" cy="1569660"/>
          </a:xfrm>
          <a:prstGeom prst="rect">
            <a:avLst/>
          </a:prstGeom>
        </p:spPr>
        <p:txBody>
          <a:bodyPr wrap="square" lIns="72000" rIns="36000" rtlCol="0">
            <a:spAutoFit/>
          </a:bodyPr>
          <a:lstStyle/>
          <a:p>
            <a:pPr algn="just"/>
            <a:r>
              <a:rPr lang="pt-BR" sz="3200" b="1">
                <a:solidFill>
                  <a:schemeClr val="bg1"/>
                </a:solidFill>
                <a:latin typeface="Open Sans" panose="020B0606030504020204" pitchFamily="34" charset="0"/>
                <a:ea typeface="Open Sans" panose="020B0606030504020204" pitchFamily="34" charset="0"/>
                <a:cs typeface="Open Sans" panose="020B0606030504020204" pitchFamily="34" charset="0"/>
              </a:rPr>
              <a:t>2024-</a:t>
            </a:r>
          </a:p>
          <a:p>
            <a:pPr algn="just"/>
            <a:r>
              <a:rPr lang="pt-BR" sz="3200" b="1">
                <a:solidFill>
                  <a:schemeClr val="bg1"/>
                </a:solidFill>
                <a:latin typeface="Open Sans" panose="020B0606030504020204" pitchFamily="34" charset="0"/>
                <a:ea typeface="Open Sans" panose="020B0606030504020204" pitchFamily="34" charset="0"/>
                <a:cs typeface="Open Sans" panose="020B0606030504020204" pitchFamily="34" charset="0"/>
              </a:rPr>
              <a:t>2025</a:t>
            </a:r>
            <a:endParaRPr lang="pt-BR" sz="3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just"/>
            <a:endParaRPr lang="pt-BR" sz="3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Brazil - Free maps and location icons">
            <a:extLst>
              <a:ext uri="{FF2B5EF4-FFF2-40B4-BE49-F238E27FC236}">
                <a16:creationId xmlns:a16="http://schemas.microsoft.com/office/drawing/2014/main" id="{2D1D8291-BB3C-03EA-F088-14739224A8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595" y="1373430"/>
            <a:ext cx="1418734" cy="14187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ame - Free gaming icons">
            <a:extLst>
              <a:ext uri="{FF2B5EF4-FFF2-40B4-BE49-F238E27FC236}">
                <a16:creationId xmlns:a16="http://schemas.microsoft.com/office/drawing/2014/main" id="{B8FBA336-C97C-1737-E157-0B60EFE874A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6860" y="3085690"/>
            <a:ext cx="1172684" cy="10518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mer - Free people icons">
            <a:extLst>
              <a:ext uri="{FF2B5EF4-FFF2-40B4-BE49-F238E27FC236}">
                <a16:creationId xmlns:a16="http://schemas.microsoft.com/office/drawing/2014/main" id="{9BA74CB8-5D6E-941F-D059-CAB1AC2FDA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9941" y="3091187"/>
            <a:ext cx="1051861" cy="10518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icon &quot;Rocket icon&quot;">
            <a:extLst>
              <a:ext uri="{FF2B5EF4-FFF2-40B4-BE49-F238E27FC236}">
                <a16:creationId xmlns:a16="http://schemas.microsoft.com/office/drawing/2014/main" id="{271D35C4-CD4A-2448-BFEF-383EC6165F5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9725" y="3096377"/>
            <a:ext cx="1110208" cy="11102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rket growth Generic Outline Color icon">
            <a:extLst>
              <a:ext uri="{FF2B5EF4-FFF2-40B4-BE49-F238E27FC236}">
                <a16:creationId xmlns:a16="http://schemas.microsoft.com/office/drawing/2014/main" id="{C8E3EF84-8D06-C3FC-ACE0-13F17350887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9717" y="1318496"/>
            <a:ext cx="936011" cy="936011"/>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4">
            <a:extLst>
              <a:ext uri="{FF2B5EF4-FFF2-40B4-BE49-F238E27FC236}">
                <a16:creationId xmlns:a16="http://schemas.microsoft.com/office/drawing/2014/main" id="{DD91281C-2020-C4F7-FC1A-036C18172ACA}"/>
              </a:ext>
            </a:extLst>
          </p:cNvPr>
          <p:cNvSpPr>
            <a:spLocks noGrp="1"/>
          </p:cNvSpPr>
          <p:nvPr>
            <p:ph type="title"/>
          </p:nvPr>
        </p:nvSpPr>
        <p:spPr>
          <a:xfrm>
            <a:off x="415924" y="414000"/>
            <a:ext cx="7776000" cy="380480"/>
          </a:xfrm>
        </p:spPr>
        <p:txBody>
          <a:bodyPr/>
          <a:lstStyle/>
          <a:p>
            <a:r>
              <a:rPr lang="pt-BR" sz="2000" b="1" dirty="0"/>
              <a:t>Brazil:</a:t>
            </a:r>
            <a:r>
              <a:rPr lang="pt-BR" sz="2000" dirty="0"/>
              <a:t> MARKET OUTLOOK</a:t>
            </a:r>
          </a:p>
        </p:txBody>
      </p:sp>
      <p:sp>
        <p:nvSpPr>
          <p:cNvPr id="7" name="Espaço Reservado para Conteúdo 2">
            <a:extLst>
              <a:ext uri="{FF2B5EF4-FFF2-40B4-BE49-F238E27FC236}">
                <a16:creationId xmlns:a16="http://schemas.microsoft.com/office/drawing/2014/main" id="{D622DB84-25EF-81B8-9AD9-0DF82C8A6494}"/>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At a Glance: e-Gaming  sector in Brazil </a:t>
            </a:r>
            <a:endParaRPr lang="pt-BR" b="1" dirty="0"/>
          </a:p>
        </p:txBody>
      </p:sp>
    </p:spTree>
    <p:extLst>
      <p:ext uri="{BB962C8B-B14F-4D97-AF65-F5344CB8AC3E}">
        <p14:creationId xmlns:p14="http://schemas.microsoft.com/office/powerpoint/2010/main" val="636588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B7BF9184-EA59-1775-8B2F-112815D90A08}"/>
              </a:ext>
            </a:extLst>
          </p:cNvPr>
          <p:cNvGraphicFramePr>
            <a:graphicFrameLocks/>
          </p:cNvGraphicFramePr>
          <p:nvPr>
            <p:extLst>
              <p:ext uri="{D42A27DB-BD31-4B8C-83A1-F6EECF244321}">
                <p14:modId xmlns:p14="http://schemas.microsoft.com/office/powerpoint/2010/main" val="3403015163"/>
              </p:ext>
            </p:extLst>
          </p:nvPr>
        </p:nvGraphicFramePr>
        <p:xfrm>
          <a:off x="509592" y="1358938"/>
          <a:ext cx="8353053" cy="4801314"/>
        </p:xfrm>
        <a:graphic>
          <a:graphicData uri="http://schemas.openxmlformats.org/drawingml/2006/chart">
            <c:chart xmlns:c="http://schemas.openxmlformats.org/drawingml/2006/chart" xmlns:r="http://schemas.openxmlformats.org/officeDocument/2006/relationships" r:id="rId3"/>
          </a:graphicData>
        </a:graphic>
      </p:graphicFrame>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dirty="0"/>
              <a:t>Brazil:</a:t>
            </a:r>
            <a:r>
              <a:rPr lang="pt-BR" sz="2000" dirty="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At a Glance: </a:t>
            </a:r>
            <a:r>
              <a:rPr lang="en-US" dirty="0"/>
              <a:t>Forecasting the e-</a:t>
            </a:r>
            <a:r>
              <a:rPr lang="en-US" b="0" dirty="0"/>
              <a:t>Gaming Market in Brazil (USD B) </a:t>
            </a:r>
            <a:endParaRPr lang="pt-BR" b="0" dirty="0"/>
          </a:p>
        </p:txBody>
      </p:sp>
      <p:sp>
        <p:nvSpPr>
          <p:cNvPr id="9" name="CaixaDeTexto 8">
            <a:extLst>
              <a:ext uri="{FF2B5EF4-FFF2-40B4-BE49-F238E27FC236}">
                <a16:creationId xmlns:a16="http://schemas.microsoft.com/office/drawing/2014/main" id="{B5E94452-A6F2-8FA0-BF3C-DF4FE39FE46C}"/>
              </a:ext>
            </a:extLst>
          </p:cNvPr>
          <p:cNvSpPr txBox="1"/>
          <p:nvPr/>
        </p:nvSpPr>
        <p:spPr>
          <a:xfrm>
            <a:off x="415924" y="1786367"/>
            <a:ext cx="3487140" cy="969496"/>
          </a:xfrm>
          <a:prstGeom prst="rect">
            <a:avLst/>
          </a:prstGeom>
          <a:noFill/>
        </p:spPr>
        <p:txBody>
          <a:bodyPr wrap="square">
            <a:spAutoFit/>
          </a:bodyPr>
          <a:lstStyle/>
          <a:p>
            <a:pPr algn="r"/>
            <a:r>
              <a:rPr lang="en-US" sz="2500" b="1" dirty="0">
                <a:solidFill>
                  <a:srgbClr val="1F84A6"/>
                </a:solidFill>
                <a:latin typeface="Open Sans" panose="020B0606030504020204" pitchFamily="34" charset="0"/>
                <a:ea typeface="Open Sans" panose="020B0606030504020204" pitchFamily="34" charset="0"/>
                <a:cs typeface="Open Sans" panose="020B0606030504020204" pitchFamily="34" charset="0"/>
              </a:rPr>
              <a:t>16,51%</a:t>
            </a:r>
            <a:br>
              <a:rPr lang="en-US" sz="2500" b="1" dirty="0">
                <a:solidFill>
                  <a:srgbClr val="1F84A6"/>
                </a:solidFill>
                <a:latin typeface="Open Sans" panose="020B0606030504020204" pitchFamily="34" charset="0"/>
                <a:ea typeface="Open Sans" panose="020B0606030504020204" pitchFamily="34" charset="0"/>
                <a:cs typeface="Open Sans" panose="020B0606030504020204" pitchFamily="34" charset="0"/>
              </a:rPr>
            </a:br>
            <a:r>
              <a:rPr lang="en-US" sz="1600" dirty="0">
                <a:solidFill>
                  <a:srgbClr val="1F84A6"/>
                </a:solidFill>
                <a:latin typeface="Open Sans" panose="020B0606030504020204" pitchFamily="34" charset="0"/>
                <a:ea typeface="Open Sans" panose="020B0606030504020204" pitchFamily="34" charset="0"/>
                <a:cs typeface="Open Sans" panose="020B0606030504020204" pitchFamily="34" charset="0"/>
              </a:rPr>
              <a:t>average annual growth expected to 2028</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6147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dirty="0"/>
              <a:t>Brazil:</a:t>
            </a:r>
            <a:r>
              <a:rPr lang="pt-BR" sz="2000" dirty="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Online e-Gaming segment </a:t>
            </a:r>
            <a:endParaRPr lang="pt-BR" dirty="0"/>
          </a:p>
        </p:txBody>
      </p:sp>
      <p:grpSp>
        <p:nvGrpSpPr>
          <p:cNvPr id="10" name="Group 93">
            <a:extLst>
              <a:ext uri="{FF2B5EF4-FFF2-40B4-BE49-F238E27FC236}">
                <a16:creationId xmlns:a16="http://schemas.microsoft.com/office/drawing/2014/main" id="{0A7E0823-63D3-5BE0-5C93-9E2C185E2A8C}"/>
              </a:ext>
            </a:extLst>
          </p:cNvPr>
          <p:cNvGrpSpPr/>
          <p:nvPr/>
        </p:nvGrpSpPr>
        <p:grpSpPr>
          <a:xfrm>
            <a:off x="281354" y="3394217"/>
            <a:ext cx="1964022" cy="2003859"/>
            <a:chOff x="332936" y="2473878"/>
            <a:chExt cx="2937088" cy="2671811"/>
          </a:xfrm>
        </p:grpSpPr>
        <p:sp>
          <p:nvSpPr>
            <p:cNvPr id="11" name="TextBox 94">
              <a:extLst>
                <a:ext uri="{FF2B5EF4-FFF2-40B4-BE49-F238E27FC236}">
                  <a16:creationId xmlns:a16="http://schemas.microsoft.com/office/drawing/2014/main" id="{AA0AE85D-3D84-1E5D-2B02-28C35728B01E}"/>
                </a:ext>
              </a:extLst>
            </p:cNvPr>
            <p:cNvSpPr txBox="1"/>
            <p:nvPr/>
          </p:nvSpPr>
          <p:spPr>
            <a:xfrm>
              <a:off x="332936" y="2473878"/>
              <a:ext cx="2937088" cy="615553"/>
            </a:xfrm>
            <a:prstGeom prst="rect">
              <a:avLst/>
            </a:prstGeom>
            <a:noFill/>
          </p:spPr>
          <p:txBody>
            <a:bodyPr wrap="square" lIns="0" rIns="0" rtlCol="0" anchor="b">
              <a:spAutoFit/>
            </a:bodyPr>
            <a:lstStyle/>
            <a:p>
              <a:pPr algn="ctr"/>
              <a:r>
                <a:rPr lang="en-US" sz="2400" b="1" noProof="1">
                  <a:solidFill>
                    <a:srgbClr val="315E9E"/>
                  </a:solidFill>
                </a:rPr>
                <a:t>Casino Gaming</a:t>
              </a:r>
            </a:p>
          </p:txBody>
        </p:sp>
        <p:sp>
          <p:nvSpPr>
            <p:cNvPr id="12" name="TextBox 95">
              <a:extLst>
                <a:ext uri="{FF2B5EF4-FFF2-40B4-BE49-F238E27FC236}">
                  <a16:creationId xmlns:a16="http://schemas.microsoft.com/office/drawing/2014/main" id="{6C8F1F82-2ACC-A012-8970-77BC1ECCCF55}"/>
                </a:ext>
              </a:extLst>
            </p:cNvPr>
            <p:cNvSpPr txBox="1"/>
            <p:nvPr/>
          </p:nvSpPr>
          <p:spPr>
            <a:xfrm>
              <a:off x="340730" y="3083587"/>
              <a:ext cx="2929294" cy="2062102"/>
            </a:xfrm>
            <a:prstGeom prst="rect">
              <a:avLst/>
            </a:prstGeom>
            <a:noFill/>
          </p:spPr>
          <p:txBody>
            <a:bodyPr wrap="square" lIns="0" rIns="0" rtlCol="0" anchor="t">
              <a:spAutoFit/>
            </a:bodyPr>
            <a:lstStyle/>
            <a:p>
              <a:pPr algn="just"/>
              <a:r>
                <a:rPr lang="en-US" sz="1050" noProof="1">
                  <a:solidFill>
                    <a:schemeClr val="tx1">
                      <a:lumMod val="65000"/>
                      <a:lumOff val="35000"/>
                    </a:schemeClr>
                  </a:solidFill>
                </a:rPr>
                <a:t>Although physical casinos are still prohibited in Brazil, online casino games have gained popularity. It is estimated that the online casino games market in Brazil generates billions of reais annually. With adequate regulation, this market is expected to see considerable growth over the coming years. </a:t>
              </a:r>
            </a:p>
          </p:txBody>
        </p:sp>
      </p:grpSp>
      <p:grpSp>
        <p:nvGrpSpPr>
          <p:cNvPr id="20" name="Group 36">
            <a:extLst>
              <a:ext uri="{FF2B5EF4-FFF2-40B4-BE49-F238E27FC236}">
                <a16:creationId xmlns:a16="http://schemas.microsoft.com/office/drawing/2014/main" id="{11327278-2237-F5DB-83C5-BBAF3799CF6A}"/>
              </a:ext>
            </a:extLst>
          </p:cNvPr>
          <p:cNvGrpSpPr/>
          <p:nvPr/>
        </p:nvGrpSpPr>
        <p:grpSpPr>
          <a:xfrm>
            <a:off x="532265" y="1500690"/>
            <a:ext cx="1716603" cy="1650473"/>
            <a:chOff x="1220432" y="1752600"/>
            <a:chExt cx="2660373" cy="2907614"/>
          </a:xfrm>
        </p:grpSpPr>
        <p:sp>
          <p:nvSpPr>
            <p:cNvPr id="22" name="Freeform: Shape 38">
              <a:extLst>
                <a:ext uri="{FF2B5EF4-FFF2-40B4-BE49-F238E27FC236}">
                  <a16:creationId xmlns:a16="http://schemas.microsoft.com/office/drawing/2014/main" id="{F9BF4F08-2621-D374-DFA5-167FF148B942}"/>
                </a:ext>
              </a:extLst>
            </p:cNvPr>
            <p:cNvSpPr/>
            <p:nvPr/>
          </p:nvSpPr>
          <p:spPr>
            <a:xfrm rot="5400000">
              <a:off x="1569459" y="2278180"/>
              <a:ext cx="2755409" cy="1856458"/>
            </a:xfrm>
            <a:custGeom>
              <a:avLst/>
              <a:gdLst>
                <a:gd name="connsiteX0" fmla="*/ 0 w 3472683"/>
                <a:gd name="connsiteY0" fmla="*/ 2339721 h 2339721"/>
                <a:gd name="connsiteX1" fmla="*/ 31 w 3472683"/>
                <a:gd name="connsiteY1" fmla="*/ 2339664 h 2339721"/>
                <a:gd name="connsiteX2" fmla="*/ 1195714 w 3472683"/>
                <a:gd name="connsiteY2" fmla="*/ 278142 h 2339721"/>
                <a:gd name="connsiteX3" fmla="*/ 1264094 w 3472683"/>
                <a:gd name="connsiteY3" fmla="*/ 195265 h 2339721"/>
                <a:gd name="connsiteX4" fmla="*/ 1735506 w 3472683"/>
                <a:gd name="connsiteY4" fmla="*/ 0 h 2339721"/>
                <a:gd name="connsiteX5" fmla="*/ 1737177 w 3472683"/>
                <a:gd name="connsiteY5" fmla="*/ 1 h 2339721"/>
                <a:gd name="connsiteX6" fmla="*/ 2208589 w 3472683"/>
                <a:gd name="connsiteY6" fmla="*/ 195266 h 2339721"/>
                <a:gd name="connsiteX7" fmla="*/ 2276970 w 3472683"/>
                <a:gd name="connsiteY7" fmla="*/ 278145 h 2339721"/>
                <a:gd name="connsiteX8" fmla="*/ 3472668 w 3472683"/>
                <a:gd name="connsiteY8" fmla="*/ 2339693 h 2339721"/>
                <a:gd name="connsiteX9" fmla="*/ 3472683 w 3472683"/>
                <a:gd name="connsiteY9"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1737177 w 3472683"/>
                <a:gd name="connsiteY4" fmla="*/ 1 h 2339721"/>
                <a:gd name="connsiteX5" fmla="*/ 2208589 w 3472683"/>
                <a:gd name="connsiteY5" fmla="*/ 195266 h 2339721"/>
                <a:gd name="connsiteX6" fmla="*/ 2276970 w 3472683"/>
                <a:gd name="connsiteY6" fmla="*/ 278145 h 2339721"/>
                <a:gd name="connsiteX7" fmla="*/ 3472668 w 3472683"/>
                <a:gd name="connsiteY7" fmla="*/ 2339693 h 2339721"/>
                <a:gd name="connsiteX8" fmla="*/ 3472683 w 3472683"/>
                <a:gd name="connsiteY8" fmla="*/ 2339721 h 2339721"/>
                <a:gd name="connsiteX9" fmla="*/ 0 w 3472683"/>
                <a:gd name="connsiteY9"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2208589 w 3472683"/>
                <a:gd name="connsiteY4" fmla="*/ 195266 h 2339721"/>
                <a:gd name="connsiteX5" fmla="*/ 2276970 w 3472683"/>
                <a:gd name="connsiteY5" fmla="*/ 278145 h 2339721"/>
                <a:gd name="connsiteX6" fmla="*/ 3472668 w 3472683"/>
                <a:gd name="connsiteY6" fmla="*/ 2339693 h 2339721"/>
                <a:gd name="connsiteX7" fmla="*/ 3472683 w 3472683"/>
                <a:gd name="connsiteY7" fmla="*/ 2339721 h 2339721"/>
                <a:gd name="connsiteX8" fmla="*/ 0 w 3472683"/>
                <a:gd name="connsiteY8"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2276970 w 3472683"/>
                <a:gd name="connsiteY4" fmla="*/ 278145 h 2339721"/>
                <a:gd name="connsiteX5" fmla="*/ 3472668 w 3472683"/>
                <a:gd name="connsiteY5" fmla="*/ 2339693 h 2339721"/>
                <a:gd name="connsiteX6" fmla="*/ 3472683 w 3472683"/>
                <a:gd name="connsiteY6" fmla="*/ 2339721 h 2339721"/>
                <a:gd name="connsiteX7" fmla="*/ 0 w 3472683"/>
                <a:gd name="connsiteY7" fmla="*/ 2339721 h 23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683" h="2339721">
                  <a:moveTo>
                    <a:pt x="0" y="2339721"/>
                  </a:moveTo>
                  <a:cubicBezTo>
                    <a:pt x="10" y="2339702"/>
                    <a:pt x="21" y="2339683"/>
                    <a:pt x="31" y="2339664"/>
                  </a:cubicBezTo>
                  <a:lnTo>
                    <a:pt x="1195714" y="278142"/>
                  </a:lnTo>
                  <a:lnTo>
                    <a:pt x="1735506" y="0"/>
                  </a:lnTo>
                  <a:lnTo>
                    <a:pt x="2276970" y="278145"/>
                  </a:lnTo>
                  <a:lnTo>
                    <a:pt x="3472668" y="2339693"/>
                  </a:lnTo>
                  <a:cubicBezTo>
                    <a:pt x="3472673" y="2339702"/>
                    <a:pt x="3472678" y="2339712"/>
                    <a:pt x="3472683" y="2339721"/>
                  </a:cubicBezTo>
                  <a:lnTo>
                    <a:pt x="0" y="233972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3" name="Rectangle: Rounded Corners 39">
              <a:extLst>
                <a:ext uri="{FF2B5EF4-FFF2-40B4-BE49-F238E27FC236}">
                  <a16:creationId xmlns:a16="http://schemas.microsoft.com/office/drawing/2014/main" id="{3B0D1A12-C3C4-59A7-6541-D206925DFE9E}"/>
                </a:ext>
              </a:extLst>
            </p:cNvPr>
            <p:cNvSpPr/>
            <p:nvPr/>
          </p:nvSpPr>
          <p:spPr>
            <a:xfrm>
              <a:off x="1220432" y="1752600"/>
              <a:ext cx="1057952" cy="2907614"/>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4" name="Freeform: Shape 40">
              <a:extLst>
                <a:ext uri="{FF2B5EF4-FFF2-40B4-BE49-F238E27FC236}">
                  <a16:creationId xmlns:a16="http://schemas.microsoft.com/office/drawing/2014/main" id="{A660C447-5AC9-E102-9B90-14C251DBC1F0}"/>
                </a:ext>
              </a:extLst>
            </p:cNvPr>
            <p:cNvSpPr/>
            <p:nvPr/>
          </p:nvSpPr>
          <p:spPr>
            <a:xfrm>
              <a:off x="1960682" y="2259230"/>
              <a:ext cx="317702" cy="1894354"/>
            </a:xfrm>
            <a:custGeom>
              <a:avLst/>
              <a:gdLst>
                <a:gd name="connsiteX0" fmla="*/ 315449 w 317702"/>
                <a:gd name="connsiteY0" fmla="*/ 0 h 1894354"/>
                <a:gd name="connsiteX1" fmla="*/ 317702 w 317702"/>
                <a:gd name="connsiteY1" fmla="*/ 22346 h 1894354"/>
                <a:gd name="connsiteX2" fmla="*/ 317702 w 317702"/>
                <a:gd name="connsiteY2" fmla="*/ 1872008 h 1894354"/>
                <a:gd name="connsiteX3" fmla="*/ 315450 w 317702"/>
                <a:gd name="connsiteY3" fmla="*/ 1894354 h 1894354"/>
                <a:gd name="connsiteX4" fmla="*/ 233221 w 317702"/>
                <a:gd name="connsiteY4" fmla="*/ 1849721 h 1894354"/>
                <a:gd name="connsiteX5" fmla="*/ 0 w 317702"/>
                <a:gd name="connsiteY5" fmla="*/ 1411086 h 1894354"/>
                <a:gd name="connsiteX6" fmla="*/ 0 w 317702"/>
                <a:gd name="connsiteY6" fmla="*/ 483267 h 1894354"/>
                <a:gd name="connsiteX7" fmla="*/ 233221 w 317702"/>
                <a:gd name="connsiteY7" fmla="*/ 44632 h 189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02" h="1894354">
                  <a:moveTo>
                    <a:pt x="315449" y="0"/>
                  </a:moveTo>
                  <a:lnTo>
                    <a:pt x="317702" y="22346"/>
                  </a:lnTo>
                  <a:lnTo>
                    <a:pt x="317702" y="1872008"/>
                  </a:lnTo>
                  <a:lnTo>
                    <a:pt x="315450" y="1894354"/>
                  </a:lnTo>
                  <a:lnTo>
                    <a:pt x="233221" y="1849721"/>
                  </a:lnTo>
                  <a:cubicBezTo>
                    <a:pt x="92512" y="1754660"/>
                    <a:pt x="0" y="1593677"/>
                    <a:pt x="0" y="1411086"/>
                  </a:cubicBezTo>
                  <a:lnTo>
                    <a:pt x="0" y="483267"/>
                  </a:lnTo>
                  <a:cubicBezTo>
                    <a:pt x="0" y="300677"/>
                    <a:pt x="92512" y="139693"/>
                    <a:pt x="233221" y="44632"/>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 name="Rectangle: Rounded Corners 41">
              <a:extLst>
                <a:ext uri="{FF2B5EF4-FFF2-40B4-BE49-F238E27FC236}">
                  <a16:creationId xmlns:a16="http://schemas.microsoft.com/office/drawing/2014/main" id="{426676D1-402A-EF5A-DE68-0CCE622EF5B3}"/>
                </a:ext>
              </a:extLst>
            </p:cNvPr>
            <p:cNvSpPr/>
            <p:nvPr/>
          </p:nvSpPr>
          <p:spPr>
            <a:xfrm>
              <a:off x="2021642" y="2213521"/>
              <a:ext cx="1057952" cy="1985771"/>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6" name="Freeform: Shape 42">
              <a:extLst>
                <a:ext uri="{FF2B5EF4-FFF2-40B4-BE49-F238E27FC236}">
                  <a16:creationId xmlns:a16="http://schemas.microsoft.com/office/drawing/2014/main" id="{8A403A31-3135-49EF-ABDA-A85F04D5BF0C}"/>
                </a:ext>
              </a:extLst>
            </p:cNvPr>
            <p:cNvSpPr/>
            <p:nvPr/>
          </p:nvSpPr>
          <p:spPr>
            <a:xfrm>
              <a:off x="2761894" y="2722358"/>
              <a:ext cx="317701" cy="968101"/>
            </a:xfrm>
            <a:custGeom>
              <a:avLst/>
              <a:gdLst>
                <a:gd name="connsiteX0" fmla="*/ 315671 w 317701"/>
                <a:gd name="connsiteY0" fmla="*/ 0 h 968101"/>
                <a:gd name="connsiteX1" fmla="*/ 317701 w 317701"/>
                <a:gd name="connsiteY1" fmla="*/ 20140 h 968101"/>
                <a:gd name="connsiteX2" fmla="*/ 317701 w 317701"/>
                <a:gd name="connsiteY2" fmla="*/ 947959 h 968101"/>
                <a:gd name="connsiteX3" fmla="*/ 315671 w 317701"/>
                <a:gd name="connsiteY3" fmla="*/ 968101 h 968101"/>
                <a:gd name="connsiteX4" fmla="*/ 233221 w 317701"/>
                <a:gd name="connsiteY4" fmla="*/ 923348 h 968101"/>
                <a:gd name="connsiteX5" fmla="*/ 0 w 317701"/>
                <a:gd name="connsiteY5" fmla="*/ 484713 h 968101"/>
                <a:gd name="connsiteX6" fmla="*/ 0 w 317701"/>
                <a:gd name="connsiteY6" fmla="*/ 483387 h 968101"/>
                <a:gd name="connsiteX7" fmla="*/ 233221 w 317701"/>
                <a:gd name="connsiteY7" fmla="*/ 44752 h 9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01" h="968101">
                  <a:moveTo>
                    <a:pt x="315671" y="0"/>
                  </a:moveTo>
                  <a:lnTo>
                    <a:pt x="317701" y="20140"/>
                  </a:lnTo>
                  <a:lnTo>
                    <a:pt x="317701" y="947959"/>
                  </a:lnTo>
                  <a:lnTo>
                    <a:pt x="315671" y="968101"/>
                  </a:lnTo>
                  <a:lnTo>
                    <a:pt x="233221" y="923348"/>
                  </a:lnTo>
                  <a:cubicBezTo>
                    <a:pt x="92512" y="828287"/>
                    <a:pt x="0" y="667304"/>
                    <a:pt x="0" y="484713"/>
                  </a:cubicBezTo>
                  <a:lnTo>
                    <a:pt x="0" y="483387"/>
                  </a:lnTo>
                  <a:cubicBezTo>
                    <a:pt x="0" y="300797"/>
                    <a:pt x="92512" y="139813"/>
                    <a:pt x="233221" y="44752"/>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Rectangle: Rounded Corners 43">
              <a:extLst>
                <a:ext uri="{FF2B5EF4-FFF2-40B4-BE49-F238E27FC236}">
                  <a16:creationId xmlns:a16="http://schemas.microsoft.com/office/drawing/2014/main" id="{D69E18D2-C167-5216-65BA-504D29037B83}"/>
                </a:ext>
              </a:extLst>
            </p:cNvPr>
            <p:cNvSpPr/>
            <p:nvPr/>
          </p:nvSpPr>
          <p:spPr>
            <a:xfrm>
              <a:off x="2822853" y="2676768"/>
              <a:ext cx="1057952" cy="1059278"/>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29" name="Group 45">
            <a:extLst>
              <a:ext uri="{FF2B5EF4-FFF2-40B4-BE49-F238E27FC236}">
                <a16:creationId xmlns:a16="http://schemas.microsoft.com/office/drawing/2014/main" id="{EA7C6682-3B2E-2BD4-5137-306E78EF4FB3}"/>
              </a:ext>
            </a:extLst>
          </p:cNvPr>
          <p:cNvGrpSpPr/>
          <p:nvPr/>
        </p:nvGrpSpPr>
        <p:grpSpPr>
          <a:xfrm>
            <a:off x="4656141" y="1500689"/>
            <a:ext cx="1716603" cy="1650473"/>
            <a:chOff x="8311197" y="1752599"/>
            <a:chExt cx="2660373" cy="2907614"/>
          </a:xfrm>
        </p:grpSpPr>
        <p:sp>
          <p:nvSpPr>
            <p:cNvPr id="31" name="Freeform: Shape 47">
              <a:extLst>
                <a:ext uri="{FF2B5EF4-FFF2-40B4-BE49-F238E27FC236}">
                  <a16:creationId xmlns:a16="http://schemas.microsoft.com/office/drawing/2014/main" id="{FFC544BA-3E9D-1DD2-D30E-8E515BBE44AB}"/>
                </a:ext>
              </a:extLst>
            </p:cNvPr>
            <p:cNvSpPr/>
            <p:nvPr/>
          </p:nvSpPr>
          <p:spPr>
            <a:xfrm rot="5400000">
              <a:off x="8660224" y="2278179"/>
              <a:ext cx="2755409" cy="1856458"/>
            </a:xfrm>
            <a:custGeom>
              <a:avLst/>
              <a:gdLst>
                <a:gd name="connsiteX0" fmla="*/ 0 w 3472683"/>
                <a:gd name="connsiteY0" fmla="*/ 2339721 h 2339721"/>
                <a:gd name="connsiteX1" fmla="*/ 31 w 3472683"/>
                <a:gd name="connsiteY1" fmla="*/ 2339664 h 2339721"/>
                <a:gd name="connsiteX2" fmla="*/ 1195714 w 3472683"/>
                <a:gd name="connsiteY2" fmla="*/ 278142 h 2339721"/>
                <a:gd name="connsiteX3" fmla="*/ 1264094 w 3472683"/>
                <a:gd name="connsiteY3" fmla="*/ 195265 h 2339721"/>
                <a:gd name="connsiteX4" fmla="*/ 1735506 w 3472683"/>
                <a:gd name="connsiteY4" fmla="*/ 0 h 2339721"/>
                <a:gd name="connsiteX5" fmla="*/ 1737177 w 3472683"/>
                <a:gd name="connsiteY5" fmla="*/ 1 h 2339721"/>
                <a:gd name="connsiteX6" fmla="*/ 2208589 w 3472683"/>
                <a:gd name="connsiteY6" fmla="*/ 195266 h 2339721"/>
                <a:gd name="connsiteX7" fmla="*/ 2276970 w 3472683"/>
                <a:gd name="connsiteY7" fmla="*/ 278145 h 2339721"/>
                <a:gd name="connsiteX8" fmla="*/ 3472668 w 3472683"/>
                <a:gd name="connsiteY8" fmla="*/ 2339693 h 2339721"/>
                <a:gd name="connsiteX9" fmla="*/ 3472683 w 3472683"/>
                <a:gd name="connsiteY9"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1737177 w 3472683"/>
                <a:gd name="connsiteY4" fmla="*/ 1 h 2339721"/>
                <a:gd name="connsiteX5" fmla="*/ 2208589 w 3472683"/>
                <a:gd name="connsiteY5" fmla="*/ 195266 h 2339721"/>
                <a:gd name="connsiteX6" fmla="*/ 2276970 w 3472683"/>
                <a:gd name="connsiteY6" fmla="*/ 278145 h 2339721"/>
                <a:gd name="connsiteX7" fmla="*/ 3472668 w 3472683"/>
                <a:gd name="connsiteY7" fmla="*/ 2339693 h 2339721"/>
                <a:gd name="connsiteX8" fmla="*/ 3472683 w 3472683"/>
                <a:gd name="connsiteY8" fmla="*/ 2339721 h 2339721"/>
                <a:gd name="connsiteX9" fmla="*/ 0 w 3472683"/>
                <a:gd name="connsiteY9"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2208589 w 3472683"/>
                <a:gd name="connsiteY4" fmla="*/ 195266 h 2339721"/>
                <a:gd name="connsiteX5" fmla="*/ 2276970 w 3472683"/>
                <a:gd name="connsiteY5" fmla="*/ 278145 h 2339721"/>
                <a:gd name="connsiteX6" fmla="*/ 3472668 w 3472683"/>
                <a:gd name="connsiteY6" fmla="*/ 2339693 h 2339721"/>
                <a:gd name="connsiteX7" fmla="*/ 3472683 w 3472683"/>
                <a:gd name="connsiteY7" fmla="*/ 2339721 h 2339721"/>
                <a:gd name="connsiteX8" fmla="*/ 0 w 3472683"/>
                <a:gd name="connsiteY8"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2276970 w 3472683"/>
                <a:gd name="connsiteY4" fmla="*/ 278145 h 2339721"/>
                <a:gd name="connsiteX5" fmla="*/ 3472668 w 3472683"/>
                <a:gd name="connsiteY5" fmla="*/ 2339693 h 2339721"/>
                <a:gd name="connsiteX6" fmla="*/ 3472683 w 3472683"/>
                <a:gd name="connsiteY6" fmla="*/ 2339721 h 2339721"/>
                <a:gd name="connsiteX7" fmla="*/ 0 w 3472683"/>
                <a:gd name="connsiteY7" fmla="*/ 2339721 h 23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683" h="2339721">
                  <a:moveTo>
                    <a:pt x="0" y="2339721"/>
                  </a:moveTo>
                  <a:cubicBezTo>
                    <a:pt x="10" y="2339702"/>
                    <a:pt x="21" y="2339683"/>
                    <a:pt x="31" y="2339664"/>
                  </a:cubicBezTo>
                  <a:lnTo>
                    <a:pt x="1195714" y="278142"/>
                  </a:lnTo>
                  <a:lnTo>
                    <a:pt x="1735506" y="0"/>
                  </a:lnTo>
                  <a:lnTo>
                    <a:pt x="2276970" y="278145"/>
                  </a:lnTo>
                  <a:lnTo>
                    <a:pt x="3472668" y="2339693"/>
                  </a:lnTo>
                  <a:cubicBezTo>
                    <a:pt x="3472673" y="2339702"/>
                    <a:pt x="3472678" y="2339712"/>
                    <a:pt x="3472683" y="2339721"/>
                  </a:cubicBezTo>
                  <a:lnTo>
                    <a:pt x="0" y="233972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32" name="Rectangle: Rounded Corners 48">
              <a:extLst>
                <a:ext uri="{FF2B5EF4-FFF2-40B4-BE49-F238E27FC236}">
                  <a16:creationId xmlns:a16="http://schemas.microsoft.com/office/drawing/2014/main" id="{B3CA6A7E-6FF2-8234-AFDF-05D1243B9BBA}"/>
                </a:ext>
              </a:extLst>
            </p:cNvPr>
            <p:cNvSpPr/>
            <p:nvPr/>
          </p:nvSpPr>
          <p:spPr>
            <a:xfrm>
              <a:off x="8311197" y="1752599"/>
              <a:ext cx="1057952" cy="2907614"/>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3" name="Freeform: Shape 49">
              <a:extLst>
                <a:ext uri="{FF2B5EF4-FFF2-40B4-BE49-F238E27FC236}">
                  <a16:creationId xmlns:a16="http://schemas.microsoft.com/office/drawing/2014/main" id="{F1A8E774-E993-2A1D-A059-B4600E2DC247}"/>
                </a:ext>
              </a:extLst>
            </p:cNvPr>
            <p:cNvSpPr/>
            <p:nvPr/>
          </p:nvSpPr>
          <p:spPr>
            <a:xfrm>
              <a:off x="9051447" y="2259229"/>
              <a:ext cx="317702" cy="1894354"/>
            </a:xfrm>
            <a:custGeom>
              <a:avLst/>
              <a:gdLst>
                <a:gd name="connsiteX0" fmla="*/ 315449 w 317702"/>
                <a:gd name="connsiteY0" fmla="*/ 0 h 1894354"/>
                <a:gd name="connsiteX1" fmla="*/ 317702 w 317702"/>
                <a:gd name="connsiteY1" fmla="*/ 22346 h 1894354"/>
                <a:gd name="connsiteX2" fmla="*/ 317702 w 317702"/>
                <a:gd name="connsiteY2" fmla="*/ 1872008 h 1894354"/>
                <a:gd name="connsiteX3" fmla="*/ 315450 w 317702"/>
                <a:gd name="connsiteY3" fmla="*/ 1894354 h 1894354"/>
                <a:gd name="connsiteX4" fmla="*/ 233221 w 317702"/>
                <a:gd name="connsiteY4" fmla="*/ 1849721 h 1894354"/>
                <a:gd name="connsiteX5" fmla="*/ 0 w 317702"/>
                <a:gd name="connsiteY5" fmla="*/ 1411086 h 1894354"/>
                <a:gd name="connsiteX6" fmla="*/ 0 w 317702"/>
                <a:gd name="connsiteY6" fmla="*/ 483267 h 1894354"/>
                <a:gd name="connsiteX7" fmla="*/ 233221 w 317702"/>
                <a:gd name="connsiteY7" fmla="*/ 44632 h 189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02" h="1894354">
                  <a:moveTo>
                    <a:pt x="315449" y="0"/>
                  </a:moveTo>
                  <a:lnTo>
                    <a:pt x="317702" y="22346"/>
                  </a:lnTo>
                  <a:lnTo>
                    <a:pt x="317702" y="1872008"/>
                  </a:lnTo>
                  <a:lnTo>
                    <a:pt x="315450" y="1894354"/>
                  </a:lnTo>
                  <a:lnTo>
                    <a:pt x="233221" y="1849721"/>
                  </a:lnTo>
                  <a:cubicBezTo>
                    <a:pt x="92512" y="1754660"/>
                    <a:pt x="0" y="1593677"/>
                    <a:pt x="0" y="1411086"/>
                  </a:cubicBezTo>
                  <a:lnTo>
                    <a:pt x="0" y="483267"/>
                  </a:lnTo>
                  <a:cubicBezTo>
                    <a:pt x="0" y="300677"/>
                    <a:pt x="92512" y="139693"/>
                    <a:pt x="233221" y="44632"/>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Rectangle: Rounded Corners 50">
              <a:extLst>
                <a:ext uri="{FF2B5EF4-FFF2-40B4-BE49-F238E27FC236}">
                  <a16:creationId xmlns:a16="http://schemas.microsoft.com/office/drawing/2014/main" id="{DF8F0C72-F9C7-2970-345E-53291E8BBB37}"/>
                </a:ext>
              </a:extLst>
            </p:cNvPr>
            <p:cNvSpPr/>
            <p:nvPr/>
          </p:nvSpPr>
          <p:spPr>
            <a:xfrm>
              <a:off x="9112407" y="2213520"/>
              <a:ext cx="1057952" cy="1985771"/>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Freeform: Shape 51">
              <a:extLst>
                <a:ext uri="{FF2B5EF4-FFF2-40B4-BE49-F238E27FC236}">
                  <a16:creationId xmlns:a16="http://schemas.microsoft.com/office/drawing/2014/main" id="{608F2FB0-5B9C-64D7-C7AC-7578E3F20994}"/>
                </a:ext>
              </a:extLst>
            </p:cNvPr>
            <p:cNvSpPr/>
            <p:nvPr/>
          </p:nvSpPr>
          <p:spPr>
            <a:xfrm>
              <a:off x="9852659" y="2722357"/>
              <a:ext cx="317701" cy="968101"/>
            </a:xfrm>
            <a:custGeom>
              <a:avLst/>
              <a:gdLst>
                <a:gd name="connsiteX0" fmla="*/ 315671 w 317701"/>
                <a:gd name="connsiteY0" fmla="*/ 0 h 968101"/>
                <a:gd name="connsiteX1" fmla="*/ 317701 w 317701"/>
                <a:gd name="connsiteY1" fmla="*/ 20140 h 968101"/>
                <a:gd name="connsiteX2" fmla="*/ 317701 w 317701"/>
                <a:gd name="connsiteY2" fmla="*/ 947959 h 968101"/>
                <a:gd name="connsiteX3" fmla="*/ 315671 w 317701"/>
                <a:gd name="connsiteY3" fmla="*/ 968101 h 968101"/>
                <a:gd name="connsiteX4" fmla="*/ 233221 w 317701"/>
                <a:gd name="connsiteY4" fmla="*/ 923348 h 968101"/>
                <a:gd name="connsiteX5" fmla="*/ 0 w 317701"/>
                <a:gd name="connsiteY5" fmla="*/ 484713 h 968101"/>
                <a:gd name="connsiteX6" fmla="*/ 0 w 317701"/>
                <a:gd name="connsiteY6" fmla="*/ 483387 h 968101"/>
                <a:gd name="connsiteX7" fmla="*/ 233221 w 317701"/>
                <a:gd name="connsiteY7" fmla="*/ 44752 h 9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01" h="968101">
                  <a:moveTo>
                    <a:pt x="315671" y="0"/>
                  </a:moveTo>
                  <a:lnTo>
                    <a:pt x="317701" y="20140"/>
                  </a:lnTo>
                  <a:lnTo>
                    <a:pt x="317701" y="947959"/>
                  </a:lnTo>
                  <a:lnTo>
                    <a:pt x="315671" y="968101"/>
                  </a:lnTo>
                  <a:lnTo>
                    <a:pt x="233221" y="923348"/>
                  </a:lnTo>
                  <a:cubicBezTo>
                    <a:pt x="92512" y="828287"/>
                    <a:pt x="0" y="667304"/>
                    <a:pt x="0" y="484713"/>
                  </a:cubicBezTo>
                  <a:lnTo>
                    <a:pt x="0" y="483387"/>
                  </a:lnTo>
                  <a:cubicBezTo>
                    <a:pt x="0" y="300797"/>
                    <a:pt x="92512" y="139813"/>
                    <a:pt x="233221" y="44752"/>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6" name="Rectangle: Rounded Corners 52">
              <a:extLst>
                <a:ext uri="{FF2B5EF4-FFF2-40B4-BE49-F238E27FC236}">
                  <a16:creationId xmlns:a16="http://schemas.microsoft.com/office/drawing/2014/main" id="{188781C4-2092-008D-1F83-06189129E439}"/>
                </a:ext>
              </a:extLst>
            </p:cNvPr>
            <p:cNvSpPr/>
            <p:nvPr/>
          </p:nvSpPr>
          <p:spPr>
            <a:xfrm>
              <a:off x="9913618" y="2676767"/>
              <a:ext cx="1057952" cy="1059278"/>
            </a:xfrm>
            <a:prstGeom prst="roundRect">
              <a:avLst>
                <a:gd name="adj" fmla="val 5000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39" name="Group 54">
            <a:extLst>
              <a:ext uri="{FF2B5EF4-FFF2-40B4-BE49-F238E27FC236}">
                <a16:creationId xmlns:a16="http://schemas.microsoft.com/office/drawing/2014/main" id="{F6EF866D-A145-5A58-E3E8-6CF1CCB20D2D}"/>
              </a:ext>
            </a:extLst>
          </p:cNvPr>
          <p:cNvGrpSpPr/>
          <p:nvPr/>
        </p:nvGrpSpPr>
        <p:grpSpPr>
          <a:xfrm>
            <a:off x="2571204" y="1500689"/>
            <a:ext cx="1716603" cy="1650473"/>
            <a:chOff x="4627457" y="1752600"/>
            <a:chExt cx="2660373" cy="2907614"/>
          </a:xfrm>
        </p:grpSpPr>
        <p:sp>
          <p:nvSpPr>
            <p:cNvPr id="41" name="Freeform: Shape 56">
              <a:extLst>
                <a:ext uri="{FF2B5EF4-FFF2-40B4-BE49-F238E27FC236}">
                  <a16:creationId xmlns:a16="http://schemas.microsoft.com/office/drawing/2014/main" id="{F4A168C2-CE9F-6DC2-B9A5-8E892FDD202E}"/>
                </a:ext>
              </a:extLst>
            </p:cNvPr>
            <p:cNvSpPr/>
            <p:nvPr/>
          </p:nvSpPr>
          <p:spPr>
            <a:xfrm rot="5400000">
              <a:off x="4976484" y="2278180"/>
              <a:ext cx="2755409" cy="1856458"/>
            </a:xfrm>
            <a:custGeom>
              <a:avLst/>
              <a:gdLst>
                <a:gd name="connsiteX0" fmla="*/ 0 w 3472683"/>
                <a:gd name="connsiteY0" fmla="*/ 2339721 h 2339721"/>
                <a:gd name="connsiteX1" fmla="*/ 31 w 3472683"/>
                <a:gd name="connsiteY1" fmla="*/ 2339664 h 2339721"/>
                <a:gd name="connsiteX2" fmla="*/ 1195714 w 3472683"/>
                <a:gd name="connsiteY2" fmla="*/ 278142 h 2339721"/>
                <a:gd name="connsiteX3" fmla="*/ 1264094 w 3472683"/>
                <a:gd name="connsiteY3" fmla="*/ 195265 h 2339721"/>
                <a:gd name="connsiteX4" fmla="*/ 1735506 w 3472683"/>
                <a:gd name="connsiteY4" fmla="*/ 0 h 2339721"/>
                <a:gd name="connsiteX5" fmla="*/ 1737177 w 3472683"/>
                <a:gd name="connsiteY5" fmla="*/ 1 h 2339721"/>
                <a:gd name="connsiteX6" fmla="*/ 2208589 w 3472683"/>
                <a:gd name="connsiteY6" fmla="*/ 195266 h 2339721"/>
                <a:gd name="connsiteX7" fmla="*/ 2276970 w 3472683"/>
                <a:gd name="connsiteY7" fmla="*/ 278145 h 2339721"/>
                <a:gd name="connsiteX8" fmla="*/ 3472668 w 3472683"/>
                <a:gd name="connsiteY8" fmla="*/ 2339693 h 2339721"/>
                <a:gd name="connsiteX9" fmla="*/ 3472683 w 3472683"/>
                <a:gd name="connsiteY9"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1737177 w 3472683"/>
                <a:gd name="connsiteY4" fmla="*/ 1 h 2339721"/>
                <a:gd name="connsiteX5" fmla="*/ 2208589 w 3472683"/>
                <a:gd name="connsiteY5" fmla="*/ 195266 h 2339721"/>
                <a:gd name="connsiteX6" fmla="*/ 2276970 w 3472683"/>
                <a:gd name="connsiteY6" fmla="*/ 278145 h 2339721"/>
                <a:gd name="connsiteX7" fmla="*/ 3472668 w 3472683"/>
                <a:gd name="connsiteY7" fmla="*/ 2339693 h 2339721"/>
                <a:gd name="connsiteX8" fmla="*/ 3472683 w 3472683"/>
                <a:gd name="connsiteY8" fmla="*/ 2339721 h 2339721"/>
                <a:gd name="connsiteX9" fmla="*/ 0 w 3472683"/>
                <a:gd name="connsiteY9"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2208589 w 3472683"/>
                <a:gd name="connsiteY4" fmla="*/ 195266 h 2339721"/>
                <a:gd name="connsiteX5" fmla="*/ 2276970 w 3472683"/>
                <a:gd name="connsiteY5" fmla="*/ 278145 h 2339721"/>
                <a:gd name="connsiteX6" fmla="*/ 3472668 w 3472683"/>
                <a:gd name="connsiteY6" fmla="*/ 2339693 h 2339721"/>
                <a:gd name="connsiteX7" fmla="*/ 3472683 w 3472683"/>
                <a:gd name="connsiteY7" fmla="*/ 2339721 h 2339721"/>
                <a:gd name="connsiteX8" fmla="*/ 0 w 3472683"/>
                <a:gd name="connsiteY8" fmla="*/ 2339721 h 2339721"/>
                <a:gd name="connsiteX0" fmla="*/ 0 w 3472683"/>
                <a:gd name="connsiteY0" fmla="*/ 2339721 h 2339721"/>
                <a:gd name="connsiteX1" fmla="*/ 31 w 3472683"/>
                <a:gd name="connsiteY1" fmla="*/ 2339664 h 2339721"/>
                <a:gd name="connsiteX2" fmla="*/ 1195714 w 3472683"/>
                <a:gd name="connsiteY2" fmla="*/ 278142 h 2339721"/>
                <a:gd name="connsiteX3" fmla="*/ 1735506 w 3472683"/>
                <a:gd name="connsiteY3" fmla="*/ 0 h 2339721"/>
                <a:gd name="connsiteX4" fmla="*/ 2276970 w 3472683"/>
                <a:gd name="connsiteY4" fmla="*/ 278145 h 2339721"/>
                <a:gd name="connsiteX5" fmla="*/ 3472668 w 3472683"/>
                <a:gd name="connsiteY5" fmla="*/ 2339693 h 2339721"/>
                <a:gd name="connsiteX6" fmla="*/ 3472683 w 3472683"/>
                <a:gd name="connsiteY6" fmla="*/ 2339721 h 2339721"/>
                <a:gd name="connsiteX7" fmla="*/ 0 w 3472683"/>
                <a:gd name="connsiteY7" fmla="*/ 2339721 h 233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2683" h="2339721">
                  <a:moveTo>
                    <a:pt x="0" y="2339721"/>
                  </a:moveTo>
                  <a:cubicBezTo>
                    <a:pt x="10" y="2339702"/>
                    <a:pt x="21" y="2339683"/>
                    <a:pt x="31" y="2339664"/>
                  </a:cubicBezTo>
                  <a:lnTo>
                    <a:pt x="1195714" y="278142"/>
                  </a:lnTo>
                  <a:lnTo>
                    <a:pt x="1735506" y="0"/>
                  </a:lnTo>
                  <a:lnTo>
                    <a:pt x="2276970" y="278145"/>
                  </a:lnTo>
                  <a:lnTo>
                    <a:pt x="3472668" y="2339693"/>
                  </a:lnTo>
                  <a:cubicBezTo>
                    <a:pt x="3472673" y="2339702"/>
                    <a:pt x="3472678" y="2339712"/>
                    <a:pt x="3472683" y="2339721"/>
                  </a:cubicBezTo>
                  <a:lnTo>
                    <a:pt x="0" y="233972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42" name="Rectangle: Rounded Corners 57">
              <a:extLst>
                <a:ext uri="{FF2B5EF4-FFF2-40B4-BE49-F238E27FC236}">
                  <a16:creationId xmlns:a16="http://schemas.microsoft.com/office/drawing/2014/main" id="{854CED6F-EF9F-5BB6-5BE0-B4C6032619A9}"/>
                </a:ext>
              </a:extLst>
            </p:cNvPr>
            <p:cNvSpPr/>
            <p:nvPr/>
          </p:nvSpPr>
          <p:spPr>
            <a:xfrm>
              <a:off x="4627457" y="1752600"/>
              <a:ext cx="1057952" cy="290761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 name="Freeform: Shape 58">
              <a:extLst>
                <a:ext uri="{FF2B5EF4-FFF2-40B4-BE49-F238E27FC236}">
                  <a16:creationId xmlns:a16="http://schemas.microsoft.com/office/drawing/2014/main" id="{37F20216-3C80-5385-9317-CAEC3AFB6425}"/>
                </a:ext>
              </a:extLst>
            </p:cNvPr>
            <p:cNvSpPr/>
            <p:nvPr/>
          </p:nvSpPr>
          <p:spPr>
            <a:xfrm>
              <a:off x="5367707" y="2259230"/>
              <a:ext cx="317702" cy="1894354"/>
            </a:xfrm>
            <a:custGeom>
              <a:avLst/>
              <a:gdLst>
                <a:gd name="connsiteX0" fmla="*/ 315449 w 317702"/>
                <a:gd name="connsiteY0" fmla="*/ 0 h 1894354"/>
                <a:gd name="connsiteX1" fmla="*/ 317702 w 317702"/>
                <a:gd name="connsiteY1" fmla="*/ 22346 h 1894354"/>
                <a:gd name="connsiteX2" fmla="*/ 317702 w 317702"/>
                <a:gd name="connsiteY2" fmla="*/ 1872008 h 1894354"/>
                <a:gd name="connsiteX3" fmla="*/ 315450 w 317702"/>
                <a:gd name="connsiteY3" fmla="*/ 1894354 h 1894354"/>
                <a:gd name="connsiteX4" fmla="*/ 233221 w 317702"/>
                <a:gd name="connsiteY4" fmla="*/ 1849721 h 1894354"/>
                <a:gd name="connsiteX5" fmla="*/ 0 w 317702"/>
                <a:gd name="connsiteY5" fmla="*/ 1411086 h 1894354"/>
                <a:gd name="connsiteX6" fmla="*/ 0 w 317702"/>
                <a:gd name="connsiteY6" fmla="*/ 483267 h 1894354"/>
                <a:gd name="connsiteX7" fmla="*/ 233221 w 317702"/>
                <a:gd name="connsiteY7" fmla="*/ 44632 h 189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02" h="1894354">
                  <a:moveTo>
                    <a:pt x="315449" y="0"/>
                  </a:moveTo>
                  <a:lnTo>
                    <a:pt x="317702" y="22346"/>
                  </a:lnTo>
                  <a:lnTo>
                    <a:pt x="317702" y="1872008"/>
                  </a:lnTo>
                  <a:lnTo>
                    <a:pt x="315450" y="1894354"/>
                  </a:lnTo>
                  <a:lnTo>
                    <a:pt x="233221" y="1849721"/>
                  </a:lnTo>
                  <a:cubicBezTo>
                    <a:pt x="92512" y="1754660"/>
                    <a:pt x="0" y="1593677"/>
                    <a:pt x="0" y="1411086"/>
                  </a:cubicBezTo>
                  <a:lnTo>
                    <a:pt x="0" y="483267"/>
                  </a:lnTo>
                  <a:cubicBezTo>
                    <a:pt x="0" y="300677"/>
                    <a:pt x="92512" y="139693"/>
                    <a:pt x="233221" y="44632"/>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4" name="Rectangle: Rounded Corners 59">
              <a:extLst>
                <a:ext uri="{FF2B5EF4-FFF2-40B4-BE49-F238E27FC236}">
                  <a16:creationId xmlns:a16="http://schemas.microsoft.com/office/drawing/2014/main" id="{7CB00C40-12B4-E749-09FC-05917B454D9E}"/>
                </a:ext>
              </a:extLst>
            </p:cNvPr>
            <p:cNvSpPr/>
            <p:nvPr/>
          </p:nvSpPr>
          <p:spPr>
            <a:xfrm>
              <a:off x="5428667" y="2213521"/>
              <a:ext cx="1057952" cy="1985771"/>
            </a:xfrm>
            <a:prstGeom prst="roundRect">
              <a:avLst>
                <a:gd name="adj" fmla="val 5000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5" name="Freeform: Shape 60">
              <a:extLst>
                <a:ext uri="{FF2B5EF4-FFF2-40B4-BE49-F238E27FC236}">
                  <a16:creationId xmlns:a16="http://schemas.microsoft.com/office/drawing/2014/main" id="{E6D25358-4FBD-67C3-9F4C-E79A8FAAB8AB}"/>
                </a:ext>
              </a:extLst>
            </p:cNvPr>
            <p:cNvSpPr/>
            <p:nvPr/>
          </p:nvSpPr>
          <p:spPr>
            <a:xfrm>
              <a:off x="6168919" y="2722358"/>
              <a:ext cx="317701" cy="968101"/>
            </a:xfrm>
            <a:custGeom>
              <a:avLst/>
              <a:gdLst>
                <a:gd name="connsiteX0" fmla="*/ 315671 w 317701"/>
                <a:gd name="connsiteY0" fmla="*/ 0 h 968101"/>
                <a:gd name="connsiteX1" fmla="*/ 317701 w 317701"/>
                <a:gd name="connsiteY1" fmla="*/ 20140 h 968101"/>
                <a:gd name="connsiteX2" fmla="*/ 317701 w 317701"/>
                <a:gd name="connsiteY2" fmla="*/ 947959 h 968101"/>
                <a:gd name="connsiteX3" fmla="*/ 315671 w 317701"/>
                <a:gd name="connsiteY3" fmla="*/ 968101 h 968101"/>
                <a:gd name="connsiteX4" fmla="*/ 233221 w 317701"/>
                <a:gd name="connsiteY4" fmla="*/ 923348 h 968101"/>
                <a:gd name="connsiteX5" fmla="*/ 0 w 317701"/>
                <a:gd name="connsiteY5" fmla="*/ 484713 h 968101"/>
                <a:gd name="connsiteX6" fmla="*/ 0 w 317701"/>
                <a:gd name="connsiteY6" fmla="*/ 483387 h 968101"/>
                <a:gd name="connsiteX7" fmla="*/ 233221 w 317701"/>
                <a:gd name="connsiteY7" fmla="*/ 44752 h 96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701" h="968101">
                  <a:moveTo>
                    <a:pt x="315671" y="0"/>
                  </a:moveTo>
                  <a:lnTo>
                    <a:pt x="317701" y="20140"/>
                  </a:lnTo>
                  <a:lnTo>
                    <a:pt x="317701" y="947959"/>
                  </a:lnTo>
                  <a:lnTo>
                    <a:pt x="315671" y="968101"/>
                  </a:lnTo>
                  <a:lnTo>
                    <a:pt x="233221" y="923348"/>
                  </a:lnTo>
                  <a:cubicBezTo>
                    <a:pt x="92512" y="828287"/>
                    <a:pt x="0" y="667304"/>
                    <a:pt x="0" y="484713"/>
                  </a:cubicBezTo>
                  <a:lnTo>
                    <a:pt x="0" y="483387"/>
                  </a:lnTo>
                  <a:cubicBezTo>
                    <a:pt x="0" y="300797"/>
                    <a:pt x="92512" y="139813"/>
                    <a:pt x="233221" y="44752"/>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6" name="Rectangle: Rounded Corners 61">
              <a:extLst>
                <a:ext uri="{FF2B5EF4-FFF2-40B4-BE49-F238E27FC236}">
                  <a16:creationId xmlns:a16="http://schemas.microsoft.com/office/drawing/2014/main" id="{62FD7CEA-460A-5A03-6989-1F487257B0FA}"/>
                </a:ext>
              </a:extLst>
            </p:cNvPr>
            <p:cNvSpPr/>
            <p:nvPr/>
          </p:nvSpPr>
          <p:spPr>
            <a:xfrm>
              <a:off x="6229878" y="2676768"/>
              <a:ext cx="1057952" cy="1059278"/>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48" name="Group 93">
            <a:extLst>
              <a:ext uri="{FF2B5EF4-FFF2-40B4-BE49-F238E27FC236}">
                <a16:creationId xmlns:a16="http://schemas.microsoft.com/office/drawing/2014/main" id="{321DF868-3BDA-91D5-BB39-08B035FCCF81}"/>
              </a:ext>
            </a:extLst>
          </p:cNvPr>
          <p:cNvGrpSpPr/>
          <p:nvPr/>
        </p:nvGrpSpPr>
        <p:grpSpPr>
          <a:xfrm>
            <a:off x="2411653" y="3379336"/>
            <a:ext cx="1964022" cy="1521613"/>
            <a:chOff x="332936" y="2473878"/>
            <a:chExt cx="2937088" cy="2028816"/>
          </a:xfrm>
        </p:grpSpPr>
        <p:sp>
          <p:nvSpPr>
            <p:cNvPr id="49" name="TextBox 94">
              <a:extLst>
                <a:ext uri="{FF2B5EF4-FFF2-40B4-BE49-F238E27FC236}">
                  <a16:creationId xmlns:a16="http://schemas.microsoft.com/office/drawing/2014/main" id="{0DD2990C-7E97-6EE5-6D81-002C5A6438BB}"/>
                </a:ext>
              </a:extLst>
            </p:cNvPr>
            <p:cNvSpPr txBox="1"/>
            <p:nvPr/>
          </p:nvSpPr>
          <p:spPr>
            <a:xfrm>
              <a:off x="332936" y="2473878"/>
              <a:ext cx="2937088" cy="615553"/>
            </a:xfrm>
            <a:prstGeom prst="rect">
              <a:avLst/>
            </a:prstGeom>
            <a:noFill/>
          </p:spPr>
          <p:txBody>
            <a:bodyPr wrap="square" lIns="0" rIns="0" rtlCol="0" anchor="b">
              <a:spAutoFit/>
            </a:bodyPr>
            <a:lstStyle/>
            <a:p>
              <a:pPr algn="ctr"/>
              <a:r>
                <a:rPr lang="en-US" sz="2400" b="1" noProof="1">
                  <a:solidFill>
                    <a:srgbClr val="2EAED8"/>
                  </a:solidFill>
                </a:rPr>
                <a:t>Online Poker</a:t>
              </a:r>
            </a:p>
          </p:txBody>
        </p:sp>
        <p:sp>
          <p:nvSpPr>
            <p:cNvPr id="50" name="TextBox 95">
              <a:extLst>
                <a:ext uri="{FF2B5EF4-FFF2-40B4-BE49-F238E27FC236}">
                  <a16:creationId xmlns:a16="http://schemas.microsoft.com/office/drawing/2014/main" id="{AF67F599-7DC3-802C-1E1A-5A323AEDE63E}"/>
                </a:ext>
              </a:extLst>
            </p:cNvPr>
            <p:cNvSpPr txBox="1"/>
            <p:nvPr/>
          </p:nvSpPr>
          <p:spPr>
            <a:xfrm>
              <a:off x="340730" y="3086923"/>
              <a:ext cx="2929294" cy="1415771"/>
            </a:xfrm>
            <a:prstGeom prst="rect">
              <a:avLst/>
            </a:prstGeom>
            <a:noFill/>
          </p:spPr>
          <p:txBody>
            <a:bodyPr wrap="square" lIns="0" rIns="0" rtlCol="0" anchor="t">
              <a:spAutoFit/>
            </a:bodyPr>
            <a:lstStyle/>
            <a:p>
              <a:pPr algn="just"/>
              <a:r>
                <a:rPr lang="en-US" sz="1050" noProof="1">
                  <a:solidFill>
                    <a:schemeClr val="tx1">
                      <a:lumMod val="65000"/>
                      <a:lumOff val="35000"/>
                    </a:schemeClr>
                  </a:solidFill>
                </a:rPr>
                <a:t>Online poker is also a popular form of gambling in Brazil. It is estimated that the online poker market generates significant activity, with tournaments and cash game tables available to Brazilian players.</a:t>
              </a:r>
            </a:p>
          </p:txBody>
        </p:sp>
      </p:grpSp>
      <p:grpSp>
        <p:nvGrpSpPr>
          <p:cNvPr id="51" name="Group 93">
            <a:extLst>
              <a:ext uri="{FF2B5EF4-FFF2-40B4-BE49-F238E27FC236}">
                <a16:creationId xmlns:a16="http://schemas.microsoft.com/office/drawing/2014/main" id="{5D9095C2-0F51-3A81-CC16-B0BD440EBCB2}"/>
              </a:ext>
            </a:extLst>
          </p:cNvPr>
          <p:cNvGrpSpPr/>
          <p:nvPr/>
        </p:nvGrpSpPr>
        <p:grpSpPr>
          <a:xfrm>
            <a:off x="4547164" y="3389834"/>
            <a:ext cx="1965174" cy="1995863"/>
            <a:chOff x="331213" y="2473878"/>
            <a:chExt cx="2938811" cy="2661150"/>
          </a:xfrm>
        </p:grpSpPr>
        <p:sp>
          <p:nvSpPr>
            <p:cNvPr id="52" name="TextBox 94">
              <a:extLst>
                <a:ext uri="{FF2B5EF4-FFF2-40B4-BE49-F238E27FC236}">
                  <a16:creationId xmlns:a16="http://schemas.microsoft.com/office/drawing/2014/main" id="{E8B81258-F3D3-DD27-12F5-DD55381A0235}"/>
                </a:ext>
              </a:extLst>
            </p:cNvPr>
            <p:cNvSpPr txBox="1"/>
            <p:nvPr/>
          </p:nvSpPr>
          <p:spPr>
            <a:xfrm>
              <a:off x="332936" y="2473878"/>
              <a:ext cx="2937088" cy="615553"/>
            </a:xfrm>
            <a:prstGeom prst="rect">
              <a:avLst/>
            </a:prstGeom>
            <a:noFill/>
          </p:spPr>
          <p:txBody>
            <a:bodyPr wrap="square" lIns="0" rIns="0" rtlCol="0" anchor="b">
              <a:spAutoFit/>
            </a:bodyPr>
            <a:lstStyle/>
            <a:p>
              <a:pPr algn="ctr"/>
              <a:r>
                <a:rPr lang="en-US" sz="2400" b="1" noProof="1">
                  <a:solidFill>
                    <a:srgbClr val="15586E"/>
                  </a:solidFill>
                </a:rPr>
                <a:t>Lotteries</a:t>
              </a:r>
            </a:p>
          </p:txBody>
        </p:sp>
        <p:sp>
          <p:nvSpPr>
            <p:cNvPr id="53" name="TextBox 95">
              <a:extLst>
                <a:ext uri="{FF2B5EF4-FFF2-40B4-BE49-F238E27FC236}">
                  <a16:creationId xmlns:a16="http://schemas.microsoft.com/office/drawing/2014/main" id="{B678FC2A-7D52-B040-B846-42EDAE4FF158}"/>
                </a:ext>
              </a:extLst>
            </p:cNvPr>
            <p:cNvSpPr txBox="1"/>
            <p:nvPr/>
          </p:nvSpPr>
          <p:spPr>
            <a:xfrm>
              <a:off x="331213" y="3072926"/>
              <a:ext cx="2929294" cy="2062102"/>
            </a:xfrm>
            <a:prstGeom prst="rect">
              <a:avLst/>
            </a:prstGeom>
            <a:noFill/>
          </p:spPr>
          <p:txBody>
            <a:bodyPr wrap="square" lIns="0" rIns="0" rtlCol="0" anchor="t">
              <a:spAutoFit/>
            </a:bodyPr>
            <a:lstStyle/>
            <a:p>
              <a:pPr algn="just"/>
              <a:r>
                <a:rPr lang="en-US" sz="1050" noProof="1">
                  <a:solidFill>
                    <a:schemeClr val="tx1">
                      <a:lumMod val="65000"/>
                      <a:lumOff val="35000"/>
                    </a:schemeClr>
                  </a:solidFill>
                </a:rPr>
                <a:t>Lotteries are a traditional form of gambling in Brazil and are administered by Caixa Econômica Federal. The lottery market turnover in Brazil is estimated in billions of reais annually, with games such as Mega-Sena, Quina and Lotofácil being widely known and played by Brazilians.</a:t>
              </a:r>
            </a:p>
          </p:txBody>
        </p:sp>
      </p:grpSp>
      <p:cxnSp>
        <p:nvCxnSpPr>
          <p:cNvPr id="55" name="Conector reto 54">
            <a:extLst>
              <a:ext uri="{FF2B5EF4-FFF2-40B4-BE49-F238E27FC236}">
                <a16:creationId xmlns:a16="http://schemas.microsoft.com/office/drawing/2014/main" id="{99D342CC-58F4-694E-141D-DA51BF4BEE1A}"/>
              </a:ext>
            </a:extLst>
          </p:cNvPr>
          <p:cNvCxnSpPr>
            <a:cxnSpLocks/>
          </p:cNvCxnSpPr>
          <p:nvPr/>
        </p:nvCxnSpPr>
        <p:spPr>
          <a:xfrm>
            <a:off x="6949441" y="1044356"/>
            <a:ext cx="40543" cy="5449476"/>
          </a:xfrm>
          <a:prstGeom prst="line">
            <a:avLst/>
          </a:prstGeom>
        </p:spPr>
        <p:style>
          <a:lnRef idx="1">
            <a:schemeClr val="accent1"/>
          </a:lnRef>
          <a:fillRef idx="0">
            <a:schemeClr val="accent1"/>
          </a:fillRef>
          <a:effectRef idx="0">
            <a:schemeClr val="accent1"/>
          </a:effectRef>
          <a:fontRef idx="minor">
            <a:schemeClr val="tx1"/>
          </a:fontRef>
        </p:style>
      </p:cxnSp>
      <p:sp>
        <p:nvSpPr>
          <p:cNvPr id="56" name="CaixaDeTexto 55">
            <a:extLst>
              <a:ext uri="{FF2B5EF4-FFF2-40B4-BE49-F238E27FC236}">
                <a16:creationId xmlns:a16="http://schemas.microsoft.com/office/drawing/2014/main" id="{8AD40865-797C-8D4A-AAEA-177485318D79}"/>
              </a:ext>
            </a:extLst>
          </p:cNvPr>
          <p:cNvSpPr txBox="1"/>
          <p:nvPr/>
        </p:nvSpPr>
        <p:spPr>
          <a:xfrm>
            <a:off x="6937302" y="1311039"/>
            <a:ext cx="2804944" cy="5124480"/>
          </a:xfrm>
          <a:prstGeom prst="rect">
            <a:avLst/>
          </a:prstGeom>
          <a:noFill/>
        </p:spPr>
        <p:txBody>
          <a:bodyPr wrap="square">
            <a:spAutoFit/>
          </a:bodyPr>
          <a:lstStyle/>
          <a:p>
            <a:endParaRPr lang="en-US" sz="500" dirty="0">
              <a:solidFill>
                <a:srgbClr val="1F84A6"/>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r">
              <a:buFont typeface="Wingdings" panose="05000000000000000000" pitchFamily="2" charset="2"/>
              <a:buChar char="q"/>
            </a:pPr>
            <a:r>
              <a:rPr lang="en-US" sz="1400" dirty="0">
                <a:latin typeface="Open Sans" panose="020B0606030504020204" pitchFamily="34" charset="0"/>
                <a:ea typeface="Open Sans" panose="020B0606030504020204" pitchFamily="34" charset="0"/>
                <a:cs typeface="Open Sans" panose="020B0606030504020204" pitchFamily="34" charset="0"/>
              </a:rPr>
              <a:t>Favorite online casino games are Slots, Roulette, Poker and Blackjack.</a:t>
            </a:r>
          </a:p>
          <a:p>
            <a:pPr marL="285750" indent="-285750" algn="r">
              <a:buFont typeface="Wingdings" panose="05000000000000000000" pitchFamily="2" charset="2"/>
              <a:buChar char="q"/>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a:buFont typeface="Wingdings" panose="05000000000000000000" pitchFamily="2" charset="2"/>
              <a:buChar char="q"/>
            </a:pPr>
            <a:r>
              <a:rPr lang="en-US" sz="1400" dirty="0">
                <a:latin typeface="Open Sans" panose="020B0606030504020204" pitchFamily="34" charset="0"/>
                <a:ea typeface="Open Sans" panose="020B0606030504020204" pitchFamily="34" charset="0"/>
                <a:cs typeface="Open Sans" panose="020B0606030504020204" pitchFamily="34" charset="0"/>
              </a:rPr>
              <a:t>The most common way to bet is online or via mobile apps (86.4%), followed by bets made between friends (21.1%) and bets made in physical locations (13.5%).</a:t>
            </a:r>
          </a:p>
          <a:p>
            <a:pPr marL="285750" indent="-285750" algn="r">
              <a:buFont typeface="Wingdings" panose="05000000000000000000" pitchFamily="2" charset="2"/>
              <a:buChar char="q"/>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a:buFont typeface="Wingdings" panose="05000000000000000000" pitchFamily="2" charset="2"/>
              <a:buChar char="q"/>
            </a:pPr>
            <a:r>
              <a:rPr lang="en-US" sz="1400" dirty="0">
                <a:latin typeface="Open Sans" panose="020B0606030504020204" pitchFamily="34" charset="0"/>
                <a:ea typeface="Open Sans" panose="020B0606030504020204" pitchFamily="34" charset="0"/>
                <a:cs typeface="Open Sans" panose="020B0606030504020204" pitchFamily="34" charset="0"/>
              </a:rPr>
              <a:t>The main motivation for betting is to make money (53.8%), followed by enjoying the excitement (42.3%) and being more interested in watching or following a game (36.1%).</a:t>
            </a:r>
          </a:p>
          <a:p>
            <a:pPr marL="285750" indent="-285750" algn="r">
              <a:buFont typeface="Wingdings" panose="05000000000000000000" pitchFamily="2" charset="2"/>
              <a:buChar char="q"/>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lgn="r">
              <a:buFont typeface="Wingdings" panose="05000000000000000000" pitchFamily="2" charset="2"/>
              <a:buChar char="q"/>
            </a:pPr>
            <a:r>
              <a:rPr lang="en-US" sz="1400" dirty="0">
                <a:latin typeface="Open Sans" panose="020B0606030504020204" pitchFamily="34" charset="0"/>
                <a:ea typeface="Open Sans" panose="020B0606030504020204" pitchFamily="34" charset="0"/>
                <a:cs typeface="Open Sans" panose="020B0606030504020204" pitchFamily="34" charset="0"/>
              </a:rPr>
              <a:t>The number of users in the online gaming market in Brazil is expected to reach 2.3 million users by 2028.</a:t>
            </a:r>
            <a:endParaRPr lang="pt-B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97">
            <a:extLst>
              <a:ext uri="{FF2B5EF4-FFF2-40B4-BE49-F238E27FC236}">
                <a16:creationId xmlns:a16="http://schemas.microsoft.com/office/drawing/2014/main" id="{4AE45CD0-DDB5-D270-DC72-DAC3ED4DB2D6}"/>
              </a:ext>
            </a:extLst>
          </p:cNvPr>
          <p:cNvSpPr txBox="1"/>
          <p:nvPr/>
        </p:nvSpPr>
        <p:spPr>
          <a:xfrm>
            <a:off x="7863687" y="1006581"/>
            <a:ext cx="1392826" cy="307777"/>
          </a:xfrm>
          <a:prstGeom prst="rect">
            <a:avLst/>
          </a:prstGeom>
          <a:noFill/>
        </p:spPr>
        <p:txBody>
          <a:bodyPr wrap="square" lIns="0" rIns="0" rtlCol="0" anchor="b">
            <a:spAutoFit/>
          </a:bodyPr>
          <a:lstStyle/>
          <a:p>
            <a:pPr algn="ctr"/>
            <a:r>
              <a:rPr lang="en-US" sz="1400" b="1" noProof="1">
                <a:solidFill>
                  <a:schemeClr val="accent2"/>
                </a:solidFill>
                <a:latin typeface="Open Sans" panose="020B0606030504020204" pitchFamily="34" charset="0"/>
                <a:ea typeface="Open Sans" panose="020B0606030504020204" pitchFamily="34" charset="0"/>
                <a:cs typeface="Open Sans" panose="020B0606030504020204" pitchFamily="34" charset="0"/>
              </a:rPr>
              <a:t>KEY STATS</a:t>
            </a:r>
          </a:p>
        </p:txBody>
      </p:sp>
      <p:pic>
        <p:nvPicPr>
          <p:cNvPr id="1028" name="Picture 4" descr="Casino Detailed Rounded Lineal color icon">
            <a:extLst>
              <a:ext uri="{FF2B5EF4-FFF2-40B4-BE49-F238E27FC236}">
                <a16:creationId xmlns:a16="http://schemas.microsoft.com/office/drawing/2014/main" id="{5D6541C8-72B2-CD77-B00A-532423317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007" y="2092735"/>
            <a:ext cx="407059" cy="4070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ker Detailed Rounded Lineal color icon">
            <a:extLst>
              <a:ext uri="{FF2B5EF4-FFF2-40B4-BE49-F238E27FC236}">
                <a16:creationId xmlns:a16="http://schemas.microsoft.com/office/drawing/2014/main" id="{44AB4DC3-7CF3-22B0-5087-7C811BE5B0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0915" y="2134460"/>
            <a:ext cx="444269" cy="3516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ttery - Free entertainment icons">
            <a:extLst>
              <a:ext uri="{FF2B5EF4-FFF2-40B4-BE49-F238E27FC236}">
                <a16:creationId xmlns:a16="http://schemas.microsoft.com/office/drawing/2014/main" id="{93C7F109-56E7-BC0B-7BDC-240112BFC46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0352" y="2139865"/>
            <a:ext cx="412750" cy="38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650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a:extLst>
              <a:ext uri="{FF2B5EF4-FFF2-40B4-BE49-F238E27FC236}">
                <a16:creationId xmlns:a16="http://schemas.microsoft.com/office/drawing/2014/main" id="{BEC34D58-E844-E9E0-988D-A38D26B4F811}"/>
              </a:ext>
            </a:extLst>
          </p:cNvPr>
          <p:cNvGraphicFramePr/>
          <p:nvPr>
            <p:extLst>
              <p:ext uri="{D42A27DB-BD31-4B8C-83A1-F6EECF244321}">
                <p14:modId xmlns:p14="http://schemas.microsoft.com/office/powerpoint/2010/main" val="573635594"/>
              </p:ext>
            </p:extLst>
          </p:nvPr>
        </p:nvGraphicFramePr>
        <p:xfrm>
          <a:off x="415924" y="2433350"/>
          <a:ext cx="9210803" cy="4498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dirty="0"/>
              <a:t>Brazil:</a:t>
            </a:r>
            <a:r>
              <a:rPr lang="pt-BR" sz="2000" dirty="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Trends</a:t>
            </a:r>
            <a:endParaRPr lang="pt-BR" dirty="0"/>
          </a:p>
        </p:txBody>
      </p:sp>
      <p:graphicFrame>
        <p:nvGraphicFramePr>
          <p:cNvPr id="8" name="Diagrama 7">
            <a:extLst>
              <a:ext uri="{FF2B5EF4-FFF2-40B4-BE49-F238E27FC236}">
                <a16:creationId xmlns:a16="http://schemas.microsoft.com/office/drawing/2014/main" id="{546F26BC-6BE5-5607-4FF3-B6292B609259}"/>
              </a:ext>
            </a:extLst>
          </p:cNvPr>
          <p:cNvGraphicFramePr/>
          <p:nvPr>
            <p:extLst>
              <p:ext uri="{D42A27DB-BD31-4B8C-83A1-F6EECF244321}">
                <p14:modId xmlns:p14="http://schemas.microsoft.com/office/powerpoint/2010/main" val="846525775"/>
              </p:ext>
            </p:extLst>
          </p:nvPr>
        </p:nvGraphicFramePr>
        <p:xfrm>
          <a:off x="428497" y="625664"/>
          <a:ext cx="9210803" cy="44987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34243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dirty="0"/>
              <a:t>Brazil:</a:t>
            </a:r>
            <a:r>
              <a:rPr lang="pt-BR" sz="2000" dirty="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At a Glance: </a:t>
            </a:r>
            <a:r>
              <a:rPr lang="en-US" dirty="0"/>
              <a:t>Investment Opportunities in the e-Gaming market  </a:t>
            </a:r>
            <a:endParaRPr lang="pt-BR" b="0" dirty="0"/>
          </a:p>
        </p:txBody>
      </p:sp>
      <p:sp>
        <p:nvSpPr>
          <p:cNvPr id="3" name="Circle">
            <a:extLst>
              <a:ext uri="{FF2B5EF4-FFF2-40B4-BE49-F238E27FC236}">
                <a16:creationId xmlns:a16="http://schemas.microsoft.com/office/drawing/2014/main" id="{4507DD8F-C96A-7174-0B36-7D41CAE815F0}"/>
              </a:ext>
            </a:extLst>
          </p:cNvPr>
          <p:cNvSpPr/>
          <p:nvPr/>
        </p:nvSpPr>
        <p:spPr>
          <a:xfrm>
            <a:off x="1691894" y="2180365"/>
            <a:ext cx="1245165" cy="1245165"/>
          </a:xfrm>
          <a:prstGeom prst="ellipse">
            <a:avLst/>
          </a:pr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a:p>
        </p:txBody>
      </p:sp>
      <p:sp>
        <p:nvSpPr>
          <p:cNvPr id="4" name="Circle">
            <a:extLst>
              <a:ext uri="{FF2B5EF4-FFF2-40B4-BE49-F238E27FC236}">
                <a16:creationId xmlns:a16="http://schemas.microsoft.com/office/drawing/2014/main" id="{21C54037-3775-7307-2947-9BD72B8B86BF}"/>
              </a:ext>
            </a:extLst>
          </p:cNvPr>
          <p:cNvSpPr/>
          <p:nvPr/>
        </p:nvSpPr>
        <p:spPr>
          <a:xfrm>
            <a:off x="3398131" y="2180365"/>
            <a:ext cx="1245165" cy="1245165"/>
          </a:xfrm>
          <a:prstGeom prst="ellipse">
            <a:avLst/>
          </a:prstGeom>
          <a:solidFill>
            <a:schemeClr val="accent3"/>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a:p>
        </p:txBody>
      </p:sp>
      <p:sp>
        <p:nvSpPr>
          <p:cNvPr id="6" name="Circle">
            <a:extLst>
              <a:ext uri="{FF2B5EF4-FFF2-40B4-BE49-F238E27FC236}">
                <a16:creationId xmlns:a16="http://schemas.microsoft.com/office/drawing/2014/main" id="{2D9CEFFF-17C3-FD0C-33C5-A17384B494DD}"/>
              </a:ext>
            </a:extLst>
          </p:cNvPr>
          <p:cNvSpPr/>
          <p:nvPr/>
        </p:nvSpPr>
        <p:spPr>
          <a:xfrm>
            <a:off x="5104368" y="2180365"/>
            <a:ext cx="1245165" cy="1245165"/>
          </a:xfrm>
          <a:prstGeom prst="ellipse">
            <a:avLst/>
          </a:prstGeom>
          <a:solidFill>
            <a:schemeClr val="accent2">
              <a:lumMod val="60000"/>
              <a:lumOff val="4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a:p>
        </p:txBody>
      </p:sp>
      <p:sp>
        <p:nvSpPr>
          <p:cNvPr id="7" name="Circle">
            <a:extLst>
              <a:ext uri="{FF2B5EF4-FFF2-40B4-BE49-F238E27FC236}">
                <a16:creationId xmlns:a16="http://schemas.microsoft.com/office/drawing/2014/main" id="{7533B4B2-7149-B48A-63FB-A49CC40B77D3}"/>
              </a:ext>
            </a:extLst>
          </p:cNvPr>
          <p:cNvSpPr/>
          <p:nvPr/>
        </p:nvSpPr>
        <p:spPr>
          <a:xfrm>
            <a:off x="6810606" y="2180365"/>
            <a:ext cx="1245165" cy="1245165"/>
          </a:xfrm>
          <a:prstGeom prst="ellipse">
            <a:avLst/>
          </a:prstGeom>
          <a:solidFill>
            <a:schemeClr val="accent2">
              <a:lumMod val="75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a:p>
        </p:txBody>
      </p:sp>
      <p:sp>
        <p:nvSpPr>
          <p:cNvPr id="8" name="Shape">
            <a:extLst>
              <a:ext uri="{FF2B5EF4-FFF2-40B4-BE49-F238E27FC236}">
                <a16:creationId xmlns:a16="http://schemas.microsoft.com/office/drawing/2014/main" id="{451BFA81-4D57-3D0B-BE22-B99F81A1A7AC}"/>
              </a:ext>
            </a:extLst>
          </p:cNvPr>
          <p:cNvSpPr/>
          <p:nvPr/>
        </p:nvSpPr>
        <p:spPr>
          <a:xfrm>
            <a:off x="428497" y="1711475"/>
            <a:ext cx="8599293" cy="1985998"/>
          </a:xfrm>
          <a:custGeom>
            <a:avLst/>
            <a:gdLst/>
            <a:ahLst/>
            <a:cxnLst>
              <a:cxn ang="0">
                <a:pos x="wd2" y="hd2"/>
              </a:cxn>
              <a:cxn ang="5400000">
                <a:pos x="wd2" y="hd2"/>
              </a:cxn>
              <a:cxn ang="10800000">
                <a:pos x="wd2" y="hd2"/>
              </a:cxn>
              <a:cxn ang="16200000">
                <a:pos x="wd2" y="hd2"/>
              </a:cxn>
            </a:cxnLst>
            <a:rect l="0" t="0" r="r" b="b"/>
            <a:pathLst>
              <a:path w="21562" h="21373" extrusionOk="0">
                <a:moveTo>
                  <a:pt x="19478" y="13022"/>
                </a:moveTo>
                <a:cubicBezTo>
                  <a:pt x="19298" y="17059"/>
                  <a:pt x="18443" y="20086"/>
                  <a:pt x="17437" y="19820"/>
                </a:cubicBezTo>
                <a:cubicBezTo>
                  <a:pt x="16444" y="19568"/>
                  <a:pt x="15647" y="16091"/>
                  <a:pt x="15601" y="11830"/>
                </a:cubicBezTo>
                <a:cubicBezTo>
                  <a:pt x="15559" y="7751"/>
                  <a:pt x="16196" y="4275"/>
                  <a:pt x="17068" y="3308"/>
                </a:cubicBezTo>
                <a:cubicBezTo>
                  <a:pt x="17208" y="3154"/>
                  <a:pt x="17358" y="3350"/>
                  <a:pt x="17460" y="3813"/>
                </a:cubicBezTo>
                <a:cubicBezTo>
                  <a:pt x="17558" y="4247"/>
                  <a:pt x="17695" y="4527"/>
                  <a:pt x="17848" y="4513"/>
                </a:cubicBezTo>
                <a:cubicBezTo>
                  <a:pt x="18119" y="4485"/>
                  <a:pt x="18341" y="3546"/>
                  <a:pt x="18354" y="2383"/>
                </a:cubicBezTo>
                <a:cubicBezTo>
                  <a:pt x="18367" y="1093"/>
                  <a:pt x="18129" y="42"/>
                  <a:pt x="17835" y="42"/>
                </a:cubicBezTo>
                <a:cubicBezTo>
                  <a:pt x="17662" y="42"/>
                  <a:pt x="17512" y="407"/>
                  <a:pt x="17417" y="953"/>
                </a:cubicBezTo>
                <a:cubicBezTo>
                  <a:pt x="17355" y="1318"/>
                  <a:pt x="17267" y="1570"/>
                  <a:pt x="17162" y="1640"/>
                </a:cubicBezTo>
                <a:cubicBezTo>
                  <a:pt x="16072" y="2453"/>
                  <a:pt x="15239" y="6532"/>
                  <a:pt x="15239" y="11438"/>
                </a:cubicBezTo>
                <a:lnTo>
                  <a:pt x="15239" y="11438"/>
                </a:lnTo>
                <a:cubicBezTo>
                  <a:pt x="15239" y="16204"/>
                  <a:pt x="14308" y="20058"/>
                  <a:pt x="13188" y="19820"/>
                </a:cubicBezTo>
                <a:cubicBezTo>
                  <a:pt x="12185" y="19610"/>
                  <a:pt x="11372" y="16119"/>
                  <a:pt x="11330" y="11816"/>
                </a:cubicBezTo>
                <a:cubicBezTo>
                  <a:pt x="11287" y="7737"/>
                  <a:pt x="11924" y="4261"/>
                  <a:pt x="12796" y="3294"/>
                </a:cubicBezTo>
                <a:cubicBezTo>
                  <a:pt x="12936" y="3140"/>
                  <a:pt x="13087" y="3336"/>
                  <a:pt x="13188" y="3799"/>
                </a:cubicBezTo>
                <a:cubicBezTo>
                  <a:pt x="13286" y="4233"/>
                  <a:pt x="13423" y="4513"/>
                  <a:pt x="13577" y="4499"/>
                </a:cubicBezTo>
                <a:cubicBezTo>
                  <a:pt x="13848" y="4471"/>
                  <a:pt x="14070" y="3532"/>
                  <a:pt x="14083" y="2369"/>
                </a:cubicBezTo>
                <a:cubicBezTo>
                  <a:pt x="14096" y="1079"/>
                  <a:pt x="13857" y="28"/>
                  <a:pt x="13563" y="28"/>
                </a:cubicBezTo>
                <a:cubicBezTo>
                  <a:pt x="13390" y="28"/>
                  <a:pt x="13240" y="393"/>
                  <a:pt x="13145" y="939"/>
                </a:cubicBezTo>
                <a:cubicBezTo>
                  <a:pt x="13083" y="1304"/>
                  <a:pt x="12995" y="1556"/>
                  <a:pt x="12891" y="1626"/>
                </a:cubicBezTo>
                <a:cubicBezTo>
                  <a:pt x="11800" y="2439"/>
                  <a:pt x="10967" y="6518"/>
                  <a:pt x="10967" y="11424"/>
                </a:cubicBezTo>
                <a:cubicBezTo>
                  <a:pt x="10967" y="16189"/>
                  <a:pt x="10036" y="20044"/>
                  <a:pt x="8916" y="19806"/>
                </a:cubicBezTo>
                <a:cubicBezTo>
                  <a:pt x="7914" y="19596"/>
                  <a:pt x="7100" y="16105"/>
                  <a:pt x="7058" y="11802"/>
                </a:cubicBezTo>
                <a:cubicBezTo>
                  <a:pt x="7016" y="7723"/>
                  <a:pt x="7652" y="4247"/>
                  <a:pt x="8524" y="3280"/>
                </a:cubicBezTo>
                <a:cubicBezTo>
                  <a:pt x="8665" y="3126"/>
                  <a:pt x="8815" y="3322"/>
                  <a:pt x="8916" y="3785"/>
                </a:cubicBezTo>
                <a:cubicBezTo>
                  <a:pt x="9014" y="4219"/>
                  <a:pt x="9151" y="4499"/>
                  <a:pt x="9305" y="4485"/>
                </a:cubicBezTo>
                <a:cubicBezTo>
                  <a:pt x="9576" y="4457"/>
                  <a:pt x="9798" y="3518"/>
                  <a:pt x="9811" y="2355"/>
                </a:cubicBezTo>
                <a:cubicBezTo>
                  <a:pt x="9824" y="1065"/>
                  <a:pt x="9586" y="14"/>
                  <a:pt x="9292" y="14"/>
                </a:cubicBezTo>
                <a:cubicBezTo>
                  <a:pt x="9119" y="14"/>
                  <a:pt x="8968" y="378"/>
                  <a:pt x="8874" y="925"/>
                </a:cubicBezTo>
                <a:cubicBezTo>
                  <a:pt x="8812" y="1290"/>
                  <a:pt x="8724" y="1542"/>
                  <a:pt x="8619" y="1612"/>
                </a:cubicBezTo>
                <a:cubicBezTo>
                  <a:pt x="7528" y="2425"/>
                  <a:pt x="6695" y="6504"/>
                  <a:pt x="6695" y="11410"/>
                </a:cubicBezTo>
                <a:cubicBezTo>
                  <a:pt x="6695" y="16175"/>
                  <a:pt x="5765" y="20030"/>
                  <a:pt x="4645" y="19792"/>
                </a:cubicBezTo>
                <a:cubicBezTo>
                  <a:pt x="3642" y="19582"/>
                  <a:pt x="2829" y="16091"/>
                  <a:pt x="2786" y="11788"/>
                </a:cubicBezTo>
                <a:cubicBezTo>
                  <a:pt x="2744" y="7709"/>
                  <a:pt x="3381" y="4233"/>
                  <a:pt x="4253" y="3266"/>
                </a:cubicBezTo>
                <a:cubicBezTo>
                  <a:pt x="4393" y="3112"/>
                  <a:pt x="4543" y="3308"/>
                  <a:pt x="4645" y="3771"/>
                </a:cubicBezTo>
                <a:cubicBezTo>
                  <a:pt x="4743" y="4205"/>
                  <a:pt x="4880" y="4485"/>
                  <a:pt x="5033" y="4471"/>
                </a:cubicBezTo>
                <a:cubicBezTo>
                  <a:pt x="5304" y="4443"/>
                  <a:pt x="5526" y="3504"/>
                  <a:pt x="5539" y="2341"/>
                </a:cubicBezTo>
                <a:cubicBezTo>
                  <a:pt x="5552" y="1051"/>
                  <a:pt x="5314" y="0"/>
                  <a:pt x="5020" y="0"/>
                </a:cubicBezTo>
                <a:cubicBezTo>
                  <a:pt x="4847" y="0"/>
                  <a:pt x="4697" y="364"/>
                  <a:pt x="4602" y="911"/>
                </a:cubicBezTo>
                <a:cubicBezTo>
                  <a:pt x="4540" y="1276"/>
                  <a:pt x="4449" y="1528"/>
                  <a:pt x="4347" y="1598"/>
                </a:cubicBezTo>
                <a:cubicBezTo>
                  <a:pt x="3394" y="2299"/>
                  <a:pt x="2639" y="5509"/>
                  <a:pt x="2463" y="9588"/>
                </a:cubicBezTo>
                <a:cubicBezTo>
                  <a:pt x="2427" y="10386"/>
                  <a:pt x="2267" y="10961"/>
                  <a:pt x="2078" y="10961"/>
                </a:cubicBezTo>
                <a:lnTo>
                  <a:pt x="183" y="10961"/>
                </a:lnTo>
                <a:cubicBezTo>
                  <a:pt x="99" y="10961"/>
                  <a:pt x="20" y="11199"/>
                  <a:pt x="4" y="11564"/>
                </a:cubicBezTo>
                <a:cubicBezTo>
                  <a:pt x="-19" y="12055"/>
                  <a:pt x="66" y="12475"/>
                  <a:pt x="177" y="12475"/>
                </a:cubicBezTo>
                <a:lnTo>
                  <a:pt x="2110" y="12475"/>
                </a:lnTo>
                <a:cubicBezTo>
                  <a:pt x="2290" y="12475"/>
                  <a:pt x="2447" y="12994"/>
                  <a:pt x="2489" y="13751"/>
                </a:cubicBezTo>
                <a:cubicBezTo>
                  <a:pt x="2734" y="18110"/>
                  <a:pt x="3652" y="21362"/>
                  <a:pt x="4743" y="21362"/>
                </a:cubicBezTo>
                <a:cubicBezTo>
                  <a:pt x="5703" y="21362"/>
                  <a:pt x="6529" y="18839"/>
                  <a:pt x="6878" y="15264"/>
                </a:cubicBezTo>
                <a:cubicBezTo>
                  <a:pt x="7231" y="18839"/>
                  <a:pt x="8054" y="21362"/>
                  <a:pt x="9014" y="21362"/>
                </a:cubicBezTo>
                <a:cubicBezTo>
                  <a:pt x="9974" y="21362"/>
                  <a:pt x="10801" y="18839"/>
                  <a:pt x="11150" y="15264"/>
                </a:cubicBezTo>
                <a:cubicBezTo>
                  <a:pt x="11503" y="18839"/>
                  <a:pt x="12326" y="21362"/>
                  <a:pt x="13286" y="21362"/>
                </a:cubicBezTo>
                <a:cubicBezTo>
                  <a:pt x="14246" y="21362"/>
                  <a:pt x="15072" y="18839"/>
                  <a:pt x="15425" y="15264"/>
                </a:cubicBezTo>
                <a:cubicBezTo>
                  <a:pt x="15765" y="18699"/>
                  <a:pt x="16542" y="21179"/>
                  <a:pt x="17450" y="21362"/>
                </a:cubicBezTo>
                <a:cubicBezTo>
                  <a:pt x="18639" y="21600"/>
                  <a:pt x="19644" y="17970"/>
                  <a:pt x="19844" y="13148"/>
                </a:cubicBezTo>
                <a:cubicBezTo>
                  <a:pt x="19860" y="12769"/>
                  <a:pt x="19938" y="12489"/>
                  <a:pt x="20030" y="12489"/>
                </a:cubicBezTo>
                <a:lnTo>
                  <a:pt x="21379" y="12489"/>
                </a:lnTo>
                <a:cubicBezTo>
                  <a:pt x="21463" y="12489"/>
                  <a:pt x="21542" y="12251"/>
                  <a:pt x="21558" y="11886"/>
                </a:cubicBezTo>
                <a:cubicBezTo>
                  <a:pt x="21581" y="11396"/>
                  <a:pt x="21496" y="10975"/>
                  <a:pt x="21385" y="10975"/>
                </a:cubicBezTo>
                <a:lnTo>
                  <a:pt x="19948" y="10975"/>
                </a:lnTo>
                <a:cubicBezTo>
                  <a:pt x="19687" y="11003"/>
                  <a:pt x="19478" y="11900"/>
                  <a:pt x="19478" y="13022"/>
                </a:cubicBezTo>
                <a:lnTo>
                  <a:pt x="19478" y="13022"/>
                </a:lnTo>
                <a:close/>
              </a:path>
            </a:pathLst>
          </a:custGeom>
          <a:solidFill>
            <a:schemeClr val="bg2">
              <a:lumMod val="9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000" dirty="0"/>
          </a:p>
        </p:txBody>
      </p:sp>
      <p:sp>
        <p:nvSpPr>
          <p:cNvPr id="13" name="TextBox 29">
            <a:extLst>
              <a:ext uri="{FF2B5EF4-FFF2-40B4-BE49-F238E27FC236}">
                <a16:creationId xmlns:a16="http://schemas.microsoft.com/office/drawing/2014/main" id="{4E82FC3F-1913-FBB5-AE69-989DD1704445}"/>
              </a:ext>
            </a:extLst>
          </p:cNvPr>
          <p:cNvSpPr txBox="1"/>
          <p:nvPr/>
        </p:nvSpPr>
        <p:spPr>
          <a:xfrm>
            <a:off x="2169780" y="1746555"/>
            <a:ext cx="513914" cy="30777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rPr>
              <a:t>01</a:t>
            </a:r>
          </a:p>
        </p:txBody>
      </p:sp>
      <p:sp>
        <p:nvSpPr>
          <p:cNvPr id="14" name="TextBox 30">
            <a:extLst>
              <a:ext uri="{FF2B5EF4-FFF2-40B4-BE49-F238E27FC236}">
                <a16:creationId xmlns:a16="http://schemas.microsoft.com/office/drawing/2014/main" id="{109F2276-F701-588C-9002-0FE64BDC0EC5}"/>
              </a:ext>
            </a:extLst>
          </p:cNvPr>
          <p:cNvSpPr txBox="1"/>
          <p:nvPr/>
        </p:nvSpPr>
        <p:spPr>
          <a:xfrm>
            <a:off x="3886941" y="1746555"/>
            <a:ext cx="513914" cy="30777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rPr>
              <a:t>02</a:t>
            </a:r>
          </a:p>
        </p:txBody>
      </p:sp>
      <p:sp>
        <p:nvSpPr>
          <p:cNvPr id="15" name="TextBox 31">
            <a:extLst>
              <a:ext uri="{FF2B5EF4-FFF2-40B4-BE49-F238E27FC236}">
                <a16:creationId xmlns:a16="http://schemas.microsoft.com/office/drawing/2014/main" id="{ADDE3C28-DA55-77D0-D827-E2A1A3FFBE3D}"/>
              </a:ext>
            </a:extLst>
          </p:cNvPr>
          <p:cNvSpPr txBox="1"/>
          <p:nvPr/>
        </p:nvSpPr>
        <p:spPr>
          <a:xfrm>
            <a:off x="5585538" y="1746555"/>
            <a:ext cx="513914" cy="30777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rPr>
              <a:t>03</a:t>
            </a:r>
          </a:p>
        </p:txBody>
      </p:sp>
      <p:sp>
        <p:nvSpPr>
          <p:cNvPr id="16" name="TextBox 32">
            <a:extLst>
              <a:ext uri="{FF2B5EF4-FFF2-40B4-BE49-F238E27FC236}">
                <a16:creationId xmlns:a16="http://schemas.microsoft.com/office/drawing/2014/main" id="{B704DA5C-EFD9-3E53-3947-FC4B1EE58174}"/>
              </a:ext>
            </a:extLst>
          </p:cNvPr>
          <p:cNvSpPr txBox="1"/>
          <p:nvPr/>
        </p:nvSpPr>
        <p:spPr>
          <a:xfrm>
            <a:off x="7274854" y="1746555"/>
            <a:ext cx="513914" cy="307777"/>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rPr>
              <a:t>04</a:t>
            </a:r>
          </a:p>
        </p:txBody>
      </p:sp>
      <p:grpSp>
        <p:nvGrpSpPr>
          <p:cNvPr id="17" name="Group 93">
            <a:extLst>
              <a:ext uri="{FF2B5EF4-FFF2-40B4-BE49-F238E27FC236}">
                <a16:creationId xmlns:a16="http://schemas.microsoft.com/office/drawing/2014/main" id="{40371D50-5852-DCF8-F1AA-EC934E5961F4}"/>
              </a:ext>
            </a:extLst>
          </p:cNvPr>
          <p:cNvGrpSpPr/>
          <p:nvPr/>
        </p:nvGrpSpPr>
        <p:grpSpPr>
          <a:xfrm>
            <a:off x="1104845" y="3823506"/>
            <a:ext cx="1965174" cy="1349532"/>
            <a:chOff x="331213" y="2473878"/>
            <a:chExt cx="2938811" cy="1799376"/>
          </a:xfrm>
        </p:grpSpPr>
        <p:sp>
          <p:nvSpPr>
            <p:cNvPr id="18" name="TextBox 94">
              <a:extLst>
                <a:ext uri="{FF2B5EF4-FFF2-40B4-BE49-F238E27FC236}">
                  <a16:creationId xmlns:a16="http://schemas.microsoft.com/office/drawing/2014/main" id="{F466AC98-FAB3-A1A1-59D6-1F514E22BA83}"/>
                </a:ext>
              </a:extLst>
            </p:cNvPr>
            <p:cNvSpPr txBox="1"/>
            <p:nvPr/>
          </p:nvSpPr>
          <p:spPr>
            <a:xfrm>
              <a:off x="332936" y="2473878"/>
              <a:ext cx="2937088" cy="615553"/>
            </a:xfrm>
            <a:prstGeom prst="rect">
              <a:avLst/>
            </a:prstGeom>
            <a:noFill/>
          </p:spPr>
          <p:txBody>
            <a:bodyPr wrap="square" lIns="0" rIns="0" rtlCol="0" anchor="b">
              <a:spAutoFit/>
            </a:bodyPr>
            <a:lstStyle/>
            <a:p>
              <a:pPr algn="ctr"/>
              <a:r>
                <a:rPr lang="en-US" sz="2400" b="1" noProof="1">
                  <a:solidFill>
                    <a:srgbClr val="15586E"/>
                  </a:solidFill>
                </a:rPr>
                <a:t>Operations</a:t>
              </a:r>
            </a:p>
          </p:txBody>
        </p:sp>
        <p:sp>
          <p:nvSpPr>
            <p:cNvPr id="19" name="TextBox 95">
              <a:extLst>
                <a:ext uri="{FF2B5EF4-FFF2-40B4-BE49-F238E27FC236}">
                  <a16:creationId xmlns:a16="http://schemas.microsoft.com/office/drawing/2014/main" id="{AEE4F61A-AC3A-6110-4D99-D721C6D4D934}"/>
                </a:ext>
              </a:extLst>
            </p:cNvPr>
            <p:cNvSpPr txBox="1"/>
            <p:nvPr/>
          </p:nvSpPr>
          <p:spPr>
            <a:xfrm>
              <a:off x="331213" y="3072926"/>
              <a:ext cx="2616830" cy="1200328"/>
            </a:xfrm>
            <a:prstGeom prst="rect">
              <a:avLst/>
            </a:prstGeom>
            <a:noFill/>
          </p:spPr>
          <p:txBody>
            <a:bodyPr wrap="square" lIns="0" rIns="0" rtlCol="0" anchor="t">
              <a:spAutoFit/>
            </a:bodyPr>
            <a:lstStyle/>
            <a:p>
              <a:pPr algn="just"/>
              <a:r>
                <a:rPr lang="en-US" sz="1050" noProof="1">
                  <a:solidFill>
                    <a:schemeClr val="tx1">
                      <a:lumMod val="65000"/>
                      <a:lumOff val="35000"/>
                    </a:schemeClr>
                  </a:solidFill>
                </a:rPr>
                <a:t>Invest in the opening and operation of online casinos in Brazil. This can be done by creating a new platform or acquiring an existing platform.</a:t>
              </a:r>
            </a:p>
          </p:txBody>
        </p:sp>
      </p:grpSp>
      <p:grpSp>
        <p:nvGrpSpPr>
          <p:cNvPr id="23" name="Group 93">
            <a:extLst>
              <a:ext uri="{FF2B5EF4-FFF2-40B4-BE49-F238E27FC236}">
                <a16:creationId xmlns:a16="http://schemas.microsoft.com/office/drawing/2014/main" id="{FB2ACB01-85B4-3547-AF88-24C33DC0F92E}"/>
              </a:ext>
            </a:extLst>
          </p:cNvPr>
          <p:cNvGrpSpPr/>
          <p:nvPr/>
        </p:nvGrpSpPr>
        <p:grpSpPr>
          <a:xfrm>
            <a:off x="2990628" y="3838422"/>
            <a:ext cx="1965174" cy="1834281"/>
            <a:chOff x="331213" y="2473878"/>
            <a:chExt cx="2938811" cy="2445708"/>
          </a:xfrm>
        </p:grpSpPr>
        <p:sp>
          <p:nvSpPr>
            <p:cNvPr id="24" name="TextBox 94">
              <a:extLst>
                <a:ext uri="{FF2B5EF4-FFF2-40B4-BE49-F238E27FC236}">
                  <a16:creationId xmlns:a16="http://schemas.microsoft.com/office/drawing/2014/main" id="{8F7389CA-8FB9-6281-B6F5-92126D26C1DF}"/>
                </a:ext>
              </a:extLst>
            </p:cNvPr>
            <p:cNvSpPr txBox="1"/>
            <p:nvPr/>
          </p:nvSpPr>
          <p:spPr>
            <a:xfrm>
              <a:off x="332936" y="2473878"/>
              <a:ext cx="2937088" cy="615553"/>
            </a:xfrm>
            <a:prstGeom prst="rect">
              <a:avLst/>
            </a:prstGeom>
            <a:noFill/>
          </p:spPr>
          <p:txBody>
            <a:bodyPr wrap="square" lIns="0" rIns="0" rtlCol="0" anchor="b">
              <a:spAutoFit/>
            </a:bodyPr>
            <a:lstStyle/>
            <a:p>
              <a:pPr algn="ctr"/>
              <a:r>
                <a:rPr lang="en-US" sz="2400" b="1" noProof="1">
                  <a:solidFill>
                    <a:srgbClr val="2EAED8"/>
                  </a:solidFill>
                </a:rPr>
                <a:t>Software</a:t>
              </a:r>
            </a:p>
          </p:txBody>
        </p:sp>
        <p:sp>
          <p:nvSpPr>
            <p:cNvPr id="25" name="TextBox 95">
              <a:extLst>
                <a:ext uri="{FF2B5EF4-FFF2-40B4-BE49-F238E27FC236}">
                  <a16:creationId xmlns:a16="http://schemas.microsoft.com/office/drawing/2014/main" id="{359A562F-BD9A-06E5-99C2-741B8338787C}"/>
                </a:ext>
              </a:extLst>
            </p:cNvPr>
            <p:cNvSpPr txBox="1"/>
            <p:nvPr/>
          </p:nvSpPr>
          <p:spPr>
            <a:xfrm>
              <a:off x="331213" y="3072926"/>
              <a:ext cx="2616830" cy="1846660"/>
            </a:xfrm>
            <a:prstGeom prst="rect">
              <a:avLst/>
            </a:prstGeom>
            <a:noFill/>
          </p:spPr>
          <p:txBody>
            <a:bodyPr wrap="square" lIns="0" rIns="0" rtlCol="0" anchor="t">
              <a:spAutoFit/>
            </a:bodyPr>
            <a:lstStyle/>
            <a:p>
              <a:pPr algn="just"/>
              <a:r>
                <a:rPr lang="en-US" sz="1050" noProof="1">
                  <a:solidFill>
                    <a:schemeClr val="tx1">
                      <a:lumMod val="65000"/>
                      <a:lumOff val="35000"/>
                    </a:schemeClr>
                  </a:solidFill>
                </a:rPr>
                <a:t>Software development for online casinos is another promising area for investment. Companies that develop games, payment platforms and other technological solutions for the sector can have great growth potential.</a:t>
              </a:r>
            </a:p>
          </p:txBody>
        </p:sp>
      </p:grpSp>
      <p:grpSp>
        <p:nvGrpSpPr>
          <p:cNvPr id="29" name="Group 93">
            <a:extLst>
              <a:ext uri="{FF2B5EF4-FFF2-40B4-BE49-F238E27FC236}">
                <a16:creationId xmlns:a16="http://schemas.microsoft.com/office/drawing/2014/main" id="{14665D10-5415-D909-B795-094BC35750DE}"/>
              </a:ext>
            </a:extLst>
          </p:cNvPr>
          <p:cNvGrpSpPr/>
          <p:nvPr/>
        </p:nvGrpSpPr>
        <p:grpSpPr>
          <a:xfrm>
            <a:off x="4845432" y="3838422"/>
            <a:ext cx="1965174" cy="1672698"/>
            <a:chOff x="331213" y="2473878"/>
            <a:chExt cx="2938811" cy="2230264"/>
          </a:xfrm>
        </p:grpSpPr>
        <p:sp>
          <p:nvSpPr>
            <p:cNvPr id="30" name="TextBox 94">
              <a:extLst>
                <a:ext uri="{FF2B5EF4-FFF2-40B4-BE49-F238E27FC236}">
                  <a16:creationId xmlns:a16="http://schemas.microsoft.com/office/drawing/2014/main" id="{6663C3B4-2D59-BE0F-1036-4D4C44EAD2EC}"/>
                </a:ext>
              </a:extLst>
            </p:cNvPr>
            <p:cNvSpPr txBox="1"/>
            <p:nvPr/>
          </p:nvSpPr>
          <p:spPr>
            <a:xfrm>
              <a:off x="332936" y="2473878"/>
              <a:ext cx="2937088" cy="615553"/>
            </a:xfrm>
            <a:prstGeom prst="rect">
              <a:avLst/>
            </a:prstGeom>
            <a:noFill/>
          </p:spPr>
          <p:txBody>
            <a:bodyPr wrap="square" lIns="0" rIns="0" rtlCol="0" anchor="b">
              <a:spAutoFit/>
            </a:bodyPr>
            <a:lstStyle/>
            <a:p>
              <a:pPr algn="ctr"/>
              <a:r>
                <a:rPr lang="en-US" sz="2400" b="1" noProof="1">
                  <a:solidFill>
                    <a:srgbClr val="749CD4"/>
                  </a:solidFill>
                </a:rPr>
                <a:t>Marketing</a:t>
              </a:r>
            </a:p>
          </p:txBody>
        </p:sp>
        <p:sp>
          <p:nvSpPr>
            <p:cNvPr id="31" name="TextBox 95">
              <a:extLst>
                <a:ext uri="{FF2B5EF4-FFF2-40B4-BE49-F238E27FC236}">
                  <a16:creationId xmlns:a16="http://schemas.microsoft.com/office/drawing/2014/main" id="{89E11496-826A-FAB4-8886-D6466EB48F43}"/>
                </a:ext>
              </a:extLst>
            </p:cNvPr>
            <p:cNvSpPr txBox="1"/>
            <p:nvPr/>
          </p:nvSpPr>
          <p:spPr>
            <a:xfrm>
              <a:off x="331213" y="3072926"/>
              <a:ext cx="2616830" cy="1631216"/>
            </a:xfrm>
            <a:prstGeom prst="rect">
              <a:avLst/>
            </a:prstGeom>
            <a:noFill/>
          </p:spPr>
          <p:txBody>
            <a:bodyPr wrap="square" lIns="0" rIns="0" rtlCol="0" anchor="t">
              <a:spAutoFit/>
            </a:bodyPr>
            <a:lstStyle/>
            <a:p>
              <a:pPr algn="just"/>
              <a:r>
                <a:rPr lang="en-US" sz="1050" noProof="1">
                  <a:solidFill>
                    <a:schemeClr val="tx1">
                      <a:lumMod val="65000"/>
                      <a:lumOff val="35000"/>
                    </a:schemeClr>
                  </a:solidFill>
                </a:rPr>
                <a:t>Marketing and affiliation are essential tools for the success of an online casino. And agencies that work in these areas can help casinos reach new customers and grow their player base.</a:t>
              </a:r>
            </a:p>
          </p:txBody>
        </p:sp>
      </p:grpSp>
      <p:grpSp>
        <p:nvGrpSpPr>
          <p:cNvPr id="32" name="Group 93">
            <a:extLst>
              <a:ext uri="{FF2B5EF4-FFF2-40B4-BE49-F238E27FC236}">
                <a16:creationId xmlns:a16="http://schemas.microsoft.com/office/drawing/2014/main" id="{D7A836E5-65B1-A14E-DA30-15D9FBE8EAC3}"/>
              </a:ext>
            </a:extLst>
          </p:cNvPr>
          <p:cNvGrpSpPr/>
          <p:nvPr/>
        </p:nvGrpSpPr>
        <p:grpSpPr>
          <a:xfrm>
            <a:off x="6731819" y="3838422"/>
            <a:ext cx="1965174" cy="1672698"/>
            <a:chOff x="331213" y="2473878"/>
            <a:chExt cx="2938811" cy="2230264"/>
          </a:xfrm>
        </p:grpSpPr>
        <p:sp>
          <p:nvSpPr>
            <p:cNvPr id="33" name="TextBox 94">
              <a:extLst>
                <a:ext uri="{FF2B5EF4-FFF2-40B4-BE49-F238E27FC236}">
                  <a16:creationId xmlns:a16="http://schemas.microsoft.com/office/drawing/2014/main" id="{2229AFAA-6B20-B823-3B5C-9097DB7F87BC}"/>
                </a:ext>
              </a:extLst>
            </p:cNvPr>
            <p:cNvSpPr txBox="1"/>
            <p:nvPr/>
          </p:nvSpPr>
          <p:spPr>
            <a:xfrm>
              <a:off x="332936" y="2473878"/>
              <a:ext cx="2937088" cy="615553"/>
            </a:xfrm>
            <a:prstGeom prst="rect">
              <a:avLst/>
            </a:prstGeom>
            <a:noFill/>
          </p:spPr>
          <p:txBody>
            <a:bodyPr wrap="square" lIns="0" rIns="0" rtlCol="0" anchor="b">
              <a:spAutoFit/>
            </a:bodyPr>
            <a:lstStyle/>
            <a:p>
              <a:pPr algn="ctr"/>
              <a:r>
                <a:rPr lang="en-US" sz="2400" b="1" noProof="1">
                  <a:solidFill>
                    <a:schemeClr val="accent2">
                      <a:lumMod val="75000"/>
                    </a:schemeClr>
                  </a:solidFill>
                </a:rPr>
                <a:t>Payments</a:t>
              </a:r>
            </a:p>
          </p:txBody>
        </p:sp>
        <p:sp>
          <p:nvSpPr>
            <p:cNvPr id="34" name="TextBox 95">
              <a:extLst>
                <a:ext uri="{FF2B5EF4-FFF2-40B4-BE49-F238E27FC236}">
                  <a16:creationId xmlns:a16="http://schemas.microsoft.com/office/drawing/2014/main" id="{9A9431FA-5B58-872B-388B-643DBA782D0D}"/>
                </a:ext>
              </a:extLst>
            </p:cNvPr>
            <p:cNvSpPr txBox="1"/>
            <p:nvPr/>
          </p:nvSpPr>
          <p:spPr>
            <a:xfrm>
              <a:off x="331213" y="3072926"/>
              <a:ext cx="2616830" cy="1631216"/>
            </a:xfrm>
            <a:prstGeom prst="rect">
              <a:avLst/>
            </a:prstGeom>
            <a:noFill/>
          </p:spPr>
          <p:txBody>
            <a:bodyPr wrap="square" lIns="0" rIns="0" rtlCol="0" anchor="t">
              <a:spAutoFit/>
            </a:bodyPr>
            <a:lstStyle/>
            <a:p>
              <a:pPr algn="just"/>
              <a:r>
                <a:rPr lang="en-US" sz="1050" noProof="1">
                  <a:solidFill>
                    <a:schemeClr val="tx1">
                      <a:lumMod val="65000"/>
                      <a:lumOff val="35000"/>
                    </a:schemeClr>
                  </a:solidFill>
                </a:rPr>
                <a:t>Online casinos need safe and reliable payment solutions to offer their customers. Therefore, companies that provide these services can also benefit from the growth of the sector.</a:t>
              </a:r>
            </a:p>
          </p:txBody>
        </p:sp>
      </p:grpSp>
      <p:pic>
        <p:nvPicPr>
          <p:cNvPr id="2050" name="Picture 2" descr="Operations Icon Images – Browse 115,386 Stock Photos ...">
            <a:extLst>
              <a:ext uri="{FF2B5EF4-FFF2-40B4-BE49-F238E27FC236}">
                <a16:creationId xmlns:a16="http://schemas.microsoft.com/office/drawing/2014/main" id="{195826C2-147B-7363-90FF-DBBCB7B8B4A4}"/>
              </a:ext>
            </a:extLst>
          </p:cNvPr>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1603280" y="2367444"/>
            <a:ext cx="1396518" cy="9061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senvolvedor de software - ícones de computador grátis">
            <a:extLst>
              <a:ext uri="{FF2B5EF4-FFF2-40B4-BE49-F238E27FC236}">
                <a16:creationId xmlns:a16="http://schemas.microsoft.com/office/drawing/2014/main" id="{ED948639-2590-BA94-AF68-03FAD35B75AF}"/>
              </a:ext>
            </a:extLst>
          </p:cNvPr>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520025" y="2368592"/>
            <a:ext cx="1001376" cy="9262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rketing Icon PNG Images, Vectors Free Download - Pngtree">
            <a:extLst>
              <a:ext uri="{FF2B5EF4-FFF2-40B4-BE49-F238E27FC236}">
                <a16:creationId xmlns:a16="http://schemas.microsoft.com/office/drawing/2014/main" id="{365576EF-3689-01A6-4C2C-200B1BE83033}"/>
              </a:ext>
            </a:extLst>
          </p:cNvPr>
          <p:cNvPicPr>
            <a:picLocks noChangeAspect="1" noChangeArrowheads="1"/>
          </p:cNvPicPr>
          <p:nvPr/>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5018107" y="2195318"/>
            <a:ext cx="1388191" cy="124516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obile Payments Icon">
            <a:extLst>
              <a:ext uri="{FF2B5EF4-FFF2-40B4-BE49-F238E27FC236}">
                <a16:creationId xmlns:a16="http://schemas.microsoft.com/office/drawing/2014/main" id="{00CE29C6-689F-1753-F87F-9B1736E22B39}"/>
              </a:ext>
            </a:extLst>
          </p:cNvPr>
          <p:cNvPicPr>
            <a:picLocks noChangeAspect="1" noChangeArrowheads="1"/>
          </p:cNvPicPr>
          <p:nvPr/>
        </p:nvPicPr>
        <p:blipFill>
          <a:blip r:embed="rId6">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7069037" y="2382931"/>
            <a:ext cx="897594" cy="897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685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dirty="0"/>
              <a:t>Brazil:</a:t>
            </a:r>
            <a:r>
              <a:rPr lang="pt-BR" sz="2000" dirty="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At a Glance: </a:t>
            </a:r>
            <a:r>
              <a:rPr lang="en-US" dirty="0"/>
              <a:t>Key Cassino &amp; Poker firms in Brazil </a:t>
            </a:r>
            <a:endParaRPr lang="pt-BR" b="0" dirty="0"/>
          </a:p>
        </p:txBody>
      </p:sp>
      <p:pic>
        <p:nvPicPr>
          <p:cNvPr id="9" name="Imagem 8">
            <a:extLst>
              <a:ext uri="{FF2B5EF4-FFF2-40B4-BE49-F238E27FC236}">
                <a16:creationId xmlns:a16="http://schemas.microsoft.com/office/drawing/2014/main" id="{DFDE909C-7EE7-2FA0-5AB2-84BE8E8CA028}"/>
              </a:ext>
            </a:extLst>
          </p:cNvPr>
          <p:cNvPicPr>
            <a:picLocks noChangeAspect="1"/>
          </p:cNvPicPr>
          <p:nvPr/>
        </p:nvPicPr>
        <p:blipFill>
          <a:blip r:embed="rId3"/>
          <a:stretch>
            <a:fillRect/>
          </a:stretch>
        </p:blipFill>
        <p:spPr>
          <a:xfrm>
            <a:off x="495379" y="1411508"/>
            <a:ext cx="1638000" cy="1625956"/>
          </a:xfrm>
          <a:prstGeom prst="rect">
            <a:avLst/>
          </a:prstGeom>
        </p:spPr>
      </p:pic>
      <p:pic>
        <p:nvPicPr>
          <p:cNvPr id="3074" name="Picture 2" descr="Bc game">
            <a:extLst>
              <a:ext uri="{FF2B5EF4-FFF2-40B4-BE49-F238E27FC236}">
                <a16:creationId xmlns:a16="http://schemas.microsoft.com/office/drawing/2014/main" id="{DB483732-91E1-3236-67BA-A6842A0CC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824" y="1399464"/>
            <a:ext cx="1638000" cy="163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lbet">
            <a:extLst>
              <a:ext uri="{FF2B5EF4-FFF2-40B4-BE49-F238E27FC236}">
                <a16:creationId xmlns:a16="http://schemas.microsoft.com/office/drawing/2014/main" id="{9F32E43C-1072-7097-BEB6-BD454E9E7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8269" y="1411508"/>
            <a:ext cx="1638000" cy="163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laze">
            <a:extLst>
              <a:ext uri="{FF2B5EF4-FFF2-40B4-BE49-F238E27FC236}">
                <a16:creationId xmlns:a16="http://schemas.microsoft.com/office/drawing/2014/main" id="{C20F5485-EE78-2CED-EA26-E66C59E8F8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083" y="3253118"/>
            <a:ext cx="1638000" cy="1638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itstarz">
            <a:extLst>
              <a:ext uri="{FF2B5EF4-FFF2-40B4-BE49-F238E27FC236}">
                <a16:creationId xmlns:a16="http://schemas.microsoft.com/office/drawing/2014/main" id="{C0A57443-79BA-2A00-105F-9E01EFAFFA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6824" y="3241738"/>
            <a:ext cx="1638000" cy="164937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Novibet">
            <a:extLst>
              <a:ext uri="{FF2B5EF4-FFF2-40B4-BE49-F238E27FC236}">
                <a16:creationId xmlns:a16="http://schemas.microsoft.com/office/drawing/2014/main" id="{B8872C35-D7B8-FFBA-0B60-3CFF69800D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8719" y="3213640"/>
            <a:ext cx="1638000" cy="167747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Magic Red">
            <a:extLst>
              <a:ext uri="{FF2B5EF4-FFF2-40B4-BE49-F238E27FC236}">
                <a16:creationId xmlns:a16="http://schemas.microsoft.com/office/drawing/2014/main" id="{C12E5D71-AAC7-25E7-B9CB-E4F565E5C7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9713" y="1399464"/>
            <a:ext cx="1638000" cy="1638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090" name="Picture 18" descr="Betmotion">
            <a:extLst>
              <a:ext uri="{FF2B5EF4-FFF2-40B4-BE49-F238E27FC236}">
                <a16:creationId xmlns:a16="http://schemas.microsoft.com/office/drawing/2014/main" id="{7844FC7E-C819-F5E7-59CD-D19E00275D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9713" y="3213639"/>
            <a:ext cx="1638000" cy="167747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bet">
            <a:extLst>
              <a:ext uri="{FF2B5EF4-FFF2-40B4-BE49-F238E27FC236}">
                <a16:creationId xmlns:a16="http://schemas.microsoft.com/office/drawing/2014/main" id="{48B14BD8-5D3C-5572-7A1B-D1498CE3B3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083" y="5092598"/>
            <a:ext cx="1638000" cy="16380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Brazino777">
            <a:extLst>
              <a:ext uri="{FF2B5EF4-FFF2-40B4-BE49-F238E27FC236}">
                <a16:creationId xmlns:a16="http://schemas.microsoft.com/office/drawing/2014/main" id="{D3E66132-4CDF-05BD-F42D-AE9EC7DF86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8719" y="5102677"/>
            <a:ext cx="1638000" cy="163800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Como fazer o F12 bet cadastro? Veja passo a passo">
            <a:extLst>
              <a:ext uri="{FF2B5EF4-FFF2-40B4-BE49-F238E27FC236}">
                <a16:creationId xmlns:a16="http://schemas.microsoft.com/office/drawing/2014/main" id="{FF663663-65E4-3369-667C-C5465121BD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86824" y="5092598"/>
            <a:ext cx="1826766" cy="163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a:extLst>
              <a:ext uri="{FF2B5EF4-FFF2-40B4-BE49-F238E27FC236}">
                <a16:creationId xmlns:a16="http://schemas.microsoft.com/office/drawing/2014/main" id="{D10A7C12-BA03-33A3-6392-5470BA619671}"/>
              </a:ext>
            </a:extLst>
          </p:cNvPr>
          <p:cNvSpPr/>
          <p:nvPr/>
        </p:nvSpPr>
        <p:spPr>
          <a:xfrm>
            <a:off x="7964129" y="6473936"/>
            <a:ext cx="1512099" cy="38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dirty="0"/>
          </a:p>
        </p:txBody>
      </p:sp>
      <p:pic>
        <p:nvPicPr>
          <p:cNvPr id="12" name="Picture 26" descr="GG.bet">
            <a:extLst>
              <a:ext uri="{FF2B5EF4-FFF2-40B4-BE49-F238E27FC236}">
                <a16:creationId xmlns:a16="http://schemas.microsoft.com/office/drawing/2014/main" id="{FD87F96C-D59F-68DB-E102-471FD85AB6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54003" y="5102676"/>
            <a:ext cx="1638000" cy="1617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267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8976A9D-4B07-4A26-A766-A6D9BF3E1073}"/>
              </a:ext>
            </a:extLst>
          </p:cNvPr>
          <p:cNvSpPr>
            <a:spLocks noGrp="1"/>
          </p:cNvSpPr>
          <p:nvPr>
            <p:ph type="title"/>
          </p:nvPr>
        </p:nvSpPr>
        <p:spPr/>
        <p:txBody>
          <a:bodyPr/>
          <a:lstStyle/>
          <a:p>
            <a:r>
              <a:rPr lang="pt-BR"/>
              <a:t>Redirection </a:t>
            </a:r>
            <a:r>
              <a:rPr lang="pt-BR" err="1"/>
              <a:t>international</a:t>
            </a:r>
            <a:endParaRPr lang="pt-BR"/>
          </a:p>
        </p:txBody>
      </p:sp>
      <p:sp>
        <p:nvSpPr>
          <p:cNvPr id="2" name="CaixaDeTexto 1">
            <a:extLst>
              <a:ext uri="{FF2B5EF4-FFF2-40B4-BE49-F238E27FC236}">
                <a16:creationId xmlns:a16="http://schemas.microsoft.com/office/drawing/2014/main" id="{4F6E6B6A-A239-45B1-9904-080F0508931D}"/>
              </a:ext>
            </a:extLst>
          </p:cNvPr>
          <p:cNvSpPr txBox="1"/>
          <p:nvPr/>
        </p:nvSpPr>
        <p:spPr>
          <a:xfrm>
            <a:off x="2152650" y="3797300"/>
            <a:ext cx="793750" cy="377283"/>
          </a:xfrm>
          <a:prstGeom prst="rect">
            <a:avLst/>
          </a:prstGeom>
          <a:solidFill>
            <a:srgbClr val="2EAED8"/>
          </a:solidFill>
        </p:spPr>
        <p:txBody>
          <a:bodyPr wrap="square" lIns="72000" rIns="36000" rtlCol="0">
            <a:spAutoFit/>
          </a:bodyPr>
          <a:lstStyle/>
          <a:p>
            <a:pPr marL="0" marR="0" lvl="0" indent="0" algn="ctr" defTabSz="914400" rtl="0" eaLnBrk="1" fontAlgn="auto" latinLnBrk="0" hangingPunct="1">
              <a:lnSpc>
                <a:spcPct val="105000"/>
              </a:lnSpc>
              <a:spcBef>
                <a:spcPts val="300"/>
              </a:spcBef>
              <a:spcAft>
                <a:spcPts val="0"/>
              </a:spcAft>
              <a:buClr>
                <a:srgbClr val="06305D"/>
              </a:buClr>
              <a:buSzPct val="120000"/>
              <a:buFontTx/>
              <a:buNone/>
              <a:tabLst/>
              <a:defRPr/>
            </a:pPr>
            <a:r>
              <a:rPr kumimoji="0" lang="pt-BR" sz="900" b="1" i="0" u="none" strike="noStrike" kern="1200" cap="none" spc="0" normalizeH="0" baseline="0" noProof="0" err="1">
                <a:ln>
                  <a:noFill/>
                </a:ln>
                <a:solidFill>
                  <a:prstClr val="white"/>
                </a:solidFill>
                <a:effectLst/>
                <a:uLnTx/>
                <a:uFillTx/>
                <a:latin typeface="Calibri"/>
                <a:ea typeface="+mn-ea"/>
                <a:cs typeface="+mn-cs"/>
              </a:rPr>
              <a:t>Strategic</a:t>
            </a:r>
            <a:r>
              <a:rPr kumimoji="0" lang="pt-BR" sz="900" b="1" i="0" u="none" strike="noStrike" kern="1200" cap="none" spc="0" normalizeH="0" baseline="0" noProof="0">
                <a:ln>
                  <a:noFill/>
                </a:ln>
                <a:solidFill>
                  <a:prstClr val="white"/>
                </a:solidFill>
                <a:effectLst/>
                <a:uLnTx/>
                <a:uFillTx/>
                <a:latin typeface="Calibri"/>
                <a:ea typeface="+mn-ea"/>
                <a:cs typeface="+mn-cs"/>
              </a:rPr>
              <a:t> Management</a:t>
            </a:r>
          </a:p>
        </p:txBody>
      </p:sp>
      <p:sp>
        <p:nvSpPr>
          <p:cNvPr id="4" name="CaixaDeTexto 3">
            <a:extLst>
              <a:ext uri="{FF2B5EF4-FFF2-40B4-BE49-F238E27FC236}">
                <a16:creationId xmlns:a16="http://schemas.microsoft.com/office/drawing/2014/main" id="{FE7C8117-336A-4D11-97D2-A6F2C857580A}"/>
              </a:ext>
            </a:extLst>
          </p:cNvPr>
          <p:cNvSpPr txBox="1"/>
          <p:nvPr/>
        </p:nvSpPr>
        <p:spPr>
          <a:xfrm>
            <a:off x="1117600" y="4104733"/>
            <a:ext cx="596900" cy="415755"/>
          </a:xfrm>
          <a:prstGeom prst="rect">
            <a:avLst/>
          </a:prstGeom>
          <a:solidFill>
            <a:srgbClr val="174588"/>
          </a:solidFill>
        </p:spPr>
        <p:txBody>
          <a:bodyPr wrap="square" lIns="72000" rIns="36000" rtlCol="0">
            <a:spAutoFit/>
          </a:bodyPr>
          <a:lstStyle/>
          <a:p>
            <a:pPr marL="0" marR="0" lvl="0" indent="0" algn="ctr" defTabSz="914400" rtl="0" eaLnBrk="1" fontAlgn="auto" latinLnBrk="0" hangingPunct="1">
              <a:lnSpc>
                <a:spcPct val="105000"/>
              </a:lnSpc>
              <a:spcBef>
                <a:spcPts val="300"/>
              </a:spcBef>
              <a:spcAft>
                <a:spcPts val="0"/>
              </a:spcAft>
              <a:buClr>
                <a:srgbClr val="06305D"/>
              </a:buClr>
              <a:buSzPct val="120000"/>
              <a:buFontTx/>
              <a:buNone/>
              <a:tabLst/>
              <a:defRPr/>
            </a:pPr>
            <a:r>
              <a:rPr kumimoji="0" lang="pt-BR" sz="900" b="1" i="0" u="none" strike="noStrike" kern="1200" cap="none" spc="0" normalizeH="0" baseline="0" noProof="0">
                <a:ln>
                  <a:noFill/>
                </a:ln>
                <a:solidFill>
                  <a:prstClr val="white"/>
                </a:solidFill>
                <a:effectLst/>
                <a:uLnTx/>
                <a:uFillTx/>
                <a:latin typeface="Calibri"/>
                <a:ea typeface="+mn-ea"/>
                <a:cs typeface="+mn-cs"/>
              </a:rPr>
              <a:t>Corporate</a:t>
            </a:r>
          </a:p>
          <a:p>
            <a:pPr marL="0" marR="0" lvl="0" indent="0" algn="ctr" defTabSz="914400" rtl="0" eaLnBrk="1" fontAlgn="auto" latinLnBrk="0" hangingPunct="1">
              <a:lnSpc>
                <a:spcPct val="105000"/>
              </a:lnSpc>
              <a:spcBef>
                <a:spcPts val="300"/>
              </a:spcBef>
              <a:spcAft>
                <a:spcPts val="0"/>
              </a:spcAft>
              <a:buClr>
                <a:srgbClr val="06305D"/>
              </a:buClr>
              <a:buSzPct val="120000"/>
              <a:buFontTx/>
              <a:buNone/>
              <a:tabLst/>
              <a:defRPr/>
            </a:pPr>
            <a:r>
              <a:rPr kumimoji="0" lang="pt-BR" sz="900" b="1" i="0" u="none" strike="noStrike" kern="1200" cap="none" spc="0" normalizeH="0" baseline="0" noProof="0" err="1">
                <a:ln>
                  <a:noFill/>
                </a:ln>
                <a:solidFill>
                  <a:prstClr val="white"/>
                </a:solidFill>
                <a:effectLst/>
                <a:uLnTx/>
                <a:uFillTx/>
                <a:latin typeface="Calibri"/>
                <a:ea typeface="+mn-ea"/>
                <a:cs typeface="+mn-cs"/>
              </a:rPr>
              <a:t>Finance</a:t>
            </a:r>
            <a:endParaRPr kumimoji="0" lang="pt-BR" sz="900" b="1" i="0" u="none" strike="noStrike" kern="1200" cap="none" spc="0" normalizeH="0" baseline="0" noProof="0">
              <a:ln>
                <a:noFill/>
              </a:ln>
              <a:solidFill>
                <a:prstClr val="white"/>
              </a:solidFill>
              <a:effectLst/>
              <a:uLnTx/>
              <a:uFillTx/>
              <a:latin typeface="Calibri"/>
              <a:ea typeface="+mn-ea"/>
              <a:cs typeface="+mn-cs"/>
            </a:endParaRPr>
          </a:p>
        </p:txBody>
      </p:sp>
      <p:sp>
        <p:nvSpPr>
          <p:cNvPr id="5" name="Retângulo 4">
            <a:extLst>
              <a:ext uri="{FF2B5EF4-FFF2-40B4-BE49-F238E27FC236}">
                <a16:creationId xmlns:a16="http://schemas.microsoft.com/office/drawing/2014/main" id="{9178CC00-9E11-4AA6-9D4A-CDE5486E949F}"/>
              </a:ext>
            </a:extLst>
          </p:cNvPr>
          <p:cNvSpPr/>
          <p:nvPr/>
        </p:nvSpPr>
        <p:spPr>
          <a:xfrm>
            <a:off x="1028700" y="4311650"/>
            <a:ext cx="139700" cy="241300"/>
          </a:xfrm>
          <a:prstGeom prst="rect">
            <a:avLst/>
          </a:prstGeom>
          <a:solidFill>
            <a:srgbClr val="17458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tângulo 5">
            <a:extLst>
              <a:ext uri="{FF2B5EF4-FFF2-40B4-BE49-F238E27FC236}">
                <a16:creationId xmlns:a16="http://schemas.microsoft.com/office/drawing/2014/main" id="{E5F9FFA8-9361-4FBB-9C08-9858360B0566}"/>
              </a:ext>
            </a:extLst>
          </p:cNvPr>
          <p:cNvSpPr/>
          <p:nvPr/>
        </p:nvSpPr>
        <p:spPr>
          <a:xfrm>
            <a:off x="1663699" y="4352925"/>
            <a:ext cx="111125" cy="107950"/>
          </a:xfrm>
          <a:prstGeom prst="rect">
            <a:avLst/>
          </a:prstGeom>
          <a:solidFill>
            <a:srgbClr val="17458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aixaDeTexto 6">
            <a:extLst>
              <a:ext uri="{FF2B5EF4-FFF2-40B4-BE49-F238E27FC236}">
                <a16:creationId xmlns:a16="http://schemas.microsoft.com/office/drawing/2014/main" id="{A058AF16-1D99-44C3-93D4-964C57303BD6}"/>
              </a:ext>
            </a:extLst>
          </p:cNvPr>
          <p:cNvSpPr txBox="1"/>
          <p:nvPr/>
        </p:nvSpPr>
        <p:spPr>
          <a:xfrm>
            <a:off x="2473960" y="5132163"/>
            <a:ext cx="662940" cy="231858"/>
          </a:xfrm>
          <a:prstGeom prst="rect">
            <a:avLst/>
          </a:prstGeom>
          <a:solidFill>
            <a:srgbClr val="3182B9"/>
          </a:solidFill>
        </p:spPr>
        <p:txBody>
          <a:bodyPr wrap="square" lIns="72000" rIns="36000" rtlCol="0">
            <a:spAutoFit/>
          </a:bodyPr>
          <a:lstStyle/>
          <a:p>
            <a:pPr marL="0" marR="0" lvl="0" indent="0" algn="ctr" defTabSz="914400" rtl="0" eaLnBrk="1" fontAlgn="auto" latinLnBrk="0" hangingPunct="1">
              <a:lnSpc>
                <a:spcPct val="105000"/>
              </a:lnSpc>
              <a:spcBef>
                <a:spcPts val="300"/>
              </a:spcBef>
              <a:spcAft>
                <a:spcPts val="0"/>
              </a:spcAft>
              <a:buClr>
                <a:srgbClr val="06305D"/>
              </a:buClr>
              <a:buSzPct val="120000"/>
              <a:buFontTx/>
              <a:buNone/>
              <a:tabLst/>
              <a:defRPr/>
            </a:pPr>
            <a:r>
              <a:rPr kumimoji="0" lang="pt-BR" sz="900" b="1" i="0" u="none" strike="noStrike" kern="1200" cap="none" spc="0" normalizeH="0" baseline="0" noProof="0" err="1">
                <a:ln>
                  <a:noFill/>
                </a:ln>
                <a:solidFill>
                  <a:prstClr val="white"/>
                </a:solidFill>
                <a:effectLst/>
                <a:uLnTx/>
                <a:uFillTx/>
                <a:latin typeface="Calibri"/>
                <a:ea typeface="+mn-ea"/>
                <a:cs typeface="+mn-cs"/>
              </a:rPr>
              <a:t>Valuation</a:t>
            </a:r>
            <a:endParaRPr kumimoji="0" lang="pt-BR" sz="900" b="1" i="0" u="none" strike="noStrike" kern="1200" cap="none" spc="0" normalizeH="0" baseline="0" noProof="0">
              <a:ln>
                <a:noFill/>
              </a:ln>
              <a:solidFill>
                <a:prstClr val="white"/>
              </a:solidFill>
              <a:effectLst/>
              <a:uLnTx/>
              <a:uFillTx/>
              <a:latin typeface="Calibri"/>
              <a:ea typeface="+mn-ea"/>
              <a:cs typeface="+mn-cs"/>
            </a:endParaRPr>
          </a:p>
        </p:txBody>
      </p:sp>
      <p:sp>
        <p:nvSpPr>
          <p:cNvPr id="8" name="CaixaDeTexto 7">
            <a:extLst>
              <a:ext uri="{FF2B5EF4-FFF2-40B4-BE49-F238E27FC236}">
                <a16:creationId xmlns:a16="http://schemas.microsoft.com/office/drawing/2014/main" id="{9F9B2DBF-23EB-4EA8-A60E-1C1CB4F0FF5E}"/>
              </a:ext>
            </a:extLst>
          </p:cNvPr>
          <p:cNvSpPr txBox="1"/>
          <p:nvPr/>
        </p:nvSpPr>
        <p:spPr>
          <a:xfrm>
            <a:off x="1359852" y="5276484"/>
            <a:ext cx="709296" cy="377283"/>
          </a:xfrm>
          <a:prstGeom prst="rect">
            <a:avLst/>
          </a:prstGeom>
          <a:solidFill>
            <a:srgbClr val="2D5E9E"/>
          </a:solidFill>
        </p:spPr>
        <p:txBody>
          <a:bodyPr wrap="square" lIns="72000" rIns="36000" rtlCol="0">
            <a:spAutoFit/>
          </a:bodyPr>
          <a:lstStyle/>
          <a:p>
            <a:pPr marL="0" marR="0" lvl="0" indent="0" algn="ctr" defTabSz="914400" rtl="0" eaLnBrk="1" fontAlgn="auto" latinLnBrk="0" hangingPunct="1">
              <a:lnSpc>
                <a:spcPct val="105000"/>
              </a:lnSpc>
              <a:spcBef>
                <a:spcPts val="300"/>
              </a:spcBef>
              <a:spcAft>
                <a:spcPts val="0"/>
              </a:spcAft>
              <a:buClr>
                <a:srgbClr val="06305D"/>
              </a:buClr>
              <a:buSzPct val="120000"/>
              <a:buFontTx/>
              <a:buNone/>
              <a:tabLst/>
              <a:defRPr/>
            </a:pPr>
            <a:r>
              <a:rPr kumimoji="0" lang="pt-BR" sz="900" b="1" i="0" u="none" strike="noStrike" kern="1200" cap="none" spc="0" normalizeH="0" baseline="0" noProof="0" err="1">
                <a:ln>
                  <a:noFill/>
                </a:ln>
                <a:solidFill>
                  <a:prstClr val="white"/>
                </a:solidFill>
                <a:effectLst/>
                <a:uLnTx/>
                <a:uFillTx/>
                <a:latin typeface="Calibri"/>
                <a:ea typeface="+mn-ea"/>
                <a:cs typeface="+mn-cs"/>
              </a:rPr>
              <a:t>Mergers</a:t>
            </a:r>
            <a:r>
              <a:rPr kumimoji="0" lang="pt-BR" sz="900" b="1" i="0" u="none" strike="noStrike" kern="1200" cap="none" spc="0" normalizeH="0" baseline="0" noProof="0">
                <a:ln>
                  <a:noFill/>
                </a:ln>
                <a:solidFill>
                  <a:prstClr val="white"/>
                </a:solidFill>
                <a:effectLst/>
                <a:uLnTx/>
                <a:uFillTx/>
                <a:latin typeface="Calibri"/>
                <a:ea typeface="+mn-ea"/>
                <a:cs typeface="+mn-cs"/>
              </a:rPr>
              <a:t> &amp; </a:t>
            </a:r>
            <a:r>
              <a:rPr kumimoji="0" lang="pt-BR" sz="900" b="1" i="0" u="none" strike="noStrike" kern="1200" cap="none" spc="0" normalizeH="0" baseline="0" noProof="0" err="1">
                <a:ln>
                  <a:noFill/>
                </a:ln>
                <a:solidFill>
                  <a:prstClr val="white"/>
                </a:solidFill>
                <a:effectLst/>
                <a:uLnTx/>
                <a:uFillTx/>
                <a:latin typeface="Calibri"/>
                <a:ea typeface="+mn-ea"/>
                <a:cs typeface="+mn-cs"/>
              </a:rPr>
              <a:t>Acquisitions</a:t>
            </a:r>
            <a:endParaRPr kumimoji="0" lang="pt-BR" sz="900" b="1" i="0" u="none" strike="noStrike" kern="1200" cap="none" spc="0" normalizeH="0" baseline="0" noProof="0">
              <a:ln>
                <a:noFill/>
              </a:ln>
              <a:solidFill>
                <a:prstClr val="white"/>
              </a:solidFill>
              <a:effectLst/>
              <a:uLnTx/>
              <a:uFillTx/>
              <a:latin typeface="Calibri"/>
              <a:ea typeface="+mn-ea"/>
              <a:cs typeface="+mn-cs"/>
            </a:endParaRPr>
          </a:p>
        </p:txBody>
      </p:sp>
      <p:sp>
        <p:nvSpPr>
          <p:cNvPr id="11" name="Arco 10">
            <a:extLst>
              <a:ext uri="{FF2B5EF4-FFF2-40B4-BE49-F238E27FC236}">
                <a16:creationId xmlns:a16="http://schemas.microsoft.com/office/drawing/2014/main" id="{7637941A-476C-41BB-AA82-33B0435AAB30}"/>
              </a:ext>
            </a:extLst>
          </p:cNvPr>
          <p:cNvSpPr/>
          <p:nvPr/>
        </p:nvSpPr>
        <p:spPr>
          <a:xfrm rot="21253053">
            <a:off x="3097422" y="3448429"/>
            <a:ext cx="765796" cy="1230898"/>
          </a:xfrm>
          <a:custGeom>
            <a:avLst/>
            <a:gdLst>
              <a:gd name="connsiteX0" fmla="*/ 627321 w 951436"/>
              <a:gd name="connsiteY0" fmla="*/ 48630 h 1865413"/>
              <a:gd name="connsiteX1" fmla="*/ 951436 w 951436"/>
              <a:gd name="connsiteY1" fmla="*/ 931897 h 1865413"/>
              <a:gd name="connsiteX2" fmla="*/ 475718 w 951436"/>
              <a:gd name="connsiteY2" fmla="*/ 932707 h 1865413"/>
              <a:gd name="connsiteX3" fmla="*/ 627321 w 951436"/>
              <a:gd name="connsiteY3" fmla="*/ 48630 h 1865413"/>
              <a:gd name="connsiteX0" fmla="*/ 627321 w 951436"/>
              <a:gd name="connsiteY0" fmla="*/ 48630 h 1865413"/>
              <a:gd name="connsiteX1" fmla="*/ 951436 w 951436"/>
              <a:gd name="connsiteY1" fmla="*/ 931897 h 1865413"/>
              <a:gd name="connsiteX0" fmla="*/ 388226 w 712341"/>
              <a:gd name="connsiteY0" fmla="*/ 288231 h 1172308"/>
              <a:gd name="connsiteX1" fmla="*/ 712341 w 712341"/>
              <a:gd name="connsiteY1" fmla="*/ 1171498 h 1172308"/>
              <a:gd name="connsiteX2" fmla="*/ 236623 w 712341"/>
              <a:gd name="connsiteY2" fmla="*/ 1172308 h 1172308"/>
              <a:gd name="connsiteX3" fmla="*/ 388226 w 712341"/>
              <a:gd name="connsiteY3" fmla="*/ 288231 h 1172308"/>
              <a:gd name="connsiteX0" fmla="*/ 0 w 712341"/>
              <a:gd name="connsiteY0" fmla="*/ 0 h 1172308"/>
              <a:gd name="connsiteX1" fmla="*/ 712341 w 712341"/>
              <a:gd name="connsiteY1" fmla="*/ 1171498 h 1172308"/>
              <a:gd name="connsiteX0" fmla="*/ 388226 w 787961"/>
              <a:gd name="connsiteY0" fmla="*/ 288231 h 1332335"/>
              <a:gd name="connsiteX1" fmla="*/ 712341 w 787961"/>
              <a:gd name="connsiteY1" fmla="*/ 1171498 h 1332335"/>
              <a:gd name="connsiteX2" fmla="*/ 236623 w 787961"/>
              <a:gd name="connsiteY2" fmla="*/ 1172308 h 1332335"/>
              <a:gd name="connsiteX3" fmla="*/ 388226 w 787961"/>
              <a:gd name="connsiteY3" fmla="*/ 288231 h 1332335"/>
              <a:gd name="connsiteX0" fmla="*/ 0 w 787961"/>
              <a:gd name="connsiteY0" fmla="*/ 0 h 1332335"/>
              <a:gd name="connsiteX1" fmla="*/ 787961 w 787961"/>
              <a:gd name="connsiteY1" fmla="*/ 1332335 h 1332335"/>
              <a:gd name="connsiteX0" fmla="*/ 388226 w 787961"/>
              <a:gd name="connsiteY0" fmla="*/ 288231 h 1332335"/>
              <a:gd name="connsiteX1" fmla="*/ 712341 w 787961"/>
              <a:gd name="connsiteY1" fmla="*/ 1171498 h 1332335"/>
              <a:gd name="connsiteX2" fmla="*/ 434407 w 787961"/>
              <a:gd name="connsiteY2" fmla="*/ 958738 h 1332335"/>
              <a:gd name="connsiteX3" fmla="*/ 388226 w 787961"/>
              <a:gd name="connsiteY3" fmla="*/ 288231 h 1332335"/>
              <a:gd name="connsiteX0" fmla="*/ 0 w 787961"/>
              <a:gd name="connsiteY0" fmla="*/ 0 h 1332335"/>
              <a:gd name="connsiteX1" fmla="*/ 787961 w 787961"/>
              <a:gd name="connsiteY1" fmla="*/ 1332335 h 1332335"/>
              <a:gd name="connsiteX0" fmla="*/ 388226 w 712341"/>
              <a:gd name="connsiteY0" fmla="*/ 288231 h 1203214"/>
              <a:gd name="connsiteX1" fmla="*/ 712341 w 712341"/>
              <a:gd name="connsiteY1" fmla="*/ 1171498 h 1203214"/>
              <a:gd name="connsiteX2" fmla="*/ 434407 w 712341"/>
              <a:gd name="connsiteY2" fmla="*/ 958738 h 1203214"/>
              <a:gd name="connsiteX3" fmla="*/ 388226 w 712341"/>
              <a:gd name="connsiteY3" fmla="*/ 288231 h 1203214"/>
              <a:gd name="connsiteX0" fmla="*/ 0 w 712341"/>
              <a:gd name="connsiteY0" fmla="*/ 0 h 1203214"/>
              <a:gd name="connsiteX1" fmla="*/ 609562 w 712341"/>
              <a:gd name="connsiteY1" fmla="*/ 1203214 h 1203214"/>
              <a:gd name="connsiteX0" fmla="*/ 388226 w 712341"/>
              <a:gd name="connsiteY0" fmla="*/ 288231 h 1203214"/>
              <a:gd name="connsiteX1" fmla="*/ 712341 w 712341"/>
              <a:gd name="connsiteY1" fmla="*/ 1171498 h 1203214"/>
              <a:gd name="connsiteX2" fmla="*/ 492226 w 712341"/>
              <a:gd name="connsiteY2" fmla="*/ 501225 h 1203214"/>
              <a:gd name="connsiteX3" fmla="*/ 388226 w 712341"/>
              <a:gd name="connsiteY3" fmla="*/ 288231 h 1203214"/>
              <a:gd name="connsiteX0" fmla="*/ 0 w 712341"/>
              <a:gd name="connsiteY0" fmla="*/ 0 h 1203214"/>
              <a:gd name="connsiteX1" fmla="*/ 609562 w 712341"/>
              <a:gd name="connsiteY1" fmla="*/ 1203214 h 1203214"/>
              <a:gd name="connsiteX0" fmla="*/ 388226 w 712341"/>
              <a:gd name="connsiteY0" fmla="*/ 288231 h 1203214"/>
              <a:gd name="connsiteX1" fmla="*/ 712341 w 712341"/>
              <a:gd name="connsiteY1" fmla="*/ 1171498 h 1203214"/>
              <a:gd name="connsiteX2" fmla="*/ 492226 w 712341"/>
              <a:gd name="connsiteY2" fmla="*/ 501225 h 1203214"/>
              <a:gd name="connsiteX3" fmla="*/ 388226 w 712341"/>
              <a:gd name="connsiteY3" fmla="*/ 288231 h 1203214"/>
              <a:gd name="connsiteX0" fmla="*/ 0 w 712341"/>
              <a:gd name="connsiteY0" fmla="*/ 0 h 1203214"/>
              <a:gd name="connsiteX1" fmla="*/ 609562 w 712341"/>
              <a:gd name="connsiteY1" fmla="*/ 1203214 h 1203214"/>
              <a:gd name="connsiteX0" fmla="*/ 388226 w 712341"/>
              <a:gd name="connsiteY0" fmla="*/ 288231 h 1203214"/>
              <a:gd name="connsiteX1" fmla="*/ 712341 w 712341"/>
              <a:gd name="connsiteY1" fmla="*/ 1171498 h 1203214"/>
              <a:gd name="connsiteX2" fmla="*/ 637085 w 712341"/>
              <a:gd name="connsiteY2" fmla="*/ 469940 h 1203214"/>
              <a:gd name="connsiteX3" fmla="*/ 388226 w 712341"/>
              <a:gd name="connsiteY3" fmla="*/ 288231 h 1203214"/>
              <a:gd name="connsiteX0" fmla="*/ 0 w 712341"/>
              <a:gd name="connsiteY0" fmla="*/ 0 h 1203214"/>
              <a:gd name="connsiteX1" fmla="*/ 609562 w 712341"/>
              <a:gd name="connsiteY1" fmla="*/ 1203214 h 1203214"/>
              <a:gd name="connsiteX0" fmla="*/ 388226 w 732873"/>
              <a:gd name="connsiteY0" fmla="*/ 288231 h 1203214"/>
              <a:gd name="connsiteX1" fmla="*/ 712341 w 732873"/>
              <a:gd name="connsiteY1" fmla="*/ 1171498 h 1203214"/>
              <a:gd name="connsiteX2" fmla="*/ 637085 w 732873"/>
              <a:gd name="connsiteY2" fmla="*/ 469940 h 1203214"/>
              <a:gd name="connsiteX3" fmla="*/ 388226 w 732873"/>
              <a:gd name="connsiteY3" fmla="*/ 288231 h 1203214"/>
              <a:gd name="connsiteX0" fmla="*/ 0 w 732873"/>
              <a:gd name="connsiteY0" fmla="*/ 0 h 1203214"/>
              <a:gd name="connsiteX1" fmla="*/ 609562 w 732873"/>
              <a:gd name="connsiteY1" fmla="*/ 1203214 h 1203214"/>
              <a:gd name="connsiteX0" fmla="*/ 388226 w 732873"/>
              <a:gd name="connsiteY0" fmla="*/ 288231 h 1282865"/>
              <a:gd name="connsiteX1" fmla="*/ 712341 w 732873"/>
              <a:gd name="connsiteY1" fmla="*/ 1171498 h 1282865"/>
              <a:gd name="connsiteX2" fmla="*/ 637085 w 732873"/>
              <a:gd name="connsiteY2" fmla="*/ 469940 h 1282865"/>
              <a:gd name="connsiteX3" fmla="*/ 388226 w 732873"/>
              <a:gd name="connsiteY3" fmla="*/ 288231 h 1282865"/>
              <a:gd name="connsiteX0" fmla="*/ 0 w 732873"/>
              <a:gd name="connsiteY0" fmla="*/ 0 h 1282865"/>
              <a:gd name="connsiteX1" fmla="*/ 639791 w 732873"/>
              <a:gd name="connsiteY1" fmla="*/ 1282865 h 1282865"/>
              <a:gd name="connsiteX0" fmla="*/ 576584 w 862865"/>
              <a:gd name="connsiteY0" fmla="*/ 288231 h 1282865"/>
              <a:gd name="connsiteX1" fmla="*/ 452 w 862865"/>
              <a:gd name="connsiteY1" fmla="*/ 1061185 h 1282865"/>
              <a:gd name="connsiteX2" fmla="*/ 825443 w 862865"/>
              <a:gd name="connsiteY2" fmla="*/ 469940 h 1282865"/>
              <a:gd name="connsiteX3" fmla="*/ 576584 w 862865"/>
              <a:gd name="connsiteY3" fmla="*/ 288231 h 1282865"/>
              <a:gd name="connsiteX0" fmla="*/ 188358 w 862865"/>
              <a:gd name="connsiteY0" fmla="*/ 0 h 1282865"/>
              <a:gd name="connsiteX1" fmla="*/ 828149 w 862865"/>
              <a:gd name="connsiteY1" fmla="*/ 1282865 h 1282865"/>
              <a:gd name="connsiteX0" fmla="*/ 388226 w 834361"/>
              <a:gd name="connsiteY0" fmla="*/ 288231 h 1282865"/>
              <a:gd name="connsiteX1" fmla="*/ 834361 w 834361"/>
              <a:gd name="connsiteY1" fmla="*/ 911961 h 1282865"/>
              <a:gd name="connsiteX2" fmla="*/ 637085 w 834361"/>
              <a:gd name="connsiteY2" fmla="*/ 469940 h 1282865"/>
              <a:gd name="connsiteX3" fmla="*/ 388226 w 834361"/>
              <a:gd name="connsiteY3" fmla="*/ 288231 h 1282865"/>
              <a:gd name="connsiteX0" fmla="*/ 0 w 834361"/>
              <a:gd name="connsiteY0" fmla="*/ 0 h 1282865"/>
              <a:gd name="connsiteX1" fmla="*/ 639791 w 834361"/>
              <a:gd name="connsiteY1" fmla="*/ 1282865 h 1282865"/>
              <a:gd name="connsiteX0" fmla="*/ 305552 w 751687"/>
              <a:gd name="connsiteY0" fmla="*/ 310495 h 1305129"/>
              <a:gd name="connsiteX1" fmla="*/ 751687 w 751687"/>
              <a:gd name="connsiteY1" fmla="*/ 934225 h 1305129"/>
              <a:gd name="connsiteX2" fmla="*/ 554411 w 751687"/>
              <a:gd name="connsiteY2" fmla="*/ 492204 h 1305129"/>
              <a:gd name="connsiteX3" fmla="*/ 305552 w 751687"/>
              <a:gd name="connsiteY3" fmla="*/ 310495 h 1305129"/>
              <a:gd name="connsiteX0" fmla="*/ 0 w 751687"/>
              <a:gd name="connsiteY0" fmla="*/ 0 h 1305129"/>
              <a:gd name="connsiteX1" fmla="*/ 557117 w 751687"/>
              <a:gd name="connsiteY1" fmla="*/ 1305129 h 1305129"/>
              <a:gd name="connsiteX0" fmla="*/ 367786 w 813921"/>
              <a:gd name="connsiteY0" fmla="*/ 263184 h 1257818"/>
              <a:gd name="connsiteX1" fmla="*/ 813921 w 813921"/>
              <a:gd name="connsiteY1" fmla="*/ 886914 h 1257818"/>
              <a:gd name="connsiteX2" fmla="*/ 616645 w 813921"/>
              <a:gd name="connsiteY2" fmla="*/ 444893 h 1257818"/>
              <a:gd name="connsiteX3" fmla="*/ 367786 w 813921"/>
              <a:gd name="connsiteY3" fmla="*/ 263184 h 1257818"/>
              <a:gd name="connsiteX0" fmla="*/ 0 w 813921"/>
              <a:gd name="connsiteY0" fmla="*/ 0 h 1257818"/>
              <a:gd name="connsiteX1" fmla="*/ 619351 w 813921"/>
              <a:gd name="connsiteY1" fmla="*/ 1257818 h 1257818"/>
              <a:gd name="connsiteX0" fmla="*/ 367786 w 813921"/>
              <a:gd name="connsiteY0" fmla="*/ 263184 h 1251820"/>
              <a:gd name="connsiteX1" fmla="*/ 813921 w 813921"/>
              <a:gd name="connsiteY1" fmla="*/ 886914 h 1251820"/>
              <a:gd name="connsiteX2" fmla="*/ 616645 w 813921"/>
              <a:gd name="connsiteY2" fmla="*/ 444893 h 1251820"/>
              <a:gd name="connsiteX3" fmla="*/ 367786 w 813921"/>
              <a:gd name="connsiteY3" fmla="*/ 263184 h 1251820"/>
              <a:gd name="connsiteX0" fmla="*/ 0 w 813921"/>
              <a:gd name="connsiteY0" fmla="*/ 0 h 1251820"/>
              <a:gd name="connsiteX1" fmla="*/ 673571 w 813921"/>
              <a:gd name="connsiteY1" fmla="*/ 1251820 h 1251820"/>
              <a:gd name="connsiteX0" fmla="*/ 318076 w 764211"/>
              <a:gd name="connsiteY0" fmla="*/ 300274 h 1288910"/>
              <a:gd name="connsiteX1" fmla="*/ 764211 w 764211"/>
              <a:gd name="connsiteY1" fmla="*/ 924004 h 1288910"/>
              <a:gd name="connsiteX2" fmla="*/ 566935 w 764211"/>
              <a:gd name="connsiteY2" fmla="*/ 481983 h 1288910"/>
              <a:gd name="connsiteX3" fmla="*/ 318076 w 764211"/>
              <a:gd name="connsiteY3" fmla="*/ 300274 h 1288910"/>
              <a:gd name="connsiteX0" fmla="*/ 0 w 764211"/>
              <a:gd name="connsiteY0" fmla="*/ 0 h 1288910"/>
              <a:gd name="connsiteX1" fmla="*/ 623861 w 764211"/>
              <a:gd name="connsiteY1" fmla="*/ 1288910 h 1288910"/>
              <a:gd name="connsiteX0" fmla="*/ 323836 w 769971"/>
              <a:gd name="connsiteY0" fmla="*/ 243414 h 1232050"/>
              <a:gd name="connsiteX1" fmla="*/ 769971 w 769971"/>
              <a:gd name="connsiteY1" fmla="*/ 867144 h 1232050"/>
              <a:gd name="connsiteX2" fmla="*/ 572695 w 769971"/>
              <a:gd name="connsiteY2" fmla="*/ 425123 h 1232050"/>
              <a:gd name="connsiteX3" fmla="*/ 323836 w 769971"/>
              <a:gd name="connsiteY3" fmla="*/ 243414 h 1232050"/>
              <a:gd name="connsiteX0" fmla="*/ 0 w 769971"/>
              <a:gd name="connsiteY0" fmla="*/ 0 h 1232050"/>
              <a:gd name="connsiteX1" fmla="*/ 629621 w 769971"/>
              <a:gd name="connsiteY1" fmla="*/ 1232050 h 1232050"/>
              <a:gd name="connsiteX0" fmla="*/ 321916 w 768051"/>
              <a:gd name="connsiteY0" fmla="*/ 262367 h 1251003"/>
              <a:gd name="connsiteX1" fmla="*/ 768051 w 768051"/>
              <a:gd name="connsiteY1" fmla="*/ 886097 h 1251003"/>
              <a:gd name="connsiteX2" fmla="*/ 570775 w 768051"/>
              <a:gd name="connsiteY2" fmla="*/ 444076 h 1251003"/>
              <a:gd name="connsiteX3" fmla="*/ 321916 w 768051"/>
              <a:gd name="connsiteY3" fmla="*/ 262367 h 1251003"/>
              <a:gd name="connsiteX0" fmla="*/ 0 w 768051"/>
              <a:gd name="connsiteY0" fmla="*/ 0 h 1251003"/>
              <a:gd name="connsiteX1" fmla="*/ 627701 w 768051"/>
              <a:gd name="connsiteY1" fmla="*/ 1251003 h 1251003"/>
              <a:gd name="connsiteX0" fmla="*/ 319661 w 765796"/>
              <a:gd name="connsiteY0" fmla="*/ 246820 h 1235456"/>
              <a:gd name="connsiteX1" fmla="*/ 765796 w 765796"/>
              <a:gd name="connsiteY1" fmla="*/ 870550 h 1235456"/>
              <a:gd name="connsiteX2" fmla="*/ 568520 w 765796"/>
              <a:gd name="connsiteY2" fmla="*/ 428529 h 1235456"/>
              <a:gd name="connsiteX3" fmla="*/ 319661 w 765796"/>
              <a:gd name="connsiteY3" fmla="*/ 246820 h 1235456"/>
              <a:gd name="connsiteX0" fmla="*/ 0 w 765796"/>
              <a:gd name="connsiteY0" fmla="*/ 0 h 1235456"/>
              <a:gd name="connsiteX1" fmla="*/ 625446 w 765796"/>
              <a:gd name="connsiteY1" fmla="*/ 1235456 h 1235456"/>
              <a:gd name="connsiteX0" fmla="*/ 319661 w 765796"/>
              <a:gd name="connsiteY0" fmla="*/ 246820 h 1230898"/>
              <a:gd name="connsiteX1" fmla="*/ 765796 w 765796"/>
              <a:gd name="connsiteY1" fmla="*/ 870550 h 1230898"/>
              <a:gd name="connsiteX2" fmla="*/ 568520 w 765796"/>
              <a:gd name="connsiteY2" fmla="*/ 428529 h 1230898"/>
              <a:gd name="connsiteX3" fmla="*/ 319661 w 765796"/>
              <a:gd name="connsiteY3" fmla="*/ 246820 h 1230898"/>
              <a:gd name="connsiteX0" fmla="*/ 0 w 765796"/>
              <a:gd name="connsiteY0" fmla="*/ 0 h 1230898"/>
              <a:gd name="connsiteX1" fmla="*/ 618249 w 765796"/>
              <a:gd name="connsiteY1" fmla="*/ 1230898 h 1230898"/>
            </a:gdLst>
            <a:ahLst/>
            <a:cxnLst>
              <a:cxn ang="0">
                <a:pos x="connsiteX0" y="connsiteY0"/>
              </a:cxn>
              <a:cxn ang="0">
                <a:pos x="connsiteX1" y="connsiteY1"/>
              </a:cxn>
            </a:cxnLst>
            <a:rect l="l" t="t" r="r" b="b"/>
            <a:pathLst>
              <a:path w="765796" h="1230898" stroke="0" extrusionOk="0">
                <a:moveTo>
                  <a:pt x="319661" y="246820"/>
                </a:moveTo>
                <a:cubicBezTo>
                  <a:pt x="513175" y="374382"/>
                  <a:pt x="765618" y="470272"/>
                  <a:pt x="765796" y="870550"/>
                </a:cubicBezTo>
                <a:cubicBezTo>
                  <a:pt x="740711" y="636697"/>
                  <a:pt x="744942" y="604947"/>
                  <a:pt x="568520" y="428529"/>
                </a:cubicBezTo>
                <a:cubicBezTo>
                  <a:pt x="722377" y="273226"/>
                  <a:pt x="354328" y="317818"/>
                  <a:pt x="319661" y="246820"/>
                </a:cubicBezTo>
                <a:close/>
              </a:path>
              <a:path w="765796" h="1230898" fill="none">
                <a:moveTo>
                  <a:pt x="0" y="0"/>
                </a:moveTo>
                <a:cubicBezTo>
                  <a:pt x="193514" y="127562"/>
                  <a:pt x="618071" y="830620"/>
                  <a:pt x="618249" y="1230898"/>
                </a:cubicBezTo>
              </a:path>
            </a:pathLst>
          </a:custGeom>
          <a:ln w="133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b="0" i="0" u="none" strike="noStrike" kern="1200" cap="none" spc="0" normalizeH="0" baseline="0" noProof="0">
              <a:ln>
                <a:noFill/>
              </a:ln>
              <a:solidFill>
                <a:srgbClr val="3C4451"/>
              </a:solidFill>
              <a:effectLst/>
              <a:uLnTx/>
              <a:uFillTx/>
              <a:latin typeface="Calibri"/>
              <a:ea typeface="+mn-ea"/>
              <a:cs typeface="+mn-cs"/>
            </a:endParaRPr>
          </a:p>
        </p:txBody>
      </p:sp>
      <p:sp>
        <p:nvSpPr>
          <p:cNvPr id="13" name="CaixaDeTexto 12">
            <a:extLst>
              <a:ext uri="{FF2B5EF4-FFF2-40B4-BE49-F238E27FC236}">
                <a16:creationId xmlns:a16="http://schemas.microsoft.com/office/drawing/2014/main" id="{A9A90B7B-31DC-490E-888A-C5A629DB2CFC}"/>
              </a:ext>
            </a:extLst>
          </p:cNvPr>
          <p:cNvSpPr txBox="1"/>
          <p:nvPr/>
        </p:nvSpPr>
        <p:spPr>
          <a:xfrm rot="4117798">
            <a:off x="2384027" y="4068102"/>
            <a:ext cx="2233226" cy="277512"/>
          </a:xfrm>
          <a:prstGeom prst="rect">
            <a:avLst/>
          </a:prstGeom>
        </p:spPr>
        <p:txBody>
          <a:bodyPr vert="horz" wrap="square" lIns="72000" rIns="36000" rtlCol="0" anchor="ctr">
            <a:prstTxWarp prst="textArchUp">
              <a:avLst>
                <a:gd name="adj" fmla="val 8469736"/>
              </a:avLst>
            </a:prstTxWarp>
            <a:spAutoFit/>
          </a:bodyPr>
          <a:lstStyle/>
          <a:p>
            <a:pPr marL="0" marR="0" lvl="0" indent="0" algn="ctr" defTabSz="914400" rtl="0" eaLnBrk="1" fontAlgn="auto" latinLnBrk="0" hangingPunct="1">
              <a:lnSpc>
                <a:spcPct val="105000"/>
              </a:lnSpc>
              <a:spcBef>
                <a:spcPts val="300"/>
              </a:spcBef>
              <a:spcAft>
                <a:spcPts val="0"/>
              </a:spcAft>
              <a:buClr>
                <a:srgbClr val="06305D"/>
              </a:buClr>
              <a:buSzPct val="120000"/>
              <a:buFontTx/>
              <a:buNone/>
              <a:tabLst/>
              <a:defRPr/>
            </a:pPr>
            <a:r>
              <a:rPr lang="pt-BR" sz="1200" b="1" err="1">
                <a:solidFill>
                  <a:srgbClr val="3C4451"/>
                </a:solidFill>
                <a:latin typeface="Open Sans" panose="020B0606030504020204" pitchFamily="34" charset="0"/>
                <a:ea typeface="Open Sans" panose="020B0606030504020204" pitchFamily="34" charset="0"/>
                <a:cs typeface="Open Sans" panose="020B0606030504020204" pitchFamily="34" charset="0"/>
              </a:rPr>
              <a:t>Value</a:t>
            </a:r>
            <a:r>
              <a:rPr lang="pt-BR" sz="1200" b="1">
                <a:solidFill>
                  <a:srgbClr val="3C4451"/>
                </a:solidFill>
                <a:latin typeface="Open Sans" panose="020B0606030504020204" pitchFamily="34" charset="0"/>
                <a:ea typeface="Open Sans" panose="020B0606030504020204" pitchFamily="34" charset="0"/>
                <a:cs typeface="Open Sans" panose="020B0606030504020204" pitchFamily="34" charset="0"/>
              </a:rPr>
              <a:t> Generation</a:t>
            </a:r>
            <a:endParaRPr kumimoji="0" lang="pt-BR" sz="1200" b="1" i="0" u="none" strike="noStrike" kern="1200" cap="none" spc="0" normalizeH="0" baseline="0" noProof="0">
              <a:ln>
                <a:noFill/>
              </a:ln>
              <a:solidFill>
                <a:srgbClr val="3C445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06174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Brazil:</a:t>
            </a:r>
            <a:r>
              <a:rPr lang="pt-BR" sz="2000"/>
              <a:t> 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dirty="0"/>
              <a:t>Recent M&amp;A Activity and News </a:t>
            </a:r>
            <a:endParaRPr lang="pt-BR" b="0" dirty="0"/>
          </a:p>
        </p:txBody>
      </p:sp>
      <p:sp>
        <p:nvSpPr>
          <p:cNvPr id="3" name="CaixaDeTexto 2">
            <a:extLst>
              <a:ext uri="{FF2B5EF4-FFF2-40B4-BE49-F238E27FC236}">
                <a16:creationId xmlns:a16="http://schemas.microsoft.com/office/drawing/2014/main" id="{504793F7-119A-2DE6-DD9F-2D26CF02132C}"/>
              </a:ext>
            </a:extLst>
          </p:cNvPr>
          <p:cNvSpPr txBox="1"/>
          <p:nvPr/>
        </p:nvSpPr>
        <p:spPr>
          <a:xfrm>
            <a:off x="382101" y="1417088"/>
            <a:ext cx="4018450" cy="1200329"/>
          </a:xfrm>
          <a:prstGeom prst="rect">
            <a:avLst/>
          </a:prstGeom>
          <a:noFill/>
        </p:spPr>
        <p:txBody>
          <a:bodyPr wrap="square">
            <a:spAutoFit/>
          </a:bodyPr>
          <a:lstStyle/>
          <a:p>
            <a:r>
              <a:rPr lang="en-US" sz="2400" dirty="0">
                <a:latin typeface="Aharoni" panose="02010803020104030203" pitchFamily="2" charset="-79"/>
                <a:cs typeface="Aharoni" panose="02010803020104030203" pitchFamily="2" charset="-79"/>
              </a:rPr>
              <a:t>Los Grandes buys Team </a:t>
            </a:r>
            <a:r>
              <a:rPr lang="en-US" sz="2400" dirty="0" err="1">
                <a:latin typeface="Aharoni" panose="02010803020104030203" pitchFamily="2" charset="-79"/>
                <a:cs typeface="Aharoni" panose="02010803020104030203" pitchFamily="2" charset="-79"/>
              </a:rPr>
              <a:t>oNe</a:t>
            </a:r>
            <a:r>
              <a:rPr lang="en-US" sz="2400" dirty="0">
                <a:latin typeface="Aharoni" panose="02010803020104030203" pitchFamily="2" charset="-79"/>
                <a:cs typeface="Aharoni" panose="02010803020104030203" pitchFamily="2" charset="-79"/>
              </a:rPr>
              <a:t>; market value reaches R$ 134 million</a:t>
            </a:r>
            <a:endParaRPr lang="pt-BR" sz="2400" dirty="0">
              <a:latin typeface="Aharoni" panose="02010803020104030203" pitchFamily="2" charset="-79"/>
              <a:cs typeface="Aharoni" panose="02010803020104030203" pitchFamily="2" charset="-79"/>
            </a:endParaRPr>
          </a:p>
        </p:txBody>
      </p:sp>
      <p:sp>
        <p:nvSpPr>
          <p:cNvPr id="10" name="CaixaDeTexto 9">
            <a:extLst>
              <a:ext uri="{FF2B5EF4-FFF2-40B4-BE49-F238E27FC236}">
                <a16:creationId xmlns:a16="http://schemas.microsoft.com/office/drawing/2014/main" id="{58599671-1934-E9B7-3709-56048EC9FAB3}"/>
              </a:ext>
            </a:extLst>
          </p:cNvPr>
          <p:cNvSpPr txBox="1"/>
          <p:nvPr/>
        </p:nvSpPr>
        <p:spPr>
          <a:xfrm>
            <a:off x="5248632" y="1211001"/>
            <a:ext cx="5033754" cy="1569660"/>
          </a:xfrm>
          <a:prstGeom prst="rect">
            <a:avLst/>
          </a:prstGeom>
          <a:noFill/>
        </p:spPr>
        <p:txBody>
          <a:bodyPr wrap="square">
            <a:spAutoFit/>
          </a:bodyPr>
          <a:lstStyle/>
          <a:p>
            <a:r>
              <a:rPr lang="en-US" sz="3200" dirty="0">
                <a:latin typeface="Aptos SemiBold" panose="020F0502020204030204" pitchFamily="34" charset="0"/>
              </a:rPr>
              <a:t>Epic Games buys </a:t>
            </a:r>
            <a:r>
              <a:rPr lang="en-US" sz="3200" dirty="0" err="1">
                <a:latin typeface="Aptos SemiBold" panose="020F0502020204030204" pitchFamily="34" charset="0"/>
              </a:rPr>
              <a:t>Aquiris</a:t>
            </a:r>
            <a:r>
              <a:rPr lang="en-US" sz="3200" dirty="0">
                <a:latin typeface="Aptos SemiBold" panose="020F0502020204030204" pitchFamily="34" charset="0"/>
              </a:rPr>
              <a:t>, which is now called Epic Games </a:t>
            </a:r>
            <a:r>
              <a:rPr lang="en-US" sz="3200" dirty="0" err="1">
                <a:latin typeface="Aptos SemiBold" panose="020F0502020204030204" pitchFamily="34" charset="0"/>
              </a:rPr>
              <a:t>Brasil</a:t>
            </a:r>
            <a:endParaRPr lang="pt-BR" sz="3200" dirty="0">
              <a:latin typeface="Aptos SemiBold" panose="020F0502020204030204" pitchFamily="34" charset="0"/>
            </a:endParaRPr>
          </a:p>
        </p:txBody>
      </p:sp>
      <p:sp>
        <p:nvSpPr>
          <p:cNvPr id="15" name="CaixaDeTexto 14">
            <a:extLst>
              <a:ext uri="{FF2B5EF4-FFF2-40B4-BE49-F238E27FC236}">
                <a16:creationId xmlns:a16="http://schemas.microsoft.com/office/drawing/2014/main" id="{47E30497-41A7-90F5-3EEE-05BC784DE83E}"/>
              </a:ext>
            </a:extLst>
          </p:cNvPr>
          <p:cNvSpPr txBox="1"/>
          <p:nvPr/>
        </p:nvSpPr>
        <p:spPr>
          <a:xfrm>
            <a:off x="306083" y="3849273"/>
            <a:ext cx="8856691" cy="1938992"/>
          </a:xfrm>
          <a:prstGeom prst="rect">
            <a:avLst/>
          </a:prstGeom>
          <a:noFill/>
        </p:spPr>
        <p:txBody>
          <a:bodyPr wrap="square">
            <a:spAutoFit/>
          </a:bodyPr>
          <a:lstStyle/>
          <a:p>
            <a:r>
              <a:rPr lang="en-US" sz="4000" dirty="0">
                <a:latin typeface="Amasis MT Pro Medium" panose="02040604050005020304" pitchFamily="18" charset="0"/>
              </a:rPr>
              <a:t>Brazil leads investments, mergers and acquisitions in games and e-sports</a:t>
            </a:r>
            <a:endParaRPr lang="pt-BR" sz="4000" dirty="0">
              <a:latin typeface="Amasis MT Pro Medium" panose="02040604050005020304" pitchFamily="18" charset="0"/>
            </a:endParaRPr>
          </a:p>
        </p:txBody>
      </p:sp>
      <p:cxnSp>
        <p:nvCxnSpPr>
          <p:cNvPr id="24" name="Conector reto 23">
            <a:extLst>
              <a:ext uri="{FF2B5EF4-FFF2-40B4-BE49-F238E27FC236}">
                <a16:creationId xmlns:a16="http://schemas.microsoft.com/office/drawing/2014/main" id="{74DBDA6E-A1A2-46AB-F979-4C5C392F6C36}"/>
              </a:ext>
            </a:extLst>
          </p:cNvPr>
          <p:cNvCxnSpPr>
            <a:cxnSpLocks/>
            <a:stCxn id="38" idx="2"/>
          </p:cNvCxnSpPr>
          <p:nvPr/>
        </p:nvCxnSpPr>
        <p:spPr>
          <a:xfrm>
            <a:off x="4952363" y="1160470"/>
            <a:ext cx="0" cy="2536660"/>
          </a:xfrm>
          <a:prstGeom prst="line">
            <a:avLst/>
          </a:prstGeom>
          <a:ln>
            <a:solidFill>
              <a:srgbClr val="29CAD5"/>
            </a:solidFill>
            <a:prstDash val="dashDot"/>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a16="http://schemas.microsoft.com/office/drawing/2014/main" id="{3960A823-C302-E8B6-F724-C96E38DF1391}"/>
              </a:ext>
            </a:extLst>
          </p:cNvPr>
          <p:cNvCxnSpPr>
            <a:cxnSpLocks/>
          </p:cNvCxnSpPr>
          <p:nvPr/>
        </p:nvCxnSpPr>
        <p:spPr>
          <a:xfrm flipH="1">
            <a:off x="382101" y="3630836"/>
            <a:ext cx="9371499" cy="66294"/>
          </a:xfrm>
          <a:prstGeom prst="line">
            <a:avLst/>
          </a:prstGeom>
          <a:ln>
            <a:solidFill>
              <a:srgbClr val="29CAD5"/>
            </a:solidFill>
            <a:prstDash val="dashDot"/>
          </a:ln>
        </p:spPr>
        <p:style>
          <a:lnRef idx="1">
            <a:schemeClr val="accent1"/>
          </a:lnRef>
          <a:fillRef idx="0">
            <a:schemeClr val="accent1"/>
          </a:fillRef>
          <a:effectRef idx="0">
            <a:schemeClr val="accent1"/>
          </a:effectRef>
          <a:fontRef idx="minor">
            <a:schemeClr val="tx1"/>
          </a:fontRef>
        </p:style>
      </p:cxnSp>
      <p:pic>
        <p:nvPicPr>
          <p:cNvPr id="9" name="Imagem 8">
            <a:extLst>
              <a:ext uri="{FF2B5EF4-FFF2-40B4-BE49-F238E27FC236}">
                <a16:creationId xmlns:a16="http://schemas.microsoft.com/office/drawing/2014/main" id="{D1900E11-B038-D615-3BC1-44365714CB33}"/>
              </a:ext>
            </a:extLst>
          </p:cNvPr>
          <p:cNvPicPr>
            <a:picLocks noChangeAspect="1"/>
          </p:cNvPicPr>
          <p:nvPr/>
        </p:nvPicPr>
        <p:blipFill>
          <a:blip r:embed="rId3"/>
          <a:stretch>
            <a:fillRect/>
          </a:stretch>
        </p:blipFill>
        <p:spPr>
          <a:xfrm>
            <a:off x="448546" y="2597623"/>
            <a:ext cx="3855378" cy="301725"/>
          </a:xfrm>
          <a:prstGeom prst="rect">
            <a:avLst/>
          </a:prstGeom>
        </p:spPr>
      </p:pic>
      <p:pic>
        <p:nvPicPr>
          <p:cNvPr id="12" name="Imagem 11">
            <a:extLst>
              <a:ext uri="{FF2B5EF4-FFF2-40B4-BE49-F238E27FC236}">
                <a16:creationId xmlns:a16="http://schemas.microsoft.com/office/drawing/2014/main" id="{D85CDD1D-1C69-37D4-7FC4-77CCAF6023C5}"/>
              </a:ext>
            </a:extLst>
          </p:cNvPr>
          <p:cNvPicPr>
            <a:picLocks noChangeAspect="1"/>
          </p:cNvPicPr>
          <p:nvPr/>
        </p:nvPicPr>
        <p:blipFill>
          <a:blip r:embed="rId4"/>
          <a:stretch>
            <a:fillRect/>
          </a:stretch>
        </p:blipFill>
        <p:spPr>
          <a:xfrm>
            <a:off x="8131861" y="2383997"/>
            <a:ext cx="1390763" cy="910909"/>
          </a:xfrm>
          <a:prstGeom prst="rect">
            <a:avLst/>
          </a:prstGeom>
        </p:spPr>
      </p:pic>
      <p:pic>
        <p:nvPicPr>
          <p:cNvPr id="16" name="Imagem 15">
            <a:extLst>
              <a:ext uri="{FF2B5EF4-FFF2-40B4-BE49-F238E27FC236}">
                <a16:creationId xmlns:a16="http://schemas.microsoft.com/office/drawing/2014/main" id="{6D61DB6E-8385-9924-C4B8-DA0B4B354153}"/>
              </a:ext>
            </a:extLst>
          </p:cNvPr>
          <p:cNvPicPr>
            <a:picLocks noChangeAspect="1"/>
          </p:cNvPicPr>
          <p:nvPr/>
        </p:nvPicPr>
        <p:blipFill>
          <a:blip r:embed="rId5"/>
          <a:stretch>
            <a:fillRect/>
          </a:stretch>
        </p:blipFill>
        <p:spPr>
          <a:xfrm>
            <a:off x="2100058" y="5938725"/>
            <a:ext cx="7062717" cy="438981"/>
          </a:xfrm>
          <a:prstGeom prst="rect">
            <a:avLst/>
          </a:prstGeom>
        </p:spPr>
      </p:pic>
    </p:spTree>
    <p:extLst>
      <p:ext uri="{BB962C8B-B14F-4D97-AF65-F5344CB8AC3E}">
        <p14:creationId xmlns:p14="http://schemas.microsoft.com/office/powerpoint/2010/main" val="2770219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a:extLst>
              <a:ext uri="{FF2B5EF4-FFF2-40B4-BE49-F238E27FC236}">
                <a16:creationId xmlns:a16="http://schemas.microsoft.com/office/drawing/2014/main" id="{1B175CFE-E2B2-C0A0-9B75-A8C36CF2E9C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87093" y="1278013"/>
            <a:ext cx="1458000" cy="1458000"/>
          </a:xfrm>
          <a:prstGeom prst="ellipse">
            <a:avLst/>
          </a:prstGeom>
          <a:ln w="63500" cap="rnd">
            <a:solidFill>
              <a:srgbClr val="0663A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3B457855-9387-9B3D-8FA2-6B7D87750FF2}"/>
              </a:ext>
            </a:extLst>
          </p:cNvPr>
          <p:cNvSpPr/>
          <p:nvPr/>
        </p:nvSpPr>
        <p:spPr>
          <a:xfrm>
            <a:off x="3334292" y="2880490"/>
            <a:ext cx="2459088" cy="81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1" name="Título 2">
            <a:extLst>
              <a:ext uri="{FF2B5EF4-FFF2-40B4-BE49-F238E27FC236}">
                <a16:creationId xmlns:a16="http://schemas.microsoft.com/office/drawing/2014/main" id="{0FCF6D3C-5D80-4C5A-9317-367470C96A2E}"/>
              </a:ext>
            </a:extLst>
          </p:cNvPr>
          <p:cNvSpPr>
            <a:spLocks noGrp="1"/>
          </p:cNvSpPr>
          <p:nvPr>
            <p:ph type="title"/>
          </p:nvPr>
        </p:nvSpPr>
        <p:spPr>
          <a:xfrm>
            <a:off x="415923" y="414000"/>
            <a:ext cx="8860811" cy="411257"/>
          </a:xfrm>
        </p:spPr>
        <p:txBody>
          <a:bodyPr/>
          <a:lstStyle/>
          <a:p>
            <a:r>
              <a:rPr lang="pt-BR"/>
              <a:t>REDIRECTION – SENIOR UK INTERNATIONAL TEAM</a:t>
            </a:r>
            <a:endParaRPr lang="pt-BR" b="0"/>
          </a:p>
        </p:txBody>
      </p:sp>
      <p:sp>
        <p:nvSpPr>
          <p:cNvPr id="2" name="Espaço Reservado para Conteúdo 1">
            <a:extLst>
              <a:ext uri="{FF2B5EF4-FFF2-40B4-BE49-F238E27FC236}">
                <a16:creationId xmlns:a16="http://schemas.microsoft.com/office/drawing/2014/main" id="{D5ABC756-645E-E69C-6460-319BD266413A}"/>
              </a:ext>
            </a:extLst>
          </p:cNvPr>
          <p:cNvSpPr>
            <a:spLocks noGrp="1"/>
          </p:cNvSpPr>
          <p:nvPr>
            <p:ph sz="quarter" idx="13"/>
          </p:nvPr>
        </p:nvSpPr>
        <p:spPr/>
        <p:txBody>
          <a:bodyPr/>
          <a:lstStyle/>
          <a:p>
            <a:r>
              <a:rPr lang="pt-BR" err="1"/>
              <a:t>Redirection</a:t>
            </a:r>
            <a:r>
              <a:rPr lang="pt-BR"/>
              <a:t> have full-</a:t>
            </a:r>
            <a:r>
              <a:rPr lang="pt-BR" err="1"/>
              <a:t>service</a:t>
            </a:r>
            <a:r>
              <a:rPr lang="pt-BR"/>
              <a:t> offices in Brazil </a:t>
            </a:r>
            <a:r>
              <a:rPr lang="pt-BR" err="1"/>
              <a:t>and</a:t>
            </a:r>
            <a:r>
              <a:rPr lang="pt-BR"/>
              <a:t> </a:t>
            </a:r>
            <a:r>
              <a:rPr lang="pt-BR" err="1"/>
              <a:t>the</a:t>
            </a:r>
            <a:r>
              <a:rPr lang="pt-BR"/>
              <a:t> UK </a:t>
            </a:r>
          </a:p>
        </p:txBody>
      </p:sp>
      <p:pic>
        <p:nvPicPr>
          <p:cNvPr id="1026" name="Picture 2" descr="Simon Davies">
            <a:extLst>
              <a:ext uri="{FF2B5EF4-FFF2-40B4-BE49-F238E27FC236}">
                <a16:creationId xmlns:a16="http://schemas.microsoft.com/office/drawing/2014/main" id="{D328097F-9B2B-187A-8814-EC27B2EC274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9140" y="1262055"/>
            <a:ext cx="1500330" cy="1456677"/>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4" name="Picture 10" descr="Joao Caetano Magalhaes">
            <a:extLst>
              <a:ext uri="{FF2B5EF4-FFF2-40B4-BE49-F238E27FC236}">
                <a16:creationId xmlns:a16="http://schemas.microsoft.com/office/drawing/2014/main" id="{9C4912FF-C7D4-C582-D8F1-7E6294210EF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047" y="1338799"/>
            <a:ext cx="1457999" cy="1458000"/>
          </a:xfrm>
          <a:prstGeom prst="ellipse">
            <a:avLst/>
          </a:prstGeom>
          <a:ln w="63500" cap="rnd">
            <a:solidFill>
              <a:srgbClr val="61B5D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tângulo 13">
            <a:extLst>
              <a:ext uri="{FF2B5EF4-FFF2-40B4-BE49-F238E27FC236}">
                <a16:creationId xmlns:a16="http://schemas.microsoft.com/office/drawing/2014/main" id="{8CB65BD5-1997-9685-A1DA-4AF1D5CB32DC}"/>
              </a:ext>
            </a:extLst>
          </p:cNvPr>
          <p:cNvSpPr/>
          <p:nvPr/>
        </p:nvSpPr>
        <p:spPr>
          <a:xfrm>
            <a:off x="209446" y="2839147"/>
            <a:ext cx="2459088" cy="81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7" name="Retângulo: Cantos Arredondados 16">
            <a:extLst>
              <a:ext uri="{FF2B5EF4-FFF2-40B4-BE49-F238E27FC236}">
                <a16:creationId xmlns:a16="http://schemas.microsoft.com/office/drawing/2014/main" id="{72CF09D0-30CD-1F92-FC9D-8E2D75196929}"/>
              </a:ext>
            </a:extLst>
          </p:cNvPr>
          <p:cNvSpPr/>
          <p:nvPr/>
        </p:nvSpPr>
        <p:spPr>
          <a:xfrm>
            <a:off x="442452" y="2985437"/>
            <a:ext cx="2600701" cy="304458"/>
          </a:xfrm>
          <a:prstGeom prst="roundRect">
            <a:avLst/>
          </a:prstGeom>
          <a:solidFill>
            <a:srgbClr val="61B5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6" name="CaixaDeTexto 15">
            <a:extLst>
              <a:ext uri="{FF2B5EF4-FFF2-40B4-BE49-F238E27FC236}">
                <a16:creationId xmlns:a16="http://schemas.microsoft.com/office/drawing/2014/main" id="{1D480412-5A8B-E1C9-B484-6DA444B1F42D}"/>
              </a:ext>
            </a:extLst>
          </p:cNvPr>
          <p:cNvSpPr txBox="1"/>
          <p:nvPr/>
        </p:nvSpPr>
        <p:spPr>
          <a:xfrm>
            <a:off x="474502" y="2982118"/>
            <a:ext cx="2459088" cy="307777"/>
          </a:xfrm>
          <a:prstGeom prst="rect">
            <a:avLst/>
          </a:prstGeom>
          <a:noFill/>
        </p:spPr>
        <p:txBody>
          <a:bodyPr wrap="square">
            <a:spAutoFit/>
          </a:bodyPr>
          <a:lstStyle/>
          <a:p>
            <a:pPr algn="ctr"/>
            <a:r>
              <a:rPr lang="pt-BR" sz="1400" i="0">
                <a:solidFill>
                  <a:schemeClr val="bg1"/>
                </a:solidFill>
                <a:latin typeface="+mn-lt"/>
              </a:rPr>
              <a:t>Joao Caetano Magalhães </a:t>
            </a:r>
          </a:p>
        </p:txBody>
      </p:sp>
      <p:sp>
        <p:nvSpPr>
          <p:cNvPr id="18" name="Retângulo 17">
            <a:extLst>
              <a:ext uri="{FF2B5EF4-FFF2-40B4-BE49-F238E27FC236}">
                <a16:creationId xmlns:a16="http://schemas.microsoft.com/office/drawing/2014/main" id="{EDBB3BF2-DA5E-8D94-D58D-A4AE420522B3}"/>
              </a:ext>
            </a:extLst>
          </p:cNvPr>
          <p:cNvSpPr/>
          <p:nvPr/>
        </p:nvSpPr>
        <p:spPr>
          <a:xfrm>
            <a:off x="5990787" y="2910632"/>
            <a:ext cx="2459088" cy="81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3" name="Retângulo 22">
            <a:extLst>
              <a:ext uri="{FF2B5EF4-FFF2-40B4-BE49-F238E27FC236}">
                <a16:creationId xmlns:a16="http://schemas.microsoft.com/office/drawing/2014/main" id="{AEA41BAE-6E89-FBEC-F3CB-6AE8404B1347}"/>
              </a:ext>
            </a:extLst>
          </p:cNvPr>
          <p:cNvSpPr/>
          <p:nvPr/>
        </p:nvSpPr>
        <p:spPr>
          <a:xfrm>
            <a:off x="3557356" y="3079893"/>
            <a:ext cx="2459088" cy="81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5" name="Retângulo: Cantos Arredondados 24">
            <a:extLst>
              <a:ext uri="{FF2B5EF4-FFF2-40B4-BE49-F238E27FC236}">
                <a16:creationId xmlns:a16="http://schemas.microsoft.com/office/drawing/2014/main" id="{0AC827A1-2CB2-17B3-DE9C-EA371E2EFDAE}"/>
              </a:ext>
            </a:extLst>
          </p:cNvPr>
          <p:cNvSpPr/>
          <p:nvPr/>
        </p:nvSpPr>
        <p:spPr>
          <a:xfrm>
            <a:off x="3497194" y="2958614"/>
            <a:ext cx="2600701" cy="304458"/>
          </a:xfrm>
          <a:prstGeom prst="roundRect">
            <a:avLst/>
          </a:prstGeom>
          <a:solidFill>
            <a:srgbClr val="0663A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6" name="CaixaDeTexto 25">
            <a:extLst>
              <a:ext uri="{FF2B5EF4-FFF2-40B4-BE49-F238E27FC236}">
                <a16:creationId xmlns:a16="http://schemas.microsoft.com/office/drawing/2014/main" id="{AE426849-C473-6568-ACBE-4C3866032EE6}"/>
              </a:ext>
            </a:extLst>
          </p:cNvPr>
          <p:cNvSpPr txBox="1"/>
          <p:nvPr/>
        </p:nvSpPr>
        <p:spPr>
          <a:xfrm>
            <a:off x="3415743" y="2973559"/>
            <a:ext cx="2600701" cy="307777"/>
          </a:xfrm>
          <a:prstGeom prst="rect">
            <a:avLst/>
          </a:prstGeom>
          <a:noFill/>
        </p:spPr>
        <p:txBody>
          <a:bodyPr wrap="square">
            <a:spAutoFit/>
          </a:bodyPr>
          <a:lstStyle/>
          <a:p>
            <a:pPr algn="ctr"/>
            <a:r>
              <a:rPr lang="pt-BR" sz="1400" i="0">
                <a:solidFill>
                  <a:schemeClr val="bg1"/>
                </a:solidFill>
                <a:latin typeface="+mn-lt"/>
              </a:rPr>
              <a:t>Adam Patterson</a:t>
            </a:r>
          </a:p>
        </p:txBody>
      </p:sp>
      <p:cxnSp>
        <p:nvCxnSpPr>
          <p:cNvPr id="34" name="Conector reto 33">
            <a:extLst>
              <a:ext uri="{FF2B5EF4-FFF2-40B4-BE49-F238E27FC236}">
                <a16:creationId xmlns:a16="http://schemas.microsoft.com/office/drawing/2014/main" id="{A0FD6F01-D6A7-6B1E-2F33-3B82D0E97CA0}"/>
              </a:ext>
            </a:extLst>
          </p:cNvPr>
          <p:cNvCxnSpPr>
            <a:cxnSpLocks/>
          </p:cNvCxnSpPr>
          <p:nvPr/>
        </p:nvCxnSpPr>
        <p:spPr>
          <a:xfrm>
            <a:off x="442452" y="3122518"/>
            <a:ext cx="16816" cy="2578837"/>
          </a:xfrm>
          <a:prstGeom prst="line">
            <a:avLst/>
          </a:prstGeom>
          <a:ln>
            <a:solidFill>
              <a:srgbClr val="61B5DF"/>
            </a:solidFill>
          </a:ln>
        </p:spPr>
        <p:style>
          <a:lnRef idx="1">
            <a:schemeClr val="accent1"/>
          </a:lnRef>
          <a:fillRef idx="0">
            <a:schemeClr val="accent1"/>
          </a:fillRef>
          <a:effectRef idx="0">
            <a:schemeClr val="accent1"/>
          </a:effectRef>
          <a:fontRef idx="minor">
            <a:schemeClr val="tx1"/>
          </a:fontRef>
        </p:style>
      </p:cxnSp>
      <p:sp>
        <p:nvSpPr>
          <p:cNvPr id="37" name="Elipse 36">
            <a:extLst>
              <a:ext uri="{FF2B5EF4-FFF2-40B4-BE49-F238E27FC236}">
                <a16:creationId xmlns:a16="http://schemas.microsoft.com/office/drawing/2014/main" id="{309DE3F1-4C6A-EE29-4390-32EB323BDDCB}"/>
              </a:ext>
            </a:extLst>
          </p:cNvPr>
          <p:cNvSpPr/>
          <p:nvPr/>
        </p:nvSpPr>
        <p:spPr>
          <a:xfrm>
            <a:off x="368908" y="5584144"/>
            <a:ext cx="211188" cy="248092"/>
          </a:xfrm>
          <a:prstGeom prst="ellipse">
            <a:avLst/>
          </a:prstGeom>
          <a:solidFill>
            <a:srgbClr val="61B5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38" name="Google Shape;211;p26">
            <a:extLst>
              <a:ext uri="{FF2B5EF4-FFF2-40B4-BE49-F238E27FC236}">
                <a16:creationId xmlns:a16="http://schemas.microsoft.com/office/drawing/2014/main" id="{CE869AAD-67B1-578B-6507-60D03EB13AAA}"/>
              </a:ext>
            </a:extLst>
          </p:cNvPr>
          <p:cNvSpPr txBox="1">
            <a:spLocks/>
          </p:cNvSpPr>
          <p:nvPr/>
        </p:nvSpPr>
        <p:spPr>
          <a:xfrm>
            <a:off x="619850" y="3481795"/>
            <a:ext cx="2459088" cy="2093636"/>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50000"/>
              </a:lnSpc>
              <a:spcBef>
                <a:spcPts val="0"/>
              </a:spcBef>
              <a:spcAft>
                <a:spcPts val="0"/>
              </a:spcAft>
              <a:buFont typeface="Wingdings" panose="05000000000000000000" pitchFamily="2" charset="2"/>
              <a:buNone/>
            </a:pPr>
            <a:r>
              <a:rPr lang="en-US" sz="1000" i="0">
                <a:solidFill>
                  <a:schemeClr val="tx1"/>
                </a:solidFill>
                <a:ea typeface="Open Sans"/>
                <a:cs typeface="Arial" panose="020B0604020202020204" pitchFamily="34" charset="0"/>
                <a:sym typeface="Open Sans"/>
              </a:rPr>
              <a:t>Senior Partner </a:t>
            </a:r>
            <a:br>
              <a:rPr lang="en-US" sz="1000" i="0">
                <a:solidFill>
                  <a:schemeClr val="tx1"/>
                </a:solidFill>
                <a:ea typeface="Open Sans"/>
                <a:cs typeface="Arial" panose="020B0604020202020204" pitchFamily="34" charset="0"/>
                <a:sym typeface="Open Sans"/>
              </a:rPr>
            </a:br>
            <a:r>
              <a:rPr lang="en-US" sz="1000" i="0">
                <a:solidFill>
                  <a:schemeClr val="tx1"/>
                </a:solidFill>
                <a:ea typeface="Open Sans"/>
                <a:cs typeface="Arial" panose="020B0604020202020204" pitchFamily="34" charset="0"/>
                <a:sym typeface="Open Sans"/>
              </a:rPr>
              <a:t>Redirection International</a:t>
            </a:r>
          </a:p>
          <a:p>
            <a:pPr algn="ctr" fontAlgn="auto">
              <a:lnSpc>
                <a:spcPct val="150000"/>
              </a:lnSpc>
              <a:spcBef>
                <a:spcPts val="0"/>
              </a:spcBef>
              <a:spcAft>
                <a:spcPts val="0"/>
              </a:spcAft>
            </a:pPr>
            <a:r>
              <a:rPr lang="en-US" sz="1000" b="0" i="0">
                <a:solidFill>
                  <a:schemeClr val="tx1"/>
                </a:solidFill>
                <a:ea typeface="Open Sans"/>
                <a:cs typeface="Arial" panose="020B0604020202020204" pitchFamily="34" charset="0"/>
                <a:sym typeface="Open Sans"/>
              </a:rPr>
              <a:t>30 years experience in M&amp;A </a:t>
            </a:r>
          </a:p>
          <a:p>
            <a:pPr algn="ctr" fontAlgn="auto">
              <a:lnSpc>
                <a:spcPct val="150000"/>
              </a:lnSpc>
              <a:spcBef>
                <a:spcPts val="0"/>
              </a:spcBef>
              <a:spcAft>
                <a:spcPts val="0"/>
              </a:spcAft>
            </a:pPr>
            <a:r>
              <a:rPr lang="en-US" sz="1000" b="0" i="0">
                <a:solidFill>
                  <a:schemeClr val="tx1"/>
                </a:solidFill>
                <a:ea typeface="Open Sans"/>
                <a:cs typeface="Arial" panose="020B0604020202020204" pitchFamily="34" charset="0"/>
                <a:sym typeface="Open Sans"/>
              </a:rPr>
              <a:t>Graduate of Business Administration from </a:t>
            </a:r>
            <a:r>
              <a:rPr lang="en-US" sz="1000" b="0" err="1">
                <a:solidFill>
                  <a:schemeClr val="tx1"/>
                </a:solidFill>
                <a:ea typeface="Open Sans"/>
                <a:cs typeface="Arial" panose="020B0604020202020204" pitchFamily="34" charset="0"/>
                <a:sym typeface="Open Sans"/>
              </a:rPr>
              <a:t>Fundação</a:t>
            </a:r>
            <a:r>
              <a:rPr lang="en-US" sz="1000" b="0">
                <a:solidFill>
                  <a:schemeClr val="tx1"/>
                </a:solidFill>
                <a:ea typeface="Open Sans"/>
                <a:cs typeface="Arial" panose="020B0604020202020204" pitchFamily="34" charset="0"/>
                <a:sym typeface="Open Sans"/>
              </a:rPr>
              <a:t> </a:t>
            </a:r>
            <a:r>
              <a:rPr lang="en-US" sz="1000" b="0" err="1">
                <a:solidFill>
                  <a:schemeClr val="tx1"/>
                </a:solidFill>
                <a:ea typeface="Open Sans"/>
                <a:cs typeface="Arial" panose="020B0604020202020204" pitchFamily="34" charset="0"/>
                <a:sym typeface="Open Sans"/>
              </a:rPr>
              <a:t>Getúlio</a:t>
            </a:r>
            <a:r>
              <a:rPr lang="en-US" sz="1000" b="0">
                <a:solidFill>
                  <a:schemeClr val="tx1"/>
                </a:solidFill>
                <a:ea typeface="Open Sans"/>
                <a:cs typeface="Arial" panose="020B0604020202020204" pitchFamily="34" charset="0"/>
                <a:sym typeface="Open Sans"/>
              </a:rPr>
              <a:t> Vargas</a:t>
            </a:r>
            <a:r>
              <a:rPr lang="en-US" sz="1000" b="0" i="0">
                <a:solidFill>
                  <a:schemeClr val="tx1"/>
                </a:solidFill>
                <a:ea typeface="Open Sans"/>
                <a:cs typeface="Arial" panose="020B0604020202020204" pitchFamily="34" charset="0"/>
                <a:sym typeface="Open Sans"/>
              </a:rPr>
              <a:t>, holds a post-grad in Marketing from UCB (University of California Berkeley) and Masters in Strategic Business from PUC-PR.</a:t>
            </a:r>
          </a:p>
          <a:p>
            <a:pPr marL="0" indent="0" algn="ctr" fontAlgn="auto">
              <a:lnSpc>
                <a:spcPct val="150000"/>
              </a:lnSpc>
              <a:spcBef>
                <a:spcPts val="0"/>
              </a:spcBef>
              <a:spcAft>
                <a:spcPts val="0"/>
              </a:spcAft>
              <a:buNone/>
            </a:pPr>
            <a:r>
              <a:rPr lang="en-US" sz="1000" i="0">
                <a:solidFill>
                  <a:srgbClr val="0663A2"/>
                </a:solidFill>
                <a:ea typeface="Open Sans"/>
                <a:cs typeface="Arial" panose="020B0604020202020204" pitchFamily="34" charset="0"/>
                <a:sym typeface="Open Sans"/>
              </a:rPr>
              <a:t>Based in Curitba, Brazil</a:t>
            </a:r>
          </a:p>
          <a:p>
            <a:pPr marL="0" indent="0" algn="ctr" fontAlgn="auto">
              <a:lnSpc>
                <a:spcPct val="150000"/>
              </a:lnSpc>
              <a:spcBef>
                <a:spcPts val="0"/>
              </a:spcBef>
              <a:spcAft>
                <a:spcPts val="0"/>
              </a:spcAft>
              <a:buFont typeface="Wingdings" panose="05000000000000000000" pitchFamily="2" charset="2"/>
              <a:buNone/>
            </a:pPr>
            <a:endParaRPr lang="en-US" sz="1000" b="0" i="0">
              <a:solidFill>
                <a:schemeClr val="tx1"/>
              </a:solidFill>
              <a:ea typeface="Open Sans"/>
              <a:cs typeface="Arial" panose="020B0604020202020204" pitchFamily="34" charset="0"/>
              <a:sym typeface="Open Sans"/>
            </a:endParaRPr>
          </a:p>
          <a:p>
            <a:pPr marL="0" indent="0" algn="ctr" fontAlgn="auto">
              <a:spcBef>
                <a:spcPts val="0"/>
              </a:spcBef>
              <a:spcAft>
                <a:spcPts val="0"/>
              </a:spcAft>
              <a:buFont typeface="Wingdings" panose="05000000000000000000" pitchFamily="2" charset="2"/>
              <a:buNone/>
            </a:pPr>
            <a:endParaRPr lang="en-US" sz="1000" b="0" i="0">
              <a:solidFill>
                <a:schemeClr val="tx1"/>
              </a:solidFill>
              <a:ea typeface="Open Sans"/>
              <a:cs typeface="Arial" panose="020B0604020202020204" pitchFamily="34" charset="0"/>
              <a:sym typeface="Open Sans"/>
            </a:endParaRPr>
          </a:p>
        </p:txBody>
      </p:sp>
      <p:sp>
        <p:nvSpPr>
          <p:cNvPr id="42" name="Google Shape;211;p26">
            <a:extLst>
              <a:ext uri="{FF2B5EF4-FFF2-40B4-BE49-F238E27FC236}">
                <a16:creationId xmlns:a16="http://schemas.microsoft.com/office/drawing/2014/main" id="{04B4864A-C5CC-E084-5439-C295A21838F3}"/>
              </a:ext>
            </a:extLst>
          </p:cNvPr>
          <p:cNvSpPr txBox="1">
            <a:spLocks/>
          </p:cNvSpPr>
          <p:nvPr/>
        </p:nvSpPr>
        <p:spPr>
          <a:xfrm>
            <a:off x="3557356" y="3458429"/>
            <a:ext cx="2459088" cy="2093636"/>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50000"/>
              </a:lnSpc>
              <a:spcBef>
                <a:spcPts val="0"/>
              </a:spcBef>
              <a:spcAft>
                <a:spcPts val="0"/>
              </a:spcAft>
              <a:buFont typeface="Wingdings" panose="05000000000000000000" pitchFamily="2" charset="2"/>
              <a:buNone/>
            </a:pPr>
            <a:r>
              <a:rPr lang="en-US" sz="1000" i="0">
                <a:solidFill>
                  <a:schemeClr val="tx1"/>
                </a:solidFill>
                <a:ea typeface="Open Sans"/>
                <a:cs typeface="Arial" panose="020B0604020202020204" pitchFamily="34" charset="0"/>
                <a:sym typeface="Open Sans"/>
              </a:rPr>
              <a:t>Partner </a:t>
            </a:r>
            <a:br>
              <a:rPr lang="en-US" sz="1000" i="0">
                <a:solidFill>
                  <a:schemeClr val="tx1"/>
                </a:solidFill>
                <a:ea typeface="Open Sans"/>
                <a:cs typeface="Arial" panose="020B0604020202020204" pitchFamily="34" charset="0"/>
                <a:sym typeface="Open Sans"/>
              </a:rPr>
            </a:br>
            <a:r>
              <a:rPr lang="en-US" sz="1000" i="0">
                <a:solidFill>
                  <a:schemeClr val="tx1"/>
                </a:solidFill>
                <a:ea typeface="Open Sans"/>
                <a:cs typeface="Arial" panose="020B0604020202020204" pitchFamily="34" charset="0"/>
                <a:sym typeface="Open Sans"/>
              </a:rPr>
              <a:t>Redirection International</a:t>
            </a:r>
          </a:p>
          <a:p>
            <a:pPr algn="ctr" fontAlgn="auto">
              <a:lnSpc>
                <a:spcPct val="150000"/>
              </a:lnSpc>
              <a:spcBef>
                <a:spcPts val="0"/>
              </a:spcBef>
              <a:spcAft>
                <a:spcPts val="0"/>
              </a:spcAft>
            </a:pPr>
            <a:r>
              <a:rPr lang="en-US" sz="1000" b="0" i="0">
                <a:solidFill>
                  <a:schemeClr val="tx1"/>
                </a:solidFill>
                <a:ea typeface="Open Sans"/>
                <a:cs typeface="Arial" panose="020B0604020202020204" pitchFamily="34" charset="0"/>
                <a:sym typeface="Open Sans"/>
              </a:rPr>
              <a:t>15 years experience in Corporate Finance, Banking and M&amp;A </a:t>
            </a:r>
          </a:p>
          <a:p>
            <a:pPr algn="ctr" fontAlgn="auto">
              <a:lnSpc>
                <a:spcPct val="150000"/>
              </a:lnSpc>
              <a:spcBef>
                <a:spcPts val="0"/>
              </a:spcBef>
              <a:spcAft>
                <a:spcPts val="0"/>
              </a:spcAft>
            </a:pPr>
            <a:r>
              <a:rPr lang="en-US" sz="1000" b="0" i="0">
                <a:solidFill>
                  <a:schemeClr val="tx1"/>
                </a:solidFill>
                <a:ea typeface="Open Sans"/>
                <a:cs typeface="Arial" panose="020B0604020202020204" pitchFamily="34" charset="0"/>
                <a:sym typeface="Open Sans"/>
              </a:rPr>
              <a:t>Graduate of Politics &amp; Parliamentary Studies from </a:t>
            </a:r>
            <a:r>
              <a:rPr lang="en-US" sz="1000" b="0" i="0" err="1">
                <a:solidFill>
                  <a:schemeClr val="tx1"/>
                </a:solidFill>
                <a:ea typeface="Open Sans"/>
                <a:cs typeface="Arial" panose="020B0604020202020204" pitchFamily="34" charset="0"/>
                <a:sym typeface="Open Sans"/>
              </a:rPr>
              <a:t>Leds</a:t>
            </a:r>
            <a:r>
              <a:rPr lang="en-US" sz="1000" b="0" i="0">
                <a:solidFill>
                  <a:schemeClr val="tx1"/>
                </a:solidFill>
                <a:ea typeface="Open Sans"/>
                <a:cs typeface="Arial" panose="020B0604020202020204" pitchFamily="34" charset="0"/>
                <a:sym typeface="Open Sans"/>
              </a:rPr>
              <a:t> University, holds a post-grad in Economics from Birkbeck University/LSE and MBA from UFPR</a:t>
            </a:r>
            <a:br>
              <a:rPr lang="en-US" sz="1000" b="0" i="0">
                <a:solidFill>
                  <a:schemeClr val="tx1"/>
                </a:solidFill>
                <a:ea typeface="Open Sans"/>
                <a:cs typeface="Arial" panose="020B0604020202020204" pitchFamily="34" charset="0"/>
                <a:sym typeface="Open Sans"/>
              </a:rPr>
            </a:br>
            <a:r>
              <a:rPr lang="en-US" sz="1000" i="0">
                <a:solidFill>
                  <a:srgbClr val="0663A2"/>
                </a:solidFill>
                <a:ea typeface="Open Sans"/>
                <a:cs typeface="Arial" panose="020B0604020202020204" pitchFamily="34" charset="0"/>
                <a:sym typeface="Open Sans"/>
              </a:rPr>
              <a:t>Based in Curitba, Brazil</a:t>
            </a:r>
          </a:p>
          <a:p>
            <a:pPr marL="0" indent="0" algn="ctr" fontAlgn="auto">
              <a:spcBef>
                <a:spcPts val="0"/>
              </a:spcBef>
              <a:spcAft>
                <a:spcPts val="0"/>
              </a:spcAft>
              <a:buFont typeface="Wingdings" panose="05000000000000000000" pitchFamily="2" charset="2"/>
              <a:buNone/>
            </a:pPr>
            <a:endParaRPr lang="en-US" sz="1000" b="0" i="0">
              <a:solidFill>
                <a:schemeClr val="tx1"/>
              </a:solidFill>
              <a:ea typeface="Open Sans"/>
              <a:cs typeface="Arial" panose="020B0604020202020204" pitchFamily="34" charset="0"/>
              <a:sym typeface="Open Sans"/>
            </a:endParaRPr>
          </a:p>
        </p:txBody>
      </p:sp>
      <p:cxnSp>
        <p:nvCxnSpPr>
          <p:cNvPr id="39" name="Conector reto 38">
            <a:extLst>
              <a:ext uri="{FF2B5EF4-FFF2-40B4-BE49-F238E27FC236}">
                <a16:creationId xmlns:a16="http://schemas.microsoft.com/office/drawing/2014/main" id="{C53A0A8A-8FF2-215D-7780-1727DCFAF7A8}"/>
              </a:ext>
            </a:extLst>
          </p:cNvPr>
          <p:cNvCxnSpPr>
            <a:cxnSpLocks/>
          </p:cNvCxnSpPr>
          <p:nvPr/>
        </p:nvCxnSpPr>
        <p:spPr>
          <a:xfrm>
            <a:off x="3504787" y="3079893"/>
            <a:ext cx="16816" cy="2578837"/>
          </a:xfrm>
          <a:prstGeom prst="line">
            <a:avLst/>
          </a:prstGeom>
          <a:ln>
            <a:solidFill>
              <a:srgbClr val="0663A2"/>
            </a:solidFill>
          </a:ln>
        </p:spPr>
        <p:style>
          <a:lnRef idx="1">
            <a:schemeClr val="accent1"/>
          </a:lnRef>
          <a:fillRef idx="0">
            <a:schemeClr val="accent1"/>
          </a:fillRef>
          <a:effectRef idx="0">
            <a:schemeClr val="accent1"/>
          </a:effectRef>
          <a:fontRef idx="minor">
            <a:schemeClr val="tx1"/>
          </a:fontRef>
        </p:style>
      </p:cxnSp>
      <p:sp>
        <p:nvSpPr>
          <p:cNvPr id="40" name="Elipse 39">
            <a:extLst>
              <a:ext uri="{FF2B5EF4-FFF2-40B4-BE49-F238E27FC236}">
                <a16:creationId xmlns:a16="http://schemas.microsoft.com/office/drawing/2014/main" id="{4994E243-E316-7D64-1FE9-96A9640ACEBE}"/>
              </a:ext>
            </a:extLst>
          </p:cNvPr>
          <p:cNvSpPr/>
          <p:nvPr/>
        </p:nvSpPr>
        <p:spPr>
          <a:xfrm>
            <a:off x="3415827" y="5541519"/>
            <a:ext cx="211188" cy="248092"/>
          </a:xfrm>
          <a:prstGeom prst="ellipse">
            <a:avLst/>
          </a:prstGeom>
          <a:solidFill>
            <a:srgbClr val="0663A2"/>
          </a:solidFill>
          <a:ln>
            <a:solidFill>
              <a:srgbClr val="0663A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1" name="Retângulo 40">
            <a:extLst>
              <a:ext uri="{FF2B5EF4-FFF2-40B4-BE49-F238E27FC236}">
                <a16:creationId xmlns:a16="http://schemas.microsoft.com/office/drawing/2014/main" id="{590541E9-50FD-23F2-F1D8-A3AEA7DAE369}"/>
              </a:ext>
            </a:extLst>
          </p:cNvPr>
          <p:cNvSpPr/>
          <p:nvPr/>
        </p:nvSpPr>
        <p:spPr>
          <a:xfrm>
            <a:off x="6284779" y="2800475"/>
            <a:ext cx="2459088" cy="81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3" name="Retângulo: Cantos Arredondados 42">
            <a:extLst>
              <a:ext uri="{FF2B5EF4-FFF2-40B4-BE49-F238E27FC236}">
                <a16:creationId xmlns:a16="http://schemas.microsoft.com/office/drawing/2014/main" id="{F98454E1-E205-4092-C48B-680CBA225C1E}"/>
              </a:ext>
            </a:extLst>
          </p:cNvPr>
          <p:cNvSpPr/>
          <p:nvPr/>
        </p:nvSpPr>
        <p:spPr>
          <a:xfrm>
            <a:off x="6517785" y="2946765"/>
            <a:ext cx="2600701" cy="30445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4" name="CaixaDeTexto 43">
            <a:extLst>
              <a:ext uri="{FF2B5EF4-FFF2-40B4-BE49-F238E27FC236}">
                <a16:creationId xmlns:a16="http://schemas.microsoft.com/office/drawing/2014/main" id="{AE2F9EA8-BDA8-0282-B270-F0C4594ADD8D}"/>
              </a:ext>
            </a:extLst>
          </p:cNvPr>
          <p:cNvSpPr txBox="1"/>
          <p:nvPr/>
        </p:nvSpPr>
        <p:spPr>
          <a:xfrm>
            <a:off x="6549835" y="2943446"/>
            <a:ext cx="2459088" cy="307777"/>
          </a:xfrm>
          <a:prstGeom prst="rect">
            <a:avLst/>
          </a:prstGeom>
          <a:noFill/>
        </p:spPr>
        <p:txBody>
          <a:bodyPr wrap="square">
            <a:spAutoFit/>
          </a:bodyPr>
          <a:lstStyle/>
          <a:p>
            <a:pPr algn="ctr"/>
            <a:r>
              <a:rPr lang="pt-BR" sz="1400" i="0">
                <a:solidFill>
                  <a:schemeClr val="bg1"/>
                </a:solidFill>
                <a:latin typeface="+mn-lt"/>
              </a:rPr>
              <a:t>Simon Davies</a:t>
            </a:r>
          </a:p>
        </p:txBody>
      </p:sp>
      <p:cxnSp>
        <p:nvCxnSpPr>
          <p:cNvPr id="45" name="Conector reto 44">
            <a:extLst>
              <a:ext uri="{FF2B5EF4-FFF2-40B4-BE49-F238E27FC236}">
                <a16:creationId xmlns:a16="http://schemas.microsoft.com/office/drawing/2014/main" id="{1D6F3BBD-7D19-2D06-9B5C-788E089FFA1A}"/>
              </a:ext>
            </a:extLst>
          </p:cNvPr>
          <p:cNvCxnSpPr>
            <a:cxnSpLocks/>
          </p:cNvCxnSpPr>
          <p:nvPr/>
        </p:nvCxnSpPr>
        <p:spPr>
          <a:xfrm>
            <a:off x="6517785" y="3083846"/>
            <a:ext cx="16816" cy="257883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Elipse 45">
            <a:extLst>
              <a:ext uri="{FF2B5EF4-FFF2-40B4-BE49-F238E27FC236}">
                <a16:creationId xmlns:a16="http://schemas.microsoft.com/office/drawing/2014/main" id="{787EEFFC-3ADB-0F7B-C634-E627547A8C4C}"/>
              </a:ext>
            </a:extLst>
          </p:cNvPr>
          <p:cNvSpPr/>
          <p:nvPr/>
        </p:nvSpPr>
        <p:spPr>
          <a:xfrm>
            <a:off x="6444241" y="5545472"/>
            <a:ext cx="211188" cy="248092"/>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7" name="Google Shape;211;p26">
            <a:extLst>
              <a:ext uri="{FF2B5EF4-FFF2-40B4-BE49-F238E27FC236}">
                <a16:creationId xmlns:a16="http://schemas.microsoft.com/office/drawing/2014/main" id="{511EC7D4-AD1C-F14F-7248-93D16333868C}"/>
              </a:ext>
            </a:extLst>
          </p:cNvPr>
          <p:cNvSpPr txBox="1">
            <a:spLocks/>
          </p:cNvSpPr>
          <p:nvPr/>
        </p:nvSpPr>
        <p:spPr>
          <a:xfrm>
            <a:off x="6695182" y="3443123"/>
            <a:ext cx="2600701" cy="2093636"/>
          </a:xfrm>
          <a:prstGeom prst="rect">
            <a:avLst/>
          </a:prstGeom>
        </p:spPr>
        <p:txBody>
          <a:bodyPr spcFirstLastPara="1" vert="horz" wrap="square" lIns="91425" tIns="91425" rIns="91425" bIns="91425" rtlCol="0" anchor="t" anchorCtr="0">
            <a:noAutofit/>
          </a:bodyPr>
          <a:lstStyle>
            <a:lvl1pPr marL="171450" indent="-171450" algn="l" defTabSz="914296" rtl="0" eaLnBrk="1" latinLnBrk="0" hangingPunct="1">
              <a:lnSpc>
                <a:spcPct val="105000"/>
              </a:lnSpc>
              <a:spcBef>
                <a:spcPts val="300"/>
              </a:spcBef>
              <a:buClr>
                <a:schemeClr val="tx2"/>
              </a:buClr>
              <a:buSzPct val="120000"/>
              <a:buFont typeface="Wingdings" panose="05000000000000000000" pitchFamily="2" charset="2"/>
              <a:buChar char="§"/>
              <a:defRPr sz="1200" kern="1200">
                <a:solidFill>
                  <a:schemeClr val="bg1">
                    <a:lumMod val="50000"/>
                  </a:schemeClr>
                </a:solidFill>
                <a:latin typeface="+mn-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lnSpc>
                <a:spcPct val="150000"/>
              </a:lnSpc>
              <a:spcBef>
                <a:spcPts val="0"/>
              </a:spcBef>
              <a:spcAft>
                <a:spcPts val="0"/>
              </a:spcAft>
              <a:buFont typeface="Wingdings" panose="05000000000000000000" pitchFamily="2" charset="2"/>
              <a:buNone/>
            </a:pPr>
            <a:r>
              <a:rPr lang="en-US" sz="1000" i="0">
                <a:solidFill>
                  <a:schemeClr val="tx1"/>
                </a:solidFill>
                <a:ea typeface="Open Sans"/>
                <a:cs typeface="Arial" panose="020B0604020202020204" pitchFamily="34" charset="0"/>
                <a:sym typeface="Open Sans"/>
              </a:rPr>
              <a:t>Senior International  Associate</a:t>
            </a:r>
            <a:br>
              <a:rPr lang="en-US" sz="1000" i="0">
                <a:solidFill>
                  <a:schemeClr val="tx1"/>
                </a:solidFill>
                <a:ea typeface="Open Sans"/>
                <a:cs typeface="Arial" panose="020B0604020202020204" pitchFamily="34" charset="0"/>
                <a:sym typeface="Open Sans"/>
              </a:rPr>
            </a:br>
            <a:r>
              <a:rPr lang="en-US" sz="1000" i="0">
                <a:solidFill>
                  <a:schemeClr val="tx1"/>
                </a:solidFill>
                <a:ea typeface="Open Sans"/>
                <a:cs typeface="Arial" panose="020B0604020202020204" pitchFamily="34" charset="0"/>
                <a:sym typeface="Open Sans"/>
              </a:rPr>
              <a:t>Redirection International</a:t>
            </a:r>
          </a:p>
          <a:p>
            <a:pPr algn="ctr" fontAlgn="auto">
              <a:lnSpc>
                <a:spcPct val="150000"/>
              </a:lnSpc>
              <a:spcBef>
                <a:spcPts val="0"/>
              </a:spcBef>
              <a:spcAft>
                <a:spcPts val="0"/>
              </a:spcAft>
            </a:pPr>
            <a:r>
              <a:rPr lang="en-US" sz="1000" b="0" i="0">
                <a:solidFill>
                  <a:schemeClr val="tx1"/>
                </a:solidFill>
                <a:ea typeface="Open Sans"/>
                <a:cs typeface="Arial" panose="020B0604020202020204" pitchFamily="34" charset="0"/>
                <a:sym typeface="Open Sans"/>
              </a:rPr>
              <a:t>30 years experience in banking, trade finance and global capital markets</a:t>
            </a:r>
          </a:p>
          <a:p>
            <a:pPr algn="ctr" fontAlgn="auto">
              <a:lnSpc>
                <a:spcPct val="150000"/>
              </a:lnSpc>
              <a:spcBef>
                <a:spcPts val="0"/>
              </a:spcBef>
              <a:spcAft>
                <a:spcPts val="0"/>
              </a:spcAft>
            </a:pPr>
            <a:r>
              <a:rPr lang="en-US" sz="1000" b="0" i="0">
                <a:solidFill>
                  <a:schemeClr val="tx1"/>
                </a:solidFill>
                <a:ea typeface="Open Sans"/>
                <a:cs typeface="Arial" panose="020B0604020202020204" pitchFamily="34" charset="0"/>
                <a:sym typeface="Open Sans"/>
              </a:rPr>
              <a:t>Graduate of International Business from the University of Bedfordshire and holds an MBA from the University of Birmingham</a:t>
            </a:r>
            <a:br>
              <a:rPr lang="en-US" sz="1000" b="0" i="0">
                <a:solidFill>
                  <a:schemeClr val="tx1"/>
                </a:solidFill>
                <a:ea typeface="Open Sans"/>
                <a:cs typeface="Arial" panose="020B0604020202020204" pitchFamily="34" charset="0"/>
                <a:sym typeface="Open Sans"/>
              </a:rPr>
            </a:br>
            <a:br>
              <a:rPr lang="en-US" sz="1000" b="0" i="0">
                <a:solidFill>
                  <a:schemeClr val="tx1"/>
                </a:solidFill>
                <a:ea typeface="Open Sans"/>
                <a:cs typeface="Arial" panose="020B0604020202020204" pitchFamily="34" charset="0"/>
                <a:sym typeface="Open Sans"/>
              </a:rPr>
            </a:br>
            <a:r>
              <a:rPr lang="en-US" sz="1000" i="0">
                <a:solidFill>
                  <a:srgbClr val="002060"/>
                </a:solidFill>
                <a:ea typeface="Open Sans"/>
                <a:cs typeface="Arial" panose="020B0604020202020204" pitchFamily="34" charset="0"/>
                <a:sym typeface="Open Sans"/>
              </a:rPr>
              <a:t>Based in London, UK</a:t>
            </a:r>
          </a:p>
          <a:p>
            <a:pPr marL="0" indent="0" algn="ctr" fontAlgn="auto">
              <a:lnSpc>
                <a:spcPct val="150000"/>
              </a:lnSpc>
              <a:spcBef>
                <a:spcPts val="0"/>
              </a:spcBef>
              <a:spcAft>
                <a:spcPts val="0"/>
              </a:spcAft>
              <a:buNone/>
            </a:pPr>
            <a:r>
              <a:rPr lang="en-US" sz="1000" b="0" i="0">
                <a:solidFill>
                  <a:schemeClr val="tx1"/>
                </a:solidFill>
                <a:ea typeface="Open Sans"/>
                <a:cs typeface="Arial" panose="020B0604020202020204" pitchFamily="34" charset="0"/>
                <a:sym typeface="Open Sans"/>
              </a:rPr>
              <a:t> </a:t>
            </a:r>
          </a:p>
        </p:txBody>
      </p:sp>
      <p:sp>
        <p:nvSpPr>
          <p:cNvPr id="49" name="CaixaDeTexto 48">
            <a:extLst>
              <a:ext uri="{FF2B5EF4-FFF2-40B4-BE49-F238E27FC236}">
                <a16:creationId xmlns:a16="http://schemas.microsoft.com/office/drawing/2014/main" id="{1FEC7D79-988D-A027-FA2C-0AEC4109DAAB}"/>
              </a:ext>
            </a:extLst>
          </p:cNvPr>
          <p:cNvSpPr txBox="1"/>
          <p:nvPr/>
        </p:nvSpPr>
        <p:spPr>
          <a:xfrm>
            <a:off x="6774307" y="5901937"/>
            <a:ext cx="2300840" cy="738664"/>
          </a:xfrm>
          <a:prstGeom prst="rect">
            <a:avLst/>
          </a:prstGeom>
          <a:solidFill>
            <a:schemeClr val="bg1">
              <a:lumMod val="85000"/>
            </a:schemeClr>
          </a:solidFill>
        </p:spPr>
        <p:txBody>
          <a:bodyPr wrap="square">
            <a:spAutoFit/>
          </a:bodyPr>
          <a:lstStyle/>
          <a:p>
            <a:pPr marL="0" lvl="0" indent="0" algn="ctr" rtl="0">
              <a:spcBef>
                <a:spcPts val="0"/>
              </a:spcBef>
              <a:spcAft>
                <a:spcPts val="0"/>
              </a:spcAft>
              <a:buNone/>
            </a:pPr>
            <a:r>
              <a:rPr lang="pt-BR" b="1" i="0">
                <a:solidFill>
                  <a:srgbClr val="202124"/>
                </a:solidFill>
                <a:effectLst/>
                <a:latin typeface="+mn-lt"/>
              </a:rPr>
              <a:t>☎: </a:t>
            </a:r>
            <a:r>
              <a:rPr lang="en-US" sz="1200" b="0">
                <a:latin typeface="+mn-lt"/>
                <a:ea typeface="Montserrat"/>
                <a:cs typeface="Montserrat"/>
                <a:sym typeface="Montserrat"/>
              </a:rPr>
              <a:t>+44 800 060-8702</a:t>
            </a:r>
            <a:br>
              <a:rPr lang="en-US" sz="1200" b="0">
                <a:latin typeface="+mn-lt"/>
                <a:ea typeface="Montserrat"/>
                <a:cs typeface="Montserrat"/>
                <a:sym typeface="Montserrat"/>
              </a:rPr>
            </a:br>
            <a:r>
              <a:rPr lang="en-US" sz="1200" b="0">
                <a:latin typeface="+mn-lt"/>
                <a:ea typeface="Montserrat"/>
                <a:cs typeface="Montserrat"/>
                <a:sym typeface="Montserrat"/>
              </a:rPr>
              <a:t>📩 Tower 42, 25 Old Broad St.</a:t>
            </a:r>
          </a:p>
          <a:p>
            <a:pPr marL="0" lvl="0" indent="0" algn="ctr" rtl="0">
              <a:spcBef>
                <a:spcPts val="0"/>
              </a:spcBef>
              <a:spcAft>
                <a:spcPts val="0"/>
              </a:spcAft>
              <a:buNone/>
            </a:pPr>
            <a:r>
              <a:rPr lang="en-US" sz="1200" b="0">
                <a:latin typeface="+mn-lt"/>
                <a:ea typeface="Montserrat"/>
                <a:cs typeface="Montserrat"/>
                <a:sym typeface="Montserrat"/>
              </a:rPr>
              <a:t>London</a:t>
            </a:r>
          </a:p>
        </p:txBody>
      </p:sp>
      <p:cxnSp>
        <p:nvCxnSpPr>
          <p:cNvPr id="55" name="Conector reto 54">
            <a:extLst>
              <a:ext uri="{FF2B5EF4-FFF2-40B4-BE49-F238E27FC236}">
                <a16:creationId xmlns:a16="http://schemas.microsoft.com/office/drawing/2014/main" id="{23AC2BF1-3CCC-FA8A-455A-2950F00EA90B}"/>
              </a:ext>
            </a:extLst>
          </p:cNvPr>
          <p:cNvCxnSpPr>
            <a:cxnSpLocks/>
            <a:stCxn id="49" idx="1"/>
            <a:endCxn id="56" idx="6"/>
          </p:cNvCxnSpPr>
          <p:nvPr/>
        </p:nvCxnSpPr>
        <p:spPr>
          <a:xfrm flipH="1" flipV="1">
            <a:off x="1992665" y="6212114"/>
            <a:ext cx="4781642" cy="59155"/>
          </a:xfrm>
          <a:prstGeom prst="line">
            <a:avLst/>
          </a:prstGeom>
        </p:spPr>
        <p:style>
          <a:lnRef idx="1">
            <a:schemeClr val="accent1"/>
          </a:lnRef>
          <a:fillRef idx="0">
            <a:schemeClr val="accent1"/>
          </a:fillRef>
          <a:effectRef idx="0">
            <a:schemeClr val="accent1"/>
          </a:effectRef>
          <a:fontRef idx="minor">
            <a:schemeClr val="tx1"/>
          </a:fontRef>
        </p:style>
      </p:cxnSp>
      <p:sp>
        <p:nvSpPr>
          <p:cNvPr id="56" name="Elipse 55">
            <a:extLst>
              <a:ext uri="{FF2B5EF4-FFF2-40B4-BE49-F238E27FC236}">
                <a16:creationId xmlns:a16="http://schemas.microsoft.com/office/drawing/2014/main" id="{D9E725C3-2AC7-CB6E-4EDE-B7C9DCD97D25}"/>
              </a:ext>
            </a:extLst>
          </p:cNvPr>
          <p:cNvSpPr/>
          <p:nvPr/>
        </p:nvSpPr>
        <p:spPr>
          <a:xfrm>
            <a:off x="1781477" y="6088068"/>
            <a:ext cx="211188" cy="24809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Tree>
    <p:extLst>
      <p:ext uri="{BB962C8B-B14F-4D97-AF65-F5344CB8AC3E}">
        <p14:creationId xmlns:p14="http://schemas.microsoft.com/office/powerpoint/2010/main" val="191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76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14A48007-FB78-4D5E-AC11-004AECB031E2}"/>
              </a:ext>
            </a:extLst>
          </p:cNvPr>
          <p:cNvSpPr>
            <a:spLocks noGrp="1"/>
          </p:cNvSpPr>
          <p:nvPr>
            <p:ph type="title"/>
          </p:nvPr>
        </p:nvSpPr>
        <p:spPr/>
        <p:txBody>
          <a:bodyPr/>
          <a:lstStyle/>
          <a:p>
            <a:r>
              <a:rPr lang="pt-BR"/>
              <a:t>REDIRECTION STRATEGIC SECTORS</a:t>
            </a:r>
          </a:p>
        </p:txBody>
      </p:sp>
      <p:sp>
        <p:nvSpPr>
          <p:cNvPr id="8" name="Espaço Reservado para Texto 7">
            <a:extLst>
              <a:ext uri="{FF2B5EF4-FFF2-40B4-BE49-F238E27FC236}">
                <a16:creationId xmlns:a16="http://schemas.microsoft.com/office/drawing/2014/main" id="{817F71C1-26FF-4F4E-95FF-0EF10B61F258}"/>
              </a:ext>
            </a:extLst>
          </p:cNvPr>
          <p:cNvSpPr>
            <a:spLocks noGrp="1"/>
          </p:cNvSpPr>
          <p:nvPr>
            <p:ph type="body" sz="quarter" idx="27"/>
          </p:nvPr>
        </p:nvSpPr>
        <p:spPr/>
        <p:txBody>
          <a:bodyPr/>
          <a:lstStyle/>
          <a:p>
            <a:endParaRPr lang="pt-BR"/>
          </a:p>
        </p:txBody>
      </p:sp>
      <p:sp>
        <p:nvSpPr>
          <p:cNvPr id="2" name="Retângulo 1">
            <a:extLst>
              <a:ext uri="{FF2B5EF4-FFF2-40B4-BE49-F238E27FC236}">
                <a16:creationId xmlns:a16="http://schemas.microsoft.com/office/drawing/2014/main" id="{0B22C6D1-6454-45F0-8FB9-C9F2D28927AE}"/>
              </a:ext>
            </a:extLst>
          </p:cNvPr>
          <p:cNvSpPr/>
          <p:nvPr/>
        </p:nvSpPr>
        <p:spPr>
          <a:xfrm>
            <a:off x="126609" y="998806"/>
            <a:ext cx="9439422" cy="544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71">
            <a:extLst>
              <a:ext uri="{FF2B5EF4-FFF2-40B4-BE49-F238E27FC236}">
                <a16:creationId xmlns:a16="http://schemas.microsoft.com/office/drawing/2014/main" id="{31DF09C6-53FE-42E0-B3B7-5804F9619AD3}"/>
              </a:ext>
            </a:extLst>
          </p:cNvPr>
          <p:cNvSpPr/>
          <p:nvPr/>
        </p:nvSpPr>
        <p:spPr>
          <a:xfrm rot="11636490">
            <a:off x="2296319" y="2763466"/>
            <a:ext cx="1091242" cy="657311"/>
          </a:xfrm>
          <a:custGeom>
            <a:avLst/>
            <a:gdLst>
              <a:gd name="connsiteX0" fmla="*/ 0 w 1104900"/>
              <a:gd name="connsiteY0" fmla="*/ 352537 h 352537"/>
              <a:gd name="connsiteX1" fmla="*/ 781050 w 1104900"/>
              <a:gd name="connsiteY1" fmla="*/ 112 h 352537"/>
              <a:gd name="connsiteX2" fmla="*/ 1104900 w 1104900"/>
              <a:gd name="connsiteY2" fmla="*/ 314437 h 352537"/>
            </a:gdLst>
            <a:ahLst/>
            <a:cxnLst>
              <a:cxn ang="0">
                <a:pos x="connsiteX0" y="connsiteY0"/>
              </a:cxn>
              <a:cxn ang="0">
                <a:pos x="connsiteX1" y="connsiteY1"/>
              </a:cxn>
              <a:cxn ang="0">
                <a:pos x="connsiteX2" y="connsiteY2"/>
              </a:cxn>
            </a:cxnLst>
            <a:rect l="l" t="t" r="r" b="b"/>
            <a:pathLst>
              <a:path w="1104900" h="352537">
                <a:moveTo>
                  <a:pt x="0" y="352537"/>
                </a:moveTo>
                <a:cubicBezTo>
                  <a:pt x="298450" y="179499"/>
                  <a:pt x="596900" y="6462"/>
                  <a:pt x="781050" y="112"/>
                </a:cubicBezTo>
                <a:cubicBezTo>
                  <a:pt x="965200" y="-6238"/>
                  <a:pt x="1041400" y="258875"/>
                  <a:pt x="1104900" y="314437"/>
                </a:cubicBezTo>
              </a:path>
            </a:pathLst>
          </a:custGeom>
          <a:noFill/>
          <a:ln w="12700" cap="flat" cmpd="sng" algn="ctr">
            <a:solidFill>
              <a:srgbClr val="06305D"/>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sp>
        <p:nvSpPr>
          <p:cNvPr id="6" name="Rectangle 33">
            <a:extLst>
              <a:ext uri="{FF2B5EF4-FFF2-40B4-BE49-F238E27FC236}">
                <a16:creationId xmlns:a16="http://schemas.microsoft.com/office/drawing/2014/main" id="{917C9E1D-33D9-4381-97A3-1DEA7855CBF1}"/>
              </a:ext>
            </a:extLst>
          </p:cNvPr>
          <p:cNvSpPr/>
          <p:nvPr/>
        </p:nvSpPr>
        <p:spPr>
          <a:xfrm>
            <a:off x="290842" y="3697147"/>
            <a:ext cx="1296000" cy="432000"/>
          </a:xfrm>
          <a:prstGeom prst="rect">
            <a:avLst/>
          </a:prstGeom>
          <a:solidFill>
            <a:sysClr val="window" lastClr="FFFFFF"/>
          </a:solidFill>
        </p:spPr>
        <p:txBody>
          <a:bodyPr wrap="square" lIns="36000" tIns="72000" rIns="0" bIns="0" numCol="1" anchor="t">
            <a:noAutofit/>
          </a:bodyPr>
          <a:lstStyle/>
          <a:p>
            <a:pPr marL="0" marR="0" lvl="0" indent="0" algn="l" defTabSz="914400" rtl="0" eaLnBrk="1" fontAlgn="auto" latinLnBrk="0" hangingPunct="1">
              <a:lnSpc>
                <a:spcPct val="105000"/>
              </a:lnSpc>
              <a:spcBef>
                <a:spcPts val="100"/>
              </a:spcBef>
              <a:spcAft>
                <a:spcPts val="0"/>
              </a:spcAft>
              <a:buClr>
                <a:srgbClr val="6A7990"/>
              </a:buClr>
              <a:buSzTx/>
              <a:buFontTx/>
              <a:buNone/>
              <a:tabLst/>
              <a:defRPr/>
            </a:pPr>
            <a:r>
              <a:rPr kumimoji="0" lang="en-GB" sz="1200" b="1" i="0" u="none" strike="noStrike" kern="0" cap="none" spc="0" normalizeH="0" baseline="0" noProof="0">
                <a:ln>
                  <a:noFill/>
                </a:ln>
                <a:solidFill>
                  <a:srgbClr val="00274D"/>
                </a:solidFill>
                <a:effectLst/>
                <a:uLnTx/>
                <a:uFillTx/>
                <a:latin typeface="Calibri Light"/>
                <a:ea typeface="+mn-ea"/>
                <a:cs typeface="Calibri Light" panose="020F0302020204030204" pitchFamily="34" charset="0"/>
              </a:rPr>
              <a:t>BUSINESS </a:t>
            </a:r>
            <a:br>
              <a:rPr kumimoji="0" lang="en-GB" sz="1200" b="1" i="0" u="none" strike="noStrike" kern="0" cap="none" spc="0" normalizeH="0" baseline="0" noProof="0">
                <a:ln>
                  <a:noFill/>
                </a:ln>
                <a:solidFill>
                  <a:srgbClr val="00274D"/>
                </a:solidFill>
                <a:effectLst/>
                <a:uLnTx/>
                <a:uFillTx/>
                <a:latin typeface="Calibri Light"/>
                <a:ea typeface="+mn-ea"/>
                <a:cs typeface="Calibri Light" panose="020F0302020204030204" pitchFamily="34" charset="0"/>
              </a:rPr>
            </a:br>
            <a:r>
              <a:rPr kumimoji="0" lang="en-GB" sz="1200" b="1" i="0" u="none" strike="noStrike" kern="0" cap="none" spc="0" normalizeH="0" baseline="0" noProof="0">
                <a:ln>
                  <a:noFill/>
                </a:ln>
                <a:solidFill>
                  <a:srgbClr val="00274D"/>
                </a:solidFill>
                <a:effectLst/>
                <a:uLnTx/>
                <a:uFillTx/>
                <a:latin typeface="Calibri Light"/>
                <a:ea typeface="+mn-ea"/>
                <a:cs typeface="Calibri Light" panose="020F0302020204030204" pitchFamily="34" charset="0"/>
              </a:rPr>
              <a:t>SERVICES</a:t>
            </a:r>
          </a:p>
        </p:txBody>
      </p:sp>
      <p:sp>
        <p:nvSpPr>
          <p:cNvPr id="9" name="TextBox 35">
            <a:extLst>
              <a:ext uri="{FF2B5EF4-FFF2-40B4-BE49-F238E27FC236}">
                <a16:creationId xmlns:a16="http://schemas.microsoft.com/office/drawing/2014/main" id="{82D80207-0484-4104-8C43-D5E5B7B2E8C3}"/>
              </a:ext>
            </a:extLst>
          </p:cNvPr>
          <p:cNvSpPr txBox="1"/>
          <p:nvPr/>
        </p:nvSpPr>
        <p:spPr>
          <a:xfrm>
            <a:off x="1630169" y="3697147"/>
            <a:ext cx="1296000" cy="432000"/>
          </a:xfrm>
          <a:prstGeom prst="rect">
            <a:avLst/>
          </a:prstGeom>
          <a:solidFill>
            <a:sysClr val="window" lastClr="FFFFFF"/>
          </a:solidFill>
        </p:spPr>
        <p:txBody>
          <a:bodyPr wrap="square" lIns="36000" tIns="72000" rIns="0" bIns="0" numCol="1" rtlCol="0" anchor="t">
            <a:noAutofit/>
          </a:bodyPr>
          <a:lstStyle/>
          <a:p>
            <a:pPr marL="0" marR="0" lvl="0" indent="0" algn="l" defTabSz="914400" rtl="0" eaLnBrk="1" fontAlgn="auto" latinLnBrk="0" hangingPunct="1">
              <a:lnSpc>
                <a:spcPct val="105000"/>
              </a:lnSpc>
              <a:spcBef>
                <a:spcPts val="100"/>
              </a:spcBef>
              <a:spcAft>
                <a:spcPts val="0"/>
              </a:spcAft>
              <a:buClr>
                <a:srgbClr val="6A7990"/>
              </a:buClr>
              <a:buSzTx/>
              <a:buFontTx/>
              <a:buNone/>
              <a:tabLst/>
              <a:defRPr/>
            </a:pPr>
            <a:r>
              <a:rPr kumimoji="0" lang="en-GB" sz="1200" b="1" i="0" u="none" strike="noStrike" kern="0" cap="none" spc="0" normalizeH="0" baseline="0" noProof="0">
                <a:ln>
                  <a:noFill/>
                </a:ln>
                <a:solidFill>
                  <a:srgbClr val="00274D"/>
                </a:solidFill>
                <a:effectLst/>
                <a:uLnTx/>
                <a:uFillTx/>
                <a:latin typeface="Calibri Light"/>
                <a:ea typeface="+mn-ea"/>
                <a:cs typeface="Calibri Light" panose="020F0302020204030204" pitchFamily="34" charset="0"/>
              </a:rPr>
              <a:t>CONSUMER </a:t>
            </a:r>
            <a:br>
              <a:rPr kumimoji="0" lang="en-GB" sz="1200" b="1" i="0" u="none" strike="noStrike" kern="0" cap="none" spc="0" normalizeH="0" baseline="0" noProof="0">
                <a:ln>
                  <a:noFill/>
                </a:ln>
                <a:solidFill>
                  <a:srgbClr val="00274D"/>
                </a:solidFill>
                <a:effectLst/>
                <a:uLnTx/>
                <a:uFillTx/>
                <a:latin typeface="Calibri Light"/>
                <a:ea typeface="+mn-ea"/>
                <a:cs typeface="Calibri Light" panose="020F0302020204030204" pitchFamily="34" charset="0"/>
              </a:rPr>
            </a:br>
            <a:r>
              <a:rPr kumimoji="0" lang="en-GB" sz="1200" b="1" i="0" u="none" strike="noStrike" kern="0" cap="none" spc="0" normalizeH="0" baseline="0" noProof="0">
                <a:ln>
                  <a:noFill/>
                </a:ln>
                <a:solidFill>
                  <a:srgbClr val="00274D"/>
                </a:solidFill>
                <a:effectLst/>
                <a:uLnTx/>
                <a:uFillTx/>
                <a:latin typeface="Calibri Light"/>
                <a:ea typeface="+mn-ea"/>
                <a:cs typeface="Calibri Light" panose="020F0302020204030204" pitchFamily="34" charset="0"/>
              </a:rPr>
              <a:t>&amp; RETAIL</a:t>
            </a:r>
          </a:p>
        </p:txBody>
      </p:sp>
      <p:sp>
        <p:nvSpPr>
          <p:cNvPr id="10" name="Freeform 10">
            <a:extLst>
              <a:ext uri="{FF2B5EF4-FFF2-40B4-BE49-F238E27FC236}">
                <a16:creationId xmlns:a16="http://schemas.microsoft.com/office/drawing/2014/main" id="{F5D33CB6-0415-4A91-82FA-7E8D50BDEB78}"/>
              </a:ext>
            </a:extLst>
          </p:cNvPr>
          <p:cNvSpPr/>
          <p:nvPr/>
        </p:nvSpPr>
        <p:spPr>
          <a:xfrm>
            <a:off x="1029524" y="1508680"/>
            <a:ext cx="1017917" cy="562038"/>
          </a:xfrm>
          <a:custGeom>
            <a:avLst/>
            <a:gdLst>
              <a:gd name="connsiteX0" fmla="*/ 0 w 1104900"/>
              <a:gd name="connsiteY0" fmla="*/ 352537 h 352537"/>
              <a:gd name="connsiteX1" fmla="*/ 781050 w 1104900"/>
              <a:gd name="connsiteY1" fmla="*/ 112 h 352537"/>
              <a:gd name="connsiteX2" fmla="*/ 1104900 w 1104900"/>
              <a:gd name="connsiteY2" fmla="*/ 314437 h 352537"/>
            </a:gdLst>
            <a:ahLst/>
            <a:cxnLst>
              <a:cxn ang="0">
                <a:pos x="connsiteX0" y="connsiteY0"/>
              </a:cxn>
              <a:cxn ang="0">
                <a:pos x="connsiteX1" y="connsiteY1"/>
              </a:cxn>
              <a:cxn ang="0">
                <a:pos x="connsiteX2" y="connsiteY2"/>
              </a:cxn>
            </a:cxnLst>
            <a:rect l="l" t="t" r="r" b="b"/>
            <a:pathLst>
              <a:path w="1104900" h="352537">
                <a:moveTo>
                  <a:pt x="0" y="352537"/>
                </a:moveTo>
                <a:cubicBezTo>
                  <a:pt x="298450" y="179499"/>
                  <a:pt x="596900" y="6462"/>
                  <a:pt x="781050" y="112"/>
                </a:cubicBezTo>
                <a:cubicBezTo>
                  <a:pt x="965200" y="-6238"/>
                  <a:pt x="1041400" y="258875"/>
                  <a:pt x="1104900" y="314437"/>
                </a:cubicBezTo>
              </a:path>
            </a:pathLst>
          </a:custGeom>
          <a:noFill/>
          <a:ln w="12700" cap="flat" cmpd="sng" algn="ctr">
            <a:solidFill>
              <a:srgbClr val="06305D"/>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sp>
        <p:nvSpPr>
          <p:cNvPr id="11" name="Freeform 45">
            <a:extLst>
              <a:ext uri="{FF2B5EF4-FFF2-40B4-BE49-F238E27FC236}">
                <a16:creationId xmlns:a16="http://schemas.microsoft.com/office/drawing/2014/main" id="{62819559-34B5-44A7-B105-6F688E619233}"/>
              </a:ext>
            </a:extLst>
          </p:cNvPr>
          <p:cNvSpPr/>
          <p:nvPr/>
        </p:nvSpPr>
        <p:spPr>
          <a:xfrm rot="11636490">
            <a:off x="7580623" y="2763466"/>
            <a:ext cx="1091242" cy="657311"/>
          </a:xfrm>
          <a:custGeom>
            <a:avLst/>
            <a:gdLst>
              <a:gd name="connsiteX0" fmla="*/ 0 w 1104900"/>
              <a:gd name="connsiteY0" fmla="*/ 352537 h 352537"/>
              <a:gd name="connsiteX1" fmla="*/ 781050 w 1104900"/>
              <a:gd name="connsiteY1" fmla="*/ 112 h 352537"/>
              <a:gd name="connsiteX2" fmla="*/ 1104900 w 1104900"/>
              <a:gd name="connsiteY2" fmla="*/ 314437 h 352537"/>
            </a:gdLst>
            <a:ahLst/>
            <a:cxnLst>
              <a:cxn ang="0">
                <a:pos x="connsiteX0" y="connsiteY0"/>
              </a:cxn>
              <a:cxn ang="0">
                <a:pos x="connsiteX1" y="connsiteY1"/>
              </a:cxn>
              <a:cxn ang="0">
                <a:pos x="connsiteX2" y="connsiteY2"/>
              </a:cxn>
            </a:cxnLst>
            <a:rect l="l" t="t" r="r" b="b"/>
            <a:pathLst>
              <a:path w="1104900" h="352537">
                <a:moveTo>
                  <a:pt x="0" y="352537"/>
                </a:moveTo>
                <a:cubicBezTo>
                  <a:pt x="298450" y="179499"/>
                  <a:pt x="596900" y="6462"/>
                  <a:pt x="781050" y="112"/>
                </a:cubicBezTo>
                <a:cubicBezTo>
                  <a:pt x="965200" y="-6238"/>
                  <a:pt x="1041400" y="258875"/>
                  <a:pt x="1104900" y="314437"/>
                </a:cubicBezTo>
              </a:path>
            </a:pathLst>
          </a:custGeom>
          <a:noFill/>
          <a:ln w="12700" cap="flat" cmpd="sng" algn="ctr">
            <a:solidFill>
              <a:srgbClr val="06305D"/>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sp>
        <p:nvSpPr>
          <p:cNvPr id="12" name="Freeform 61">
            <a:extLst>
              <a:ext uri="{FF2B5EF4-FFF2-40B4-BE49-F238E27FC236}">
                <a16:creationId xmlns:a16="http://schemas.microsoft.com/office/drawing/2014/main" id="{75132600-1C14-4840-9F5C-E479852D5F4E}"/>
              </a:ext>
            </a:extLst>
          </p:cNvPr>
          <p:cNvSpPr/>
          <p:nvPr/>
        </p:nvSpPr>
        <p:spPr>
          <a:xfrm>
            <a:off x="3656355" y="1499154"/>
            <a:ext cx="1032833" cy="537057"/>
          </a:xfrm>
          <a:custGeom>
            <a:avLst/>
            <a:gdLst>
              <a:gd name="connsiteX0" fmla="*/ 0 w 1104900"/>
              <a:gd name="connsiteY0" fmla="*/ 352537 h 352537"/>
              <a:gd name="connsiteX1" fmla="*/ 781050 w 1104900"/>
              <a:gd name="connsiteY1" fmla="*/ 112 h 352537"/>
              <a:gd name="connsiteX2" fmla="*/ 1104900 w 1104900"/>
              <a:gd name="connsiteY2" fmla="*/ 314437 h 352537"/>
            </a:gdLst>
            <a:ahLst/>
            <a:cxnLst>
              <a:cxn ang="0">
                <a:pos x="connsiteX0" y="connsiteY0"/>
              </a:cxn>
              <a:cxn ang="0">
                <a:pos x="connsiteX1" y="connsiteY1"/>
              </a:cxn>
              <a:cxn ang="0">
                <a:pos x="connsiteX2" y="connsiteY2"/>
              </a:cxn>
            </a:cxnLst>
            <a:rect l="l" t="t" r="r" b="b"/>
            <a:pathLst>
              <a:path w="1104900" h="352537">
                <a:moveTo>
                  <a:pt x="0" y="352537"/>
                </a:moveTo>
                <a:cubicBezTo>
                  <a:pt x="298450" y="179499"/>
                  <a:pt x="596900" y="6462"/>
                  <a:pt x="781050" y="112"/>
                </a:cubicBezTo>
                <a:cubicBezTo>
                  <a:pt x="965200" y="-6238"/>
                  <a:pt x="1041400" y="258875"/>
                  <a:pt x="1104900" y="314437"/>
                </a:cubicBezTo>
              </a:path>
            </a:pathLst>
          </a:custGeom>
          <a:noFill/>
          <a:ln w="12700" cap="flat" cmpd="sng" algn="ctr">
            <a:solidFill>
              <a:srgbClr val="06305D"/>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sp>
        <p:nvSpPr>
          <p:cNvPr id="13" name="Freeform 62">
            <a:extLst>
              <a:ext uri="{FF2B5EF4-FFF2-40B4-BE49-F238E27FC236}">
                <a16:creationId xmlns:a16="http://schemas.microsoft.com/office/drawing/2014/main" id="{97FAAF8B-AFBA-4D13-9153-9AD5F8D54340}"/>
              </a:ext>
            </a:extLst>
          </p:cNvPr>
          <p:cNvSpPr/>
          <p:nvPr/>
        </p:nvSpPr>
        <p:spPr>
          <a:xfrm rot="11636490">
            <a:off x="5008678" y="2810063"/>
            <a:ext cx="1046832" cy="615447"/>
          </a:xfrm>
          <a:custGeom>
            <a:avLst/>
            <a:gdLst>
              <a:gd name="connsiteX0" fmla="*/ 0 w 1104900"/>
              <a:gd name="connsiteY0" fmla="*/ 352537 h 352537"/>
              <a:gd name="connsiteX1" fmla="*/ 781050 w 1104900"/>
              <a:gd name="connsiteY1" fmla="*/ 112 h 352537"/>
              <a:gd name="connsiteX2" fmla="*/ 1104900 w 1104900"/>
              <a:gd name="connsiteY2" fmla="*/ 314437 h 352537"/>
            </a:gdLst>
            <a:ahLst/>
            <a:cxnLst>
              <a:cxn ang="0">
                <a:pos x="connsiteX0" y="connsiteY0"/>
              </a:cxn>
              <a:cxn ang="0">
                <a:pos x="connsiteX1" y="connsiteY1"/>
              </a:cxn>
              <a:cxn ang="0">
                <a:pos x="connsiteX2" y="connsiteY2"/>
              </a:cxn>
            </a:cxnLst>
            <a:rect l="l" t="t" r="r" b="b"/>
            <a:pathLst>
              <a:path w="1104900" h="352537">
                <a:moveTo>
                  <a:pt x="0" y="352537"/>
                </a:moveTo>
                <a:cubicBezTo>
                  <a:pt x="298450" y="179499"/>
                  <a:pt x="596900" y="6462"/>
                  <a:pt x="781050" y="112"/>
                </a:cubicBezTo>
                <a:cubicBezTo>
                  <a:pt x="965200" y="-6238"/>
                  <a:pt x="1041400" y="258875"/>
                  <a:pt x="1104900" y="314437"/>
                </a:cubicBezTo>
              </a:path>
            </a:pathLst>
          </a:custGeom>
          <a:noFill/>
          <a:ln w="12700" cap="flat" cmpd="sng" algn="ctr">
            <a:solidFill>
              <a:srgbClr val="06305D"/>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sp>
        <p:nvSpPr>
          <p:cNvPr id="14" name="Freeform 63">
            <a:extLst>
              <a:ext uri="{FF2B5EF4-FFF2-40B4-BE49-F238E27FC236}">
                <a16:creationId xmlns:a16="http://schemas.microsoft.com/office/drawing/2014/main" id="{E1F36EC8-2F43-46FF-A238-BB21220BAA1B}"/>
              </a:ext>
            </a:extLst>
          </p:cNvPr>
          <p:cNvSpPr/>
          <p:nvPr/>
        </p:nvSpPr>
        <p:spPr>
          <a:xfrm>
            <a:off x="6378092" y="1499155"/>
            <a:ext cx="974783" cy="511178"/>
          </a:xfrm>
          <a:custGeom>
            <a:avLst/>
            <a:gdLst>
              <a:gd name="connsiteX0" fmla="*/ 0 w 1104900"/>
              <a:gd name="connsiteY0" fmla="*/ 352537 h 352537"/>
              <a:gd name="connsiteX1" fmla="*/ 781050 w 1104900"/>
              <a:gd name="connsiteY1" fmla="*/ 112 h 352537"/>
              <a:gd name="connsiteX2" fmla="*/ 1104900 w 1104900"/>
              <a:gd name="connsiteY2" fmla="*/ 314437 h 352537"/>
            </a:gdLst>
            <a:ahLst/>
            <a:cxnLst>
              <a:cxn ang="0">
                <a:pos x="connsiteX0" y="connsiteY0"/>
              </a:cxn>
              <a:cxn ang="0">
                <a:pos x="connsiteX1" y="connsiteY1"/>
              </a:cxn>
              <a:cxn ang="0">
                <a:pos x="connsiteX2" y="connsiteY2"/>
              </a:cxn>
            </a:cxnLst>
            <a:rect l="l" t="t" r="r" b="b"/>
            <a:pathLst>
              <a:path w="1104900" h="352537">
                <a:moveTo>
                  <a:pt x="0" y="352537"/>
                </a:moveTo>
                <a:cubicBezTo>
                  <a:pt x="298450" y="179499"/>
                  <a:pt x="596900" y="6462"/>
                  <a:pt x="781050" y="112"/>
                </a:cubicBezTo>
                <a:cubicBezTo>
                  <a:pt x="965200" y="-6238"/>
                  <a:pt x="1041400" y="258875"/>
                  <a:pt x="1104900" y="314437"/>
                </a:cubicBezTo>
              </a:path>
            </a:pathLst>
          </a:custGeom>
          <a:noFill/>
          <a:ln w="12700" cap="flat" cmpd="sng" algn="ctr">
            <a:solidFill>
              <a:srgbClr val="06305D"/>
            </a:solid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sp>
        <p:nvSpPr>
          <p:cNvPr id="15" name="TextBox 65">
            <a:extLst>
              <a:ext uri="{FF2B5EF4-FFF2-40B4-BE49-F238E27FC236}">
                <a16:creationId xmlns:a16="http://schemas.microsoft.com/office/drawing/2014/main" id="{852D4ACD-F5A6-4F9B-B0C8-20FC2C5027AB}"/>
              </a:ext>
            </a:extLst>
          </p:cNvPr>
          <p:cNvSpPr txBox="1"/>
          <p:nvPr/>
        </p:nvSpPr>
        <p:spPr>
          <a:xfrm>
            <a:off x="2969496" y="3697147"/>
            <a:ext cx="2162574" cy="432000"/>
          </a:xfrm>
          <a:prstGeom prst="rect">
            <a:avLst/>
          </a:prstGeom>
          <a:noFill/>
        </p:spPr>
        <p:txBody>
          <a:bodyPr wrap="square" lIns="36000" tIns="72000" rIns="0" bIns="0" numCol="1" rtlCol="0" anchor="t">
            <a:noAutofit/>
          </a:bodyPr>
          <a:lstStyle/>
          <a:p>
            <a:pPr marL="0" marR="0" lvl="0" indent="0" algn="l" defTabSz="914400" rtl="0" eaLnBrk="1" fontAlgn="auto" latinLnBrk="0" hangingPunct="1">
              <a:lnSpc>
                <a:spcPct val="105000"/>
              </a:lnSpc>
              <a:spcBef>
                <a:spcPts val="100"/>
              </a:spcBef>
              <a:spcAft>
                <a:spcPts val="0"/>
              </a:spcAft>
              <a:buClr>
                <a:srgbClr val="6A7990"/>
              </a:buClr>
              <a:buSzTx/>
              <a:buFontTx/>
              <a:buNone/>
              <a:tabLst/>
              <a:defRPr/>
            </a:pPr>
            <a: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t>ENERGY, CLEANTECH </a:t>
            </a:r>
            <a:b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br>
            <a: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t>&amp; RESOURCES</a:t>
            </a:r>
            <a:endParaRPr kumimoji="0" lang="en-GB" sz="1200" b="1" i="0" u="none" strike="noStrike" kern="1200" cap="none" spc="0" normalizeH="0" baseline="0" noProof="0">
              <a:ln>
                <a:noFill/>
              </a:ln>
              <a:solidFill>
                <a:srgbClr val="00274D"/>
              </a:solidFill>
              <a:effectLst/>
              <a:uLnTx/>
              <a:uFillTx/>
              <a:latin typeface="Calibri Light"/>
              <a:ea typeface="+mn-ea"/>
              <a:cs typeface="+mn-cs"/>
            </a:endParaRPr>
          </a:p>
        </p:txBody>
      </p:sp>
      <p:sp>
        <p:nvSpPr>
          <p:cNvPr id="16" name="TextBox 66">
            <a:extLst>
              <a:ext uri="{FF2B5EF4-FFF2-40B4-BE49-F238E27FC236}">
                <a16:creationId xmlns:a16="http://schemas.microsoft.com/office/drawing/2014/main" id="{6E0E7787-A1CC-4BAD-B4EE-9216E1898E51}"/>
              </a:ext>
            </a:extLst>
          </p:cNvPr>
          <p:cNvSpPr txBox="1"/>
          <p:nvPr/>
        </p:nvSpPr>
        <p:spPr>
          <a:xfrm>
            <a:off x="5648150" y="3697147"/>
            <a:ext cx="1296000" cy="432000"/>
          </a:xfrm>
          <a:prstGeom prst="rect">
            <a:avLst/>
          </a:prstGeom>
          <a:noFill/>
        </p:spPr>
        <p:txBody>
          <a:bodyPr wrap="square" lIns="36000" tIns="72000" rIns="0" bIns="0" numCol="1" rtlCol="0" anchor="t">
            <a:noAutofit/>
          </a:bodyPr>
          <a:lstStyle/>
          <a:p>
            <a:pPr marL="0" marR="0" lvl="0" indent="0" algn="l" defTabSz="914400" rtl="0" eaLnBrk="1" fontAlgn="auto" latinLnBrk="0" hangingPunct="1">
              <a:lnSpc>
                <a:spcPct val="105000"/>
              </a:lnSpc>
              <a:spcBef>
                <a:spcPts val="100"/>
              </a:spcBef>
              <a:spcAft>
                <a:spcPts val="0"/>
              </a:spcAft>
              <a:buClr>
                <a:srgbClr val="6A7990"/>
              </a:buClr>
              <a:buSzTx/>
              <a:buFontTx/>
              <a:buNone/>
              <a:tabLst/>
              <a:defRPr/>
            </a:pPr>
            <a: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t>HEALTHCARE &amp; LIFE SCIENCES</a:t>
            </a:r>
          </a:p>
        </p:txBody>
      </p:sp>
      <p:sp>
        <p:nvSpPr>
          <p:cNvPr id="17" name="TextBox 67">
            <a:extLst>
              <a:ext uri="{FF2B5EF4-FFF2-40B4-BE49-F238E27FC236}">
                <a16:creationId xmlns:a16="http://schemas.microsoft.com/office/drawing/2014/main" id="{E1079EF1-B0ED-4D4B-A328-273AD4E14A7D}"/>
              </a:ext>
            </a:extLst>
          </p:cNvPr>
          <p:cNvSpPr txBox="1"/>
          <p:nvPr/>
        </p:nvSpPr>
        <p:spPr>
          <a:xfrm>
            <a:off x="4362163" y="3697147"/>
            <a:ext cx="1296000" cy="432000"/>
          </a:xfrm>
          <a:prstGeom prst="rect">
            <a:avLst/>
          </a:prstGeom>
          <a:noFill/>
        </p:spPr>
        <p:txBody>
          <a:bodyPr wrap="square" lIns="36000" tIns="72000" rIns="0" bIns="0" numCol="1" rtlCol="0" anchor="t">
            <a:noAutofit/>
          </a:bodyPr>
          <a:lstStyle/>
          <a:p>
            <a:pPr marL="0" marR="0" lvl="0" indent="0" algn="l" defTabSz="914400" rtl="0" eaLnBrk="1" fontAlgn="auto" latinLnBrk="0" hangingPunct="1">
              <a:lnSpc>
                <a:spcPct val="105000"/>
              </a:lnSpc>
              <a:spcBef>
                <a:spcPts val="100"/>
              </a:spcBef>
              <a:spcAft>
                <a:spcPts val="0"/>
              </a:spcAft>
              <a:buClr>
                <a:srgbClr val="6A7990"/>
              </a:buClr>
              <a:buSzTx/>
              <a:buFontTx/>
              <a:buNone/>
              <a:tabLst/>
              <a:defRPr/>
            </a:pPr>
            <a: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t>FINANCIAL </a:t>
            </a:r>
            <a:b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br>
            <a: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t>INSTITUTIONS</a:t>
            </a:r>
            <a:endParaRPr kumimoji="0" lang="en-GB" sz="1200" b="1" i="0" u="none" strike="noStrike" kern="1200" cap="none" spc="0" normalizeH="0" baseline="0" noProof="0">
              <a:ln>
                <a:noFill/>
              </a:ln>
              <a:solidFill>
                <a:srgbClr val="00274D"/>
              </a:solidFill>
              <a:effectLst/>
              <a:uLnTx/>
              <a:uFillTx/>
              <a:latin typeface="Calibri Light"/>
              <a:ea typeface="+mn-ea"/>
              <a:cs typeface="+mn-cs"/>
            </a:endParaRPr>
          </a:p>
        </p:txBody>
      </p:sp>
      <p:sp>
        <p:nvSpPr>
          <p:cNvPr id="18" name="TextBox 68">
            <a:extLst>
              <a:ext uri="{FF2B5EF4-FFF2-40B4-BE49-F238E27FC236}">
                <a16:creationId xmlns:a16="http://schemas.microsoft.com/office/drawing/2014/main" id="{279AFA40-29A8-4396-8763-8A78D72184AC}"/>
              </a:ext>
            </a:extLst>
          </p:cNvPr>
          <p:cNvSpPr txBox="1"/>
          <p:nvPr/>
        </p:nvSpPr>
        <p:spPr>
          <a:xfrm>
            <a:off x="8326806" y="3697147"/>
            <a:ext cx="1332000" cy="432000"/>
          </a:xfrm>
          <a:prstGeom prst="rect">
            <a:avLst/>
          </a:prstGeom>
          <a:noFill/>
        </p:spPr>
        <p:txBody>
          <a:bodyPr wrap="square" lIns="36000" tIns="72000" rIns="0" bIns="0" numCol="1" rtlCol="0" anchor="t">
            <a:noAutofit/>
          </a:bodyPr>
          <a:lstStyle/>
          <a:p>
            <a:pPr marL="0" marR="0" lvl="0" indent="0" algn="l" defTabSz="914400" rtl="0" eaLnBrk="1" fontAlgn="auto" latinLnBrk="0" hangingPunct="1">
              <a:lnSpc>
                <a:spcPct val="105000"/>
              </a:lnSpc>
              <a:spcBef>
                <a:spcPts val="100"/>
              </a:spcBef>
              <a:spcAft>
                <a:spcPts val="0"/>
              </a:spcAft>
              <a:buClr>
                <a:srgbClr val="6A7990"/>
              </a:buClr>
              <a:buSzTx/>
              <a:buFontTx/>
              <a:buNone/>
              <a:tabLst/>
              <a:defRPr/>
            </a:pPr>
            <a: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t>TECHNOLOGY, </a:t>
            </a:r>
            <a:b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br>
            <a: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t>MEDIA &amp; TELECOM</a:t>
            </a:r>
            <a:endParaRPr kumimoji="0" lang="en-GB" sz="1200" b="1" i="0" u="none" strike="noStrike" kern="1200" cap="none" spc="0" normalizeH="0" baseline="0" noProof="0">
              <a:ln>
                <a:noFill/>
              </a:ln>
              <a:solidFill>
                <a:srgbClr val="00274D"/>
              </a:solidFill>
              <a:effectLst/>
              <a:uLnTx/>
              <a:uFillTx/>
              <a:latin typeface="Calibri Light"/>
              <a:ea typeface="+mn-ea"/>
              <a:cs typeface="+mn-cs"/>
            </a:endParaRPr>
          </a:p>
        </p:txBody>
      </p:sp>
      <p:sp>
        <p:nvSpPr>
          <p:cNvPr id="19" name="TextBox 69">
            <a:extLst>
              <a:ext uri="{FF2B5EF4-FFF2-40B4-BE49-F238E27FC236}">
                <a16:creationId xmlns:a16="http://schemas.microsoft.com/office/drawing/2014/main" id="{0C1B946C-9D3B-4EE3-9210-0D77E92A93CF}"/>
              </a:ext>
            </a:extLst>
          </p:cNvPr>
          <p:cNvSpPr txBox="1"/>
          <p:nvPr/>
        </p:nvSpPr>
        <p:spPr>
          <a:xfrm>
            <a:off x="6987477" y="3697147"/>
            <a:ext cx="1296000" cy="432000"/>
          </a:xfrm>
          <a:prstGeom prst="rect">
            <a:avLst/>
          </a:prstGeom>
          <a:noFill/>
        </p:spPr>
        <p:txBody>
          <a:bodyPr wrap="square" lIns="36000" tIns="72000" rIns="0" bIns="0" numCol="1" rtlCol="0" anchor="t">
            <a:noAutofit/>
          </a:bodyPr>
          <a:lstStyle/>
          <a:p>
            <a:pPr marL="0" marR="0" lvl="0" indent="0" algn="l" defTabSz="914400" rtl="0" eaLnBrk="1" fontAlgn="auto" latinLnBrk="0" hangingPunct="1">
              <a:lnSpc>
                <a:spcPct val="105000"/>
              </a:lnSpc>
              <a:spcBef>
                <a:spcPts val="100"/>
              </a:spcBef>
              <a:spcAft>
                <a:spcPts val="0"/>
              </a:spcAft>
              <a:buClr>
                <a:srgbClr val="6A7990"/>
              </a:buClr>
              <a:buSzTx/>
              <a:buFontTx/>
              <a:buNone/>
              <a:tabLst/>
              <a:defRPr/>
            </a:pPr>
            <a:r>
              <a:rPr kumimoji="0" lang="en-GB" sz="1200" b="1" i="0" u="none" strike="noStrike" kern="1200" cap="none" spc="0" normalizeH="0" baseline="0" noProof="0">
                <a:ln>
                  <a:noFill/>
                </a:ln>
                <a:solidFill>
                  <a:srgbClr val="00274D"/>
                </a:solidFill>
                <a:effectLst/>
                <a:uLnTx/>
                <a:uFillTx/>
                <a:latin typeface="Calibri Light"/>
                <a:ea typeface="+mn-ea"/>
                <a:cs typeface="Calibri Light" panose="020F0302020204030204" pitchFamily="34" charset="0"/>
              </a:rPr>
              <a:t>INDUSTRIALS</a:t>
            </a:r>
            <a:endParaRPr kumimoji="0" lang="en-GB" sz="1200" b="1" i="0" u="none" strike="noStrike" kern="1200" cap="none" spc="0" normalizeH="0" baseline="0" noProof="0">
              <a:ln>
                <a:noFill/>
              </a:ln>
              <a:solidFill>
                <a:srgbClr val="00274D"/>
              </a:solidFill>
              <a:effectLst/>
              <a:uLnTx/>
              <a:uFillTx/>
              <a:latin typeface="Calibri Light"/>
              <a:ea typeface="+mn-ea"/>
              <a:cs typeface="+mn-cs"/>
            </a:endParaRPr>
          </a:p>
        </p:txBody>
      </p:sp>
      <p:grpSp>
        <p:nvGrpSpPr>
          <p:cNvPr id="20" name="Group 8">
            <a:extLst>
              <a:ext uri="{FF2B5EF4-FFF2-40B4-BE49-F238E27FC236}">
                <a16:creationId xmlns:a16="http://schemas.microsoft.com/office/drawing/2014/main" id="{E95EDB00-ED8A-4F5C-ADB6-D5B43924CC56}"/>
              </a:ext>
            </a:extLst>
          </p:cNvPr>
          <p:cNvGrpSpPr/>
          <p:nvPr/>
        </p:nvGrpSpPr>
        <p:grpSpPr>
          <a:xfrm>
            <a:off x="411033" y="1897175"/>
            <a:ext cx="951465" cy="1001987"/>
            <a:chOff x="295908" y="2068070"/>
            <a:chExt cx="951465" cy="1001987"/>
          </a:xfrm>
          <a:solidFill>
            <a:srgbClr val="E95548"/>
          </a:solidFill>
        </p:grpSpPr>
        <p:sp>
          <p:nvSpPr>
            <p:cNvPr id="21" name="Rounded Rectangle 3">
              <a:extLst>
                <a:ext uri="{FF2B5EF4-FFF2-40B4-BE49-F238E27FC236}">
                  <a16:creationId xmlns:a16="http://schemas.microsoft.com/office/drawing/2014/main" id="{593646DE-E3E1-4E35-B086-C608B0CF8E46}"/>
                </a:ext>
              </a:extLst>
            </p:cNvPr>
            <p:cNvSpPr/>
            <p:nvPr/>
          </p:nvSpPr>
          <p:spPr>
            <a:xfrm rot="1650161">
              <a:off x="295908" y="2068070"/>
              <a:ext cx="951465" cy="1001987"/>
            </a:xfrm>
            <a:prstGeom prst="round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pic>
          <p:nvPicPr>
            <p:cNvPr id="22" name="Afbeelding 33">
              <a:extLst>
                <a:ext uri="{FF2B5EF4-FFF2-40B4-BE49-F238E27FC236}">
                  <a16:creationId xmlns:a16="http://schemas.microsoft.com/office/drawing/2014/main" id="{86EE7715-B8B4-4044-B3F1-564F4594C7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074" y="2466273"/>
              <a:ext cx="410239" cy="238512"/>
            </a:xfrm>
            <a:prstGeom prst="rect">
              <a:avLst/>
            </a:prstGeom>
            <a:grpFill/>
          </p:spPr>
        </p:pic>
      </p:grpSp>
      <p:grpSp>
        <p:nvGrpSpPr>
          <p:cNvPr id="23" name="Group 7">
            <a:extLst>
              <a:ext uri="{FF2B5EF4-FFF2-40B4-BE49-F238E27FC236}">
                <a16:creationId xmlns:a16="http://schemas.microsoft.com/office/drawing/2014/main" id="{ED3BA672-A934-45D2-AEE7-ABD37248EBE2}"/>
              </a:ext>
            </a:extLst>
          </p:cNvPr>
          <p:cNvGrpSpPr/>
          <p:nvPr/>
        </p:nvGrpSpPr>
        <p:grpSpPr>
          <a:xfrm>
            <a:off x="1706432" y="1897175"/>
            <a:ext cx="951465" cy="1001987"/>
            <a:chOff x="1591307" y="2008415"/>
            <a:chExt cx="951465" cy="1001987"/>
          </a:xfrm>
          <a:solidFill>
            <a:srgbClr val="B11B2E"/>
          </a:solidFill>
        </p:grpSpPr>
        <p:sp>
          <p:nvSpPr>
            <p:cNvPr id="24" name="Rounded Rectangle 26">
              <a:extLst>
                <a:ext uri="{FF2B5EF4-FFF2-40B4-BE49-F238E27FC236}">
                  <a16:creationId xmlns:a16="http://schemas.microsoft.com/office/drawing/2014/main" id="{99BF68EF-2279-431A-9577-ED5E717490B2}"/>
                </a:ext>
              </a:extLst>
            </p:cNvPr>
            <p:cNvSpPr/>
            <p:nvPr/>
          </p:nvSpPr>
          <p:spPr>
            <a:xfrm rot="20822800">
              <a:off x="1591307" y="2008415"/>
              <a:ext cx="951465" cy="1001987"/>
            </a:xfrm>
            <a:prstGeom prst="round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pic>
          <p:nvPicPr>
            <p:cNvPr id="25" name="Afbeelding 34">
              <a:extLst>
                <a:ext uri="{FF2B5EF4-FFF2-40B4-BE49-F238E27FC236}">
                  <a16:creationId xmlns:a16="http://schemas.microsoft.com/office/drawing/2014/main" id="{FE40C745-EBED-4B54-99C9-8AA52858EC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33575" y="2382020"/>
              <a:ext cx="342759" cy="358340"/>
            </a:xfrm>
            <a:prstGeom prst="rect">
              <a:avLst/>
            </a:prstGeom>
            <a:grpFill/>
          </p:spPr>
        </p:pic>
      </p:grpSp>
      <p:grpSp>
        <p:nvGrpSpPr>
          <p:cNvPr id="26" name="Group 6">
            <a:extLst>
              <a:ext uri="{FF2B5EF4-FFF2-40B4-BE49-F238E27FC236}">
                <a16:creationId xmlns:a16="http://schemas.microsoft.com/office/drawing/2014/main" id="{4B9989F9-76BD-445B-9661-C4DE69E1FDBE}"/>
              </a:ext>
            </a:extLst>
          </p:cNvPr>
          <p:cNvGrpSpPr/>
          <p:nvPr/>
        </p:nvGrpSpPr>
        <p:grpSpPr>
          <a:xfrm>
            <a:off x="3047387" y="1897175"/>
            <a:ext cx="951465" cy="1001987"/>
            <a:chOff x="2981957" y="2077595"/>
            <a:chExt cx="951465" cy="1001987"/>
          </a:xfrm>
          <a:solidFill>
            <a:srgbClr val="793662"/>
          </a:solidFill>
        </p:grpSpPr>
        <p:sp>
          <p:nvSpPr>
            <p:cNvPr id="27" name="Rounded Rectangle 27">
              <a:extLst>
                <a:ext uri="{FF2B5EF4-FFF2-40B4-BE49-F238E27FC236}">
                  <a16:creationId xmlns:a16="http://schemas.microsoft.com/office/drawing/2014/main" id="{7DA401E7-CE20-4CEF-8AE3-2285A58402ED}"/>
                </a:ext>
              </a:extLst>
            </p:cNvPr>
            <p:cNvSpPr/>
            <p:nvPr/>
          </p:nvSpPr>
          <p:spPr>
            <a:xfrm rot="1650161">
              <a:off x="2981957" y="2077595"/>
              <a:ext cx="951465" cy="1001987"/>
            </a:xfrm>
            <a:prstGeom prst="round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pic>
          <p:nvPicPr>
            <p:cNvPr id="28" name="Afbeelding 37">
              <a:extLst>
                <a:ext uri="{FF2B5EF4-FFF2-40B4-BE49-F238E27FC236}">
                  <a16:creationId xmlns:a16="http://schemas.microsoft.com/office/drawing/2014/main" id="{BC27FB73-05BB-41E9-B1B9-492275B9DEAC}"/>
                </a:ext>
              </a:extLst>
            </p:cNvPr>
            <p:cNvPicPr>
              <a:picLocks noChangeAspect="1"/>
            </p:cNvPicPr>
            <p:nvPr/>
          </p:nvPicPr>
          <p:blipFill>
            <a:blip r:embed="rId4"/>
            <a:stretch>
              <a:fillRect/>
            </a:stretch>
          </p:blipFill>
          <p:spPr>
            <a:xfrm>
              <a:off x="3234031" y="2282868"/>
              <a:ext cx="424156" cy="555585"/>
            </a:xfrm>
            <a:prstGeom prst="rect">
              <a:avLst/>
            </a:prstGeom>
            <a:grpFill/>
          </p:spPr>
        </p:pic>
      </p:grpSp>
      <p:grpSp>
        <p:nvGrpSpPr>
          <p:cNvPr id="29" name="Group 5">
            <a:extLst>
              <a:ext uri="{FF2B5EF4-FFF2-40B4-BE49-F238E27FC236}">
                <a16:creationId xmlns:a16="http://schemas.microsoft.com/office/drawing/2014/main" id="{F71070B4-4373-49B1-9F8E-734C2E458F1C}"/>
              </a:ext>
            </a:extLst>
          </p:cNvPr>
          <p:cNvGrpSpPr/>
          <p:nvPr/>
        </p:nvGrpSpPr>
        <p:grpSpPr>
          <a:xfrm>
            <a:off x="5754410" y="1897175"/>
            <a:ext cx="951465" cy="1001987"/>
            <a:chOff x="4296408" y="2008415"/>
            <a:chExt cx="951465" cy="1001987"/>
          </a:xfrm>
          <a:solidFill>
            <a:srgbClr val="2E5F9F"/>
          </a:solidFill>
        </p:grpSpPr>
        <p:sp>
          <p:nvSpPr>
            <p:cNvPr id="30" name="Rounded Rectangle 28">
              <a:extLst>
                <a:ext uri="{FF2B5EF4-FFF2-40B4-BE49-F238E27FC236}">
                  <a16:creationId xmlns:a16="http://schemas.microsoft.com/office/drawing/2014/main" id="{2488F16B-4573-4C4B-A99F-3BE22CF7F069}"/>
                </a:ext>
              </a:extLst>
            </p:cNvPr>
            <p:cNvSpPr/>
            <p:nvPr/>
          </p:nvSpPr>
          <p:spPr>
            <a:xfrm rot="20822800">
              <a:off x="4296408" y="2008415"/>
              <a:ext cx="951465" cy="1001987"/>
            </a:xfrm>
            <a:prstGeom prst="round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pic>
          <p:nvPicPr>
            <p:cNvPr id="31" name="Afbeelding 31">
              <a:extLst>
                <a:ext uri="{FF2B5EF4-FFF2-40B4-BE49-F238E27FC236}">
                  <a16:creationId xmlns:a16="http://schemas.microsoft.com/office/drawing/2014/main" id="{B7DDC6E8-91C9-4C77-A91A-536EA60E45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16208" y="2352674"/>
              <a:ext cx="352857" cy="315713"/>
            </a:xfrm>
            <a:prstGeom prst="rect">
              <a:avLst/>
            </a:prstGeom>
            <a:grpFill/>
          </p:spPr>
        </p:pic>
      </p:grpSp>
      <p:grpSp>
        <p:nvGrpSpPr>
          <p:cNvPr id="32" name="Group 4">
            <a:extLst>
              <a:ext uri="{FF2B5EF4-FFF2-40B4-BE49-F238E27FC236}">
                <a16:creationId xmlns:a16="http://schemas.microsoft.com/office/drawing/2014/main" id="{1CE8F20B-E340-402C-9416-9FDE75A53267}"/>
              </a:ext>
            </a:extLst>
          </p:cNvPr>
          <p:cNvGrpSpPr/>
          <p:nvPr/>
        </p:nvGrpSpPr>
        <p:grpSpPr>
          <a:xfrm>
            <a:off x="4418673" y="1897175"/>
            <a:ext cx="951465" cy="1001987"/>
            <a:chOff x="5715632" y="2106170"/>
            <a:chExt cx="951465" cy="1001987"/>
          </a:xfrm>
        </p:grpSpPr>
        <p:sp>
          <p:nvSpPr>
            <p:cNvPr id="33" name="Rounded Rectangle 29">
              <a:extLst>
                <a:ext uri="{FF2B5EF4-FFF2-40B4-BE49-F238E27FC236}">
                  <a16:creationId xmlns:a16="http://schemas.microsoft.com/office/drawing/2014/main" id="{9ACB6AD8-ABAA-42D1-890A-AFEAC1DD906F}"/>
                </a:ext>
              </a:extLst>
            </p:cNvPr>
            <p:cNvSpPr/>
            <p:nvPr/>
          </p:nvSpPr>
          <p:spPr>
            <a:xfrm rot="1650161">
              <a:off x="5715632" y="2106170"/>
              <a:ext cx="951465" cy="1001987"/>
            </a:xfrm>
            <a:prstGeom prst="roundRect">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grpSp>
          <p:nvGrpSpPr>
            <p:cNvPr id="34" name="Group 48">
              <a:extLst>
                <a:ext uri="{FF2B5EF4-FFF2-40B4-BE49-F238E27FC236}">
                  <a16:creationId xmlns:a16="http://schemas.microsoft.com/office/drawing/2014/main" id="{58F35780-ED44-4A56-9123-10F5084E640B}"/>
                </a:ext>
              </a:extLst>
            </p:cNvPr>
            <p:cNvGrpSpPr>
              <a:grpSpLocks noChangeAspect="1"/>
            </p:cNvGrpSpPr>
            <p:nvPr/>
          </p:nvGrpSpPr>
          <p:grpSpPr>
            <a:xfrm>
              <a:off x="6029324" y="2376218"/>
              <a:ext cx="307149" cy="377893"/>
              <a:chOff x="5735553" y="994801"/>
              <a:chExt cx="720001" cy="885832"/>
            </a:xfrm>
            <a:solidFill>
              <a:sysClr val="window" lastClr="FFFFFF"/>
            </a:solidFill>
          </p:grpSpPr>
          <p:grpSp>
            <p:nvGrpSpPr>
              <p:cNvPr id="35" name="Group 49">
                <a:extLst>
                  <a:ext uri="{FF2B5EF4-FFF2-40B4-BE49-F238E27FC236}">
                    <a16:creationId xmlns:a16="http://schemas.microsoft.com/office/drawing/2014/main" id="{4B554FB8-2480-4DB5-A2F8-588B6016DD9C}"/>
                  </a:ext>
                </a:extLst>
              </p:cNvPr>
              <p:cNvGrpSpPr/>
              <p:nvPr/>
            </p:nvGrpSpPr>
            <p:grpSpPr>
              <a:xfrm>
                <a:off x="5735554" y="1405526"/>
                <a:ext cx="720000" cy="106137"/>
                <a:chOff x="3420979" y="5715001"/>
                <a:chExt cx="720000" cy="106137"/>
              </a:xfrm>
              <a:grpFill/>
            </p:grpSpPr>
            <p:sp>
              <p:nvSpPr>
                <p:cNvPr id="43" name="Rectangle 57">
                  <a:extLst>
                    <a:ext uri="{FF2B5EF4-FFF2-40B4-BE49-F238E27FC236}">
                      <a16:creationId xmlns:a16="http://schemas.microsoft.com/office/drawing/2014/main" id="{A9C76213-4884-499E-A20C-8A8773C7A825}"/>
                    </a:ext>
                  </a:extLst>
                </p:cNvPr>
                <p:cNvSpPr/>
                <p:nvPr/>
              </p:nvSpPr>
              <p:spPr>
                <a:xfrm>
                  <a:off x="3420979" y="5767138"/>
                  <a:ext cx="720000" cy="54000"/>
                </a:xfrm>
                <a:prstGeom prst="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0" cap="none" spc="0" normalizeH="0" baseline="0" noProof="0">
                    <a:ln>
                      <a:noFill/>
                    </a:ln>
                    <a:solidFill>
                      <a:prstClr val="white"/>
                    </a:solidFill>
                    <a:effectLst/>
                    <a:uLnTx/>
                    <a:uFillTx/>
                    <a:latin typeface="Calibri Light"/>
                    <a:ea typeface="+mn-ea"/>
                    <a:cs typeface="+mn-cs"/>
                  </a:endParaRPr>
                </a:p>
              </p:txBody>
            </p:sp>
            <p:sp>
              <p:nvSpPr>
                <p:cNvPr id="44" name="Rectangle 58">
                  <a:extLst>
                    <a:ext uri="{FF2B5EF4-FFF2-40B4-BE49-F238E27FC236}">
                      <a16:creationId xmlns:a16="http://schemas.microsoft.com/office/drawing/2014/main" id="{E1ABED9E-D7D8-450E-9DDA-82FBA0CA73FA}"/>
                    </a:ext>
                  </a:extLst>
                </p:cNvPr>
                <p:cNvSpPr/>
                <p:nvPr/>
              </p:nvSpPr>
              <p:spPr>
                <a:xfrm>
                  <a:off x="3469579" y="5715001"/>
                  <a:ext cx="622800" cy="54000"/>
                </a:xfrm>
                <a:prstGeom prst="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0" cap="none" spc="0" normalizeH="0" baseline="0" noProof="0">
                    <a:ln>
                      <a:noFill/>
                    </a:ln>
                    <a:solidFill>
                      <a:prstClr val="white"/>
                    </a:solidFill>
                    <a:effectLst/>
                    <a:uLnTx/>
                    <a:uFillTx/>
                    <a:latin typeface="Calibri Light"/>
                    <a:ea typeface="+mn-ea"/>
                    <a:cs typeface="+mn-cs"/>
                  </a:endParaRPr>
                </a:p>
              </p:txBody>
            </p:sp>
          </p:grpSp>
          <p:sp>
            <p:nvSpPr>
              <p:cNvPr id="36" name="Rectangle 50">
                <a:extLst>
                  <a:ext uri="{FF2B5EF4-FFF2-40B4-BE49-F238E27FC236}">
                    <a16:creationId xmlns:a16="http://schemas.microsoft.com/office/drawing/2014/main" id="{E24E2786-7784-4AAA-A002-2F17C0AEFD22}"/>
                  </a:ext>
                </a:extLst>
              </p:cNvPr>
              <p:cNvSpPr/>
              <p:nvPr/>
            </p:nvSpPr>
            <p:spPr>
              <a:xfrm>
                <a:off x="5735553" y="1826633"/>
                <a:ext cx="720000" cy="54000"/>
              </a:xfrm>
              <a:prstGeom prst="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0" cap="none" spc="0" normalizeH="0" baseline="0" noProof="0">
                  <a:ln>
                    <a:noFill/>
                  </a:ln>
                  <a:solidFill>
                    <a:prstClr val="white"/>
                  </a:solidFill>
                  <a:effectLst/>
                  <a:uLnTx/>
                  <a:uFillTx/>
                  <a:latin typeface="Calibri Light"/>
                  <a:ea typeface="+mn-ea"/>
                  <a:cs typeface="+mn-cs"/>
                </a:endParaRPr>
              </a:p>
            </p:txBody>
          </p:sp>
          <p:grpSp>
            <p:nvGrpSpPr>
              <p:cNvPr id="37" name="Group 51">
                <a:extLst>
                  <a:ext uri="{FF2B5EF4-FFF2-40B4-BE49-F238E27FC236}">
                    <a16:creationId xmlns:a16="http://schemas.microsoft.com/office/drawing/2014/main" id="{6A50D56F-7473-438C-839D-B6AC00445518}"/>
                  </a:ext>
                </a:extLst>
              </p:cNvPr>
              <p:cNvGrpSpPr/>
              <p:nvPr/>
            </p:nvGrpSpPr>
            <p:grpSpPr>
              <a:xfrm>
                <a:off x="5812049" y="1535859"/>
                <a:ext cx="565400" cy="288000"/>
                <a:chOff x="3497474" y="5845334"/>
                <a:chExt cx="565400" cy="288000"/>
              </a:xfrm>
              <a:grpFill/>
            </p:grpSpPr>
            <p:sp>
              <p:nvSpPr>
                <p:cNvPr id="39" name="Flowchart: Delay 2">
                  <a:extLst>
                    <a:ext uri="{FF2B5EF4-FFF2-40B4-BE49-F238E27FC236}">
                      <a16:creationId xmlns:a16="http://schemas.microsoft.com/office/drawing/2014/main" id="{F4AFBEE1-8E43-4520-8819-34349B5D9786}"/>
                    </a:ext>
                  </a:extLst>
                </p:cNvPr>
                <p:cNvSpPr/>
                <p:nvPr/>
              </p:nvSpPr>
              <p:spPr>
                <a:xfrm rot="16200000">
                  <a:off x="3394874" y="5947934"/>
                  <a:ext cx="288000" cy="82800"/>
                </a:xfrm>
                <a:custGeom>
                  <a:avLst/>
                  <a:gdLst>
                    <a:gd name="connsiteX0" fmla="*/ 0 w 1100888"/>
                    <a:gd name="connsiteY0" fmla="*/ 0 h 916410"/>
                    <a:gd name="connsiteX1" fmla="*/ 550444 w 1100888"/>
                    <a:gd name="connsiteY1" fmla="*/ 0 h 916410"/>
                    <a:gd name="connsiteX2" fmla="*/ 1100888 w 1100888"/>
                    <a:gd name="connsiteY2" fmla="*/ 458205 h 916410"/>
                    <a:gd name="connsiteX3" fmla="*/ 550444 w 1100888"/>
                    <a:gd name="connsiteY3" fmla="*/ 916410 h 916410"/>
                    <a:gd name="connsiteX4" fmla="*/ 0 w 1100888"/>
                    <a:gd name="connsiteY4" fmla="*/ 916410 h 916410"/>
                    <a:gd name="connsiteX5" fmla="*/ 0 w 1100888"/>
                    <a:gd name="connsiteY5" fmla="*/ 0 h 916410"/>
                    <a:gd name="connsiteX0" fmla="*/ 0 w 1139827"/>
                    <a:gd name="connsiteY0" fmla="*/ 0 h 916410"/>
                    <a:gd name="connsiteX1" fmla="*/ 891529 w 1139827"/>
                    <a:gd name="connsiteY1" fmla="*/ 0 h 916410"/>
                    <a:gd name="connsiteX2" fmla="*/ 1100888 w 1139827"/>
                    <a:gd name="connsiteY2" fmla="*/ 458205 h 916410"/>
                    <a:gd name="connsiteX3" fmla="*/ 550444 w 1139827"/>
                    <a:gd name="connsiteY3" fmla="*/ 916410 h 916410"/>
                    <a:gd name="connsiteX4" fmla="*/ 0 w 1139827"/>
                    <a:gd name="connsiteY4" fmla="*/ 916410 h 916410"/>
                    <a:gd name="connsiteX5" fmla="*/ 0 w 1139827"/>
                    <a:gd name="connsiteY5" fmla="*/ 0 h 916410"/>
                    <a:gd name="connsiteX0" fmla="*/ 0 w 1116302"/>
                    <a:gd name="connsiteY0" fmla="*/ 0 h 916410"/>
                    <a:gd name="connsiteX1" fmla="*/ 891529 w 1116302"/>
                    <a:gd name="connsiteY1" fmla="*/ 0 h 916410"/>
                    <a:gd name="connsiteX2" fmla="*/ 1100888 w 1116302"/>
                    <a:gd name="connsiteY2" fmla="*/ 458205 h 916410"/>
                    <a:gd name="connsiteX3" fmla="*/ 895158 w 1116302"/>
                    <a:gd name="connsiteY3" fmla="*/ 912784 h 916410"/>
                    <a:gd name="connsiteX4" fmla="*/ 0 w 1116302"/>
                    <a:gd name="connsiteY4" fmla="*/ 916410 h 916410"/>
                    <a:gd name="connsiteX5" fmla="*/ 0 w 1116302"/>
                    <a:gd name="connsiteY5" fmla="*/ 0 h 916410"/>
                    <a:gd name="connsiteX0" fmla="*/ 0 w 1114559"/>
                    <a:gd name="connsiteY0" fmla="*/ 0 h 916410"/>
                    <a:gd name="connsiteX1" fmla="*/ 891529 w 1114559"/>
                    <a:gd name="connsiteY1" fmla="*/ 0 h 916410"/>
                    <a:gd name="connsiteX2" fmla="*/ 1100888 w 1114559"/>
                    <a:gd name="connsiteY2" fmla="*/ 458205 h 916410"/>
                    <a:gd name="connsiteX3" fmla="*/ 895158 w 1114559"/>
                    <a:gd name="connsiteY3" fmla="*/ 912784 h 916410"/>
                    <a:gd name="connsiteX4" fmla="*/ 0 w 1114559"/>
                    <a:gd name="connsiteY4" fmla="*/ 916410 h 916410"/>
                    <a:gd name="connsiteX5" fmla="*/ 0 w 1114559"/>
                    <a:gd name="connsiteY5" fmla="*/ 0 h 916410"/>
                    <a:gd name="connsiteX0" fmla="*/ 0 w 1101133"/>
                    <a:gd name="connsiteY0" fmla="*/ 0 h 916410"/>
                    <a:gd name="connsiteX1" fmla="*/ 891529 w 1101133"/>
                    <a:gd name="connsiteY1" fmla="*/ 0 h 916410"/>
                    <a:gd name="connsiteX2" fmla="*/ 1100888 w 1101133"/>
                    <a:gd name="connsiteY2" fmla="*/ 458205 h 916410"/>
                    <a:gd name="connsiteX3" fmla="*/ 895158 w 1101133"/>
                    <a:gd name="connsiteY3" fmla="*/ 912784 h 916410"/>
                    <a:gd name="connsiteX4" fmla="*/ 0 w 1101133"/>
                    <a:gd name="connsiteY4" fmla="*/ 916410 h 916410"/>
                    <a:gd name="connsiteX5" fmla="*/ 0 w 1101133"/>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892" h="916410">
                      <a:moveTo>
                        <a:pt x="0" y="0"/>
                      </a:moveTo>
                      <a:lnTo>
                        <a:pt x="891529" y="0"/>
                      </a:lnTo>
                      <a:cubicBezTo>
                        <a:pt x="1032245" y="105232"/>
                        <a:pt x="1100283" y="306074"/>
                        <a:pt x="1100888" y="458205"/>
                      </a:cubicBezTo>
                      <a:cubicBezTo>
                        <a:pt x="1101493" y="610336"/>
                        <a:pt x="1039502" y="771272"/>
                        <a:pt x="895158" y="912784"/>
                      </a:cubicBezTo>
                      <a:lnTo>
                        <a:pt x="0" y="916410"/>
                      </a:lnTo>
                      <a:lnTo>
                        <a:pt x="0" y="0"/>
                      </a:lnTo>
                      <a:close/>
                    </a:path>
                  </a:pathLst>
                </a:cu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0" cap="none" spc="0" normalizeH="0" baseline="0" noProof="0">
                    <a:ln>
                      <a:noFill/>
                    </a:ln>
                    <a:solidFill>
                      <a:prstClr val="white"/>
                    </a:solidFill>
                    <a:effectLst/>
                    <a:uLnTx/>
                    <a:uFillTx/>
                    <a:latin typeface="Calibri Light"/>
                    <a:ea typeface="+mn-ea"/>
                    <a:cs typeface="+mn-cs"/>
                  </a:endParaRPr>
                </a:p>
              </p:txBody>
            </p:sp>
            <p:sp>
              <p:nvSpPr>
                <p:cNvPr id="40" name="Flowchart: Delay 2">
                  <a:extLst>
                    <a:ext uri="{FF2B5EF4-FFF2-40B4-BE49-F238E27FC236}">
                      <a16:creationId xmlns:a16="http://schemas.microsoft.com/office/drawing/2014/main" id="{692C25FD-AEC8-4B68-A996-5D6F86411359}"/>
                    </a:ext>
                  </a:extLst>
                </p:cNvPr>
                <p:cNvSpPr/>
                <p:nvPr/>
              </p:nvSpPr>
              <p:spPr>
                <a:xfrm rot="16200000">
                  <a:off x="3555741" y="5947934"/>
                  <a:ext cx="288000" cy="82800"/>
                </a:xfrm>
                <a:custGeom>
                  <a:avLst/>
                  <a:gdLst>
                    <a:gd name="connsiteX0" fmla="*/ 0 w 1100888"/>
                    <a:gd name="connsiteY0" fmla="*/ 0 h 916410"/>
                    <a:gd name="connsiteX1" fmla="*/ 550444 w 1100888"/>
                    <a:gd name="connsiteY1" fmla="*/ 0 h 916410"/>
                    <a:gd name="connsiteX2" fmla="*/ 1100888 w 1100888"/>
                    <a:gd name="connsiteY2" fmla="*/ 458205 h 916410"/>
                    <a:gd name="connsiteX3" fmla="*/ 550444 w 1100888"/>
                    <a:gd name="connsiteY3" fmla="*/ 916410 h 916410"/>
                    <a:gd name="connsiteX4" fmla="*/ 0 w 1100888"/>
                    <a:gd name="connsiteY4" fmla="*/ 916410 h 916410"/>
                    <a:gd name="connsiteX5" fmla="*/ 0 w 1100888"/>
                    <a:gd name="connsiteY5" fmla="*/ 0 h 916410"/>
                    <a:gd name="connsiteX0" fmla="*/ 0 w 1139827"/>
                    <a:gd name="connsiteY0" fmla="*/ 0 h 916410"/>
                    <a:gd name="connsiteX1" fmla="*/ 891529 w 1139827"/>
                    <a:gd name="connsiteY1" fmla="*/ 0 h 916410"/>
                    <a:gd name="connsiteX2" fmla="*/ 1100888 w 1139827"/>
                    <a:gd name="connsiteY2" fmla="*/ 458205 h 916410"/>
                    <a:gd name="connsiteX3" fmla="*/ 550444 w 1139827"/>
                    <a:gd name="connsiteY3" fmla="*/ 916410 h 916410"/>
                    <a:gd name="connsiteX4" fmla="*/ 0 w 1139827"/>
                    <a:gd name="connsiteY4" fmla="*/ 916410 h 916410"/>
                    <a:gd name="connsiteX5" fmla="*/ 0 w 1139827"/>
                    <a:gd name="connsiteY5" fmla="*/ 0 h 916410"/>
                    <a:gd name="connsiteX0" fmla="*/ 0 w 1116302"/>
                    <a:gd name="connsiteY0" fmla="*/ 0 h 916410"/>
                    <a:gd name="connsiteX1" fmla="*/ 891529 w 1116302"/>
                    <a:gd name="connsiteY1" fmla="*/ 0 h 916410"/>
                    <a:gd name="connsiteX2" fmla="*/ 1100888 w 1116302"/>
                    <a:gd name="connsiteY2" fmla="*/ 458205 h 916410"/>
                    <a:gd name="connsiteX3" fmla="*/ 895158 w 1116302"/>
                    <a:gd name="connsiteY3" fmla="*/ 912784 h 916410"/>
                    <a:gd name="connsiteX4" fmla="*/ 0 w 1116302"/>
                    <a:gd name="connsiteY4" fmla="*/ 916410 h 916410"/>
                    <a:gd name="connsiteX5" fmla="*/ 0 w 1116302"/>
                    <a:gd name="connsiteY5" fmla="*/ 0 h 916410"/>
                    <a:gd name="connsiteX0" fmla="*/ 0 w 1114559"/>
                    <a:gd name="connsiteY0" fmla="*/ 0 h 916410"/>
                    <a:gd name="connsiteX1" fmla="*/ 891529 w 1114559"/>
                    <a:gd name="connsiteY1" fmla="*/ 0 h 916410"/>
                    <a:gd name="connsiteX2" fmla="*/ 1100888 w 1114559"/>
                    <a:gd name="connsiteY2" fmla="*/ 458205 h 916410"/>
                    <a:gd name="connsiteX3" fmla="*/ 895158 w 1114559"/>
                    <a:gd name="connsiteY3" fmla="*/ 912784 h 916410"/>
                    <a:gd name="connsiteX4" fmla="*/ 0 w 1114559"/>
                    <a:gd name="connsiteY4" fmla="*/ 916410 h 916410"/>
                    <a:gd name="connsiteX5" fmla="*/ 0 w 1114559"/>
                    <a:gd name="connsiteY5" fmla="*/ 0 h 916410"/>
                    <a:gd name="connsiteX0" fmla="*/ 0 w 1101133"/>
                    <a:gd name="connsiteY0" fmla="*/ 0 h 916410"/>
                    <a:gd name="connsiteX1" fmla="*/ 891529 w 1101133"/>
                    <a:gd name="connsiteY1" fmla="*/ 0 h 916410"/>
                    <a:gd name="connsiteX2" fmla="*/ 1100888 w 1101133"/>
                    <a:gd name="connsiteY2" fmla="*/ 458205 h 916410"/>
                    <a:gd name="connsiteX3" fmla="*/ 895158 w 1101133"/>
                    <a:gd name="connsiteY3" fmla="*/ 912784 h 916410"/>
                    <a:gd name="connsiteX4" fmla="*/ 0 w 1101133"/>
                    <a:gd name="connsiteY4" fmla="*/ 916410 h 916410"/>
                    <a:gd name="connsiteX5" fmla="*/ 0 w 1101133"/>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892" h="916410">
                      <a:moveTo>
                        <a:pt x="0" y="0"/>
                      </a:moveTo>
                      <a:lnTo>
                        <a:pt x="891529" y="0"/>
                      </a:lnTo>
                      <a:cubicBezTo>
                        <a:pt x="1032245" y="105232"/>
                        <a:pt x="1100283" y="306074"/>
                        <a:pt x="1100888" y="458205"/>
                      </a:cubicBezTo>
                      <a:cubicBezTo>
                        <a:pt x="1101493" y="610336"/>
                        <a:pt x="1039502" y="771272"/>
                        <a:pt x="895158" y="912784"/>
                      </a:cubicBezTo>
                      <a:lnTo>
                        <a:pt x="0" y="916410"/>
                      </a:lnTo>
                      <a:lnTo>
                        <a:pt x="0" y="0"/>
                      </a:lnTo>
                      <a:close/>
                    </a:path>
                  </a:pathLst>
                </a:cu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0" cap="none" spc="0" normalizeH="0" baseline="0" noProof="0">
                    <a:ln>
                      <a:noFill/>
                    </a:ln>
                    <a:solidFill>
                      <a:prstClr val="white"/>
                    </a:solidFill>
                    <a:effectLst/>
                    <a:uLnTx/>
                    <a:uFillTx/>
                    <a:latin typeface="Calibri Light"/>
                    <a:ea typeface="+mn-ea"/>
                    <a:cs typeface="+mn-cs"/>
                  </a:endParaRPr>
                </a:p>
              </p:txBody>
            </p:sp>
            <p:sp>
              <p:nvSpPr>
                <p:cNvPr id="41" name="Flowchart: Delay 2">
                  <a:extLst>
                    <a:ext uri="{FF2B5EF4-FFF2-40B4-BE49-F238E27FC236}">
                      <a16:creationId xmlns:a16="http://schemas.microsoft.com/office/drawing/2014/main" id="{B97383F8-06AA-4A14-8EEB-574465555FB1}"/>
                    </a:ext>
                  </a:extLst>
                </p:cNvPr>
                <p:cNvSpPr/>
                <p:nvPr/>
              </p:nvSpPr>
              <p:spPr>
                <a:xfrm rot="16200000">
                  <a:off x="3716608" y="5947934"/>
                  <a:ext cx="288000" cy="82800"/>
                </a:xfrm>
                <a:custGeom>
                  <a:avLst/>
                  <a:gdLst>
                    <a:gd name="connsiteX0" fmla="*/ 0 w 1100888"/>
                    <a:gd name="connsiteY0" fmla="*/ 0 h 916410"/>
                    <a:gd name="connsiteX1" fmla="*/ 550444 w 1100888"/>
                    <a:gd name="connsiteY1" fmla="*/ 0 h 916410"/>
                    <a:gd name="connsiteX2" fmla="*/ 1100888 w 1100888"/>
                    <a:gd name="connsiteY2" fmla="*/ 458205 h 916410"/>
                    <a:gd name="connsiteX3" fmla="*/ 550444 w 1100888"/>
                    <a:gd name="connsiteY3" fmla="*/ 916410 h 916410"/>
                    <a:gd name="connsiteX4" fmla="*/ 0 w 1100888"/>
                    <a:gd name="connsiteY4" fmla="*/ 916410 h 916410"/>
                    <a:gd name="connsiteX5" fmla="*/ 0 w 1100888"/>
                    <a:gd name="connsiteY5" fmla="*/ 0 h 916410"/>
                    <a:gd name="connsiteX0" fmla="*/ 0 w 1139827"/>
                    <a:gd name="connsiteY0" fmla="*/ 0 h 916410"/>
                    <a:gd name="connsiteX1" fmla="*/ 891529 w 1139827"/>
                    <a:gd name="connsiteY1" fmla="*/ 0 h 916410"/>
                    <a:gd name="connsiteX2" fmla="*/ 1100888 w 1139827"/>
                    <a:gd name="connsiteY2" fmla="*/ 458205 h 916410"/>
                    <a:gd name="connsiteX3" fmla="*/ 550444 w 1139827"/>
                    <a:gd name="connsiteY3" fmla="*/ 916410 h 916410"/>
                    <a:gd name="connsiteX4" fmla="*/ 0 w 1139827"/>
                    <a:gd name="connsiteY4" fmla="*/ 916410 h 916410"/>
                    <a:gd name="connsiteX5" fmla="*/ 0 w 1139827"/>
                    <a:gd name="connsiteY5" fmla="*/ 0 h 916410"/>
                    <a:gd name="connsiteX0" fmla="*/ 0 w 1116302"/>
                    <a:gd name="connsiteY0" fmla="*/ 0 h 916410"/>
                    <a:gd name="connsiteX1" fmla="*/ 891529 w 1116302"/>
                    <a:gd name="connsiteY1" fmla="*/ 0 h 916410"/>
                    <a:gd name="connsiteX2" fmla="*/ 1100888 w 1116302"/>
                    <a:gd name="connsiteY2" fmla="*/ 458205 h 916410"/>
                    <a:gd name="connsiteX3" fmla="*/ 895158 w 1116302"/>
                    <a:gd name="connsiteY3" fmla="*/ 912784 h 916410"/>
                    <a:gd name="connsiteX4" fmla="*/ 0 w 1116302"/>
                    <a:gd name="connsiteY4" fmla="*/ 916410 h 916410"/>
                    <a:gd name="connsiteX5" fmla="*/ 0 w 1116302"/>
                    <a:gd name="connsiteY5" fmla="*/ 0 h 916410"/>
                    <a:gd name="connsiteX0" fmla="*/ 0 w 1114559"/>
                    <a:gd name="connsiteY0" fmla="*/ 0 h 916410"/>
                    <a:gd name="connsiteX1" fmla="*/ 891529 w 1114559"/>
                    <a:gd name="connsiteY1" fmla="*/ 0 h 916410"/>
                    <a:gd name="connsiteX2" fmla="*/ 1100888 w 1114559"/>
                    <a:gd name="connsiteY2" fmla="*/ 458205 h 916410"/>
                    <a:gd name="connsiteX3" fmla="*/ 895158 w 1114559"/>
                    <a:gd name="connsiteY3" fmla="*/ 912784 h 916410"/>
                    <a:gd name="connsiteX4" fmla="*/ 0 w 1114559"/>
                    <a:gd name="connsiteY4" fmla="*/ 916410 h 916410"/>
                    <a:gd name="connsiteX5" fmla="*/ 0 w 1114559"/>
                    <a:gd name="connsiteY5" fmla="*/ 0 h 916410"/>
                    <a:gd name="connsiteX0" fmla="*/ 0 w 1101133"/>
                    <a:gd name="connsiteY0" fmla="*/ 0 h 916410"/>
                    <a:gd name="connsiteX1" fmla="*/ 891529 w 1101133"/>
                    <a:gd name="connsiteY1" fmla="*/ 0 h 916410"/>
                    <a:gd name="connsiteX2" fmla="*/ 1100888 w 1101133"/>
                    <a:gd name="connsiteY2" fmla="*/ 458205 h 916410"/>
                    <a:gd name="connsiteX3" fmla="*/ 895158 w 1101133"/>
                    <a:gd name="connsiteY3" fmla="*/ 912784 h 916410"/>
                    <a:gd name="connsiteX4" fmla="*/ 0 w 1101133"/>
                    <a:gd name="connsiteY4" fmla="*/ 916410 h 916410"/>
                    <a:gd name="connsiteX5" fmla="*/ 0 w 1101133"/>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892" h="916410">
                      <a:moveTo>
                        <a:pt x="0" y="0"/>
                      </a:moveTo>
                      <a:lnTo>
                        <a:pt x="891529" y="0"/>
                      </a:lnTo>
                      <a:cubicBezTo>
                        <a:pt x="1032245" y="105232"/>
                        <a:pt x="1100283" y="306074"/>
                        <a:pt x="1100888" y="458205"/>
                      </a:cubicBezTo>
                      <a:cubicBezTo>
                        <a:pt x="1101493" y="610336"/>
                        <a:pt x="1039502" y="771272"/>
                        <a:pt x="895158" y="912784"/>
                      </a:cubicBezTo>
                      <a:lnTo>
                        <a:pt x="0" y="916410"/>
                      </a:lnTo>
                      <a:lnTo>
                        <a:pt x="0" y="0"/>
                      </a:lnTo>
                      <a:close/>
                    </a:path>
                  </a:pathLst>
                </a:cu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0" cap="none" spc="0" normalizeH="0" baseline="0" noProof="0">
                    <a:ln>
                      <a:noFill/>
                    </a:ln>
                    <a:solidFill>
                      <a:prstClr val="white"/>
                    </a:solidFill>
                    <a:effectLst/>
                    <a:uLnTx/>
                    <a:uFillTx/>
                    <a:latin typeface="Calibri Light"/>
                    <a:ea typeface="+mn-ea"/>
                    <a:cs typeface="+mn-cs"/>
                  </a:endParaRPr>
                </a:p>
              </p:txBody>
            </p:sp>
            <p:sp>
              <p:nvSpPr>
                <p:cNvPr id="42" name="Flowchart: Delay 2">
                  <a:extLst>
                    <a:ext uri="{FF2B5EF4-FFF2-40B4-BE49-F238E27FC236}">
                      <a16:creationId xmlns:a16="http://schemas.microsoft.com/office/drawing/2014/main" id="{A3BFFD24-810E-4671-8C6B-E63122AE3680}"/>
                    </a:ext>
                  </a:extLst>
                </p:cNvPr>
                <p:cNvSpPr/>
                <p:nvPr/>
              </p:nvSpPr>
              <p:spPr>
                <a:xfrm rot="16200000">
                  <a:off x="3877474" y="5947934"/>
                  <a:ext cx="288000" cy="82800"/>
                </a:xfrm>
                <a:custGeom>
                  <a:avLst/>
                  <a:gdLst>
                    <a:gd name="connsiteX0" fmla="*/ 0 w 1100888"/>
                    <a:gd name="connsiteY0" fmla="*/ 0 h 916410"/>
                    <a:gd name="connsiteX1" fmla="*/ 550444 w 1100888"/>
                    <a:gd name="connsiteY1" fmla="*/ 0 h 916410"/>
                    <a:gd name="connsiteX2" fmla="*/ 1100888 w 1100888"/>
                    <a:gd name="connsiteY2" fmla="*/ 458205 h 916410"/>
                    <a:gd name="connsiteX3" fmla="*/ 550444 w 1100888"/>
                    <a:gd name="connsiteY3" fmla="*/ 916410 h 916410"/>
                    <a:gd name="connsiteX4" fmla="*/ 0 w 1100888"/>
                    <a:gd name="connsiteY4" fmla="*/ 916410 h 916410"/>
                    <a:gd name="connsiteX5" fmla="*/ 0 w 1100888"/>
                    <a:gd name="connsiteY5" fmla="*/ 0 h 916410"/>
                    <a:gd name="connsiteX0" fmla="*/ 0 w 1139827"/>
                    <a:gd name="connsiteY0" fmla="*/ 0 h 916410"/>
                    <a:gd name="connsiteX1" fmla="*/ 891529 w 1139827"/>
                    <a:gd name="connsiteY1" fmla="*/ 0 h 916410"/>
                    <a:gd name="connsiteX2" fmla="*/ 1100888 w 1139827"/>
                    <a:gd name="connsiteY2" fmla="*/ 458205 h 916410"/>
                    <a:gd name="connsiteX3" fmla="*/ 550444 w 1139827"/>
                    <a:gd name="connsiteY3" fmla="*/ 916410 h 916410"/>
                    <a:gd name="connsiteX4" fmla="*/ 0 w 1139827"/>
                    <a:gd name="connsiteY4" fmla="*/ 916410 h 916410"/>
                    <a:gd name="connsiteX5" fmla="*/ 0 w 1139827"/>
                    <a:gd name="connsiteY5" fmla="*/ 0 h 916410"/>
                    <a:gd name="connsiteX0" fmla="*/ 0 w 1116302"/>
                    <a:gd name="connsiteY0" fmla="*/ 0 h 916410"/>
                    <a:gd name="connsiteX1" fmla="*/ 891529 w 1116302"/>
                    <a:gd name="connsiteY1" fmla="*/ 0 h 916410"/>
                    <a:gd name="connsiteX2" fmla="*/ 1100888 w 1116302"/>
                    <a:gd name="connsiteY2" fmla="*/ 458205 h 916410"/>
                    <a:gd name="connsiteX3" fmla="*/ 895158 w 1116302"/>
                    <a:gd name="connsiteY3" fmla="*/ 912784 h 916410"/>
                    <a:gd name="connsiteX4" fmla="*/ 0 w 1116302"/>
                    <a:gd name="connsiteY4" fmla="*/ 916410 h 916410"/>
                    <a:gd name="connsiteX5" fmla="*/ 0 w 1116302"/>
                    <a:gd name="connsiteY5" fmla="*/ 0 h 916410"/>
                    <a:gd name="connsiteX0" fmla="*/ 0 w 1114559"/>
                    <a:gd name="connsiteY0" fmla="*/ 0 h 916410"/>
                    <a:gd name="connsiteX1" fmla="*/ 891529 w 1114559"/>
                    <a:gd name="connsiteY1" fmla="*/ 0 h 916410"/>
                    <a:gd name="connsiteX2" fmla="*/ 1100888 w 1114559"/>
                    <a:gd name="connsiteY2" fmla="*/ 458205 h 916410"/>
                    <a:gd name="connsiteX3" fmla="*/ 895158 w 1114559"/>
                    <a:gd name="connsiteY3" fmla="*/ 912784 h 916410"/>
                    <a:gd name="connsiteX4" fmla="*/ 0 w 1114559"/>
                    <a:gd name="connsiteY4" fmla="*/ 916410 h 916410"/>
                    <a:gd name="connsiteX5" fmla="*/ 0 w 1114559"/>
                    <a:gd name="connsiteY5" fmla="*/ 0 h 916410"/>
                    <a:gd name="connsiteX0" fmla="*/ 0 w 1101133"/>
                    <a:gd name="connsiteY0" fmla="*/ 0 h 916410"/>
                    <a:gd name="connsiteX1" fmla="*/ 891529 w 1101133"/>
                    <a:gd name="connsiteY1" fmla="*/ 0 h 916410"/>
                    <a:gd name="connsiteX2" fmla="*/ 1100888 w 1101133"/>
                    <a:gd name="connsiteY2" fmla="*/ 458205 h 916410"/>
                    <a:gd name="connsiteX3" fmla="*/ 895158 w 1101133"/>
                    <a:gd name="connsiteY3" fmla="*/ 912784 h 916410"/>
                    <a:gd name="connsiteX4" fmla="*/ 0 w 1101133"/>
                    <a:gd name="connsiteY4" fmla="*/ 916410 h 916410"/>
                    <a:gd name="connsiteX5" fmla="*/ 0 w 1101133"/>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 name="connsiteX0" fmla="*/ 0 w 1100892"/>
                    <a:gd name="connsiteY0" fmla="*/ 0 h 916410"/>
                    <a:gd name="connsiteX1" fmla="*/ 891529 w 1100892"/>
                    <a:gd name="connsiteY1" fmla="*/ 0 h 916410"/>
                    <a:gd name="connsiteX2" fmla="*/ 1100888 w 1100892"/>
                    <a:gd name="connsiteY2" fmla="*/ 458205 h 916410"/>
                    <a:gd name="connsiteX3" fmla="*/ 895158 w 1100892"/>
                    <a:gd name="connsiteY3" fmla="*/ 912784 h 916410"/>
                    <a:gd name="connsiteX4" fmla="*/ 0 w 1100892"/>
                    <a:gd name="connsiteY4" fmla="*/ 916410 h 916410"/>
                    <a:gd name="connsiteX5" fmla="*/ 0 w 1100892"/>
                    <a:gd name="connsiteY5" fmla="*/ 0 h 91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892" h="916410">
                      <a:moveTo>
                        <a:pt x="0" y="0"/>
                      </a:moveTo>
                      <a:lnTo>
                        <a:pt x="891529" y="0"/>
                      </a:lnTo>
                      <a:cubicBezTo>
                        <a:pt x="1032245" y="105232"/>
                        <a:pt x="1100283" y="306074"/>
                        <a:pt x="1100888" y="458205"/>
                      </a:cubicBezTo>
                      <a:cubicBezTo>
                        <a:pt x="1101493" y="610336"/>
                        <a:pt x="1039502" y="771272"/>
                        <a:pt x="895158" y="912784"/>
                      </a:cubicBezTo>
                      <a:lnTo>
                        <a:pt x="0" y="916410"/>
                      </a:lnTo>
                      <a:lnTo>
                        <a:pt x="0" y="0"/>
                      </a:lnTo>
                      <a:close/>
                    </a:path>
                  </a:pathLst>
                </a:cu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200" b="1" i="1" u="none" strike="noStrike" kern="0" cap="none" spc="0" normalizeH="0" baseline="0" noProof="0">
                    <a:ln>
                      <a:noFill/>
                    </a:ln>
                    <a:solidFill>
                      <a:prstClr val="white"/>
                    </a:solidFill>
                    <a:effectLst/>
                    <a:uLnTx/>
                    <a:uFillTx/>
                    <a:latin typeface="Calibri Light"/>
                    <a:ea typeface="+mn-ea"/>
                    <a:cs typeface="+mn-cs"/>
                  </a:endParaRPr>
                </a:p>
              </p:txBody>
            </p:sp>
          </p:grpSp>
          <p:sp>
            <p:nvSpPr>
              <p:cNvPr id="38" name="TextBox 52">
                <a:extLst>
                  <a:ext uri="{FF2B5EF4-FFF2-40B4-BE49-F238E27FC236}">
                    <a16:creationId xmlns:a16="http://schemas.microsoft.com/office/drawing/2014/main" id="{0A549379-503E-407F-A15F-4B034E21FB1A}"/>
                  </a:ext>
                </a:extLst>
              </p:cNvPr>
              <p:cNvSpPr txBox="1"/>
              <p:nvPr/>
            </p:nvSpPr>
            <p:spPr>
              <a:xfrm>
                <a:off x="5965600" y="994801"/>
                <a:ext cx="166713" cy="288000"/>
              </a:xfrm>
              <a:prstGeom prst="rect">
                <a:avLst/>
              </a:prstGeom>
              <a:noFill/>
            </p:spPr>
            <p:txBody>
              <a:bodyPr wrap="non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0" i="0" u="none" strike="noStrike" kern="0" cap="none" spc="0" normalizeH="0" baseline="0" noProof="0">
                    <a:ln>
                      <a:noFill/>
                    </a:ln>
                    <a:solidFill>
                      <a:prstClr val="white"/>
                    </a:solidFill>
                    <a:effectLst/>
                    <a:uLnTx/>
                    <a:uFillTx/>
                    <a:latin typeface="Constantia" panose="02030602050306030303" pitchFamily="18" charset="0"/>
                    <a:ea typeface="+mn-ea"/>
                    <a:cs typeface="+mn-cs"/>
                  </a:rPr>
                  <a:t>$</a:t>
                </a:r>
                <a:endParaRPr kumimoji="0" lang="en-GB" sz="1800" b="0" i="0" u="none" strike="noStrike" kern="0" cap="none" spc="0" normalizeH="0" baseline="0" noProof="0">
                  <a:ln>
                    <a:noFill/>
                  </a:ln>
                  <a:solidFill>
                    <a:prstClr val="white"/>
                  </a:solidFill>
                  <a:effectLst/>
                  <a:uLnTx/>
                  <a:uFillTx/>
                  <a:latin typeface="Constantia" panose="02030602050306030303" pitchFamily="18" charset="0"/>
                  <a:ea typeface="+mn-ea"/>
                  <a:cs typeface="+mn-cs"/>
                </a:endParaRPr>
              </a:p>
            </p:txBody>
          </p:sp>
        </p:grpSp>
      </p:grpSp>
      <p:grpSp>
        <p:nvGrpSpPr>
          <p:cNvPr id="45" name="Group 2">
            <a:extLst>
              <a:ext uri="{FF2B5EF4-FFF2-40B4-BE49-F238E27FC236}">
                <a16:creationId xmlns:a16="http://schemas.microsoft.com/office/drawing/2014/main" id="{F492A332-9A68-4F53-8B20-68AAC2829CBF}"/>
              </a:ext>
            </a:extLst>
          </p:cNvPr>
          <p:cNvGrpSpPr/>
          <p:nvPr/>
        </p:nvGrpSpPr>
        <p:grpSpPr>
          <a:xfrm>
            <a:off x="8603093" y="1897175"/>
            <a:ext cx="951465" cy="1001987"/>
            <a:chOff x="6972933" y="2008415"/>
            <a:chExt cx="951465" cy="1001987"/>
          </a:xfrm>
          <a:solidFill>
            <a:srgbClr val="30ADDB"/>
          </a:solidFill>
        </p:grpSpPr>
        <p:sp>
          <p:nvSpPr>
            <p:cNvPr id="46" name="Rounded Rectangle 30">
              <a:extLst>
                <a:ext uri="{FF2B5EF4-FFF2-40B4-BE49-F238E27FC236}">
                  <a16:creationId xmlns:a16="http://schemas.microsoft.com/office/drawing/2014/main" id="{8F05334A-BB27-4DB3-B661-1BFBC7EB24D1}"/>
                </a:ext>
              </a:extLst>
            </p:cNvPr>
            <p:cNvSpPr/>
            <p:nvPr/>
          </p:nvSpPr>
          <p:spPr>
            <a:xfrm rot="20822800">
              <a:off x="6972933" y="2008415"/>
              <a:ext cx="951465" cy="1001987"/>
            </a:xfrm>
            <a:prstGeom prst="round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pic>
          <p:nvPicPr>
            <p:cNvPr id="47" name="Afbeelding 35">
              <a:extLst>
                <a:ext uri="{FF2B5EF4-FFF2-40B4-BE49-F238E27FC236}">
                  <a16:creationId xmlns:a16="http://schemas.microsoft.com/office/drawing/2014/main" id="{8EECF4F1-D3E5-43F5-B0FD-689ADF0B65F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7567"/>
            <a:stretch/>
          </p:blipFill>
          <p:spPr>
            <a:xfrm>
              <a:off x="7327728" y="2371725"/>
              <a:ext cx="332683" cy="302551"/>
            </a:xfrm>
            <a:prstGeom prst="rect">
              <a:avLst/>
            </a:prstGeom>
            <a:grpFill/>
          </p:spPr>
        </p:pic>
      </p:grpSp>
      <p:grpSp>
        <p:nvGrpSpPr>
          <p:cNvPr id="48" name="Group 1">
            <a:extLst>
              <a:ext uri="{FF2B5EF4-FFF2-40B4-BE49-F238E27FC236}">
                <a16:creationId xmlns:a16="http://schemas.microsoft.com/office/drawing/2014/main" id="{46C96495-E6E4-45E0-AB29-A8537266FC23}"/>
              </a:ext>
            </a:extLst>
          </p:cNvPr>
          <p:cNvGrpSpPr/>
          <p:nvPr/>
        </p:nvGrpSpPr>
        <p:grpSpPr>
          <a:xfrm>
            <a:off x="7157673" y="1897175"/>
            <a:ext cx="951465" cy="1001987"/>
            <a:chOff x="8477882" y="2077595"/>
            <a:chExt cx="951465" cy="1001987"/>
          </a:xfrm>
          <a:solidFill>
            <a:srgbClr val="3082B7"/>
          </a:solidFill>
        </p:grpSpPr>
        <p:sp>
          <p:nvSpPr>
            <p:cNvPr id="49" name="Rounded Rectangle 31">
              <a:extLst>
                <a:ext uri="{FF2B5EF4-FFF2-40B4-BE49-F238E27FC236}">
                  <a16:creationId xmlns:a16="http://schemas.microsoft.com/office/drawing/2014/main" id="{68EF52FE-CC3B-49EB-8519-6CFF64FDFCA0}"/>
                </a:ext>
              </a:extLst>
            </p:cNvPr>
            <p:cNvSpPr/>
            <p:nvPr/>
          </p:nvSpPr>
          <p:spPr>
            <a:xfrm rot="1650161">
              <a:off x="8477882" y="2077595"/>
              <a:ext cx="951465" cy="1001987"/>
            </a:xfrm>
            <a:prstGeom prst="roundRect">
              <a:avLst/>
            </a:prstGeom>
            <a:grpFill/>
            <a:ln w="12700" cap="flat" cmpd="sng" algn="ctr">
              <a:noFill/>
              <a:prstDash val="solid"/>
              <a:miter lim="800000"/>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1" u="none" strike="noStrike" kern="0" cap="none" spc="0" normalizeH="0" baseline="0" noProof="0">
                <a:ln>
                  <a:noFill/>
                </a:ln>
                <a:solidFill>
                  <a:prstClr val="white"/>
                </a:solidFill>
                <a:effectLst/>
                <a:uLnTx/>
                <a:uFillTx/>
                <a:latin typeface="Calibri Light"/>
                <a:ea typeface="+mn-ea"/>
                <a:cs typeface="+mn-cs"/>
              </a:endParaRPr>
            </a:p>
          </p:txBody>
        </p:sp>
        <p:pic>
          <p:nvPicPr>
            <p:cNvPr id="50" name="Afbeelding 32">
              <a:extLst>
                <a:ext uri="{FF2B5EF4-FFF2-40B4-BE49-F238E27FC236}">
                  <a16:creationId xmlns:a16="http://schemas.microsoft.com/office/drawing/2014/main" id="{89DD25E4-CB2D-49CC-B3DF-68FC8C3A1C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82050" y="2380393"/>
              <a:ext cx="307364" cy="268943"/>
            </a:xfrm>
            <a:prstGeom prst="rect">
              <a:avLst/>
            </a:prstGeom>
            <a:grpFill/>
          </p:spPr>
        </p:pic>
      </p:grpSp>
      <p:sp>
        <p:nvSpPr>
          <p:cNvPr id="51" name="TextBox 9">
            <a:extLst>
              <a:ext uri="{FF2B5EF4-FFF2-40B4-BE49-F238E27FC236}">
                <a16:creationId xmlns:a16="http://schemas.microsoft.com/office/drawing/2014/main" id="{FE80BFCE-700C-411D-95DC-110CAEDCF816}"/>
              </a:ext>
            </a:extLst>
          </p:cNvPr>
          <p:cNvSpPr txBox="1"/>
          <p:nvPr/>
        </p:nvSpPr>
        <p:spPr>
          <a:xfrm>
            <a:off x="290842" y="4294751"/>
            <a:ext cx="1296000" cy="1318310"/>
          </a:xfrm>
          <a:prstGeom prst="rect">
            <a:avLst/>
          </a:prstGeom>
          <a:noFill/>
        </p:spPr>
        <p:txBody>
          <a:bodyPr wrap="square" lIns="36000" rIns="36000" rtlCol="0">
            <a:spAutoFit/>
          </a:bodyPr>
          <a:lstStyle/>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Business process outsourcing</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Education</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Facility management</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Staffing</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Transport &amp; logistics</a:t>
            </a:r>
          </a:p>
        </p:txBody>
      </p:sp>
      <p:sp>
        <p:nvSpPr>
          <p:cNvPr id="52" name="Rectangle 11">
            <a:extLst>
              <a:ext uri="{FF2B5EF4-FFF2-40B4-BE49-F238E27FC236}">
                <a16:creationId xmlns:a16="http://schemas.microsoft.com/office/drawing/2014/main" id="{D26DFB03-0B9A-4E69-911B-A942B3515A2D}"/>
              </a:ext>
            </a:extLst>
          </p:cNvPr>
          <p:cNvSpPr/>
          <p:nvPr/>
        </p:nvSpPr>
        <p:spPr>
          <a:xfrm>
            <a:off x="1630169" y="4294751"/>
            <a:ext cx="1296000" cy="1769715"/>
          </a:xfrm>
          <a:prstGeom prst="rect">
            <a:avLst/>
          </a:prstGeom>
        </p:spPr>
        <p:txBody>
          <a:bodyPr wrap="square" lIns="36000" rIns="36000">
            <a:spAutoFit/>
          </a:bodyPr>
          <a:lstStyle/>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Agribusiness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Clothing retail</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E-commerce </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Foodservice </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Food &amp; beverage producers </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Luxury goods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Supermarkets</a:t>
            </a:r>
          </a:p>
        </p:txBody>
      </p:sp>
      <p:sp>
        <p:nvSpPr>
          <p:cNvPr id="53" name="Rectangle 13">
            <a:extLst>
              <a:ext uri="{FF2B5EF4-FFF2-40B4-BE49-F238E27FC236}">
                <a16:creationId xmlns:a16="http://schemas.microsoft.com/office/drawing/2014/main" id="{161D39F8-DCF0-4FA5-ACF9-0654617C194F}"/>
              </a:ext>
            </a:extLst>
          </p:cNvPr>
          <p:cNvSpPr/>
          <p:nvPr/>
        </p:nvSpPr>
        <p:spPr>
          <a:xfrm>
            <a:off x="2969496" y="4294751"/>
            <a:ext cx="1296000" cy="1092607"/>
          </a:xfrm>
          <a:prstGeom prst="rect">
            <a:avLst/>
          </a:prstGeom>
        </p:spPr>
        <p:txBody>
          <a:bodyPr wrap="square" lIns="36000" rIns="36000">
            <a:spAutoFit/>
          </a:bodyPr>
          <a:lstStyle/>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US"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Metals &amp; mining</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US"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Mining services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US"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Renewable energy technology</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US"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Wind &amp; solar</a:t>
            </a:r>
          </a:p>
        </p:txBody>
      </p:sp>
      <p:sp>
        <p:nvSpPr>
          <p:cNvPr id="54" name="Rectangle 14">
            <a:extLst>
              <a:ext uri="{FF2B5EF4-FFF2-40B4-BE49-F238E27FC236}">
                <a16:creationId xmlns:a16="http://schemas.microsoft.com/office/drawing/2014/main" id="{C3328655-4CD1-442F-8A30-7829D3296C29}"/>
              </a:ext>
            </a:extLst>
          </p:cNvPr>
          <p:cNvSpPr/>
          <p:nvPr/>
        </p:nvSpPr>
        <p:spPr>
          <a:xfrm>
            <a:off x="5648150" y="4287131"/>
            <a:ext cx="1296000" cy="2382704"/>
          </a:xfrm>
          <a:prstGeom prst="rect">
            <a:avLst/>
          </a:prstGeom>
        </p:spPr>
        <p:txBody>
          <a:bodyPr wrap="square" lIns="36000" rIns="36000">
            <a:spAutoFit/>
          </a:bodyPr>
          <a:lstStyle/>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Animal health</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Dental</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Hospitals, clinics, </a:t>
            </a:r>
            <a:b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b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and residential care</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Lab services &amp; equipment</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Medical devices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Medical supplies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err="1">
                <a:ln>
                  <a:noFill/>
                </a:ln>
                <a:solidFill>
                  <a:srgbClr val="3C4451"/>
                </a:solidFill>
                <a:effectLst/>
                <a:uLnTx/>
                <a:uFillTx/>
                <a:latin typeface="Calibri Light" panose="020F0302020204030204" pitchFamily="34" charset="0"/>
                <a:ea typeface="+mn-ea"/>
                <a:cs typeface="Calibri Light" panose="020F0302020204030204" pitchFamily="34" charset="0"/>
              </a:rPr>
              <a:t>Medtech</a:t>
            </a:r>
            <a:endPar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endParaRP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Pharma &amp; biotech</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endPar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endParaRPr>
          </a:p>
        </p:txBody>
      </p:sp>
      <p:sp>
        <p:nvSpPr>
          <p:cNvPr id="55" name="Rectangle 15">
            <a:extLst>
              <a:ext uri="{FF2B5EF4-FFF2-40B4-BE49-F238E27FC236}">
                <a16:creationId xmlns:a16="http://schemas.microsoft.com/office/drawing/2014/main" id="{A0EDBC02-8DF0-421A-92AC-2F591D3F90A0}"/>
              </a:ext>
            </a:extLst>
          </p:cNvPr>
          <p:cNvSpPr/>
          <p:nvPr/>
        </p:nvSpPr>
        <p:spPr>
          <a:xfrm>
            <a:off x="4308823" y="4294751"/>
            <a:ext cx="1296000" cy="1382430"/>
          </a:xfrm>
          <a:prstGeom prst="rect">
            <a:avLst/>
          </a:prstGeom>
        </p:spPr>
        <p:txBody>
          <a:bodyPr wrap="square" lIns="36000" rIns="36000">
            <a:spAutoFit/>
          </a:bodyPr>
          <a:lstStyle/>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Asset management</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Debt collection</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Family offices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Financial services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Insurance</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Private equity</a:t>
            </a:r>
          </a:p>
        </p:txBody>
      </p:sp>
      <p:sp>
        <p:nvSpPr>
          <p:cNvPr id="56" name="Rectangle 16">
            <a:extLst>
              <a:ext uri="{FF2B5EF4-FFF2-40B4-BE49-F238E27FC236}">
                <a16:creationId xmlns:a16="http://schemas.microsoft.com/office/drawing/2014/main" id="{0BE6A03D-A53D-4992-87B6-30784610B460}"/>
              </a:ext>
            </a:extLst>
          </p:cNvPr>
          <p:cNvSpPr/>
          <p:nvPr/>
        </p:nvSpPr>
        <p:spPr>
          <a:xfrm>
            <a:off x="8326806" y="4294751"/>
            <a:ext cx="1296000" cy="2382704"/>
          </a:xfrm>
          <a:prstGeom prst="rect">
            <a:avLst/>
          </a:prstGeom>
        </p:spPr>
        <p:txBody>
          <a:bodyPr wrap="square" lIns="36000" rIns="36000">
            <a:spAutoFit/>
          </a:bodyPr>
          <a:lstStyle/>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Accounting &amp; enterprise software</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Digital &amp; traditional media &amp; marketing</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E-payment</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Fintech</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Gaming</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HR software</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IT services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IT consulting</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Security software</a:t>
            </a:r>
          </a:p>
        </p:txBody>
      </p:sp>
      <p:sp>
        <p:nvSpPr>
          <p:cNvPr id="57" name="Rectangle 17">
            <a:extLst>
              <a:ext uri="{FF2B5EF4-FFF2-40B4-BE49-F238E27FC236}">
                <a16:creationId xmlns:a16="http://schemas.microsoft.com/office/drawing/2014/main" id="{3E2B379C-2EA8-4952-BD09-F99317197A64}"/>
              </a:ext>
            </a:extLst>
          </p:cNvPr>
          <p:cNvSpPr/>
          <p:nvPr/>
        </p:nvSpPr>
        <p:spPr>
          <a:xfrm>
            <a:off x="6987477" y="4294751"/>
            <a:ext cx="1296000" cy="1382430"/>
          </a:xfrm>
          <a:prstGeom prst="rect">
            <a:avLst/>
          </a:prstGeom>
        </p:spPr>
        <p:txBody>
          <a:bodyPr wrap="square" lIns="36000" rIns="36000">
            <a:spAutoFit/>
          </a:bodyPr>
          <a:lstStyle/>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Automotive</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Building products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Chemicals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Industrial services</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Machinery</a:t>
            </a:r>
          </a:p>
          <a:p>
            <a:pPr marL="108000" marR="0" lvl="0" indent="-108000" algn="l" defTabSz="914400" rtl="0" eaLnBrk="1" fontAlgn="auto" latinLnBrk="0" hangingPunct="1">
              <a:lnSpc>
                <a:spcPct val="105000"/>
              </a:lnSpc>
              <a:spcBef>
                <a:spcPts val="500"/>
              </a:spcBef>
              <a:spcAft>
                <a:spcPts val="0"/>
              </a:spcAft>
              <a:buClr>
                <a:srgbClr val="00274D"/>
              </a:buClr>
              <a:buSzPct val="120000"/>
              <a:buFont typeface="Wingdings" panose="05000000000000000000" pitchFamily="2" charset="2"/>
              <a:buChar char="§"/>
              <a:tabLst/>
              <a:defRPr/>
            </a:pPr>
            <a:r>
              <a:rPr kumimoji="0" lang="en-GB" sz="1000" b="0" i="0" u="none" strike="noStrike" kern="1200" cap="none" spc="0" normalizeH="0" baseline="0" noProof="0">
                <a:ln>
                  <a:noFill/>
                </a:ln>
                <a:solidFill>
                  <a:srgbClr val="3C4451"/>
                </a:solidFill>
                <a:effectLst/>
                <a:uLnTx/>
                <a:uFillTx/>
                <a:latin typeface="Calibri Light" panose="020F0302020204030204" pitchFamily="34" charset="0"/>
                <a:ea typeface="+mn-ea"/>
                <a:cs typeface="Calibri Light" panose="020F0302020204030204" pitchFamily="34" charset="0"/>
              </a:rPr>
              <a:t>Packaging</a:t>
            </a:r>
          </a:p>
        </p:txBody>
      </p:sp>
    </p:spTree>
    <p:extLst>
      <p:ext uri="{BB962C8B-B14F-4D97-AF65-F5344CB8AC3E}">
        <p14:creationId xmlns:p14="http://schemas.microsoft.com/office/powerpoint/2010/main" val="1871789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A34A45-8B51-417E-9A9F-A091A2CFC2BB}"/>
              </a:ext>
            </a:extLst>
          </p:cNvPr>
          <p:cNvSpPr>
            <a:spLocks noGrp="1"/>
          </p:cNvSpPr>
          <p:nvPr>
            <p:ph type="title"/>
          </p:nvPr>
        </p:nvSpPr>
        <p:spPr>
          <a:xfrm>
            <a:off x="3229200" y="4508387"/>
            <a:ext cx="6588000" cy="390166"/>
          </a:xfrm>
        </p:spPr>
        <p:txBody>
          <a:bodyPr/>
          <a:lstStyle/>
          <a:p>
            <a:r>
              <a:rPr lang="pt-BR" b="1"/>
              <a:t>BRAZIL: </a:t>
            </a:r>
            <a:r>
              <a:rPr lang="pt-BR"/>
              <a:t>AT A GLANCE</a:t>
            </a:r>
          </a:p>
        </p:txBody>
      </p:sp>
    </p:spTree>
    <p:extLst>
      <p:ext uri="{BB962C8B-B14F-4D97-AF65-F5344CB8AC3E}">
        <p14:creationId xmlns:p14="http://schemas.microsoft.com/office/powerpoint/2010/main" val="317851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0FCF6D3C-5D80-4C5A-9317-367470C96A2E}"/>
              </a:ext>
            </a:extLst>
          </p:cNvPr>
          <p:cNvSpPr>
            <a:spLocks noGrp="1"/>
          </p:cNvSpPr>
          <p:nvPr>
            <p:ph type="title"/>
          </p:nvPr>
        </p:nvSpPr>
        <p:spPr/>
        <p:txBody>
          <a:bodyPr/>
          <a:lstStyle/>
          <a:p>
            <a:r>
              <a:rPr lang="pt-BR" b="1"/>
              <a:t>BRAZIL:</a:t>
            </a:r>
            <a:r>
              <a:rPr lang="pt-BR"/>
              <a:t> AT A GLANCE (1/2)</a:t>
            </a:r>
            <a:endParaRPr lang="pt-BR" b="0"/>
          </a:p>
        </p:txBody>
      </p:sp>
      <p:sp>
        <p:nvSpPr>
          <p:cNvPr id="2" name="Espaço Reservado para Conteúdo 1">
            <a:extLst>
              <a:ext uri="{FF2B5EF4-FFF2-40B4-BE49-F238E27FC236}">
                <a16:creationId xmlns:a16="http://schemas.microsoft.com/office/drawing/2014/main" id="{D20CD4A3-CD05-4856-B483-49DF79F9748A}"/>
              </a:ext>
            </a:extLst>
          </p:cNvPr>
          <p:cNvSpPr>
            <a:spLocks noGrp="1"/>
          </p:cNvSpPr>
          <p:nvPr>
            <p:ph sz="quarter" idx="13"/>
          </p:nvPr>
        </p:nvSpPr>
        <p:spPr/>
        <p:txBody>
          <a:bodyPr/>
          <a:lstStyle/>
          <a:p>
            <a:r>
              <a:rPr lang="en-US"/>
              <a:t>One of the world’s best investment destinations </a:t>
            </a:r>
            <a:r>
              <a:rPr lang="pt-BR"/>
              <a:t>
</a:t>
            </a:r>
          </a:p>
        </p:txBody>
      </p:sp>
      <p:pic>
        <p:nvPicPr>
          <p:cNvPr id="5" name="Imagem 4">
            <a:extLst>
              <a:ext uri="{FF2B5EF4-FFF2-40B4-BE49-F238E27FC236}">
                <a16:creationId xmlns:a16="http://schemas.microsoft.com/office/drawing/2014/main" id="{DF237A30-22DF-DC85-146D-B0763389C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17" y="1379482"/>
            <a:ext cx="730149" cy="510891"/>
          </a:xfrm>
          <a:prstGeom prst="rect">
            <a:avLst/>
          </a:prstGeom>
        </p:spPr>
      </p:pic>
      <p:sp>
        <p:nvSpPr>
          <p:cNvPr id="7" name="CaixaDeTexto 6">
            <a:extLst>
              <a:ext uri="{FF2B5EF4-FFF2-40B4-BE49-F238E27FC236}">
                <a16:creationId xmlns:a16="http://schemas.microsoft.com/office/drawing/2014/main" id="{6B0A7F55-8E43-6185-1871-4505E6DE9EC4}"/>
              </a:ext>
            </a:extLst>
          </p:cNvPr>
          <p:cNvSpPr txBox="1"/>
          <p:nvPr/>
        </p:nvSpPr>
        <p:spPr>
          <a:xfrm>
            <a:off x="1481039" y="1271620"/>
            <a:ext cx="1559341" cy="520399"/>
          </a:xfrm>
          <a:prstGeom prst="rect">
            <a:avLst/>
          </a:prstGeom>
        </p:spPr>
        <p:txBody>
          <a:bodyPr wrap="square" lIns="72000" rIns="36000" rtlCol="0" anchor="ctr">
            <a:spAutoFit/>
          </a:bodyPr>
          <a:lstStyle/>
          <a:p>
            <a:pPr algn="just" fontAlgn="auto">
              <a:lnSpc>
                <a:spcPct val="105000"/>
              </a:lnSpc>
              <a:spcBef>
                <a:spcPts val="300"/>
              </a:spcBef>
              <a:spcAft>
                <a:spcPts val="0"/>
              </a:spcAft>
              <a:buClr>
                <a:srgbClr val="06305D"/>
              </a:buClr>
              <a:buSzPct val="120000"/>
            </a:pPr>
            <a:r>
              <a:rPr lang="pt-BR" sz="2800" i="0">
                <a:solidFill>
                  <a:schemeClr val="tx2"/>
                </a:solidFill>
                <a:latin typeface="Open Sans" panose="020B0606030504020204" pitchFamily="34" charset="0"/>
                <a:ea typeface="Open Sans" panose="020B0606030504020204" pitchFamily="34" charset="0"/>
                <a:cs typeface="Open Sans" panose="020B0606030504020204" pitchFamily="34" charset="0"/>
              </a:rPr>
              <a:t>BRAZIL</a:t>
            </a:r>
          </a:p>
        </p:txBody>
      </p:sp>
      <p:sp>
        <p:nvSpPr>
          <p:cNvPr id="10" name="CaixaDeTexto 9">
            <a:extLst>
              <a:ext uri="{FF2B5EF4-FFF2-40B4-BE49-F238E27FC236}">
                <a16:creationId xmlns:a16="http://schemas.microsoft.com/office/drawing/2014/main" id="{67D7CE84-C772-1216-461A-B257D6DBB127}"/>
              </a:ext>
            </a:extLst>
          </p:cNvPr>
          <p:cNvSpPr txBox="1"/>
          <p:nvPr/>
        </p:nvSpPr>
        <p:spPr>
          <a:xfrm>
            <a:off x="4672165" y="1305758"/>
            <a:ext cx="1625437" cy="825419"/>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algn="l"/>
            <a:r>
              <a:rPr lang="pt-BR" sz="3200" b="1"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214.3</a:t>
            </a:r>
            <a:r>
              <a:rPr lang="pt-BR" sz="1800" b="1"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mil</a:t>
            </a:r>
            <a:r>
              <a:rPr lang="pt-BR" sz="3200" b="1"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a:t>
            </a:r>
            <a:br>
              <a:rPr lang="pt-BR" sz="1400" b="0" i="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pt-BR" sz="1400" b="0" i="0" err="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Population</a:t>
            </a:r>
            <a:endParaRPr lang="pt-BR" sz="1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Seta: Pentágono 7">
            <a:extLst>
              <a:ext uri="{FF2B5EF4-FFF2-40B4-BE49-F238E27FC236}">
                <a16:creationId xmlns:a16="http://schemas.microsoft.com/office/drawing/2014/main" id="{054374A8-9809-994E-739B-2D38F4F21084}"/>
              </a:ext>
            </a:extLst>
          </p:cNvPr>
          <p:cNvSpPr/>
          <p:nvPr/>
        </p:nvSpPr>
        <p:spPr>
          <a:xfrm>
            <a:off x="3838289" y="2191835"/>
            <a:ext cx="2638379" cy="323049"/>
          </a:xfrm>
          <a:prstGeom prst="homePlate">
            <a:avLst/>
          </a:prstGeom>
          <a:solidFill>
            <a:srgbClr val="2546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800" i="0">
                <a:solidFill>
                  <a:schemeClr val="bg1"/>
                </a:solidFill>
                <a:latin typeface="Open Sans" panose="020B0606030504020204" pitchFamily="34" charset="0"/>
                <a:ea typeface="Open Sans" panose="020B0606030504020204" pitchFamily="34" charset="0"/>
                <a:cs typeface="Open Sans" panose="020B0606030504020204" pitchFamily="34" charset="0"/>
              </a:rPr>
              <a:t>Socio-Economic</a:t>
            </a:r>
          </a:p>
        </p:txBody>
      </p:sp>
      <p:cxnSp>
        <p:nvCxnSpPr>
          <p:cNvPr id="21" name="Conector reto 20">
            <a:extLst>
              <a:ext uri="{FF2B5EF4-FFF2-40B4-BE49-F238E27FC236}">
                <a16:creationId xmlns:a16="http://schemas.microsoft.com/office/drawing/2014/main" id="{D28CFE32-A87E-E905-BA86-5037DD603CC2}"/>
              </a:ext>
            </a:extLst>
          </p:cNvPr>
          <p:cNvCxnSpPr>
            <a:cxnSpLocks/>
          </p:cNvCxnSpPr>
          <p:nvPr/>
        </p:nvCxnSpPr>
        <p:spPr>
          <a:xfrm>
            <a:off x="6546670" y="1657472"/>
            <a:ext cx="0" cy="4748142"/>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8" name="Gráfico 27">
            <a:extLst>
              <a:ext uri="{FF2B5EF4-FFF2-40B4-BE49-F238E27FC236}">
                <a16:creationId xmlns:a16="http://schemas.microsoft.com/office/drawing/2014/main" id="{3803E4C5-45F0-B3AD-E5F6-2C240A47D9F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285"/>
          <a:stretch/>
        </p:blipFill>
        <p:spPr>
          <a:xfrm>
            <a:off x="3914709" y="1449322"/>
            <a:ext cx="685067" cy="726155"/>
          </a:xfrm>
          <a:prstGeom prst="rect">
            <a:avLst/>
          </a:prstGeom>
        </p:spPr>
      </p:pic>
      <p:sp>
        <p:nvSpPr>
          <p:cNvPr id="29" name="CaixaDeTexto 28">
            <a:extLst>
              <a:ext uri="{FF2B5EF4-FFF2-40B4-BE49-F238E27FC236}">
                <a16:creationId xmlns:a16="http://schemas.microsoft.com/office/drawing/2014/main" id="{DE8E8689-37D9-1366-7D00-6D8F0B877739}"/>
              </a:ext>
            </a:extLst>
          </p:cNvPr>
          <p:cNvSpPr txBox="1"/>
          <p:nvPr/>
        </p:nvSpPr>
        <p:spPr>
          <a:xfrm>
            <a:off x="3799188" y="2571343"/>
            <a:ext cx="2697659" cy="1915204"/>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marL="171450" indent="-171450" algn="just">
              <a:buFont typeface="Wingdings" panose="05000000000000000000" pitchFamily="2" charset="2"/>
              <a:buChar char="q"/>
            </a:pPr>
            <a:r>
              <a:rPr lang="pt-BR" sz="1050" b="0" i="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Largest</a:t>
            </a:r>
            <a:r>
              <a:rPr lang="pt-BR" sz="105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b="0" i="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consumer</a:t>
            </a:r>
            <a:r>
              <a:rPr lang="pt-BR" sz="105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market in LATAM, </a:t>
            </a:r>
            <a:r>
              <a:rPr lang="pt-BR" sz="1050" b="0" i="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retail</a:t>
            </a:r>
            <a:r>
              <a:rPr lang="pt-BR" sz="105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b="0" i="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sales</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of</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$~500M</a:t>
            </a:r>
          </a:p>
          <a:p>
            <a:pPr marL="171450" indent="-171450" algn="just">
              <a:buFont typeface="Wingdings" panose="05000000000000000000" pitchFamily="2" charset="2"/>
              <a:buChar char="q"/>
            </a:pPr>
            <a:endParaRPr lang="pt-BR" sz="5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Strategic geographic position that allows easy access to other LATAM countries</a:t>
            </a:r>
          </a:p>
          <a:p>
            <a:pPr marL="171450" indent="-171450" algn="just">
              <a:buFont typeface="Wingdings" panose="05000000000000000000" pitchFamily="2" charset="2"/>
              <a:buChar char="q"/>
            </a:pPr>
            <a:endParaRPr lang="pt-BR" sz="50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Qualified, cheap </a:t>
            </a:r>
            <a:r>
              <a:rPr lang="en-US"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labour</a:t>
            </a: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resources</a:t>
            </a:r>
          </a:p>
          <a:p>
            <a:pPr marL="171450" indent="-171450" algn="just">
              <a:buFont typeface="Wingdings" panose="05000000000000000000" pitchFamily="2" charset="2"/>
              <a:buChar char="q"/>
            </a:pPr>
            <a:endParaRPr lang="en-US" sz="5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Emerging economy with westernized  legal system  </a:t>
            </a:r>
            <a:endPar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aixaDeTexto 3">
            <a:extLst>
              <a:ext uri="{FF2B5EF4-FFF2-40B4-BE49-F238E27FC236}">
                <a16:creationId xmlns:a16="http://schemas.microsoft.com/office/drawing/2014/main" id="{3390EE74-562B-05AD-8090-2EF6406E3746}"/>
              </a:ext>
            </a:extLst>
          </p:cNvPr>
          <p:cNvSpPr txBox="1"/>
          <p:nvPr/>
        </p:nvSpPr>
        <p:spPr>
          <a:xfrm>
            <a:off x="7537748" y="1305757"/>
            <a:ext cx="2303500" cy="825419"/>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algn="l"/>
            <a:r>
              <a:rPr lang="en-US" sz="3200" b="1" i="0">
                <a:solidFill>
                  <a:srgbClr val="182F4F"/>
                </a:solidFill>
                <a:latin typeface="Open Sans" panose="020B0606030504020204" pitchFamily="34" charset="0"/>
                <a:ea typeface="Open Sans" panose="020B0606030504020204" pitchFamily="34" charset="0"/>
                <a:cs typeface="Open Sans" panose="020B0606030504020204" pitchFamily="34" charset="0"/>
              </a:rPr>
              <a:t>3</a:t>
            </a:r>
            <a:r>
              <a:rPr lang="en-US" sz="3200" b="1" i="0" baseline="30000">
                <a:solidFill>
                  <a:srgbClr val="182F4F"/>
                </a:solidFill>
                <a:latin typeface="Open Sans" panose="020B0606030504020204" pitchFamily="34" charset="0"/>
                <a:ea typeface="Open Sans" panose="020B0606030504020204" pitchFamily="34" charset="0"/>
                <a:cs typeface="Open Sans" panose="020B0606030504020204" pitchFamily="34" charset="0"/>
              </a:rPr>
              <a:t>rd</a:t>
            </a:r>
            <a:br>
              <a:rPr lang="pt-BR" sz="3200" b="1" i="0">
                <a:solidFill>
                  <a:srgbClr val="182F4F"/>
                </a:solidFill>
                <a:latin typeface="Open Sans" panose="020B0606030504020204" pitchFamily="34" charset="0"/>
                <a:ea typeface="Open Sans" panose="020B0606030504020204" pitchFamily="34" charset="0"/>
                <a:cs typeface="Open Sans" panose="020B0606030504020204" pitchFamily="34" charset="0"/>
              </a:rPr>
            </a:br>
            <a:r>
              <a:rPr lang="pt-BR" sz="1400" i="0" err="1">
                <a:solidFill>
                  <a:srgbClr val="182F4F"/>
                </a:solidFill>
                <a:latin typeface="Open Sans" panose="020B0606030504020204" pitchFamily="34" charset="0"/>
                <a:ea typeface="Open Sans" panose="020B0606030504020204" pitchFamily="34" charset="0"/>
                <a:cs typeface="Open Sans" panose="020B0606030504020204" pitchFamily="34" charset="0"/>
              </a:rPr>
              <a:t>Largest</a:t>
            </a:r>
            <a:r>
              <a:rPr lang="pt-BR" sz="1400" i="0">
                <a:solidFill>
                  <a:srgbClr val="182F4F"/>
                </a:solidFill>
                <a:latin typeface="Open Sans" panose="020B0606030504020204" pitchFamily="34" charset="0"/>
                <a:ea typeface="Open Sans" panose="020B0606030504020204" pitchFamily="34" charset="0"/>
                <a:cs typeface="Open Sans" panose="020B0606030504020204" pitchFamily="34" charset="0"/>
              </a:rPr>
              <a:t> </a:t>
            </a:r>
            <a:r>
              <a:rPr lang="pt-BR" sz="1400">
                <a:solidFill>
                  <a:srgbClr val="182F4F"/>
                </a:solidFill>
                <a:latin typeface="Open Sans" panose="020B0606030504020204" pitchFamily="34" charset="0"/>
                <a:ea typeface="Open Sans" panose="020B0606030504020204" pitchFamily="34" charset="0"/>
                <a:cs typeface="Open Sans" panose="020B0606030504020204" pitchFamily="34" charset="0"/>
              </a:rPr>
              <a:t>FDI </a:t>
            </a:r>
            <a:r>
              <a:rPr lang="pt-BR" sz="1400" err="1">
                <a:solidFill>
                  <a:srgbClr val="182F4F"/>
                </a:solidFill>
                <a:latin typeface="Open Sans" panose="020B0606030504020204" pitchFamily="34" charset="0"/>
                <a:ea typeface="Open Sans" panose="020B0606030504020204" pitchFamily="34" charset="0"/>
                <a:cs typeface="Open Sans" panose="020B0606030504020204" pitchFamily="34" charset="0"/>
              </a:rPr>
              <a:t>destination</a:t>
            </a:r>
            <a:endParaRPr lang="pt-BR" sz="1400">
              <a:solidFill>
                <a:srgbClr val="182F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Seta: Pentágono 11">
            <a:extLst>
              <a:ext uri="{FF2B5EF4-FFF2-40B4-BE49-F238E27FC236}">
                <a16:creationId xmlns:a16="http://schemas.microsoft.com/office/drawing/2014/main" id="{94ED79DF-E82A-6A37-5CA0-4F7D7ED543EC}"/>
              </a:ext>
            </a:extLst>
          </p:cNvPr>
          <p:cNvSpPr/>
          <p:nvPr/>
        </p:nvSpPr>
        <p:spPr>
          <a:xfrm>
            <a:off x="6658898" y="2177168"/>
            <a:ext cx="2638379" cy="323049"/>
          </a:xfrm>
          <a:prstGeom prst="homePlate">
            <a:avLst/>
          </a:prstGeom>
          <a:solidFill>
            <a:srgbClr val="182F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800" i="0" err="1">
                <a:solidFill>
                  <a:schemeClr val="bg1"/>
                </a:solidFill>
                <a:latin typeface="Open Sans" panose="020B0606030504020204" pitchFamily="34" charset="0"/>
                <a:ea typeface="Open Sans" panose="020B0606030504020204" pitchFamily="34" charset="0"/>
                <a:cs typeface="Open Sans" panose="020B0606030504020204" pitchFamily="34" charset="0"/>
              </a:rPr>
              <a:t>Investment</a:t>
            </a:r>
            <a:endParaRPr lang="pt-BR" sz="180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CaixaDeTexto 29">
            <a:extLst>
              <a:ext uri="{FF2B5EF4-FFF2-40B4-BE49-F238E27FC236}">
                <a16:creationId xmlns:a16="http://schemas.microsoft.com/office/drawing/2014/main" id="{A0DF2FC1-40B8-A8CA-BA08-8607165378B2}"/>
              </a:ext>
            </a:extLst>
          </p:cNvPr>
          <p:cNvSpPr txBox="1"/>
          <p:nvPr/>
        </p:nvSpPr>
        <p:spPr>
          <a:xfrm>
            <a:off x="6658898" y="2589410"/>
            <a:ext cx="2543158" cy="1587807"/>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marL="171450" indent="-171450" algn="just">
              <a:buFont typeface="Wingdings" panose="05000000000000000000" pitchFamily="2" charset="2"/>
              <a:buChar char="q"/>
            </a:pP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$86B in global FDI,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increase</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of</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68% from 2021,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behind</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just</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US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and</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China</a:t>
            </a:r>
          </a:p>
          <a:p>
            <a:pPr marL="171450" indent="-171450" algn="just">
              <a:buFont typeface="Wingdings" panose="05000000000000000000" pitchFamily="2" charset="2"/>
              <a:buChar char="q"/>
            </a:pPr>
            <a:endParaRPr lang="pt-BR" sz="5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Cross-border M&amp;A in Brazil hit R$121B in 2022, 25%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of</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all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deal</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flow</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marL="171450" indent="-171450" algn="just">
              <a:buFont typeface="Wingdings" panose="05000000000000000000" pitchFamily="2" charset="2"/>
              <a:buChar char="q"/>
            </a:pPr>
            <a:endParaRPr lang="pt-BR" sz="5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Fragmented</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industries in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multiple</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sectors</a:t>
            </a:r>
            <a:endPar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1" name="Gráfico 40">
            <a:extLst>
              <a:ext uri="{FF2B5EF4-FFF2-40B4-BE49-F238E27FC236}">
                <a16:creationId xmlns:a16="http://schemas.microsoft.com/office/drawing/2014/main" id="{0D408D22-ACA4-1EDC-B433-12A7CA6AFCA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546" b="24917"/>
          <a:stretch/>
        </p:blipFill>
        <p:spPr>
          <a:xfrm>
            <a:off x="6664801" y="1359911"/>
            <a:ext cx="830530" cy="771266"/>
          </a:xfrm>
          <a:prstGeom prst="rect">
            <a:avLst/>
          </a:prstGeom>
        </p:spPr>
      </p:pic>
      <p:sp>
        <p:nvSpPr>
          <p:cNvPr id="42" name="CaixaDeTexto 41">
            <a:extLst>
              <a:ext uri="{FF2B5EF4-FFF2-40B4-BE49-F238E27FC236}">
                <a16:creationId xmlns:a16="http://schemas.microsoft.com/office/drawing/2014/main" id="{38C3F19C-89ED-D5C3-A9F2-6B1A4EDF0CAC}"/>
              </a:ext>
            </a:extLst>
          </p:cNvPr>
          <p:cNvSpPr txBox="1"/>
          <p:nvPr/>
        </p:nvSpPr>
        <p:spPr>
          <a:xfrm>
            <a:off x="4672165" y="4483397"/>
            <a:ext cx="1625437" cy="825419"/>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algn="l"/>
            <a:r>
              <a:rPr lang="pt-BR" sz="3200" b="1" i="0">
                <a:solidFill>
                  <a:srgbClr val="434345"/>
                </a:solidFill>
                <a:latin typeface="Open Sans" panose="020B0606030504020204" pitchFamily="34" charset="0"/>
                <a:ea typeface="Open Sans" panose="020B0606030504020204" pitchFamily="34" charset="0"/>
                <a:cs typeface="Open Sans" panose="020B0606030504020204" pitchFamily="34" charset="0"/>
              </a:rPr>
              <a:t>$2tr </a:t>
            </a:r>
            <a:br>
              <a:rPr lang="pt-BR" sz="1400" b="0" i="0">
                <a:solidFill>
                  <a:srgbClr val="434345"/>
                </a:solidFill>
                <a:latin typeface="Open Sans" panose="020B0606030504020204" pitchFamily="34" charset="0"/>
                <a:ea typeface="Open Sans" panose="020B0606030504020204" pitchFamily="34" charset="0"/>
                <a:cs typeface="Open Sans" panose="020B0606030504020204" pitchFamily="34" charset="0"/>
              </a:rPr>
            </a:br>
            <a:r>
              <a:rPr lang="pt-BR" sz="1400" b="0" i="0">
                <a:solidFill>
                  <a:srgbClr val="434345"/>
                </a:solidFill>
                <a:latin typeface="Open Sans" panose="020B0606030504020204" pitchFamily="34" charset="0"/>
                <a:ea typeface="Open Sans" panose="020B0606030504020204" pitchFamily="34" charset="0"/>
                <a:cs typeface="Open Sans" panose="020B0606030504020204" pitchFamily="34" charset="0"/>
              </a:rPr>
              <a:t>Brazilian GDP</a:t>
            </a:r>
            <a:endParaRPr lang="pt-BR" sz="1400" b="1">
              <a:solidFill>
                <a:srgbClr val="43434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Seta: Pentágono 42">
            <a:extLst>
              <a:ext uri="{FF2B5EF4-FFF2-40B4-BE49-F238E27FC236}">
                <a16:creationId xmlns:a16="http://schemas.microsoft.com/office/drawing/2014/main" id="{82419FDE-BA88-82AC-AFCD-E66B67DA7E8D}"/>
              </a:ext>
            </a:extLst>
          </p:cNvPr>
          <p:cNvSpPr/>
          <p:nvPr/>
        </p:nvSpPr>
        <p:spPr>
          <a:xfrm>
            <a:off x="3838289" y="5339437"/>
            <a:ext cx="2638379" cy="323049"/>
          </a:xfrm>
          <a:prstGeom prst="homePlate">
            <a:avLst/>
          </a:prstGeom>
          <a:solidFill>
            <a:srgbClr val="4343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800" i="0">
                <a:solidFill>
                  <a:schemeClr val="bg1"/>
                </a:solidFill>
                <a:latin typeface="Open Sans" panose="020B0606030504020204" pitchFamily="34" charset="0"/>
                <a:ea typeface="Open Sans" panose="020B0606030504020204" pitchFamily="34" charset="0"/>
                <a:cs typeface="Open Sans" panose="020B0606030504020204" pitchFamily="34" charset="0"/>
              </a:rPr>
              <a:t>Economic </a:t>
            </a:r>
            <a:r>
              <a:rPr lang="pt-BR" sz="1800" i="0" err="1">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endParaRPr lang="pt-BR" sz="180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CaixaDeTexto 44">
            <a:extLst>
              <a:ext uri="{FF2B5EF4-FFF2-40B4-BE49-F238E27FC236}">
                <a16:creationId xmlns:a16="http://schemas.microsoft.com/office/drawing/2014/main" id="{3C7ED77A-BAC1-7CCA-DD52-AAB99137CC25}"/>
              </a:ext>
            </a:extLst>
          </p:cNvPr>
          <p:cNvSpPr txBox="1"/>
          <p:nvPr/>
        </p:nvSpPr>
        <p:spPr>
          <a:xfrm>
            <a:off x="3761132" y="5723547"/>
            <a:ext cx="2715536" cy="1129220"/>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marL="171450" indent="-171450" algn="just">
              <a:buFont typeface="Wingdings" panose="05000000000000000000" pitchFamily="2" charset="2"/>
              <a:buChar char="q"/>
            </a:pPr>
            <a:r>
              <a:rPr lang="en-US" sz="105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9</a:t>
            </a:r>
            <a:r>
              <a:rPr lang="en-US" sz="1050" b="0" i="0" baseline="300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a:t>
            </a:r>
            <a:r>
              <a:rPr lang="en-US" sz="105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largest global economy: </a:t>
            </a: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7.5% annual GDP growth forecast to 2025 </a:t>
            </a:r>
          </a:p>
          <a:p>
            <a:pPr marL="171450" indent="-171450" algn="just">
              <a:buFont typeface="Wingdings" panose="05000000000000000000" pitchFamily="2" charset="2"/>
              <a:buChar char="q"/>
            </a:pPr>
            <a:endParaRPr lang="en-US" sz="50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Diversified economy less vulnerable to global crises </a:t>
            </a:r>
            <a:endParaRPr lang="en-US" sz="105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endParaRPr lang="en-US" sz="1050" b="0" i="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32" name="Picture 8" descr="Economic Growth Icon Images - Free Download on Freepik">
            <a:extLst>
              <a:ext uri="{FF2B5EF4-FFF2-40B4-BE49-F238E27FC236}">
                <a16:creationId xmlns:a16="http://schemas.microsoft.com/office/drawing/2014/main" id="{87BA91EF-E4E7-31DE-BEB8-5AF5F75CFE2A}"/>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96695" y="4368178"/>
            <a:ext cx="1041382" cy="1202687"/>
          </a:xfrm>
          <a:prstGeom prst="rect">
            <a:avLst/>
          </a:prstGeom>
          <a:noFill/>
          <a:extLst>
            <a:ext uri="{909E8E84-426E-40DD-AFC4-6F175D3DCCD1}">
              <a14:hiddenFill xmlns:a14="http://schemas.microsoft.com/office/drawing/2010/main">
                <a:solidFill>
                  <a:srgbClr val="FFFFFF"/>
                </a:solidFill>
              </a14:hiddenFill>
            </a:ext>
          </a:extLst>
        </p:spPr>
      </p:pic>
      <p:sp>
        <p:nvSpPr>
          <p:cNvPr id="49" name="Seta: Pentágono 48">
            <a:extLst>
              <a:ext uri="{FF2B5EF4-FFF2-40B4-BE49-F238E27FC236}">
                <a16:creationId xmlns:a16="http://schemas.microsoft.com/office/drawing/2014/main" id="{BB0A8356-CE9E-CFAB-6613-AD6EBEF5970E}"/>
              </a:ext>
            </a:extLst>
          </p:cNvPr>
          <p:cNvSpPr/>
          <p:nvPr/>
        </p:nvSpPr>
        <p:spPr>
          <a:xfrm>
            <a:off x="6673587" y="4405853"/>
            <a:ext cx="2638379" cy="323049"/>
          </a:xfrm>
          <a:prstGeom prst="homePlate">
            <a:avLst/>
          </a:prstGeom>
          <a:solidFill>
            <a:srgbClr val="5EB6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800" i="0" err="1">
                <a:solidFill>
                  <a:schemeClr val="bg1"/>
                </a:solidFill>
                <a:latin typeface="Open Sans" panose="020B0606030504020204" pitchFamily="34" charset="0"/>
                <a:ea typeface="Open Sans" panose="020B0606030504020204" pitchFamily="34" charset="0"/>
                <a:cs typeface="Open Sans" panose="020B0606030504020204" pitchFamily="34" charset="0"/>
              </a:rPr>
              <a:t>Sectors</a:t>
            </a:r>
            <a:endParaRPr lang="pt-BR" sz="1800" i="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CaixaDeTexto 49">
            <a:extLst>
              <a:ext uri="{FF2B5EF4-FFF2-40B4-BE49-F238E27FC236}">
                <a16:creationId xmlns:a16="http://schemas.microsoft.com/office/drawing/2014/main" id="{CE935995-DFF0-978F-EC56-262A032B31DF}"/>
              </a:ext>
            </a:extLst>
          </p:cNvPr>
          <p:cNvSpPr txBox="1"/>
          <p:nvPr/>
        </p:nvSpPr>
        <p:spPr>
          <a:xfrm>
            <a:off x="6629924" y="4830169"/>
            <a:ext cx="2608999" cy="1757469"/>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marL="171450" indent="-171450" algn="just">
              <a:buFont typeface="Wingdings" panose="05000000000000000000" pitchFamily="2" charset="2"/>
              <a:buChar char="q"/>
            </a:pP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Brazil is a world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leader</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in agrobusiness,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technology</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and</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renewable</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energy</a:t>
            </a:r>
            <a:endPar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endParaRPr lang="pt-BR" sz="5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Acute</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growth</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expected</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in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these</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sectors</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and</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also</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financial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services</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logistics</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marL="171450" indent="-171450" algn="just">
              <a:buFont typeface="Wingdings" panose="05000000000000000000" pitchFamily="2" charset="2"/>
              <a:buChar char="q"/>
            </a:pPr>
            <a:endParaRPr lang="pt-BR" sz="5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Large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scale</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infrastructure</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investment</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programs</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and</a:t>
            </a:r>
            <a:r>
              <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05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PPP´s</a:t>
            </a:r>
            <a:endPar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Arco 51">
            <a:extLst>
              <a:ext uri="{FF2B5EF4-FFF2-40B4-BE49-F238E27FC236}">
                <a16:creationId xmlns:a16="http://schemas.microsoft.com/office/drawing/2014/main" id="{91396059-2CEB-5F04-6019-EE884B67F89F}"/>
              </a:ext>
            </a:extLst>
          </p:cNvPr>
          <p:cNvSpPr/>
          <p:nvPr/>
        </p:nvSpPr>
        <p:spPr>
          <a:xfrm>
            <a:off x="576123" y="4483028"/>
            <a:ext cx="2138253" cy="1258260"/>
          </a:xfrm>
          <a:prstGeom prst="arc">
            <a:avLst>
              <a:gd name="adj1" fmla="val 16200000"/>
              <a:gd name="adj2" fmla="val 20591205"/>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latin typeface="Open Sans" panose="020B0606030504020204" pitchFamily="34" charset="0"/>
              <a:ea typeface="Open Sans" panose="020B0606030504020204" pitchFamily="34" charset="0"/>
              <a:cs typeface="Open Sans" panose="020B0606030504020204" pitchFamily="34" charset="0"/>
            </a:endParaRPr>
          </a:p>
        </p:txBody>
      </p:sp>
      <p:sp>
        <p:nvSpPr>
          <p:cNvPr id="55" name="CaixaDeTexto 54">
            <a:extLst>
              <a:ext uri="{FF2B5EF4-FFF2-40B4-BE49-F238E27FC236}">
                <a16:creationId xmlns:a16="http://schemas.microsoft.com/office/drawing/2014/main" id="{AC19F876-42B7-1971-9EA6-7AF9D17C5E1B}"/>
              </a:ext>
            </a:extLst>
          </p:cNvPr>
          <p:cNvSpPr txBox="1"/>
          <p:nvPr/>
        </p:nvSpPr>
        <p:spPr>
          <a:xfrm>
            <a:off x="1481039" y="1705086"/>
            <a:ext cx="7757884" cy="230832"/>
          </a:xfrm>
          <a:prstGeom prst="rect">
            <a:avLst/>
          </a:prstGeom>
          <a:noFill/>
        </p:spPr>
        <p:txBody>
          <a:bodyPr wrap="square">
            <a:spAutoFit/>
          </a:bodyPr>
          <a:lstStyle/>
          <a:p>
            <a:r>
              <a:rPr lang="pt-BR" sz="900" err="1">
                <a:latin typeface="Open Sans" panose="020B0606030504020204" pitchFamily="34" charset="0"/>
                <a:ea typeface="Open Sans" panose="020B0606030504020204" pitchFamily="34" charset="0"/>
                <a:cs typeface="Open Sans" panose="020B0606030504020204" pitchFamily="34" charset="0"/>
              </a:rPr>
              <a:t>Federative</a:t>
            </a:r>
            <a:r>
              <a:rPr lang="pt-BR" sz="900">
                <a:latin typeface="Open Sans" panose="020B0606030504020204" pitchFamily="34" charset="0"/>
                <a:ea typeface="Open Sans" panose="020B0606030504020204" pitchFamily="34" charset="0"/>
                <a:cs typeface="Open Sans" panose="020B0606030504020204" pitchFamily="34" charset="0"/>
              </a:rPr>
              <a:t> </a:t>
            </a:r>
            <a:r>
              <a:rPr lang="pt-BR" sz="900" err="1">
                <a:latin typeface="Open Sans" panose="020B0606030504020204" pitchFamily="34" charset="0"/>
                <a:ea typeface="Open Sans" panose="020B0606030504020204" pitchFamily="34" charset="0"/>
                <a:cs typeface="Open Sans" panose="020B0606030504020204" pitchFamily="34" charset="0"/>
              </a:rPr>
              <a:t>Republic</a:t>
            </a:r>
            <a:r>
              <a:rPr lang="pt-BR" sz="900">
                <a:latin typeface="Open Sans" panose="020B0606030504020204" pitchFamily="34" charset="0"/>
                <a:ea typeface="Open Sans" panose="020B0606030504020204" pitchFamily="34" charset="0"/>
                <a:cs typeface="Open Sans" panose="020B0606030504020204" pitchFamily="34" charset="0"/>
              </a:rPr>
              <a:t> </a:t>
            </a:r>
            <a:r>
              <a:rPr lang="pt-BR" sz="900" err="1">
                <a:latin typeface="Open Sans" panose="020B0606030504020204" pitchFamily="34" charset="0"/>
                <a:ea typeface="Open Sans" panose="020B0606030504020204" pitchFamily="34" charset="0"/>
                <a:cs typeface="Open Sans" panose="020B0606030504020204" pitchFamily="34" charset="0"/>
              </a:rPr>
              <a:t>of</a:t>
            </a:r>
            <a:r>
              <a:rPr lang="pt-BR" sz="900">
                <a:latin typeface="Open Sans" panose="020B0606030504020204" pitchFamily="34" charset="0"/>
                <a:ea typeface="Open Sans" panose="020B0606030504020204" pitchFamily="34" charset="0"/>
                <a:cs typeface="Open Sans" panose="020B0606030504020204" pitchFamily="34" charset="0"/>
              </a:rPr>
              <a:t> Brazil</a:t>
            </a:r>
          </a:p>
        </p:txBody>
      </p:sp>
      <p:sp>
        <p:nvSpPr>
          <p:cNvPr id="6" name="Freeform 6">
            <a:extLst>
              <a:ext uri="{FF2B5EF4-FFF2-40B4-BE49-F238E27FC236}">
                <a16:creationId xmlns:a16="http://schemas.microsoft.com/office/drawing/2014/main" id="{0185970E-EDB0-BEF6-86F6-988EFA93B947}"/>
              </a:ext>
            </a:extLst>
          </p:cNvPr>
          <p:cNvSpPr>
            <a:spLocks/>
          </p:cNvSpPr>
          <p:nvPr/>
        </p:nvSpPr>
        <p:spPr bwMode="auto">
          <a:xfrm>
            <a:off x="2280275" y="3199073"/>
            <a:ext cx="477905" cy="859792"/>
          </a:xfrm>
          <a:custGeom>
            <a:avLst/>
            <a:gdLst>
              <a:gd name="T0" fmla="*/ 590845 w 167"/>
              <a:gd name="T1" fmla="*/ 640080 h 280"/>
              <a:gd name="T2" fmla="*/ 541290 w 167"/>
              <a:gd name="T3" fmla="*/ 601980 h 280"/>
              <a:gd name="T4" fmla="*/ 537478 w 167"/>
              <a:gd name="T5" fmla="*/ 556260 h 280"/>
              <a:gd name="T6" fmla="*/ 499359 w 167"/>
              <a:gd name="T7" fmla="*/ 521970 h 280"/>
              <a:gd name="T8" fmla="*/ 491736 w 167"/>
              <a:gd name="T9" fmla="*/ 461010 h 280"/>
              <a:gd name="T10" fmla="*/ 537478 w 167"/>
              <a:gd name="T11" fmla="*/ 400050 h 280"/>
              <a:gd name="T12" fmla="*/ 506983 w 167"/>
              <a:gd name="T13" fmla="*/ 350520 h 280"/>
              <a:gd name="T14" fmla="*/ 400250 w 167"/>
              <a:gd name="T15" fmla="*/ 289560 h 280"/>
              <a:gd name="T16" fmla="*/ 388814 w 167"/>
              <a:gd name="T17" fmla="*/ 270510 h 280"/>
              <a:gd name="T18" fmla="*/ 415498 w 167"/>
              <a:gd name="T19" fmla="*/ 198120 h 280"/>
              <a:gd name="T20" fmla="*/ 381190 w 167"/>
              <a:gd name="T21" fmla="*/ 30480 h 280"/>
              <a:gd name="T22" fmla="*/ 327824 w 167"/>
              <a:gd name="T23" fmla="*/ 11430 h 280"/>
              <a:gd name="T24" fmla="*/ 255398 w 167"/>
              <a:gd name="T25" fmla="*/ 19050 h 280"/>
              <a:gd name="T26" fmla="*/ 335448 w 167"/>
              <a:gd name="T27" fmla="*/ 60960 h 280"/>
              <a:gd name="T28" fmla="*/ 316388 w 167"/>
              <a:gd name="T29" fmla="*/ 99060 h 280"/>
              <a:gd name="T30" fmla="*/ 301140 w 167"/>
              <a:gd name="T31" fmla="*/ 121920 h 280"/>
              <a:gd name="T32" fmla="*/ 285893 w 167"/>
              <a:gd name="T33" fmla="*/ 148590 h 280"/>
              <a:gd name="T34" fmla="*/ 217279 w 167"/>
              <a:gd name="T35" fmla="*/ 205740 h 280"/>
              <a:gd name="T36" fmla="*/ 171536 w 167"/>
              <a:gd name="T37" fmla="*/ 300990 h 280"/>
              <a:gd name="T38" fmla="*/ 198219 w 167"/>
              <a:gd name="T39" fmla="*/ 381000 h 280"/>
              <a:gd name="T40" fmla="*/ 102921 w 167"/>
              <a:gd name="T41" fmla="*/ 510540 h 280"/>
              <a:gd name="T42" fmla="*/ 68614 w 167"/>
              <a:gd name="T43" fmla="*/ 598170 h 280"/>
              <a:gd name="T44" fmla="*/ 41931 w 167"/>
              <a:gd name="T45" fmla="*/ 662940 h 280"/>
              <a:gd name="T46" fmla="*/ 3812 w 167"/>
              <a:gd name="T47" fmla="*/ 811530 h 280"/>
              <a:gd name="T48" fmla="*/ 15248 w 167"/>
              <a:gd name="T49" fmla="*/ 868680 h 280"/>
              <a:gd name="T50" fmla="*/ 11436 w 167"/>
              <a:gd name="T51" fmla="*/ 944880 h 280"/>
              <a:gd name="T52" fmla="*/ 26683 w 167"/>
              <a:gd name="T53" fmla="*/ 986790 h 280"/>
              <a:gd name="T54" fmla="*/ 60990 w 167"/>
              <a:gd name="T55" fmla="*/ 956310 h 280"/>
              <a:gd name="T56" fmla="*/ 121981 w 167"/>
              <a:gd name="T57" fmla="*/ 1009650 h 280"/>
              <a:gd name="T58" fmla="*/ 186783 w 167"/>
              <a:gd name="T59" fmla="*/ 1002030 h 280"/>
              <a:gd name="T60" fmla="*/ 224902 w 167"/>
              <a:gd name="T61" fmla="*/ 1002030 h 280"/>
              <a:gd name="T62" fmla="*/ 251586 w 167"/>
              <a:gd name="T63" fmla="*/ 998220 h 280"/>
              <a:gd name="T64" fmla="*/ 293517 w 167"/>
              <a:gd name="T65" fmla="*/ 1024890 h 280"/>
              <a:gd name="T66" fmla="*/ 327824 w 167"/>
              <a:gd name="T67" fmla="*/ 1021080 h 280"/>
              <a:gd name="T68" fmla="*/ 373567 w 167"/>
              <a:gd name="T69" fmla="*/ 1047750 h 280"/>
              <a:gd name="T70" fmla="*/ 400250 w 167"/>
              <a:gd name="T71" fmla="*/ 1017270 h 280"/>
              <a:gd name="T72" fmla="*/ 545102 w 167"/>
              <a:gd name="T73" fmla="*/ 1002030 h 280"/>
              <a:gd name="T74" fmla="*/ 567974 w 167"/>
              <a:gd name="T75" fmla="*/ 979170 h 280"/>
              <a:gd name="T76" fmla="*/ 564162 w 167"/>
              <a:gd name="T77" fmla="*/ 929640 h 280"/>
              <a:gd name="T78" fmla="*/ 575598 w 167"/>
              <a:gd name="T79" fmla="*/ 868680 h 280"/>
              <a:gd name="T80" fmla="*/ 575598 w 167"/>
              <a:gd name="T81" fmla="*/ 826770 h 280"/>
              <a:gd name="T82" fmla="*/ 526043 w 167"/>
              <a:gd name="T83" fmla="*/ 784860 h 280"/>
              <a:gd name="T84" fmla="*/ 571786 w 167"/>
              <a:gd name="T85" fmla="*/ 720090 h 280"/>
              <a:gd name="T86" fmla="*/ 636588 w 167"/>
              <a:gd name="T87" fmla="*/ 659130 h 2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7" h="280">
                <a:moveTo>
                  <a:pt x="161" y="172"/>
                </a:moveTo>
                <a:cubicBezTo>
                  <a:pt x="158" y="172"/>
                  <a:pt x="158" y="172"/>
                  <a:pt x="158" y="172"/>
                </a:cubicBezTo>
                <a:cubicBezTo>
                  <a:pt x="155" y="168"/>
                  <a:pt x="155" y="168"/>
                  <a:pt x="155" y="168"/>
                </a:cubicBezTo>
                <a:cubicBezTo>
                  <a:pt x="145" y="168"/>
                  <a:pt x="145" y="168"/>
                  <a:pt x="145" y="168"/>
                </a:cubicBezTo>
                <a:cubicBezTo>
                  <a:pt x="145" y="168"/>
                  <a:pt x="144" y="163"/>
                  <a:pt x="144" y="162"/>
                </a:cubicBezTo>
                <a:cubicBezTo>
                  <a:pt x="144" y="162"/>
                  <a:pt x="143" y="158"/>
                  <a:pt x="142" y="158"/>
                </a:cubicBezTo>
                <a:cubicBezTo>
                  <a:pt x="141" y="157"/>
                  <a:pt x="138" y="154"/>
                  <a:pt x="138" y="154"/>
                </a:cubicBezTo>
                <a:cubicBezTo>
                  <a:pt x="138" y="153"/>
                  <a:pt x="139" y="150"/>
                  <a:pt x="139" y="150"/>
                </a:cubicBezTo>
                <a:cubicBezTo>
                  <a:pt x="139" y="149"/>
                  <a:pt x="141" y="147"/>
                  <a:pt x="141" y="146"/>
                </a:cubicBezTo>
                <a:cubicBezTo>
                  <a:pt x="141" y="146"/>
                  <a:pt x="139" y="142"/>
                  <a:pt x="138" y="142"/>
                </a:cubicBezTo>
                <a:cubicBezTo>
                  <a:pt x="138" y="142"/>
                  <a:pt x="132" y="143"/>
                  <a:pt x="132" y="142"/>
                </a:cubicBezTo>
                <a:cubicBezTo>
                  <a:pt x="131" y="141"/>
                  <a:pt x="131" y="139"/>
                  <a:pt x="131" y="137"/>
                </a:cubicBezTo>
                <a:cubicBezTo>
                  <a:pt x="130" y="136"/>
                  <a:pt x="130" y="134"/>
                  <a:pt x="129" y="133"/>
                </a:cubicBezTo>
                <a:cubicBezTo>
                  <a:pt x="129" y="133"/>
                  <a:pt x="122" y="129"/>
                  <a:pt x="122" y="129"/>
                </a:cubicBezTo>
                <a:cubicBezTo>
                  <a:pt x="129" y="121"/>
                  <a:pt x="129" y="121"/>
                  <a:pt x="129" y="121"/>
                </a:cubicBezTo>
                <a:cubicBezTo>
                  <a:pt x="129" y="121"/>
                  <a:pt x="128" y="116"/>
                  <a:pt x="128" y="116"/>
                </a:cubicBezTo>
                <a:cubicBezTo>
                  <a:pt x="128" y="115"/>
                  <a:pt x="131" y="107"/>
                  <a:pt x="131" y="107"/>
                </a:cubicBezTo>
                <a:cubicBezTo>
                  <a:pt x="141" y="105"/>
                  <a:pt x="141" y="105"/>
                  <a:pt x="141" y="105"/>
                </a:cubicBezTo>
                <a:cubicBezTo>
                  <a:pt x="143" y="95"/>
                  <a:pt x="143" y="95"/>
                  <a:pt x="143" y="95"/>
                </a:cubicBezTo>
                <a:cubicBezTo>
                  <a:pt x="143" y="95"/>
                  <a:pt x="139" y="91"/>
                  <a:pt x="138" y="91"/>
                </a:cubicBezTo>
                <a:cubicBezTo>
                  <a:pt x="137" y="90"/>
                  <a:pt x="133" y="92"/>
                  <a:pt x="133" y="92"/>
                </a:cubicBezTo>
                <a:cubicBezTo>
                  <a:pt x="124" y="97"/>
                  <a:pt x="124" y="97"/>
                  <a:pt x="124" y="97"/>
                </a:cubicBezTo>
                <a:cubicBezTo>
                  <a:pt x="124" y="97"/>
                  <a:pt x="113" y="82"/>
                  <a:pt x="113" y="82"/>
                </a:cubicBezTo>
                <a:cubicBezTo>
                  <a:pt x="112" y="81"/>
                  <a:pt x="105" y="76"/>
                  <a:pt x="105" y="76"/>
                </a:cubicBezTo>
                <a:cubicBezTo>
                  <a:pt x="109" y="73"/>
                  <a:pt x="109" y="73"/>
                  <a:pt x="109" y="73"/>
                </a:cubicBezTo>
                <a:cubicBezTo>
                  <a:pt x="109" y="73"/>
                  <a:pt x="107" y="72"/>
                  <a:pt x="107" y="72"/>
                </a:cubicBezTo>
                <a:cubicBezTo>
                  <a:pt x="107" y="71"/>
                  <a:pt x="102" y="71"/>
                  <a:pt x="102" y="71"/>
                </a:cubicBezTo>
                <a:cubicBezTo>
                  <a:pt x="102" y="71"/>
                  <a:pt x="101" y="68"/>
                  <a:pt x="101" y="67"/>
                </a:cubicBezTo>
                <a:cubicBezTo>
                  <a:pt x="101" y="67"/>
                  <a:pt x="107" y="61"/>
                  <a:pt x="107" y="61"/>
                </a:cubicBezTo>
                <a:cubicBezTo>
                  <a:pt x="107" y="61"/>
                  <a:pt x="109" y="53"/>
                  <a:pt x="109" y="52"/>
                </a:cubicBezTo>
                <a:cubicBezTo>
                  <a:pt x="109" y="52"/>
                  <a:pt x="112" y="42"/>
                  <a:pt x="112" y="42"/>
                </a:cubicBezTo>
                <a:cubicBezTo>
                  <a:pt x="109" y="13"/>
                  <a:pt x="109" y="13"/>
                  <a:pt x="109" y="13"/>
                </a:cubicBezTo>
                <a:cubicBezTo>
                  <a:pt x="100" y="8"/>
                  <a:pt x="100" y="8"/>
                  <a:pt x="100" y="8"/>
                </a:cubicBezTo>
                <a:cubicBezTo>
                  <a:pt x="97" y="7"/>
                  <a:pt x="97" y="7"/>
                  <a:pt x="97" y="7"/>
                </a:cubicBezTo>
                <a:cubicBezTo>
                  <a:pt x="95" y="3"/>
                  <a:pt x="95" y="3"/>
                  <a:pt x="95" y="3"/>
                </a:cubicBezTo>
                <a:cubicBezTo>
                  <a:pt x="86" y="3"/>
                  <a:pt x="86" y="3"/>
                  <a:pt x="86" y="3"/>
                </a:cubicBezTo>
                <a:cubicBezTo>
                  <a:pt x="86" y="3"/>
                  <a:pt x="83" y="0"/>
                  <a:pt x="83" y="0"/>
                </a:cubicBezTo>
                <a:cubicBezTo>
                  <a:pt x="83" y="0"/>
                  <a:pt x="76" y="0"/>
                  <a:pt x="76" y="0"/>
                </a:cubicBezTo>
                <a:cubicBezTo>
                  <a:pt x="67" y="5"/>
                  <a:pt x="67" y="5"/>
                  <a:pt x="67" y="5"/>
                </a:cubicBezTo>
                <a:cubicBezTo>
                  <a:pt x="72" y="8"/>
                  <a:pt x="72" y="8"/>
                  <a:pt x="72" y="8"/>
                </a:cubicBezTo>
                <a:cubicBezTo>
                  <a:pt x="79" y="8"/>
                  <a:pt x="79" y="8"/>
                  <a:pt x="79" y="8"/>
                </a:cubicBezTo>
                <a:cubicBezTo>
                  <a:pt x="88" y="16"/>
                  <a:pt x="88" y="16"/>
                  <a:pt x="88" y="16"/>
                </a:cubicBezTo>
                <a:cubicBezTo>
                  <a:pt x="83" y="18"/>
                  <a:pt x="83" y="18"/>
                  <a:pt x="83" y="18"/>
                </a:cubicBezTo>
                <a:cubicBezTo>
                  <a:pt x="83" y="18"/>
                  <a:pt x="83" y="22"/>
                  <a:pt x="83" y="23"/>
                </a:cubicBezTo>
                <a:cubicBezTo>
                  <a:pt x="83" y="23"/>
                  <a:pt x="83" y="26"/>
                  <a:pt x="83" y="26"/>
                </a:cubicBezTo>
                <a:cubicBezTo>
                  <a:pt x="83" y="26"/>
                  <a:pt x="81" y="28"/>
                  <a:pt x="81" y="28"/>
                </a:cubicBezTo>
                <a:cubicBezTo>
                  <a:pt x="81" y="29"/>
                  <a:pt x="82" y="32"/>
                  <a:pt x="82" y="32"/>
                </a:cubicBezTo>
                <a:cubicBezTo>
                  <a:pt x="79" y="32"/>
                  <a:pt x="79" y="32"/>
                  <a:pt x="79" y="32"/>
                </a:cubicBezTo>
                <a:cubicBezTo>
                  <a:pt x="79" y="32"/>
                  <a:pt x="78" y="35"/>
                  <a:pt x="78" y="36"/>
                </a:cubicBezTo>
                <a:cubicBezTo>
                  <a:pt x="78" y="37"/>
                  <a:pt x="79" y="40"/>
                  <a:pt x="79" y="40"/>
                </a:cubicBezTo>
                <a:cubicBezTo>
                  <a:pt x="79" y="40"/>
                  <a:pt x="75" y="39"/>
                  <a:pt x="75" y="39"/>
                </a:cubicBezTo>
                <a:cubicBezTo>
                  <a:pt x="74" y="40"/>
                  <a:pt x="72" y="42"/>
                  <a:pt x="71" y="43"/>
                </a:cubicBezTo>
                <a:cubicBezTo>
                  <a:pt x="70" y="44"/>
                  <a:pt x="69" y="52"/>
                  <a:pt x="69" y="52"/>
                </a:cubicBezTo>
                <a:cubicBezTo>
                  <a:pt x="57" y="54"/>
                  <a:pt x="57" y="54"/>
                  <a:pt x="57" y="54"/>
                </a:cubicBezTo>
                <a:cubicBezTo>
                  <a:pt x="51" y="60"/>
                  <a:pt x="51" y="60"/>
                  <a:pt x="51" y="60"/>
                </a:cubicBezTo>
                <a:cubicBezTo>
                  <a:pt x="52" y="71"/>
                  <a:pt x="52" y="71"/>
                  <a:pt x="52" y="71"/>
                </a:cubicBezTo>
                <a:cubicBezTo>
                  <a:pt x="52" y="71"/>
                  <a:pt x="45" y="79"/>
                  <a:pt x="45" y="79"/>
                </a:cubicBezTo>
                <a:cubicBezTo>
                  <a:pt x="45" y="79"/>
                  <a:pt x="46" y="81"/>
                  <a:pt x="46" y="81"/>
                </a:cubicBezTo>
                <a:cubicBezTo>
                  <a:pt x="46" y="82"/>
                  <a:pt x="53" y="87"/>
                  <a:pt x="53" y="87"/>
                </a:cubicBezTo>
                <a:cubicBezTo>
                  <a:pt x="53" y="87"/>
                  <a:pt x="52" y="99"/>
                  <a:pt x="52" y="100"/>
                </a:cubicBezTo>
                <a:cubicBezTo>
                  <a:pt x="52" y="101"/>
                  <a:pt x="43" y="116"/>
                  <a:pt x="43" y="116"/>
                </a:cubicBezTo>
                <a:cubicBezTo>
                  <a:pt x="35" y="125"/>
                  <a:pt x="35" y="125"/>
                  <a:pt x="35" y="125"/>
                </a:cubicBezTo>
                <a:cubicBezTo>
                  <a:pt x="27" y="134"/>
                  <a:pt x="27" y="134"/>
                  <a:pt x="27" y="134"/>
                </a:cubicBezTo>
                <a:cubicBezTo>
                  <a:pt x="23" y="136"/>
                  <a:pt x="23" y="136"/>
                  <a:pt x="23" y="136"/>
                </a:cubicBezTo>
                <a:cubicBezTo>
                  <a:pt x="23" y="145"/>
                  <a:pt x="23" y="145"/>
                  <a:pt x="23" y="145"/>
                </a:cubicBezTo>
                <a:cubicBezTo>
                  <a:pt x="18" y="157"/>
                  <a:pt x="18" y="157"/>
                  <a:pt x="18" y="157"/>
                </a:cubicBezTo>
                <a:cubicBezTo>
                  <a:pt x="18" y="157"/>
                  <a:pt x="15" y="161"/>
                  <a:pt x="15" y="161"/>
                </a:cubicBezTo>
                <a:cubicBezTo>
                  <a:pt x="15" y="161"/>
                  <a:pt x="11" y="168"/>
                  <a:pt x="11" y="168"/>
                </a:cubicBezTo>
                <a:cubicBezTo>
                  <a:pt x="10" y="169"/>
                  <a:pt x="11" y="174"/>
                  <a:pt x="11" y="174"/>
                </a:cubicBezTo>
                <a:cubicBezTo>
                  <a:pt x="5" y="187"/>
                  <a:pt x="5" y="187"/>
                  <a:pt x="5" y="187"/>
                </a:cubicBezTo>
                <a:cubicBezTo>
                  <a:pt x="4" y="203"/>
                  <a:pt x="4" y="203"/>
                  <a:pt x="4" y="203"/>
                </a:cubicBezTo>
                <a:cubicBezTo>
                  <a:pt x="4" y="203"/>
                  <a:pt x="0" y="212"/>
                  <a:pt x="1" y="213"/>
                </a:cubicBezTo>
                <a:cubicBezTo>
                  <a:pt x="1" y="214"/>
                  <a:pt x="3" y="218"/>
                  <a:pt x="3" y="218"/>
                </a:cubicBezTo>
                <a:cubicBezTo>
                  <a:pt x="3" y="218"/>
                  <a:pt x="1" y="222"/>
                  <a:pt x="1" y="222"/>
                </a:cubicBezTo>
                <a:cubicBezTo>
                  <a:pt x="2" y="223"/>
                  <a:pt x="4" y="228"/>
                  <a:pt x="4" y="228"/>
                </a:cubicBezTo>
                <a:cubicBezTo>
                  <a:pt x="4" y="229"/>
                  <a:pt x="2" y="235"/>
                  <a:pt x="2" y="236"/>
                </a:cubicBezTo>
                <a:cubicBezTo>
                  <a:pt x="2" y="236"/>
                  <a:pt x="5" y="243"/>
                  <a:pt x="4" y="243"/>
                </a:cubicBezTo>
                <a:cubicBezTo>
                  <a:pt x="4" y="243"/>
                  <a:pt x="4" y="247"/>
                  <a:pt x="3" y="248"/>
                </a:cubicBezTo>
                <a:cubicBezTo>
                  <a:pt x="3" y="249"/>
                  <a:pt x="1" y="252"/>
                  <a:pt x="1" y="252"/>
                </a:cubicBezTo>
                <a:cubicBezTo>
                  <a:pt x="1" y="252"/>
                  <a:pt x="3" y="255"/>
                  <a:pt x="3" y="256"/>
                </a:cubicBezTo>
                <a:cubicBezTo>
                  <a:pt x="4" y="256"/>
                  <a:pt x="7" y="259"/>
                  <a:pt x="7" y="259"/>
                </a:cubicBezTo>
                <a:cubicBezTo>
                  <a:pt x="12" y="249"/>
                  <a:pt x="12" y="249"/>
                  <a:pt x="12" y="249"/>
                </a:cubicBezTo>
                <a:cubicBezTo>
                  <a:pt x="19" y="244"/>
                  <a:pt x="19" y="244"/>
                  <a:pt x="19" y="244"/>
                </a:cubicBezTo>
                <a:cubicBezTo>
                  <a:pt x="19" y="244"/>
                  <a:pt x="16" y="250"/>
                  <a:pt x="16" y="251"/>
                </a:cubicBezTo>
                <a:cubicBezTo>
                  <a:pt x="15" y="252"/>
                  <a:pt x="14" y="255"/>
                  <a:pt x="14" y="255"/>
                </a:cubicBezTo>
                <a:cubicBezTo>
                  <a:pt x="16" y="259"/>
                  <a:pt x="16" y="259"/>
                  <a:pt x="16" y="259"/>
                </a:cubicBezTo>
                <a:cubicBezTo>
                  <a:pt x="32" y="265"/>
                  <a:pt x="32" y="265"/>
                  <a:pt x="32" y="265"/>
                </a:cubicBezTo>
                <a:cubicBezTo>
                  <a:pt x="43" y="273"/>
                  <a:pt x="43" y="273"/>
                  <a:pt x="43" y="273"/>
                </a:cubicBezTo>
                <a:cubicBezTo>
                  <a:pt x="47" y="272"/>
                  <a:pt x="47" y="272"/>
                  <a:pt x="47" y="272"/>
                </a:cubicBezTo>
                <a:cubicBezTo>
                  <a:pt x="49" y="263"/>
                  <a:pt x="49" y="263"/>
                  <a:pt x="49" y="263"/>
                </a:cubicBezTo>
                <a:cubicBezTo>
                  <a:pt x="52" y="257"/>
                  <a:pt x="52" y="257"/>
                  <a:pt x="52" y="257"/>
                </a:cubicBezTo>
                <a:cubicBezTo>
                  <a:pt x="55" y="259"/>
                  <a:pt x="55" y="259"/>
                  <a:pt x="55" y="259"/>
                </a:cubicBezTo>
                <a:cubicBezTo>
                  <a:pt x="59" y="263"/>
                  <a:pt x="59" y="263"/>
                  <a:pt x="59" y="263"/>
                </a:cubicBezTo>
                <a:cubicBezTo>
                  <a:pt x="61" y="259"/>
                  <a:pt x="61" y="259"/>
                  <a:pt x="61" y="259"/>
                </a:cubicBezTo>
                <a:cubicBezTo>
                  <a:pt x="64" y="259"/>
                  <a:pt x="64" y="259"/>
                  <a:pt x="64" y="259"/>
                </a:cubicBezTo>
                <a:cubicBezTo>
                  <a:pt x="66" y="262"/>
                  <a:pt x="66" y="262"/>
                  <a:pt x="66" y="262"/>
                </a:cubicBezTo>
                <a:cubicBezTo>
                  <a:pt x="71" y="266"/>
                  <a:pt x="71" y="266"/>
                  <a:pt x="71" y="266"/>
                </a:cubicBezTo>
                <a:cubicBezTo>
                  <a:pt x="74" y="274"/>
                  <a:pt x="74" y="274"/>
                  <a:pt x="74" y="274"/>
                </a:cubicBezTo>
                <a:cubicBezTo>
                  <a:pt x="77" y="269"/>
                  <a:pt x="77" y="269"/>
                  <a:pt x="77" y="269"/>
                </a:cubicBezTo>
                <a:cubicBezTo>
                  <a:pt x="77" y="273"/>
                  <a:pt x="77" y="273"/>
                  <a:pt x="77" y="273"/>
                </a:cubicBezTo>
                <a:cubicBezTo>
                  <a:pt x="82" y="272"/>
                  <a:pt x="82" y="272"/>
                  <a:pt x="82" y="272"/>
                </a:cubicBezTo>
                <a:cubicBezTo>
                  <a:pt x="86" y="268"/>
                  <a:pt x="86" y="268"/>
                  <a:pt x="86" y="268"/>
                </a:cubicBezTo>
                <a:cubicBezTo>
                  <a:pt x="87" y="273"/>
                  <a:pt x="87" y="273"/>
                  <a:pt x="87" y="273"/>
                </a:cubicBezTo>
                <a:cubicBezTo>
                  <a:pt x="90" y="273"/>
                  <a:pt x="90" y="273"/>
                  <a:pt x="90" y="273"/>
                </a:cubicBezTo>
                <a:cubicBezTo>
                  <a:pt x="98" y="275"/>
                  <a:pt x="98" y="275"/>
                  <a:pt x="98" y="275"/>
                </a:cubicBezTo>
                <a:cubicBezTo>
                  <a:pt x="102" y="280"/>
                  <a:pt x="102" y="280"/>
                  <a:pt x="102" y="280"/>
                </a:cubicBezTo>
                <a:cubicBezTo>
                  <a:pt x="104" y="278"/>
                  <a:pt x="104" y="278"/>
                  <a:pt x="104" y="278"/>
                </a:cubicBezTo>
                <a:cubicBezTo>
                  <a:pt x="105" y="267"/>
                  <a:pt x="105" y="267"/>
                  <a:pt x="105" y="267"/>
                </a:cubicBezTo>
                <a:cubicBezTo>
                  <a:pt x="111" y="274"/>
                  <a:pt x="111" y="274"/>
                  <a:pt x="111" y="274"/>
                </a:cubicBezTo>
                <a:cubicBezTo>
                  <a:pt x="133" y="263"/>
                  <a:pt x="133" y="263"/>
                  <a:pt x="133" y="263"/>
                </a:cubicBezTo>
                <a:cubicBezTo>
                  <a:pt x="143" y="263"/>
                  <a:pt x="143" y="263"/>
                  <a:pt x="143" y="263"/>
                </a:cubicBezTo>
                <a:cubicBezTo>
                  <a:pt x="144" y="260"/>
                  <a:pt x="144" y="260"/>
                  <a:pt x="144" y="260"/>
                </a:cubicBezTo>
                <a:cubicBezTo>
                  <a:pt x="148" y="263"/>
                  <a:pt x="148" y="263"/>
                  <a:pt x="148" y="263"/>
                </a:cubicBezTo>
                <a:cubicBezTo>
                  <a:pt x="148" y="263"/>
                  <a:pt x="149" y="257"/>
                  <a:pt x="149" y="257"/>
                </a:cubicBezTo>
                <a:cubicBezTo>
                  <a:pt x="149" y="256"/>
                  <a:pt x="150" y="251"/>
                  <a:pt x="150" y="250"/>
                </a:cubicBezTo>
                <a:cubicBezTo>
                  <a:pt x="150" y="249"/>
                  <a:pt x="153" y="248"/>
                  <a:pt x="153" y="248"/>
                </a:cubicBezTo>
                <a:cubicBezTo>
                  <a:pt x="153" y="248"/>
                  <a:pt x="149" y="245"/>
                  <a:pt x="148" y="244"/>
                </a:cubicBezTo>
                <a:cubicBezTo>
                  <a:pt x="148" y="244"/>
                  <a:pt x="146" y="237"/>
                  <a:pt x="146" y="237"/>
                </a:cubicBezTo>
                <a:cubicBezTo>
                  <a:pt x="146" y="236"/>
                  <a:pt x="145" y="232"/>
                  <a:pt x="145" y="232"/>
                </a:cubicBezTo>
                <a:cubicBezTo>
                  <a:pt x="145" y="231"/>
                  <a:pt x="151" y="228"/>
                  <a:pt x="151" y="228"/>
                </a:cubicBezTo>
                <a:cubicBezTo>
                  <a:pt x="146" y="226"/>
                  <a:pt x="146" y="226"/>
                  <a:pt x="146" y="226"/>
                </a:cubicBezTo>
                <a:cubicBezTo>
                  <a:pt x="146" y="226"/>
                  <a:pt x="147" y="221"/>
                  <a:pt x="148" y="221"/>
                </a:cubicBezTo>
                <a:cubicBezTo>
                  <a:pt x="148" y="220"/>
                  <a:pt x="151" y="217"/>
                  <a:pt x="151" y="217"/>
                </a:cubicBezTo>
                <a:cubicBezTo>
                  <a:pt x="146" y="214"/>
                  <a:pt x="146" y="214"/>
                  <a:pt x="146" y="214"/>
                </a:cubicBezTo>
                <a:cubicBezTo>
                  <a:pt x="146" y="214"/>
                  <a:pt x="142" y="213"/>
                  <a:pt x="141" y="212"/>
                </a:cubicBezTo>
                <a:cubicBezTo>
                  <a:pt x="141" y="211"/>
                  <a:pt x="138" y="206"/>
                  <a:pt x="138" y="206"/>
                </a:cubicBezTo>
                <a:cubicBezTo>
                  <a:pt x="138" y="205"/>
                  <a:pt x="143" y="202"/>
                  <a:pt x="143" y="201"/>
                </a:cubicBezTo>
                <a:cubicBezTo>
                  <a:pt x="143" y="201"/>
                  <a:pt x="147" y="195"/>
                  <a:pt x="147" y="194"/>
                </a:cubicBezTo>
                <a:cubicBezTo>
                  <a:pt x="147" y="193"/>
                  <a:pt x="150" y="190"/>
                  <a:pt x="150" y="189"/>
                </a:cubicBezTo>
                <a:cubicBezTo>
                  <a:pt x="150" y="189"/>
                  <a:pt x="153" y="183"/>
                  <a:pt x="153" y="183"/>
                </a:cubicBezTo>
                <a:cubicBezTo>
                  <a:pt x="156" y="182"/>
                  <a:pt x="156" y="182"/>
                  <a:pt x="156" y="182"/>
                </a:cubicBezTo>
                <a:cubicBezTo>
                  <a:pt x="167" y="173"/>
                  <a:pt x="167" y="173"/>
                  <a:pt x="167" y="173"/>
                </a:cubicBezTo>
                <a:cubicBezTo>
                  <a:pt x="167" y="173"/>
                  <a:pt x="167" y="171"/>
                  <a:pt x="167" y="170"/>
                </a:cubicBezTo>
                <a:lnTo>
                  <a:pt x="161" y="172"/>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8">
            <a:extLst>
              <a:ext uri="{FF2B5EF4-FFF2-40B4-BE49-F238E27FC236}">
                <a16:creationId xmlns:a16="http://schemas.microsoft.com/office/drawing/2014/main" id="{53E673DD-590F-EDAB-03AC-934637310B00}"/>
              </a:ext>
            </a:extLst>
          </p:cNvPr>
          <p:cNvSpPr>
            <a:spLocks/>
          </p:cNvSpPr>
          <p:nvPr/>
        </p:nvSpPr>
        <p:spPr bwMode="auto">
          <a:xfrm>
            <a:off x="3475633" y="3648161"/>
            <a:ext cx="171617" cy="214948"/>
          </a:xfrm>
          <a:custGeom>
            <a:avLst/>
            <a:gdLst>
              <a:gd name="T0" fmla="*/ 209550 w 60"/>
              <a:gd name="T1" fmla="*/ 114300 h 70"/>
              <a:gd name="T2" fmla="*/ 205740 w 60"/>
              <a:gd name="T3" fmla="*/ 102870 h 70"/>
              <a:gd name="T4" fmla="*/ 194310 w 60"/>
              <a:gd name="T5" fmla="*/ 95250 h 70"/>
              <a:gd name="T6" fmla="*/ 163830 w 60"/>
              <a:gd name="T7" fmla="*/ 80010 h 70"/>
              <a:gd name="T8" fmla="*/ 163830 w 60"/>
              <a:gd name="T9" fmla="*/ 60960 h 70"/>
              <a:gd name="T10" fmla="*/ 30480 w 60"/>
              <a:gd name="T11" fmla="*/ 0 h 70"/>
              <a:gd name="T12" fmla="*/ 30480 w 60"/>
              <a:gd name="T13" fmla="*/ 49530 h 70"/>
              <a:gd name="T14" fmla="*/ 38100 w 60"/>
              <a:gd name="T15" fmla="*/ 57150 h 70"/>
              <a:gd name="T16" fmla="*/ 49530 w 60"/>
              <a:gd name="T17" fmla="*/ 68580 h 70"/>
              <a:gd name="T18" fmla="*/ 53340 w 60"/>
              <a:gd name="T19" fmla="*/ 87630 h 70"/>
              <a:gd name="T20" fmla="*/ 45720 w 60"/>
              <a:gd name="T21" fmla="*/ 114300 h 70"/>
              <a:gd name="T22" fmla="*/ 49530 w 60"/>
              <a:gd name="T23" fmla="*/ 152400 h 70"/>
              <a:gd name="T24" fmla="*/ 38100 w 60"/>
              <a:gd name="T25" fmla="*/ 160020 h 70"/>
              <a:gd name="T26" fmla="*/ 26670 w 60"/>
              <a:gd name="T27" fmla="*/ 156210 h 70"/>
              <a:gd name="T28" fmla="*/ 0 w 60"/>
              <a:gd name="T29" fmla="*/ 152400 h 70"/>
              <a:gd name="T30" fmla="*/ 0 w 60"/>
              <a:gd name="T31" fmla="*/ 167640 h 70"/>
              <a:gd name="T32" fmla="*/ 0 w 60"/>
              <a:gd name="T33" fmla="*/ 186690 h 70"/>
              <a:gd name="T34" fmla="*/ 11430 w 60"/>
              <a:gd name="T35" fmla="*/ 190500 h 70"/>
              <a:gd name="T36" fmla="*/ 19050 w 60"/>
              <a:gd name="T37" fmla="*/ 201930 h 70"/>
              <a:gd name="T38" fmla="*/ 30480 w 60"/>
              <a:gd name="T39" fmla="*/ 228600 h 70"/>
              <a:gd name="T40" fmla="*/ 41910 w 60"/>
              <a:gd name="T41" fmla="*/ 247650 h 70"/>
              <a:gd name="T42" fmla="*/ 57150 w 60"/>
              <a:gd name="T43" fmla="*/ 266700 h 70"/>
              <a:gd name="T44" fmla="*/ 76200 w 60"/>
              <a:gd name="T45" fmla="*/ 262890 h 70"/>
              <a:gd name="T46" fmla="*/ 99060 w 60"/>
              <a:gd name="T47" fmla="*/ 251460 h 70"/>
              <a:gd name="T48" fmla="*/ 118110 w 60"/>
              <a:gd name="T49" fmla="*/ 247650 h 70"/>
              <a:gd name="T50" fmla="*/ 118110 w 60"/>
              <a:gd name="T51" fmla="*/ 240030 h 70"/>
              <a:gd name="T52" fmla="*/ 129540 w 60"/>
              <a:gd name="T53" fmla="*/ 228600 h 70"/>
              <a:gd name="T54" fmla="*/ 137160 w 60"/>
              <a:gd name="T55" fmla="*/ 213360 h 70"/>
              <a:gd name="T56" fmla="*/ 144780 w 60"/>
              <a:gd name="T57" fmla="*/ 198120 h 70"/>
              <a:gd name="T58" fmla="*/ 148590 w 60"/>
              <a:gd name="T59" fmla="*/ 190500 h 70"/>
              <a:gd name="T60" fmla="*/ 148590 w 60"/>
              <a:gd name="T61" fmla="*/ 171450 h 70"/>
              <a:gd name="T62" fmla="*/ 156210 w 60"/>
              <a:gd name="T63" fmla="*/ 175260 h 70"/>
              <a:gd name="T64" fmla="*/ 167640 w 60"/>
              <a:gd name="T65" fmla="*/ 171450 h 70"/>
              <a:gd name="T66" fmla="*/ 182880 w 60"/>
              <a:gd name="T67" fmla="*/ 156210 h 70"/>
              <a:gd name="T68" fmla="*/ 201930 w 60"/>
              <a:gd name="T69" fmla="*/ 140970 h 70"/>
              <a:gd name="T70" fmla="*/ 220980 w 60"/>
              <a:gd name="T71" fmla="*/ 133350 h 70"/>
              <a:gd name="T72" fmla="*/ 228600 w 60"/>
              <a:gd name="T73" fmla="*/ 129540 h 70"/>
              <a:gd name="T74" fmla="*/ 224790 w 60"/>
              <a:gd name="T75" fmla="*/ 118110 h 70"/>
              <a:gd name="T76" fmla="*/ 209550 w 60"/>
              <a:gd name="T77" fmla="*/ 114300 h 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 h="70">
                <a:moveTo>
                  <a:pt x="55" y="30"/>
                </a:moveTo>
                <a:cubicBezTo>
                  <a:pt x="55" y="30"/>
                  <a:pt x="55" y="27"/>
                  <a:pt x="54" y="27"/>
                </a:cubicBezTo>
                <a:cubicBezTo>
                  <a:pt x="53" y="26"/>
                  <a:pt x="52" y="25"/>
                  <a:pt x="51" y="25"/>
                </a:cubicBezTo>
                <a:cubicBezTo>
                  <a:pt x="50" y="25"/>
                  <a:pt x="43" y="22"/>
                  <a:pt x="43" y="21"/>
                </a:cubicBezTo>
                <a:cubicBezTo>
                  <a:pt x="43" y="20"/>
                  <a:pt x="43" y="16"/>
                  <a:pt x="43" y="16"/>
                </a:cubicBezTo>
                <a:cubicBezTo>
                  <a:pt x="8" y="0"/>
                  <a:pt x="8" y="0"/>
                  <a:pt x="8" y="0"/>
                </a:cubicBezTo>
                <a:cubicBezTo>
                  <a:pt x="8" y="13"/>
                  <a:pt x="8" y="13"/>
                  <a:pt x="8" y="13"/>
                </a:cubicBezTo>
                <a:cubicBezTo>
                  <a:pt x="8" y="13"/>
                  <a:pt x="10" y="14"/>
                  <a:pt x="10" y="15"/>
                </a:cubicBezTo>
                <a:cubicBezTo>
                  <a:pt x="11" y="15"/>
                  <a:pt x="13" y="17"/>
                  <a:pt x="13" y="18"/>
                </a:cubicBezTo>
                <a:cubicBezTo>
                  <a:pt x="13" y="18"/>
                  <a:pt x="14" y="23"/>
                  <a:pt x="14" y="23"/>
                </a:cubicBezTo>
                <a:cubicBezTo>
                  <a:pt x="12" y="30"/>
                  <a:pt x="12" y="30"/>
                  <a:pt x="12" y="30"/>
                </a:cubicBezTo>
                <a:cubicBezTo>
                  <a:pt x="13" y="40"/>
                  <a:pt x="13" y="40"/>
                  <a:pt x="13" y="40"/>
                </a:cubicBezTo>
                <a:cubicBezTo>
                  <a:pt x="13" y="40"/>
                  <a:pt x="11" y="41"/>
                  <a:pt x="10" y="42"/>
                </a:cubicBezTo>
                <a:cubicBezTo>
                  <a:pt x="10" y="42"/>
                  <a:pt x="7" y="41"/>
                  <a:pt x="7" y="41"/>
                </a:cubicBezTo>
                <a:cubicBezTo>
                  <a:pt x="0" y="40"/>
                  <a:pt x="0" y="40"/>
                  <a:pt x="0" y="40"/>
                </a:cubicBezTo>
                <a:cubicBezTo>
                  <a:pt x="0" y="40"/>
                  <a:pt x="0" y="43"/>
                  <a:pt x="0" y="44"/>
                </a:cubicBezTo>
                <a:cubicBezTo>
                  <a:pt x="0" y="45"/>
                  <a:pt x="0" y="48"/>
                  <a:pt x="0" y="49"/>
                </a:cubicBezTo>
                <a:cubicBezTo>
                  <a:pt x="0" y="49"/>
                  <a:pt x="3" y="50"/>
                  <a:pt x="3" y="50"/>
                </a:cubicBezTo>
                <a:cubicBezTo>
                  <a:pt x="3" y="50"/>
                  <a:pt x="5" y="53"/>
                  <a:pt x="5" y="53"/>
                </a:cubicBezTo>
                <a:cubicBezTo>
                  <a:pt x="6" y="54"/>
                  <a:pt x="8" y="60"/>
                  <a:pt x="8" y="60"/>
                </a:cubicBezTo>
                <a:cubicBezTo>
                  <a:pt x="8" y="61"/>
                  <a:pt x="11" y="65"/>
                  <a:pt x="11" y="65"/>
                </a:cubicBezTo>
                <a:cubicBezTo>
                  <a:pt x="12" y="66"/>
                  <a:pt x="15" y="70"/>
                  <a:pt x="15" y="70"/>
                </a:cubicBezTo>
                <a:cubicBezTo>
                  <a:pt x="15" y="70"/>
                  <a:pt x="19" y="69"/>
                  <a:pt x="20" y="69"/>
                </a:cubicBezTo>
                <a:cubicBezTo>
                  <a:pt x="20" y="69"/>
                  <a:pt x="26" y="66"/>
                  <a:pt x="26" y="66"/>
                </a:cubicBezTo>
                <a:cubicBezTo>
                  <a:pt x="31" y="65"/>
                  <a:pt x="31" y="65"/>
                  <a:pt x="31" y="65"/>
                </a:cubicBezTo>
                <a:cubicBezTo>
                  <a:pt x="31" y="64"/>
                  <a:pt x="31" y="63"/>
                  <a:pt x="31" y="63"/>
                </a:cubicBezTo>
                <a:cubicBezTo>
                  <a:pt x="31" y="62"/>
                  <a:pt x="33" y="61"/>
                  <a:pt x="34" y="60"/>
                </a:cubicBezTo>
                <a:cubicBezTo>
                  <a:pt x="35" y="59"/>
                  <a:pt x="36" y="56"/>
                  <a:pt x="36" y="56"/>
                </a:cubicBezTo>
                <a:cubicBezTo>
                  <a:pt x="36" y="55"/>
                  <a:pt x="37" y="53"/>
                  <a:pt x="38" y="52"/>
                </a:cubicBezTo>
                <a:cubicBezTo>
                  <a:pt x="38" y="51"/>
                  <a:pt x="39" y="51"/>
                  <a:pt x="39" y="50"/>
                </a:cubicBezTo>
                <a:cubicBezTo>
                  <a:pt x="39" y="49"/>
                  <a:pt x="38" y="46"/>
                  <a:pt x="39" y="45"/>
                </a:cubicBezTo>
                <a:cubicBezTo>
                  <a:pt x="40" y="45"/>
                  <a:pt x="41" y="45"/>
                  <a:pt x="41" y="46"/>
                </a:cubicBezTo>
                <a:cubicBezTo>
                  <a:pt x="41" y="46"/>
                  <a:pt x="43" y="46"/>
                  <a:pt x="44" y="45"/>
                </a:cubicBezTo>
                <a:cubicBezTo>
                  <a:pt x="45" y="44"/>
                  <a:pt x="47" y="42"/>
                  <a:pt x="48" y="41"/>
                </a:cubicBezTo>
                <a:cubicBezTo>
                  <a:pt x="50" y="40"/>
                  <a:pt x="51" y="38"/>
                  <a:pt x="53" y="37"/>
                </a:cubicBezTo>
                <a:cubicBezTo>
                  <a:pt x="55" y="36"/>
                  <a:pt x="57" y="36"/>
                  <a:pt x="58" y="35"/>
                </a:cubicBezTo>
                <a:cubicBezTo>
                  <a:pt x="59" y="35"/>
                  <a:pt x="60" y="35"/>
                  <a:pt x="60" y="34"/>
                </a:cubicBezTo>
                <a:cubicBezTo>
                  <a:pt x="60" y="33"/>
                  <a:pt x="59" y="31"/>
                  <a:pt x="59" y="31"/>
                </a:cubicBezTo>
                <a:lnTo>
                  <a:pt x="55" y="30"/>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11">
            <a:extLst>
              <a:ext uri="{FF2B5EF4-FFF2-40B4-BE49-F238E27FC236}">
                <a16:creationId xmlns:a16="http://schemas.microsoft.com/office/drawing/2014/main" id="{FAD7C228-4FDF-B4F0-5536-07691FADA238}"/>
              </a:ext>
            </a:extLst>
          </p:cNvPr>
          <p:cNvSpPr>
            <a:spLocks/>
          </p:cNvSpPr>
          <p:nvPr/>
        </p:nvSpPr>
        <p:spPr bwMode="auto">
          <a:xfrm>
            <a:off x="939520" y="2126892"/>
            <a:ext cx="566097" cy="697301"/>
          </a:xfrm>
          <a:custGeom>
            <a:avLst/>
            <a:gdLst>
              <a:gd name="T0" fmla="*/ 251354 w 198"/>
              <a:gd name="T1" fmla="*/ 411631 h 227"/>
              <a:gd name="T2" fmla="*/ 255163 w 198"/>
              <a:gd name="T3" fmla="*/ 472613 h 227"/>
              <a:gd name="T4" fmla="*/ 285630 w 198"/>
              <a:gd name="T5" fmla="*/ 522161 h 227"/>
              <a:gd name="T6" fmla="*/ 289438 w 198"/>
              <a:gd name="T7" fmla="*/ 590766 h 227"/>
              <a:gd name="T8" fmla="*/ 300864 w 198"/>
              <a:gd name="T9" fmla="*/ 655560 h 227"/>
              <a:gd name="T10" fmla="*/ 327522 w 198"/>
              <a:gd name="T11" fmla="*/ 686051 h 227"/>
              <a:gd name="T12" fmla="*/ 319906 w 198"/>
              <a:gd name="T13" fmla="*/ 735600 h 227"/>
              <a:gd name="T14" fmla="*/ 293247 w 198"/>
              <a:gd name="T15" fmla="*/ 766091 h 227"/>
              <a:gd name="T16" fmla="*/ 350373 w 198"/>
              <a:gd name="T17" fmla="*/ 811827 h 227"/>
              <a:gd name="T18" fmla="*/ 407499 w 198"/>
              <a:gd name="T19" fmla="*/ 853753 h 227"/>
              <a:gd name="T20" fmla="*/ 403690 w 198"/>
              <a:gd name="T21" fmla="*/ 830884 h 227"/>
              <a:gd name="T22" fmla="*/ 437966 w 198"/>
              <a:gd name="T23" fmla="*/ 754657 h 227"/>
              <a:gd name="T24" fmla="*/ 506517 w 198"/>
              <a:gd name="T25" fmla="*/ 762279 h 227"/>
              <a:gd name="T26" fmla="*/ 548409 w 198"/>
              <a:gd name="T27" fmla="*/ 769902 h 227"/>
              <a:gd name="T28" fmla="*/ 567451 w 198"/>
              <a:gd name="T29" fmla="*/ 750845 h 227"/>
              <a:gd name="T30" fmla="*/ 605535 w 198"/>
              <a:gd name="T31" fmla="*/ 640315 h 227"/>
              <a:gd name="T32" fmla="*/ 731213 w 198"/>
              <a:gd name="T33" fmla="*/ 499293 h 227"/>
              <a:gd name="T34" fmla="*/ 651236 w 198"/>
              <a:gd name="T35" fmla="*/ 449745 h 227"/>
              <a:gd name="T36" fmla="*/ 647428 w 198"/>
              <a:gd name="T37" fmla="*/ 381140 h 227"/>
              <a:gd name="T38" fmla="*/ 613152 w 198"/>
              <a:gd name="T39" fmla="*/ 285855 h 227"/>
              <a:gd name="T40" fmla="*/ 628386 w 198"/>
              <a:gd name="T41" fmla="*/ 221061 h 227"/>
              <a:gd name="T42" fmla="*/ 670278 w 198"/>
              <a:gd name="T43" fmla="*/ 171513 h 227"/>
              <a:gd name="T44" fmla="*/ 647428 w 198"/>
              <a:gd name="T45" fmla="*/ 141022 h 227"/>
              <a:gd name="T46" fmla="*/ 651236 w 198"/>
              <a:gd name="T47" fmla="*/ 114342 h 227"/>
              <a:gd name="T48" fmla="*/ 605535 w 198"/>
              <a:gd name="T49" fmla="*/ 72417 h 227"/>
              <a:gd name="T50" fmla="*/ 590302 w 198"/>
              <a:gd name="T51" fmla="*/ 0 h 227"/>
              <a:gd name="T52" fmla="*/ 521751 w 198"/>
              <a:gd name="T53" fmla="*/ 11434 h 227"/>
              <a:gd name="T54" fmla="*/ 514134 w 198"/>
              <a:gd name="T55" fmla="*/ 64794 h 227"/>
              <a:gd name="T56" fmla="*/ 479858 w 198"/>
              <a:gd name="T57" fmla="*/ 95285 h 227"/>
              <a:gd name="T58" fmla="*/ 449391 w 198"/>
              <a:gd name="T59" fmla="*/ 91474 h 227"/>
              <a:gd name="T60" fmla="*/ 422732 w 198"/>
              <a:gd name="T61" fmla="*/ 110530 h 227"/>
              <a:gd name="T62" fmla="*/ 380840 w 198"/>
              <a:gd name="T63" fmla="*/ 141022 h 227"/>
              <a:gd name="T64" fmla="*/ 342756 w 198"/>
              <a:gd name="T65" fmla="*/ 152456 h 227"/>
              <a:gd name="T66" fmla="*/ 289438 w 198"/>
              <a:gd name="T67" fmla="*/ 160079 h 227"/>
              <a:gd name="T68" fmla="*/ 266588 w 198"/>
              <a:gd name="T69" fmla="*/ 190570 h 227"/>
              <a:gd name="T70" fmla="*/ 239929 w 198"/>
              <a:gd name="T71" fmla="*/ 209627 h 227"/>
              <a:gd name="T72" fmla="*/ 213270 w 198"/>
              <a:gd name="T73" fmla="*/ 186758 h 227"/>
              <a:gd name="T74" fmla="*/ 194228 w 198"/>
              <a:gd name="T75" fmla="*/ 167701 h 227"/>
              <a:gd name="T76" fmla="*/ 167570 w 198"/>
              <a:gd name="T77" fmla="*/ 182947 h 227"/>
              <a:gd name="T78" fmla="*/ 121869 w 198"/>
              <a:gd name="T79" fmla="*/ 167701 h 227"/>
              <a:gd name="T80" fmla="*/ 26659 w 198"/>
              <a:gd name="T81" fmla="*/ 148644 h 227"/>
              <a:gd name="T82" fmla="*/ 3808 w 198"/>
              <a:gd name="T83" fmla="*/ 133399 h 227"/>
              <a:gd name="T84" fmla="*/ 38084 w 198"/>
              <a:gd name="T85" fmla="*/ 182947 h 227"/>
              <a:gd name="T86" fmla="*/ 76168 w 198"/>
              <a:gd name="T87" fmla="*/ 266798 h 227"/>
              <a:gd name="T88" fmla="*/ 95210 w 198"/>
              <a:gd name="T89" fmla="*/ 343026 h 227"/>
              <a:gd name="T90" fmla="*/ 159953 w 198"/>
              <a:gd name="T91" fmla="*/ 362083 h 227"/>
              <a:gd name="T92" fmla="*/ 201845 w 198"/>
              <a:gd name="T93" fmla="*/ 388762 h 2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98" h="227">
                <a:moveTo>
                  <a:pt x="57" y="105"/>
                </a:moveTo>
                <a:cubicBezTo>
                  <a:pt x="59" y="108"/>
                  <a:pt x="59" y="108"/>
                  <a:pt x="59" y="108"/>
                </a:cubicBezTo>
                <a:cubicBezTo>
                  <a:pt x="66" y="108"/>
                  <a:pt x="66" y="108"/>
                  <a:pt x="66" y="108"/>
                </a:cubicBezTo>
                <a:cubicBezTo>
                  <a:pt x="71" y="110"/>
                  <a:pt x="71" y="110"/>
                  <a:pt x="71" y="110"/>
                </a:cubicBezTo>
                <a:cubicBezTo>
                  <a:pt x="71" y="113"/>
                  <a:pt x="71" y="113"/>
                  <a:pt x="71" y="113"/>
                </a:cubicBezTo>
                <a:cubicBezTo>
                  <a:pt x="67" y="124"/>
                  <a:pt x="67" y="124"/>
                  <a:pt x="67" y="124"/>
                </a:cubicBezTo>
                <a:cubicBezTo>
                  <a:pt x="67" y="124"/>
                  <a:pt x="71" y="127"/>
                  <a:pt x="72" y="127"/>
                </a:cubicBezTo>
                <a:cubicBezTo>
                  <a:pt x="73" y="128"/>
                  <a:pt x="74" y="131"/>
                  <a:pt x="75" y="132"/>
                </a:cubicBezTo>
                <a:cubicBezTo>
                  <a:pt x="76" y="132"/>
                  <a:pt x="75" y="136"/>
                  <a:pt x="75" y="137"/>
                </a:cubicBezTo>
                <a:cubicBezTo>
                  <a:pt x="75" y="138"/>
                  <a:pt x="79" y="141"/>
                  <a:pt x="79" y="141"/>
                </a:cubicBezTo>
                <a:cubicBezTo>
                  <a:pt x="78" y="150"/>
                  <a:pt x="78" y="150"/>
                  <a:pt x="78" y="150"/>
                </a:cubicBezTo>
                <a:cubicBezTo>
                  <a:pt x="76" y="155"/>
                  <a:pt x="76" y="155"/>
                  <a:pt x="76" y="155"/>
                </a:cubicBezTo>
                <a:cubicBezTo>
                  <a:pt x="77" y="159"/>
                  <a:pt x="77" y="159"/>
                  <a:pt x="77" y="159"/>
                </a:cubicBezTo>
                <a:cubicBezTo>
                  <a:pt x="78" y="161"/>
                  <a:pt x="78" y="161"/>
                  <a:pt x="78" y="161"/>
                </a:cubicBezTo>
                <a:cubicBezTo>
                  <a:pt x="79" y="172"/>
                  <a:pt x="79" y="172"/>
                  <a:pt x="79" y="172"/>
                </a:cubicBezTo>
                <a:cubicBezTo>
                  <a:pt x="81" y="174"/>
                  <a:pt x="81" y="174"/>
                  <a:pt x="81" y="174"/>
                </a:cubicBezTo>
                <a:cubicBezTo>
                  <a:pt x="84" y="178"/>
                  <a:pt x="84" y="178"/>
                  <a:pt x="84" y="178"/>
                </a:cubicBezTo>
                <a:cubicBezTo>
                  <a:pt x="86" y="180"/>
                  <a:pt x="86" y="180"/>
                  <a:pt x="86" y="180"/>
                </a:cubicBezTo>
                <a:cubicBezTo>
                  <a:pt x="85" y="185"/>
                  <a:pt x="85" y="185"/>
                  <a:pt x="85" y="185"/>
                </a:cubicBezTo>
                <a:cubicBezTo>
                  <a:pt x="87" y="189"/>
                  <a:pt x="87" y="189"/>
                  <a:pt x="87" y="189"/>
                </a:cubicBezTo>
                <a:cubicBezTo>
                  <a:pt x="87" y="189"/>
                  <a:pt x="84" y="193"/>
                  <a:pt x="84" y="193"/>
                </a:cubicBezTo>
                <a:cubicBezTo>
                  <a:pt x="84" y="193"/>
                  <a:pt x="84" y="197"/>
                  <a:pt x="84" y="197"/>
                </a:cubicBezTo>
                <a:cubicBezTo>
                  <a:pt x="82" y="199"/>
                  <a:pt x="82" y="199"/>
                  <a:pt x="82" y="199"/>
                </a:cubicBezTo>
                <a:cubicBezTo>
                  <a:pt x="77" y="201"/>
                  <a:pt x="77" y="201"/>
                  <a:pt x="77" y="201"/>
                </a:cubicBezTo>
                <a:cubicBezTo>
                  <a:pt x="79" y="205"/>
                  <a:pt x="79" y="205"/>
                  <a:pt x="79" y="205"/>
                </a:cubicBezTo>
                <a:cubicBezTo>
                  <a:pt x="85" y="208"/>
                  <a:pt x="85" y="208"/>
                  <a:pt x="85" y="208"/>
                </a:cubicBezTo>
                <a:cubicBezTo>
                  <a:pt x="92" y="213"/>
                  <a:pt x="92" y="213"/>
                  <a:pt x="92" y="213"/>
                </a:cubicBezTo>
                <a:cubicBezTo>
                  <a:pt x="96" y="219"/>
                  <a:pt x="96" y="219"/>
                  <a:pt x="96" y="219"/>
                </a:cubicBezTo>
                <a:cubicBezTo>
                  <a:pt x="98" y="223"/>
                  <a:pt x="98" y="223"/>
                  <a:pt x="98" y="223"/>
                </a:cubicBezTo>
                <a:cubicBezTo>
                  <a:pt x="107" y="224"/>
                  <a:pt x="107" y="224"/>
                  <a:pt x="107" y="224"/>
                </a:cubicBezTo>
                <a:cubicBezTo>
                  <a:pt x="110" y="227"/>
                  <a:pt x="110" y="227"/>
                  <a:pt x="110" y="227"/>
                </a:cubicBezTo>
                <a:cubicBezTo>
                  <a:pt x="110" y="227"/>
                  <a:pt x="110" y="225"/>
                  <a:pt x="110" y="225"/>
                </a:cubicBezTo>
                <a:cubicBezTo>
                  <a:pt x="110" y="224"/>
                  <a:pt x="106" y="218"/>
                  <a:pt x="106" y="218"/>
                </a:cubicBezTo>
                <a:cubicBezTo>
                  <a:pt x="106" y="218"/>
                  <a:pt x="108" y="212"/>
                  <a:pt x="109" y="211"/>
                </a:cubicBezTo>
                <a:cubicBezTo>
                  <a:pt x="109" y="211"/>
                  <a:pt x="109" y="202"/>
                  <a:pt x="109" y="202"/>
                </a:cubicBezTo>
                <a:cubicBezTo>
                  <a:pt x="115" y="198"/>
                  <a:pt x="115" y="198"/>
                  <a:pt x="115" y="198"/>
                </a:cubicBezTo>
                <a:cubicBezTo>
                  <a:pt x="122" y="192"/>
                  <a:pt x="122" y="192"/>
                  <a:pt x="122" y="192"/>
                </a:cubicBezTo>
                <a:cubicBezTo>
                  <a:pt x="122" y="192"/>
                  <a:pt x="130" y="195"/>
                  <a:pt x="130" y="196"/>
                </a:cubicBezTo>
                <a:cubicBezTo>
                  <a:pt x="131" y="196"/>
                  <a:pt x="133" y="200"/>
                  <a:pt x="133" y="200"/>
                </a:cubicBezTo>
                <a:cubicBezTo>
                  <a:pt x="135" y="205"/>
                  <a:pt x="135" y="205"/>
                  <a:pt x="135" y="205"/>
                </a:cubicBezTo>
                <a:cubicBezTo>
                  <a:pt x="143" y="205"/>
                  <a:pt x="143" y="205"/>
                  <a:pt x="143" y="205"/>
                </a:cubicBezTo>
                <a:cubicBezTo>
                  <a:pt x="144" y="202"/>
                  <a:pt x="144" y="202"/>
                  <a:pt x="144" y="202"/>
                </a:cubicBezTo>
                <a:cubicBezTo>
                  <a:pt x="146" y="202"/>
                  <a:pt x="146" y="202"/>
                  <a:pt x="146" y="202"/>
                </a:cubicBezTo>
                <a:cubicBezTo>
                  <a:pt x="151" y="199"/>
                  <a:pt x="151" y="199"/>
                  <a:pt x="151" y="199"/>
                </a:cubicBezTo>
                <a:cubicBezTo>
                  <a:pt x="149" y="197"/>
                  <a:pt x="149" y="197"/>
                  <a:pt x="149" y="197"/>
                </a:cubicBezTo>
                <a:cubicBezTo>
                  <a:pt x="147" y="193"/>
                  <a:pt x="147" y="193"/>
                  <a:pt x="147" y="193"/>
                </a:cubicBezTo>
                <a:cubicBezTo>
                  <a:pt x="152" y="181"/>
                  <a:pt x="152" y="181"/>
                  <a:pt x="152" y="181"/>
                </a:cubicBezTo>
                <a:cubicBezTo>
                  <a:pt x="159" y="168"/>
                  <a:pt x="159" y="168"/>
                  <a:pt x="159" y="168"/>
                </a:cubicBezTo>
                <a:cubicBezTo>
                  <a:pt x="198" y="168"/>
                  <a:pt x="198" y="168"/>
                  <a:pt x="198" y="168"/>
                </a:cubicBezTo>
                <a:cubicBezTo>
                  <a:pt x="198" y="134"/>
                  <a:pt x="198" y="134"/>
                  <a:pt x="198" y="134"/>
                </a:cubicBezTo>
                <a:cubicBezTo>
                  <a:pt x="198" y="134"/>
                  <a:pt x="192" y="131"/>
                  <a:pt x="192" y="131"/>
                </a:cubicBezTo>
                <a:cubicBezTo>
                  <a:pt x="185" y="130"/>
                  <a:pt x="185" y="130"/>
                  <a:pt x="185" y="130"/>
                </a:cubicBezTo>
                <a:cubicBezTo>
                  <a:pt x="176" y="119"/>
                  <a:pt x="176" y="119"/>
                  <a:pt x="176" y="119"/>
                </a:cubicBezTo>
                <a:cubicBezTo>
                  <a:pt x="171" y="118"/>
                  <a:pt x="171" y="118"/>
                  <a:pt x="171" y="118"/>
                </a:cubicBezTo>
                <a:cubicBezTo>
                  <a:pt x="171" y="114"/>
                  <a:pt x="171" y="114"/>
                  <a:pt x="171" y="114"/>
                </a:cubicBezTo>
                <a:cubicBezTo>
                  <a:pt x="169" y="113"/>
                  <a:pt x="169" y="113"/>
                  <a:pt x="169" y="113"/>
                </a:cubicBezTo>
                <a:cubicBezTo>
                  <a:pt x="170" y="100"/>
                  <a:pt x="170" y="100"/>
                  <a:pt x="170" y="100"/>
                </a:cubicBezTo>
                <a:cubicBezTo>
                  <a:pt x="163" y="96"/>
                  <a:pt x="163" y="96"/>
                  <a:pt x="163" y="96"/>
                </a:cubicBezTo>
                <a:cubicBezTo>
                  <a:pt x="161" y="88"/>
                  <a:pt x="161" y="88"/>
                  <a:pt x="161" y="88"/>
                </a:cubicBezTo>
                <a:cubicBezTo>
                  <a:pt x="161" y="75"/>
                  <a:pt x="161" y="75"/>
                  <a:pt x="161" y="75"/>
                </a:cubicBezTo>
                <a:cubicBezTo>
                  <a:pt x="168" y="65"/>
                  <a:pt x="168" y="65"/>
                  <a:pt x="168" y="65"/>
                </a:cubicBezTo>
                <a:cubicBezTo>
                  <a:pt x="167" y="59"/>
                  <a:pt x="167" y="59"/>
                  <a:pt x="167" y="59"/>
                </a:cubicBezTo>
                <a:cubicBezTo>
                  <a:pt x="165" y="58"/>
                  <a:pt x="165" y="58"/>
                  <a:pt x="165" y="58"/>
                </a:cubicBezTo>
                <a:cubicBezTo>
                  <a:pt x="165" y="57"/>
                  <a:pt x="165" y="57"/>
                  <a:pt x="165" y="57"/>
                </a:cubicBezTo>
                <a:cubicBezTo>
                  <a:pt x="174" y="51"/>
                  <a:pt x="174" y="51"/>
                  <a:pt x="174" y="51"/>
                </a:cubicBezTo>
                <a:cubicBezTo>
                  <a:pt x="176" y="45"/>
                  <a:pt x="176" y="45"/>
                  <a:pt x="176" y="45"/>
                </a:cubicBezTo>
                <a:cubicBezTo>
                  <a:pt x="172" y="40"/>
                  <a:pt x="172" y="40"/>
                  <a:pt x="172" y="40"/>
                </a:cubicBezTo>
                <a:cubicBezTo>
                  <a:pt x="173" y="39"/>
                  <a:pt x="173" y="39"/>
                  <a:pt x="173" y="39"/>
                </a:cubicBezTo>
                <a:cubicBezTo>
                  <a:pt x="170" y="37"/>
                  <a:pt x="170" y="37"/>
                  <a:pt x="170" y="37"/>
                </a:cubicBezTo>
                <a:cubicBezTo>
                  <a:pt x="170" y="34"/>
                  <a:pt x="170" y="34"/>
                  <a:pt x="170" y="34"/>
                </a:cubicBezTo>
                <a:cubicBezTo>
                  <a:pt x="171" y="33"/>
                  <a:pt x="171" y="33"/>
                  <a:pt x="171" y="33"/>
                </a:cubicBezTo>
                <a:cubicBezTo>
                  <a:pt x="171" y="30"/>
                  <a:pt x="171" y="30"/>
                  <a:pt x="171" y="30"/>
                </a:cubicBezTo>
                <a:cubicBezTo>
                  <a:pt x="166" y="26"/>
                  <a:pt x="166" y="26"/>
                  <a:pt x="166" y="26"/>
                </a:cubicBezTo>
                <a:cubicBezTo>
                  <a:pt x="155" y="26"/>
                  <a:pt x="155" y="26"/>
                  <a:pt x="155" y="26"/>
                </a:cubicBezTo>
                <a:cubicBezTo>
                  <a:pt x="159" y="19"/>
                  <a:pt x="159" y="19"/>
                  <a:pt x="159" y="19"/>
                </a:cubicBezTo>
                <a:cubicBezTo>
                  <a:pt x="160" y="14"/>
                  <a:pt x="160" y="14"/>
                  <a:pt x="160" y="14"/>
                </a:cubicBezTo>
                <a:cubicBezTo>
                  <a:pt x="161" y="8"/>
                  <a:pt x="161" y="8"/>
                  <a:pt x="161" y="8"/>
                </a:cubicBezTo>
                <a:cubicBezTo>
                  <a:pt x="155" y="0"/>
                  <a:pt x="155" y="0"/>
                  <a:pt x="155" y="0"/>
                </a:cubicBezTo>
                <a:cubicBezTo>
                  <a:pt x="151" y="0"/>
                  <a:pt x="151" y="0"/>
                  <a:pt x="151" y="0"/>
                </a:cubicBezTo>
                <a:cubicBezTo>
                  <a:pt x="147" y="3"/>
                  <a:pt x="147" y="3"/>
                  <a:pt x="147" y="3"/>
                </a:cubicBezTo>
                <a:cubicBezTo>
                  <a:pt x="137" y="3"/>
                  <a:pt x="137" y="3"/>
                  <a:pt x="137" y="3"/>
                </a:cubicBezTo>
                <a:cubicBezTo>
                  <a:pt x="137" y="3"/>
                  <a:pt x="142" y="11"/>
                  <a:pt x="142" y="12"/>
                </a:cubicBezTo>
                <a:cubicBezTo>
                  <a:pt x="142" y="12"/>
                  <a:pt x="140" y="14"/>
                  <a:pt x="140" y="14"/>
                </a:cubicBezTo>
                <a:cubicBezTo>
                  <a:pt x="140" y="14"/>
                  <a:pt x="135" y="17"/>
                  <a:pt x="135" y="17"/>
                </a:cubicBezTo>
                <a:cubicBezTo>
                  <a:pt x="131" y="18"/>
                  <a:pt x="131" y="18"/>
                  <a:pt x="131" y="18"/>
                </a:cubicBezTo>
                <a:cubicBezTo>
                  <a:pt x="130" y="24"/>
                  <a:pt x="130" y="24"/>
                  <a:pt x="130" y="24"/>
                </a:cubicBezTo>
                <a:cubicBezTo>
                  <a:pt x="126" y="25"/>
                  <a:pt x="126" y="25"/>
                  <a:pt x="126" y="25"/>
                </a:cubicBezTo>
                <a:cubicBezTo>
                  <a:pt x="125" y="26"/>
                  <a:pt x="125" y="26"/>
                  <a:pt x="125" y="26"/>
                </a:cubicBezTo>
                <a:cubicBezTo>
                  <a:pt x="121" y="27"/>
                  <a:pt x="121" y="27"/>
                  <a:pt x="121" y="27"/>
                </a:cubicBezTo>
                <a:cubicBezTo>
                  <a:pt x="118" y="24"/>
                  <a:pt x="118" y="24"/>
                  <a:pt x="118" y="24"/>
                </a:cubicBezTo>
                <a:cubicBezTo>
                  <a:pt x="118" y="27"/>
                  <a:pt x="118" y="27"/>
                  <a:pt x="118" y="27"/>
                </a:cubicBezTo>
                <a:cubicBezTo>
                  <a:pt x="115" y="28"/>
                  <a:pt x="115" y="28"/>
                  <a:pt x="115" y="28"/>
                </a:cubicBezTo>
                <a:cubicBezTo>
                  <a:pt x="111" y="29"/>
                  <a:pt x="111" y="29"/>
                  <a:pt x="111" y="29"/>
                </a:cubicBezTo>
                <a:cubicBezTo>
                  <a:pt x="108" y="34"/>
                  <a:pt x="108" y="34"/>
                  <a:pt x="108" y="34"/>
                </a:cubicBezTo>
                <a:cubicBezTo>
                  <a:pt x="103" y="34"/>
                  <a:pt x="103" y="34"/>
                  <a:pt x="103" y="34"/>
                </a:cubicBezTo>
                <a:cubicBezTo>
                  <a:pt x="103" y="34"/>
                  <a:pt x="100" y="37"/>
                  <a:pt x="100" y="37"/>
                </a:cubicBezTo>
                <a:cubicBezTo>
                  <a:pt x="100" y="37"/>
                  <a:pt x="97" y="38"/>
                  <a:pt x="97" y="38"/>
                </a:cubicBezTo>
                <a:cubicBezTo>
                  <a:pt x="94" y="36"/>
                  <a:pt x="94" y="36"/>
                  <a:pt x="94" y="36"/>
                </a:cubicBezTo>
                <a:cubicBezTo>
                  <a:pt x="90" y="40"/>
                  <a:pt x="90" y="40"/>
                  <a:pt x="90" y="40"/>
                </a:cubicBezTo>
                <a:cubicBezTo>
                  <a:pt x="86" y="40"/>
                  <a:pt x="86" y="40"/>
                  <a:pt x="86" y="40"/>
                </a:cubicBezTo>
                <a:cubicBezTo>
                  <a:pt x="79" y="37"/>
                  <a:pt x="79" y="37"/>
                  <a:pt x="79" y="37"/>
                </a:cubicBezTo>
                <a:cubicBezTo>
                  <a:pt x="76" y="42"/>
                  <a:pt x="76" y="42"/>
                  <a:pt x="76" y="42"/>
                </a:cubicBezTo>
                <a:cubicBezTo>
                  <a:pt x="69" y="42"/>
                  <a:pt x="69" y="42"/>
                  <a:pt x="69" y="42"/>
                </a:cubicBezTo>
                <a:cubicBezTo>
                  <a:pt x="69" y="42"/>
                  <a:pt x="68" y="46"/>
                  <a:pt x="69" y="47"/>
                </a:cubicBezTo>
                <a:cubicBezTo>
                  <a:pt x="69" y="48"/>
                  <a:pt x="69" y="49"/>
                  <a:pt x="70" y="50"/>
                </a:cubicBezTo>
                <a:cubicBezTo>
                  <a:pt x="70" y="50"/>
                  <a:pt x="70" y="52"/>
                  <a:pt x="70" y="52"/>
                </a:cubicBezTo>
                <a:cubicBezTo>
                  <a:pt x="70" y="52"/>
                  <a:pt x="66" y="52"/>
                  <a:pt x="66" y="52"/>
                </a:cubicBezTo>
                <a:cubicBezTo>
                  <a:pt x="66" y="53"/>
                  <a:pt x="63" y="55"/>
                  <a:pt x="63" y="55"/>
                </a:cubicBezTo>
                <a:cubicBezTo>
                  <a:pt x="63" y="56"/>
                  <a:pt x="61" y="55"/>
                  <a:pt x="61" y="55"/>
                </a:cubicBezTo>
                <a:cubicBezTo>
                  <a:pt x="60" y="55"/>
                  <a:pt x="59" y="53"/>
                  <a:pt x="58" y="52"/>
                </a:cubicBezTo>
                <a:cubicBezTo>
                  <a:pt x="58" y="51"/>
                  <a:pt x="57" y="49"/>
                  <a:pt x="56" y="49"/>
                </a:cubicBezTo>
                <a:cubicBezTo>
                  <a:pt x="56" y="49"/>
                  <a:pt x="54" y="48"/>
                  <a:pt x="54" y="48"/>
                </a:cubicBezTo>
                <a:cubicBezTo>
                  <a:pt x="54" y="48"/>
                  <a:pt x="53" y="46"/>
                  <a:pt x="53" y="46"/>
                </a:cubicBezTo>
                <a:cubicBezTo>
                  <a:pt x="53" y="46"/>
                  <a:pt x="51" y="44"/>
                  <a:pt x="51" y="44"/>
                </a:cubicBezTo>
                <a:cubicBezTo>
                  <a:pt x="46" y="44"/>
                  <a:pt x="46" y="44"/>
                  <a:pt x="46" y="44"/>
                </a:cubicBezTo>
                <a:cubicBezTo>
                  <a:pt x="46" y="44"/>
                  <a:pt x="45" y="45"/>
                  <a:pt x="45" y="45"/>
                </a:cubicBezTo>
                <a:cubicBezTo>
                  <a:pt x="45" y="46"/>
                  <a:pt x="44" y="48"/>
                  <a:pt x="44" y="48"/>
                </a:cubicBezTo>
                <a:cubicBezTo>
                  <a:pt x="38" y="42"/>
                  <a:pt x="38" y="42"/>
                  <a:pt x="38" y="42"/>
                </a:cubicBezTo>
                <a:cubicBezTo>
                  <a:pt x="38" y="42"/>
                  <a:pt x="38" y="45"/>
                  <a:pt x="38" y="44"/>
                </a:cubicBezTo>
                <a:cubicBezTo>
                  <a:pt x="37" y="44"/>
                  <a:pt x="32" y="44"/>
                  <a:pt x="32" y="44"/>
                </a:cubicBezTo>
                <a:cubicBezTo>
                  <a:pt x="28" y="47"/>
                  <a:pt x="28" y="47"/>
                  <a:pt x="28" y="47"/>
                </a:cubicBezTo>
                <a:cubicBezTo>
                  <a:pt x="23" y="39"/>
                  <a:pt x="23" y="39"/>
                  <a:pt x="23" y="39"/>
                </a:cubicBezTo>
                <a:cubicBezTo>
                  <a:pt x="7" y="39"/>
                  <a:pt x="7" y="39"/>
                  <a:pt x="7" y="39"/>
                </a:cubicBezTo>
                <a:cubicBezTo>
                  <a:pt x="4" y="34"/>
                  <a:pt x="4" y="34"/>
                  <a:pt x="4" y="34"/>
                </a:cubicBezTo>
                <a:cubicBezTo>
                  <a:pt x="0" y="34"/>
                  <a:pt x="0" y="34"/>
                  <a:pt x="0" y="34"/>
                </a:cubicBezTo>
                <a:cubicBezTo>
                  <a:pt x="1" y="35"/>
                  <a:pt x="1" y="35"/>
                  <a:pt x="1" y="35"/>
                </a:cubicBezTo>
                <a:cubicBezTo>
                  <a:pt x="1" y="39"/>
                  <a:pt x="1" y="39"/>
                  <a:pt x="1" y="39"/>
                </a:cubicBezTo>
                <a:cubicBezTo>
                  <a:pt x="1" y="39"/>
                  <a:pt x="4" y="41"/>
                  <a:pt x="5" y="41"/>
                </a:cubicBezTo>
                <a:cubicBezTo>
                  <a:pt x="5" y="41"/>
                  <a:pt x="10" y="48"/>
                  <a:pt x="10" y="48"/>
                </a:cubicBezTo>
                <a:cubicBezTo>
                  <a:pt x="23" y="59"/>
                  <a:pt x="23" y="59"/>
                  <a:pt x="23" y="59"/>
                </a:cubicBezTo>
                <a:cubicBezTo>
                  <a:pt x="23" y="66"/>
                  <a:pt x="23" y="66"/>
                  <a:pt x="23" y="66"/>
                </a:cubicBezTo>
                <a:cubicBezTo>
                  <a:pt x="20" y="70"/>
                  <a:pt x="20" y="70"/>
                  <a:pt x="20" y="70"/>
                </a:cubicBezTo>
                <a:cubicBezTo>
                  <a:pt x="21" y="73"/>
                  <a:pt x="21" y="73"/>
                  <a:pt x="21" y="73"/>
                </a:cubicBezTo>
                <a:cubicBezTo>
                  <a:pt x="28" y="85"/>
                  <a:pt x="28" y="85"/>
                  <a:pt x="28" y="85"/>
                </a:cubicBezTo>
                <a:cubicBezTo>
                  <a:pt x="25" y="90"/>
                  <a:pt x="25" y="90"/>
                  <a:pt x="25" y="90"/>
                </a:cubicBezTo>
                <a:cubicBezTo>
                  <a:pt x="26" y="93"/>
                  <a:pt x="26" y="93"/>
                  <a:pt x="26" y="93"/>
                </a:cubicBezTo>
                <a:cubicBezTo>
                  <a:pt x="31" y="94"/>
                  <a:pt x="31" y="94"/>
                  <a:pt x="31" y="94"/>
                </a:cubicBezTo>
                <a:cubicBezTo>
                  <a:pt x="31" y="94"/>
                  <a:pt x="42" y="95"/>
                  <a:pt x="42" y="95"/>
                </a:cubicBezTo>
                <a:cubicBezTo>
                  <a:pt x="43" y="95"/>
                  <a:pt x="49" y="95"/>
                  <a:pt x="49" y="95"/>
                </a:cubicBezTo>
                <a:cubicBezTo>
                  <a:pt x="49" y="103"/>
                  <a:pt x="49" y="103"/>
                  <a:pt x="49" y="103"/>
                </a:cubicBezTo>
                <a:cubicBezTo>
                  <a:pt x="53" y="102"/>
                  <a:pt x="53" y="102"/>
                  <a:pt x="53" y="102"/>
                </a:cubicBezTo>
                <a:lnTo>
                  <a:pt x="57" y="105"/>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12">
            <a:extLst>
              <a:ext uri="{FF2B5EF4-FFF2-40B4-BE49-F238E27FC236}">
                <a16:creationId xmlns:a16="http://schemas.microsoft.com/office/drawing/2014/main" id="{A6913FA8-777D-BC67-CB93-3380E573685B}"/>
              </a:ext>
            </a:extLst>
          </p:cNvPr>
          <p:cNvSpPr>
            <a:spLocks/>
          </p:cNvSpPr>
          <p:nvPr/>
        </p:nvSpPr>
        <p:spPr bwMode="auto">
          <a:xfrm>
            <a:off x="739301" y="3488229"/>
            <a:ext cx="680508" cy="596225"/>
          </a:xfrm>
          <a:custGeom>
            <a:avLst/>
            <a:gdLst>
              <a:gd name="T0" fmla="*/ 841716 w 238"/>
              <a:gd name="T1" fmla="*/ 663510 h 194"/>
              <a:gd name="T2" fmla="*/ 879802 w 238"/>
              <a:gd name="T3" fmla="*/ 591057 h 194"/>
              <a:gd name="T4" fmla="*/ 891228 w 238"/>
              <a:gd name="T5" fmla="*/ 545298 h 194"/>
              <a:gd name="T6" fmla="*/ 864568 w 238"/>
              <a:gd name="T7" fmla="*/ 472846 h 194"/>
              <a:gd name="T8" fmla="*/ 883611 w 238"/>
              <a:gd name="T9" fmla="*/ 430900 h 194"/>
              <a:gd name="T10" fmla="*/ 837907 w 238"/>
              <a:gd name="T11" fmla="*/ 404207 h 194"/>
              <a:gd name="T12" fmla="*/ 685560 w 238"/>
              <a:gd name="T13" fmla="*/ 362261 h 194"/>
              <a:gd name="T14" fmla="*/ 677943 w 238"/>
              <a:gd name="T15" fmla="*/ 289809 h 194"/>
              <a:gd name="T16" fmla="*/ 677943 w 238"/>
              <a:gd name="T17" fmla="*/ 224983 h 194"/>
              <a:gd name="T18" fmla="*/ 674134 w 238"/>
              <a:gd name="T19" fmla="*/ 179224 h 194"/>
              <a:gd name="T20" fmla="*/ 681752 w 238"/>
              <a:gd name="T21" fmla="*/ 144904 h 194"/>
              <a:gd name="T22" fmla="*/ 636048 w 238"/>
              <a:gd name="T23" fmla="*/ 118211 h 194"/>
              <a:gd name="T24" fmla="*/ 601770 w 238"/>
              <a:gd name="T25" fmla="*/ 80079 h 194"/>
              <a:gd name="T26" fmla="*/ 556066 w 238"/>
              <a:gd name="T27" fmla="*/ 49573 h 194"/>
              <a:gd name="T28" fmla="*/ 418953 w 238"/>
              <a:gd name="T29" fmla="*/ 0 h 194"/>
              <a:gd name="T30" fmla="*/ 380867 w 238"/>
              <a:gd name="T31" fmla="*/ 72452 h 194"/>
              <a:gd name="T32" fmla="*/ 346589 w 238"/>
              <a:gd name="T33" fmla="*/ 125838 h 194"/>
              <a:gd name="T34" fmla="*/ 293267 w 238"/>
              <a:gd name="T35" fmla="*/ 133465 h 194"/>
              <a:gd name="T36" fmla="*/ 255181 w 238"/>
              <a:gd name="T37" fmla="*/ 144904 h 194"/>
              <a:gd name="T38" fmla="*/ 224711 w 238"/>
              <a:gd name="T39" fmla="*/ 186850 h 194"/>
              <a:gd name="T40" fmla="*/ 190433 w 238"/>
              <a:gd name="T41" fmla="*/ 186850 h 194"/>
              <a:gd name="T42" fmla="*/ 110451 w 238"/>
              <a:gd name="T43" fmla="*/ 183037 h 194"/>
              <a:gd name="T44" fmla="*/ 38087 w 238"/>
              <a:gd name="T45" fmla="*/ 217357 h 194"/>
              <a:gd name="T46" fmla="*/ 64747 w 238"/>
              <a:gd name="T47" fmla="*/ 247863 h 194"/>
              <a:gd name="T48" fmla="*/ 125686 w 238"/>
              <a:gd name="T49" fmla="*/ 232610 h 194"/>
              <a:gd name="T50" fmla="*/ 152347 w 238"/>
              <a:gd name="T51" fmla="*/ 228796 h 194"/>
              <a:gd name="T52" fmla="*/ 179007 w 238"/>
              <a:gd name="T53" fmla="*/ 228796 h 194"/>
              <a:gd name="T54" fmla="*/ 205668 w 238"/>
              <a:gd name="T55" fmla="*/ 236423 h 194"/>
              <a:gd name="T56" fmla="*/ 190433 w 238"/>
              <a:gd name="T57" fmla="*/ 324128 h 194"/>
              <a:gd name="T58" fmla="*/ 209477 w 238"/>
              <a:gd name="T59" fmla="*/ 381327 h 194"/>
              <a:gd name="T60" fmla="*/ 201859 w 238"/>
              <a:gd name="T61" fmla="*/ 434713 h 194"/>
              <a:gd name="T62" fmla="*/ 213285 w 238"/>
              <a:gd name="T63" fmla="*/ 469033 h 194"/>
              <a:gd name="T64" fmla="*/ 236137 w 238"/>
              <a:gd name="T65" fmla="*/ 507165 h 194"/>
              <a:gd name="T66" fmla="*/ 266607 w 238"/>
              <a:gd name="T67" fmla="*/ 530045 h 194"/>
              <a:gd name="T68" fmla="*/ 304693 w 238"/>
              <a:gd name="T69" fmla="*/ 549111 h 194"/>
              <a:gd name="T70" fmla="*/ 350397 w 238"/>
              <a:gd name="T71" fmla="*/ 583431 h 194"/>
              <a:gd name="T72" fmla="*/ 445614 w 238"/>
              <a:gd name="T73" fmla="*/ 598684 h 194"/>
              <a:gd name="T74" fmla="*/ 479892 w 238"/>
              <a:gd name="T75" fmla="*/ 598684 h 194"/>
              <a:gd name="T76" fmla="*/ 510362 w 238"/>
              <a:gd name="T77" fmla="*/ 629190 h 194"/>
              <a:gd name="T78" fmla="*/ 544640 w 238"/>
              <a:gd name="T79" fmla="*/ 648256 h 194"/>
              <a:gd name="T80" fmla="*/ 590344 w 238"/>
              <a:gd name="T81" fmla="*/ 663510 h 194"/>
              <a:gd name="T82" fmla="*/ 639856 w 238"/>
              <a:gd name="T83" fmla="*/ 701642 h 194"/>
              <a:gd name="T84" fmla="*/ 670326 w 238"/>
              <a:gd name="T85" fmla="*/ 713082 h 194"/>
              <a:gd name="T86" fmla="*/ 700795 w 238"/>
              <a:gd name="T87" fmla="*/ 716895 h 194"/>
              <a:gd name="T88" fmla="*/ 735073 w 238"/>
              <a:gd name="T89" fmla="*/ 720709 h 194"/>
              <a:gd name="T90" fmla="*/ 776968 w 238"/>
              <a:gd name="T91" fmla="*/ 735962 h 194"/>
              <a:gd name="T92" fmla="*/ 830290 w 238"/>
              <a:gd name="T93" fmla="*/ 709269 h 19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8" h="194">
                <a:moveTo>
                  <a:pt x="218" y="186"/>
                </a:moveTo>
                <a:cubicBezTo>
                  <a:pt x="218" y="186"/>
                  <a:pt x="219" y="179"/>
                  <a:pt x="220" y="179"/>
                </a:cubicBezTo>
                <a:cubicBezTo>
                  <a:pt x="220" y="178"/>
                  <a:pt x="221" y="174"/>
                  <a:pt x="221" y="174"/>
                </a:cubicBezTo>
                <a:cubicBezTo>
                  <a:pt x="221" y="173"/>
                  <a:pt x="227" y="167"/>
                  <a:pt x="227" y="167"/>
                </a:cubicBezTo>
                <a:cubicBezTo>
                  <a:pt x="227" y="167"/>
                  <a:pt x="229" y="160"/>
                  <a:pt x="229" y="160"/>
                </a:cubicBezTo>
                <a:cubicBezTo>
                  <a:pt x="229" y="160"/>
                  <a:pt x="231" y="155"/>
                  <a:pt x="231" y="155"/>
                </a:cubicBezTo>
                <a:cubicBezTo>
                  <a:pt x="231" y="155"/>
                  <a:pt x="236" y="152"/>
                  <a:pt x="236" y="152"/>
                </a:cubicBezTo>
                <a:cubicBezTo>
                  <a:pt x="237" y="152"/>
                  <a:pt x="238" y="149"/>
                  <a:pt x="238" y="149"/>
                </a:cubicBezTo>
                <a:cubicBezTo>
                  <a:pt x="238" y="149"/>
                  <a:pt x="235" y="144"/>
                  <a:pt x="234" y="143"/>
                </a:cubicBezTo>
                <a:cubicBezTo>
                  <a:pt x="234" y="142"/>
                  <a:pt x="233" y="137"/>
                  <a:pt x="232" y="136"/>
                </a:cubicBezTo>
                <a:cubicBezTo>
                  <a:pt x="232" y="136"/>
                  <a:pt x="230" y="133"/>
                  <a:pt x="229" y="132"/>
                </a:cubicBezTo>
                <a:cubicBezTo>
                  <a:pt x="228" y="131"/>
                  <a:pt x="227" y="124"/>
                  <a:pt x="227" y="124"/>
                </a:cubicBezTo>
                <a:cubicBezTo>
                  <a:pt x="227" y="123"/>
                  <a:pt x="230" y="118"/>
                  <a:pt x="230" y="118"/>
                </a:cubicBezTo>
                <a:cubicBezTo>
                  <a:pt x="233" y="116"/>
                  <a:pt x="233" y="116"/>
                  <a:pt x="233" y="116"/>
                </a:cubicBezTo>
                <a:cubicBezTo>
                  <a:pt x="233" y="116"/>
                  <a:pt x="232" y="114"/>
                  <a:pt x="232" y="113"/>
                </a:cubicBezTo>
                <a:cubicBezTo>
                  <a:pt x="233" y="112"/>
                  <a:pt x="232" y="108"/>
                  <a:pt x="232" y="108"/>
                </a:cubicBezTo>
                <a:cubicBezTo>
                  <a:pt x="232" y="107"/>
                  <a:pt x="226" y="104"/>
                  <a:pt x="226" y="104"/>
                </a:cubicBezTo>
                <a:cubicBezTo>
                  <a:pt x="226" y="104"/>
                  <a:pt x="220" y="107"/>
                  <a:pt x="220" y="106"/>
                </a:cubicBezTo>
                <a:cubicBezTo>
                  <a:pt x="219" y="106"/>
                  <a:pt x="216" y="102"/>
                  <a:pt x="216" y="102"/>
                </a:cubicBezTo>
                <a:cubicBezTo>
                  <a:pt x="216" y="102"/>
                  <a:pt x="180" y="102"/>
                  <a:pt x="180" y="102"/>
                </a:cubicBezTo>
                <a:cubicBezTo>
                  <a:pt x="180" y="102"/>
                  <a:pt x="180" y="96"/>
                  <a:pt x="180" y="95"/>
                </a:cubicBezTo>
                <a:cubicBezTo>
                  <a:pt x="180" y="94"/>
                  <a:pt x="181" y="89"/>
                  <a:pt x="181" y="88"/>
                </a:cubicBezTo>
                <a:cubicBezTo>
                  <a:pt x="181" y="87"/>
                  <a:pt x="183" y="82"/>
                  <a:pt x="182" y="82"/>
                </a:cubicBezTo>
                <a:cubicBezTo>
                  <a:pt x="182" y="81"/>
                  <a:pt x="179" y="77"/>
                  <a:pt x="178" y="76"/>
                </a:cubicBezTo>
                <a:cubicBezTo>
                  <a:pt x="178" y="75"/>
                  <a:pt x="177" y="72"/>
                  <a:pt x="178" y="72"/>
                </a:cubicBezTo>
                <a:cubicBezTo>
                  <a:pt x="178" y="71"/>
                  <a:pt x="180" y="67"/>
                  <a:pt x="180" y="66"/>
                </a:cubicBezTo>
                <a:cubicBezTo>
                  <a:pt x="180" y="66"/>
                  <a:pt x="178" y="59"/>
                  <a:pt x="178" y="59"/>
                </a:cubicBezTo>
                <a:cubicBezTo>
                  <a:pt x="182" y="55"/>
                  <a:pt x="182" y="55"/>
                  <a:pt x="182" y="55"/>
                </a:cubicBezTo>
                <a:cubicBezTo>
                  <a:pt x="179" y="49"/>
                  <a:pt x="179" y="49"/>
                  <a:pt x="179" y="49"/>
                </a:cubicBezTo>
                <a:cubicBezTo>
                  <a:pt x="177" y="47"/>
                  <a:pt x="177" y="47"/>
                  <a:pt x="177" y="47"/>
                </a:cubicBezTo>
                <a:cubicBezTo>
                  <a:pt x="177" y="43"/>
                  <a:pt x="177" y="43"/>
                  <a:pt x="177" y="43"/>
                </a:cubicBezTo>
                <a:cubicBezTo>
                  <a:pt x="179" y="42"/>
                  <a:pt x="179" y="42"/>
                  <a:pt x="179" y="42"/>
                </a:cubicBezTo>
                <a:cubicBezTo>
                  <a:pt x="179" y="42"/>
                  <a:pt x="179" y="39"/>
                  <a:pt x="179" y="38"/>
                </a:cubicBezTo>
                <a:cubicBezTo>
                  <a:pt x="179" y="37"/>
                  <a:pt x="181" y="31"/>
                  <a:pt x="181" y="31"/>
                </a:cubicBezTo>
                <a:cubicBezTo>
                  <a:pt x="173" y="23"/>
                  <a:pt x="173" y="23"/>
                  <a:pt x="173" y="23"/>
                </a:cubicBezTo>
                <a:cubicBezTo>
                  <a:pt x="167" y="31"/>
                  <a:pt x="167" y="31"/>
                  <a:pt x="167" y="31"/>
                </a:cubicBezTo>
                <a:cubicBezTo>
                  <a:pt x="167" y="31"/>
                  <a:pt x="164" y="30"/>
                  <a:pt x="164" y="30"/>
                </a:cubicBezTo>
                <a:cubicBezTo>
                  <a:pt x="163" y="29"/>
                  <a:pt x="160" y="26"/>
                  <a:pt x="160" y="25"/>
                </a:cubicBezTo>
                <a:cubicBezTo>
                  <a:pt x="159" y="25"/>
                  <a:pt x="158" y="21"/>
                  <a:pt x="158" y="21"/>
                </a:cubicBezTo>
                <a:cubicBezTo>
                  <a:pt x="152" y="20"/>
                  <a:pt x="152" y="20"/>
                  <a:pt x="152" y="20"/>
                </a:cubicBezTo>
                <a:cubicBezTo>
                  <a:pt x="152" y="13"/>
                  <a:pt x="152" y="13"/>
                  <a:pt x="152" y="13"/>
                </a:cubicBezTo>
                <a:cubicBezTo>
                  <a:pt x="146" y="13"/>
                  <a:pt x="146" y="13"/>
                  <a:pt x="146" y="13"/>
                </a:cubicBezTo>
                <a:cubicBezTo>
                  <a:pt x="143" y="7"/>
                  <a:pt x="143" y="7"/>
                  <a:pt x="143" y="7"/>
                </a:cubicBezTo>
                <a:cubicBezTo>
                  <a:pt x="136" y="0"/>
                  <a:pt x="136" y="0"/>
                  <a:pt x="136" y="0"/>
                </a:cubicBezTo>
                <a:cubicBezTo>
                  <a:pt x="110" y="0"/>
                  <a:pt x="110" y="0"/>
                  <a:pt x="110" y="0"/>
                </a:cubicBezTo>
                <a:cubicBezTo>
                  <a:pt x="106" y="11"/>
                  <a:pt x="106" y="11"/>
                  <a:pt x="106" y="11"/>
                </a:cubicBezTo>
                <a:cubicBezTo>
                  <a:pt x="100" y="12"/>
                  <a:pt x="100" y="12"/>
                  <a:pt x="100" y="12"/>
                </a:cubicBezTo>
                <a:cubicBezTo>
                  <a:pt x="100" y="19"/>
                  <a:pt x="100" y="19"/>
                  <a:pt x="100" y="19"/>
                </a:cubicBezTo>
                <a:cubicBezTo>
                  <a:pt x="97" y="24"/>
                  <a:pt x="97" y="24"/>
                  <a:pt x="97" y="24"/>
                </a:cubicBezTo>
                <a:cubicBezTo>
                  <a:pt x="94" y="25"/>
                  <a:pt x="94" y="25"/>
                  <a:pt x="94" y="25"/>
                </a:cubicBezTo>
                <a:cubicBezTo>
                  <a:pt x="91" y="33"/>
                  <a:pt x="91" y="33"/>
                  <a:pt x="91" y="33"/>
                </a:cubicBezTo>
                <a:cubicBezTo>
                  <a:pt x="88" y="34"/>
                  <a:pt x="88" y="34"/>
                  <a:pt x="88" y="34"/>
                </a:cubicBezTo>
                <a:cubicBezTo>
                  <a:pt x="83" y="32"/>
                  <a:pt x="83" y="32"/>
                  <a:pt x="83" y="32"/>
                </a:cubicBezTo>
                <a:cubicBezTo>
                  <a:pt x="83" y="32"/>
                  <a:pt x="77" y="34"/>
                  <a:pt x="77" y="35"/>
                </a:cubicBezTo>
                <a:cubicBezTo>
                  <a:pt x="76" y="35"/>
                  <a:pt x="72" y="35"/>
                  <a:pt x="72" y="35"/>
                </a:cubicBezTo>
                <a:cubicBezTo>
                  <a:pt x="69" y="34"/>
                  <a:pt x="69" y="34"/>
                  <a:pt x="69" y="34"/>
                </a:cubicBezTo>
                <a:cubicBezTo>
                  <a:pt x="69" y="34"/>
                  <a:pt x="67" y="37"/>
                  <a:pt x="67" y="38"/>
                </a:cubicBezTo>
                <a:cubicBezTo>
                  <a:pt x="67" y="38"/>
                  <a:pt x="67" y="41"/>
                  <a:pt x="67" y="42"/>
                </a:cubicBezTo>
                <a:cubicBezTo>
                  <a:pt x="67" y="43"/>
                  <a:pt x="62" y="49"/>
                  <a:pt x="62" y="49"/>
                </a:cubicBezTo>
                <a:cubicBezTo>
                  <a:pt x="59" y="49"/>
                  <a:pt x="59" y="49"/>
                  <a:pt x="59" y="49"/>
                </a:cubicBezTo>
                <a:cubicBezTo>
                  <a:pt x="56" y="45"/>
                  <a:pt x="56" y="45"/>
                  <a:pt x="56" y="45"/>
                </a:cubicBezTo>
                <a:cubicBezTo>
                  <a:pt x="50" y="44"/>
                  <a:pt x="50" y="44"/>
                  <a:pt x="50" y="44"/>
                </a:cubicBezTo>
                <a:cubicBezTo>
                  <a:pt x="50" y="49"/>
                  <a:pt x="50" y="49"/>
                  <a:pt x="50" y="49"/>
                </a:cubicBezTo>
                <a:cubicBezTo>
                  <a:pt x="43" y="49"/>
                  <a:pt x="43" y="49"/>
                  <a:pt x="43" y="49"/>
                </a:cubicBezTo>
                <a:cubicBezTo>
                  <a:pt x="43" y="49"/>
                  <a:pt x="39" y="54"/>
                  <a:pt x="39" y="54"/>
                </a:cubicBezTo>
                <a:cubicBezTo>
                  <a:pt x="38" y="54"/>
                  <a:pt x="29" y="48"/>
                  <a:pt x="29" y="48"/>
                </a:cubicBezTo>
                <a:cubicBezTo>
                  <a:pt x="17" y="48"/>
                  <a:pt x="17" y="48"/>
                  <a:pt x="17" y="48"/>
                </a:cubicBezTo>
                <a:cubicBezTo>
                  <a:pt x="16" y="53"/>
                  <a:pt x="16" y="53"/>
                  <a:pt x="16" y="53"/>
                </a:cubicBezTo>
                <a:cubicBezTo>
                  <a:pt x="10" y="57"/>
                  <a:pt x="10" y="57"/>
                  <a:pt x="10" y="57"/>
                </a:cubicBezTo>
                <a:cubicBezTo>
                  <a:pt x="0" y="61"/>
                  <a:pt x="0" y="61"/>
                  <a:pt x="0" y="61"/>
                </a:cubicBezTo>
                <a:cubicBezTo>
                  <a:pt x="9" y="65"/>
                  <a:pt x="9" y="65"/>
                  <a:pt x="9" y="65"/>
                </a:cubicBezTo>
                <a:cubicBezTo>
                  <a:pt x="9" y="65"/>
                  <a:pt x="17" y="65"/>
                  <a:pt x="17" y="65"/>
                </a:cubicBezTo>
                <a:cubicBezTo>
                  <a:pt x="18" y="65"/>
                  <a:pt x="23" y="61"/>
                  <a:pt x="23" y="61"/>
                </a:cubicBezTo>
                <a:cubicBezTo>
                  <a:pt x="23" y="61"/>
                  <a:pt x="29" y="62"/>
                  <a:pt x="31" y="62"/>
                </a:cubicBezTo>
                <a:cubicBezTo>
                  <a:pt x="33" y="62"/>
                  <a:pt x="33" y="61"/>
                  <a:pt x="33" y="61"/>
                </a:cubicBezTo>
                <a:cubicBezTo>
                  <a:pt x="34" y="60"/>
                  <a:pt x="35" y="61"/>
                  <a:pt x="36" y="62"/>
                </a:cubicBezTo>
                <a:cubicBezTo>
                  <a:pt x="37" y="62"/>
                  <a:pt x="38" y="61"/>
                  <a:pt x="38" y="60"/>
                </a:cubicBezTo>
                <a:cubicBezTo>
                  <a:pt x="39" y="60"/>
                  <a:pt x="40" y="60"/>
                  <a:pt x="40" y="60"/>
                </a:cubicBezTo>
                <a:cubicBezTo>
                  <a:pt x="40" y="60"/>
                  <a:pt x="42" y="61"/>
                  <a:pt x="43" y="62"/>
                </a:cubicBezTo>
                <a:cubicBezTo>
                  <a:pt x="44" y="63"/>
                  <a:pt x="45" y="63"/>
                  <a:pt x="46" y="63"/>
                </a:cubicBezTo>
                <a:cubicBezTo>
                  <a:pt x="46" y="63"/>
                  <a:pt x="47" y="60"/>
                  <a:pt x="47" y="60"/>
                </a:cubicBezTo>
                <a:cubicBezTo>
                  <a:pt x="49" y="57"/>
                  <a:pt x="49" y="57"/>
                  <a:pt x="49" y="57"/>
                </a:cubicBezTo>
                <a:cubicBezTo>
                  <a:pt x="49" y="57"/>
                  <a:pt x="51" y="59"/>
                  <a:pt x="51" y="60"/>
                </a:cubicBezTo>
                <a:cubicBezTo>
                  <a:pt x="52" y="60"/>
                  <a:pt x="54" y="62"/>
                  <a:pt x="54" y="62"/>
                </a:cubicBezTo>
                <a:cubicBezTo>
                  <a:pt x="54" y="77"/>
                  <a:pt x="54" y="77"/>
                  <a:pt x="54" y="77"/>
                </a:cubicBezTo>
                <a:cubicBezTo>
                  <a:pt x="54" y="77"/>
                  <a:pt x="51" y="81"/>
                  <a:pt x="51" y="82"/>
                </a:cubicBezTo>
                <a:cubicBezTo>
                  <a:pt x="51" y="82"/>
                  <a:pt x="50" y="85"/>
                  <a:pt x="50" y="85"/>
                </a:cubicBezTo>
                <a:cubicBezTo>
                  <a:pt x="50" y="86"/>
                  <a:pt x="50" y="89"/>
                  <a:pt x="50" y="90"/>
                </a:cubicBezTo>
                <a:cubicBezTo>
                  <a:pt x="50" y="91"/>
                  <a:pt x="52" y="95"/>
                  <a:pt x="53" y="96"/>
                </a:cubicBezTo>
                <a:cubicBezTo>
                  <a:pt x="54" y="98"/>
                  <a:pt x="55" y="99"/>
                  <a:pt x="55" y="100"/>
                </a:cubicBezTo>
                <a:cubicBezTo>
                  <a:pt x="55" y="100"/>
                  <a:pt x="54" y="103"/>
                  <a:pt x="54" y="104"/>
                </a:cubicBezTo>
                <a:cubicBezTo>
                  <a:pt x="54" y="105"/>
                  <a:pt x="52" y="107"/>
                  <a:pt x="52" y="108"/>
                </a:cubicBezTo>
                <a:cubicBezTo>
                  <a:pt x="52" y="108"/>
                  <a:pt x="53" y="114"/>
                  <a:pt x="53" y="114"/>
                </a:cubicBezTo>
                <a:cubicBezTo>
                  <a:pt x="54" y="115"/>
                  <a:pt x="54" y="119"/>
                  <a:pt x="54" y="119"/>
                </a:cubicBezTo>
                <a:cubicBezTo>
                  <a:pt x="57" y="120"/>
                  <a:pt x="57" y="120"/>
                  <a:pt x="57" y="120"/>
                </a:cubicBezTo>
                <a:cubicBezTo>
                  <a:pt x="57" y="120"/>
                  <a:pt x="56" y="122"/>
                  <a:pt x="56" y="123"/>
                </a:cubicBezTo>
                <a:cubicBezTo>
                  <a:pt x="56" y="123"/>
                  <a:pt x="57" y="126"/>
                  <a:pt x="57" y="126"/>
                </a:cubicBezTo>
                <a:cubicBezTo>
                  <a:pt x="57" y="126"/>
                  <a:pt x="61" y="127"/>
                  <a:pt x="61" y="127"/>
                </a:cubicBezTo>
                <a:cubicBezTo>
                  <a:pt x="62" y="128"/>
                  <a:pt x="62" y="132"/>
                  <a:pt x="62" y="133"/>
                </a:cubicBezTo>
                <a:cubicBezTo>
                  <a:pt x="63" y="134"/>
                  <a:pt x="62" y="135"/>
                  <a:pt x="63" y="135"/>
                </a:cubicBezTo>
                <a:cubicBezTo>
                  <a:pt x="64" y="135"/>
                  <a:pt x="68" y="136"/>
                  <a:pt x="69" y="136"/>
                </a:cubicBezTo>
                <a:cubicBezTo>
                  <a:pt x="70" y="137"/>
                  <a:pt x="70" y="139"/>
                  <a:pt x="70" y="139"/>
                </a:cubicBezTo>
                <a:cubicBezTo>
                  <a:pt x="70" y="139"/>
                  <a:pt x="72" y="140"/>
                  <a:pt x="73" y="140"/>
                </a:cubicBezTo>
                <a:cubicBezTo>
                  <a:pt x="74" y="141"/>
                  <a:pt x="74" y="141"/>
                  <a:pt x="76" y="142"/>
                </a:cubicBezTo>
                <a:cubicBezTo>
                  <a:pt x="77" y="143"/>
                  <a:pt x="78" y="143"/>
                  <a:pt x="80" y="144"/>
                </a:cubicBezTo>
                <a:cubicBezTo>
                  <a:pt x="82" y="145"/>
                  <a:pt x="80" y="147"/>
                  <a:pt x="80" y="148"/>
                </a:cubicBezTo>
                <a:cubicBezTo>
                  <a:pt x="81" y="149"/>
                  <a:pt x="84" y="151"/>
                  <a:pt x="84" y="151"/>
                </a:cubicBezTo>
                <a:cubicBezTo>
                  <a:pt x="85" y="152"/>
                  <a:pt x="91" y="153"/>
                  <a:pt x="92" y="153"/>
                </a:cubicBezTo>
                <a:cubicBezTo>
                  <a:pt x="94" y="154"/>
                  <a:pt x="99" y="154"/>
                  <a:pt x="99" y="154"/>
                </a:cubicBezTo>
                <a:cubicBezTo>
                  <a:pt x="105" y="150"/>
                  <a:pt x="105" y="150"/>
                  <a:pt x="105" y="150"/>
                </a:cubicBezTo>
                <a:cubicBezTo>
                  <a:pt x="105" y="150"/>
                  <a:pt x="116" y="156"/>
                  <a:pt x="117" y="157"/>
                </a:cubicBezTo>
                <a:cubicBezTo>
                  <a:pt x="117" y="158"/>
                  <a:pt x="118" y="158"/>
                  <a:pt x="119" y="159"/>
                </a:cubicBezTo>
                <a:cubicBezTo>
                  <a:pt x="120" y="159"/>
                  <a:pt x="122" y="159"/>
                  <a:pt x="123" y="159"/>
                </a:cubicBezTo>
                <a:cubicBezTo>
                  <a:pt x="124" y="159"/>
                  <a:pt x="125" y="157"/>
                  <a:pt x="126" y="157"/>
                </a:cubicBezTo>
                <a:cubicBezTo>
                  <a:pt x="126" y="157"/>
                  <a:pt x="127" y="159"/>
                  <a:pt x="128" y="160"/>
                </a:cubicBezTo>
                <a:cubicBezTo>
                  <a:pt x="129" y="161"/>
                  <a:pt x="129" y="163"/>
                  <a:pt x="129" y="164"/>
                </a:cubicBezTo>
                <a:cubicBezTo>
                  <a:pt x="129" y="164"/>
                  <a:pt x="132" y="165"/>
                  <a:pt x="134" y="165"/>
                </a:cubicBezTo>
                <a:cubicBezTo>
                  <a:pt x="135" y="166"/>
                  <a:pt x="135" y="168"/>
                  <a:pt x="136" y="169"/>
                </a:cubicBezTo>
                <a:cubicBezTo>
                  <a:pt x="136" y="170"/>
                  <a:pt x="140" y="171"/>
                  <a:pt x="141" y="170"/>
                </a:cubicBezTo>
                <a:cubicBezTo>
                  <a:pt x="142" y="169"/>
                  <a:pt x="143" y="170"/>
                  <a:pt x="143" y="170"/>
                </a:cubicBezTo>
                <a:cubicBezTo>
                  <a:pt x="143" y="170"/>
                  <a:pt x="146" y="174"/>
                  <a:pt x="148" y="174"/>
                </a:cubicBezTo>
                <a:cubicBezTo>
                  <a:pt x="149" y="175"/>
                  <a:pt x="151" y="175"/>
                  <a:pt x="152" y="176"/>
                </a:cubicBezTo>
                <a:cubicBezTo>
                  <a:pt x="152" y="176"/>
                  <a:pt x="155" y="174"/>
                  <a:pt x="155" y="174"/>
                </a:cubicBezTo>
                <a:cubicBezTo>
                  <a:pt x="155" y="174"/>
                  <a:pt x="158" y="174"/>
                  <a:pt x="159" y="174"/>
                </a:cubicBezTo>
                <a:cubicBezTo>
                  <a:pt x="159" y="174"/>
                  <a:pt x="160" y="179"/>
                  <a:pt x="160" y="179"/>
                </a:cubicBezTo>
                <a:cubicBezTo>
                  <a:pt x="168" y="184"/>
                  <a:pt x="168" y="184"/>
                  <a:pt x="168" y="184"/>
                </a:cubicBezTo>
                <a:cubicBezTo>
                  <a:pt x="168" y="184"/>
                  <a:pt x="169" y="188"/>
                  <a:pt x="169" y="188"/>
                </a:cubicBezTo>
                <a:cubicBezTo>
                  <a:pt x="169" y="189"/>
                  <a:pt x="171" y="189"/>
                  <a:pt x="171" y="189"/>
                </a:cubicBezTo>
                <a:cubicBezTo>
                  <a:pt x="171" y="189"/>
                  <a:pt x="175" y="188"/>
                  <a:pt x="176" y="187"/>
                </a:cubicBezTo>
                <a:cubicBezTo>
                  <a:pt x="176" y="187"/>
                  <a:pt x="177" y="187"/>
                  <a:pt x="179" y="188"/>
                </a:cubicBezTo>
                <a:cubicBezTo>
                  <a:pt x="180" y="188"/>
                  <a:pt x="181" y="190"/>
                  <a:pt x="181" y="190"/>
                </a:cubicBezTo>
                <a:cubicBezTo>
                  <a:pt x="181" y="190"/>
                  <a:pt x="183" y="189"/>
                  <a:pt x="184" y="188"/>
                </a:cubicBezTo>
                <a:cubicBezTo>
                  <a:pt x="185" y="188"/>
                  <a:pt x="188" y="186"/>
                  <a:pt x="188" y="186"/>
                </a:cubicBezTo>
                <a:cubicBezTo>
                  <a:pt x="189" y="189"/>
                  <a:pt x="189" y="189"/>
                  <a:pt x="189" y="189"/>
                </a:cubicBezTo>
                <a:cubicBezTo>
                  <a:pt x="189" y="189"/>
                  <a:pt x="192" y="189"/>
                  <a:pt x="193" y="189"/>
                </a:cubicBezTo>
                <a:cubicBezTo>
                  <a:pt x="194" y="188"/>
                  <a:pt x="194" y="187"/>
                  <a:pt x="194" y="187"/>
                </a:cubicBezTo>
                <a:cubicBezTo>
                  <a:pt x="197" y="187"/>
                  <a:pt x="197" y="187"/>
                  <a:pt x="197" y="187"/>
                </a:cubicBezTo>
                <a:cubicBezTo>
                  <a:pt x="197" y="187"/>
                  <a:pt x="203" y="192"/>
                  <a:pt x="204" y="193"/>
                </a:cubicBezTo>
                <a:cubicBezTo>
                  <a:pt x="204" y="194"/>
                  <a:pt x="206" y="194"/>
                  <a:pt x="208" y="194"/>
                </a:cubicBezTo>
                <a:cubicBezTo>
                  <a:pt x="209" y="190"/>
                  <a:pt x="209" y="190"/>
                  <a:pt x="209" y="190"/>
                </a:cubicBezTo>
                <a:lnTo>
                  <a:pt x="218" y="186"/>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13">
            <a:extLst>
              <a:ext uri="{FF2B5EF4-FFF2-40B4-BE49-F238E27FC236}">
                <a16:creationId xmlns:a16="http://schemas.microsoft.com/office/drawing/2014/main" id="{53F1EA89-782B-6598-08FF-CB5787708874}"/>
              </a:ext>
            </a:extLst>
          </p:cNvPr>
          <p:cNvSpPr>
            <a:spLocks/>
          </p:cNvSpPr>
          <p:nvPr/>
        </p:nvSpPr>
        <p:spPr bwMode="auto">
          <a:xfrm>
            <a:off x="3441070" y="3161969"/>
            <a:ext cx="345617" cy="221345"/>
          </a:xfrm>
          <a:custGeom>
            <a:avLst/>
            <a:gdLst>
              <a:gd name="T0" fmla="*/ 448961 w 121"/>
              <a:gd name="T1" fmla="*/ 186906 h 72"/>
              <a:gd name="T2" fmla="*/ 437546 w 121"/>
              <a:gd name="T3" fmla="*/ 141133 h 72"/>
              <a:gd name="T4" fmla="*/ 407108 w 121"/>
              <a:gd name="T5" fmla="*/ 64845 h 72"/>
              <a:gd name="T6" fmla="*/ 315794 w 121"/>
              <a:gd name="T7" fmla="*/ 34330 h 72"/>
              <a:gd name="T8" fmla="*/ 285356 w 121"/>
              <a:gd name="T9" fmla="*/ 34330 h 72"/>
              <a:gd name="T10" fmla="*/ 243504 w 121"/>
              <a:gd name="T11" fmla="*/ 34330 h 72"/>
              <a:gd name="T12" fmla="*/ 235895 w 121"/>
              <a:gd name="T13" fmla="*/ 38144 h 72"/>
              <a:gd name="T14" fmla="*/ 182628 w 121"/>
              <a:gd name="T15" fmla="*/ 15258 h 72"/>
              <a:gd name="T16" fmla="*/ 125557 w 121"/>
              <a:gd name="T17" fmla="*/ 11443 h 72"/>
              <a:gd name="T18" fmla="*/ 95119 w 121"/>
              <a:gd name="T19" fmla="*/ 68659 h 72"/>
              <a:gd name="T20" fmla="*/ 68486 w 121"/>
              <a:gd name="T21" fmla="*/ 106803 h 72"/>
              <a:gd name="T22" fmla="*/ 57071 w 121"/>
              <a:gd name="T23" fmla="*/ 137319 h 72"/>
              <a:gd name="T24" fmla="*/ 34243 w 121"/>
              <a:gd name="T25" fmla="*/ 160205 h 72"/>
              <a:gd name="T26" fmla="*/ 7610 w 121"/>
              <a:gd name="T27" fmla="*/ 175463 h 72"/>
              <a:gd name="T28" fmla="*/ 11414 w 121"/>
              <a:gd name="T29" fmla="*/ 194535 h 72"/>
              <a:gd name="T30" fmla="*/ 57071 w 121"/>
              <a:gd name="T31" fmla="*/ 217421 h 72"/>
              <a:gd name="T32" fmla="*/ 102728 w 121"/>
              <a:gd name="T33" fmla="*/ 190720 h 72"/>
              <a:gd name="T34" fmla="*/ 140776 w 121"/>
              <a:gd name="T35" fmla="*/ 164019 h 72"/>
              <a:gd name="T36" fmla="*/ 178823 w 121"/>
              <a:gd name="T37" fmla="*/ 164019 h 72"/>
              <a:gd name="T38" fmla="*/ 152190 w 121"/>
              <a:gd name="T39" fmla="*/ 194535 h 72"/>
              <a:gd name="T40" fmla="*/ 136971 w 121"/>
              <a:gd name="T41" fmla="*/ 240307 h 72"/>
              <a:gd name="T42" fmla="*/ 159800 w 121"/>
              <a:gd name="T43" fmla="*/ 244122 h 72"/>
              <a:gd name="T44" fmla="*/ 194042 w 121"/>
              <a:gd name="T45" fmla="*/ 244122 h 72"/>
              <a:gd name="T46" fmla="*/ 220676 w 121"/>
              <a:gd name="T47" fmla="*/ 240307 h 72"/>
              <a:gd name="T48" fmla="*/ 235895 w 121"/>
              <a:gd name="T49" fmla="*/ 274637 h 72"/>
              <a:gd name="T50" fmla="*/ 262528 w 121"/>
              <a:gd name="T51" fmla="*/ 232679 h 72"/>
              <a:gd name="T52" fmla="*/ 258723 w 121"/>
              <a:gd name="T53" fmla="*/ 213607 h 72"/>
              <a:gd name="T54" fmla="*/ 277747 w 121"/>
              <a:gd name="T55" fmla="*/ 186906 h 72"/>
              <a:gd name="T56" fmla="*/ 311990 w 121"/>
              <a:gd name="T57" fmla="*/ 209792 h 72"/>
              <a:gd name="T58" fmla="*/ 376670 w 121"/>
              <a:gd name="T59" fmla="*/ 209792 h 72"/>
              <a:gd name="T60" fmla="*/ 429937 w 121"/>
              <a:gd name="T61" fmla="*/ 221235 h 72"/>
              <a:gd name="T62" fmla="*/ 448961 w 121"/>
              <a:gd name="T63" fmla="*/ 198349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72">
                <a:moveTo>
                  <a:pt x="118" y="52"/>
                </a:moveTo>
                <a:cubicBezTo>
                  <a:pt x="118" y="52"/>
                  <a:pt x="118" y="50"/>
                  <a:pt x="118" y="49"/>
                </a:cubicBezTo>
                <a:cubicBezTo>
                  <a:pt x="118" y="47"/>
                  <a:pt x="117" y="44"/>
                  <a:pt x="117" y="43"/>
                </a:cubicBezTo>
                <a:cubicBezTo>
                  <a:pt x="116" y="42"/>
                  <a:pt x="115" y="38"/>
                  <a:pt x="115" y="37"/>
                </a:cubicBezTo>
                <a:cubicBezTo>
                  <a:pt x="115" y="36"/>
                  <a:pt x="113" y="30"/>
                  <a:pt x="113" y="29"/>
                </a:cubicBezTo>
                <a:cubicBezTo>
                  <a:pt x="113" y="28"/>
                  <a:pt x="110" y="20"/>
                  <a:pt x="107" y="17"/>
                </a:cubicBezTo>
                <a:cubicBezTo>
                  <a:pt x="104" y="14"/>
                  <a:pt x="97" y="9"/>
                  <a:pt x="93" y="9"/>
                </a:cubicBezTo>
                <a:cubicBezTo>
                  <a:pt x="90" y="9"/>
                  <a:pt x="83" y="9"/>
                  <a:pt x="83" y="9"/>
                </a:cubicBezTo>
                <a:cubicBezTo>
                  <a:pt x="83" y="9"/>
                  <a:pt x="81" y="10"/>
                  <a:pt x="80" y="10"/>
                </a:cubicBezTo>
                <a:cubicBezTo>
                  <a:pt x="79" y="10"/>
                  <a:pt x="76" y="10"/>
                  <a:pt x="75" y="9"/>
                </a:cubicBezTo>
                <a:cubicBezTo>
                  <a:pt x="74" y="9"/>
                  <a:pt x="70" y="9"/>
                  <a:pt x="69" y="9"/>
                </a:cubicBezTo>
                <a:cubicBezTo>
                  <a:pt x="68" y="9"/>
                  <a:pt x="64" y="9"/>
                  <a:pt x="64" y="9"/>
                </a:cubicBezTo>
                <a:cubicBezTo>
                  <a:pt x="64" y="11"/>
                  <a:pt x="64" y="11"/>
                  <a:pt x="64" y="11"/>
                </a:cubicBezTo>
                <a:cubicBezTo>
                  <a:pt x="64" y="11"/>
                  <a:pt x="63" y="11"/>
                  <a:pt x="62" y="10"/>
                </a:cubicBezTo>
                <a:cubicBezTo>
                  <a:pt x="60" y="9"/>
                  <a:pt x="59" y="7"/>
                  <a:pt x="57" y="6"/>
                </a:cubicBezTo>
                <a:cubicBezTo>
                  <a:pt x="56" y="5"/>
                  <a:pt x="49" y="5"/>
                  <a:pt x="48" y="4"/>
                </a:cubicBezTo>
                <a:cubicBezTo>
                  <a:pt x="46" y="4"/>
                  <a:pt x="45" y="2"/>
                  <a:pt x="44" y="0"/>
                </a:cubicBezTo>
                <a:cubicBezTo>
                  <a:pt x="39" y="1"/>
                  <a:pt x="33" y="3"/>
                  <a:pt x="33" y="3"/>
                </a:cubicBezTo>
                <a:cubicBezTo>
                  <a:pt x="32" y="3"/>
                  <a:pt x="28" y="8"/>
                  <a:pt x="28" y="9"/>
                </a:cubicBezTo>
                <a:cubicBezTo>
                  <a:pt x="27" y="9"/>
                  <a:pt x="25" y="17"/>
                  <a:pt x="25" y="18"/>
                </a:cubicBezTo>
                <a:cubicBezTo>
                  <a:pt x="25" y="18"/>
                  <a:pt x="22" y="24"/>
                  <a:pt x="22" y="24"/>
                </a:cubicBezTo>
                <a:cubicBezTo>
                  <a:pt x="22" y="25"/>
                  <a:pt x="18" y="27"/>
                  <a:pt x="18" y="28"/>
                </a:cubicBezTo>
                <a:cubicBezTo>
                  <a:pt x="17" y="28"/>
                  <a:pt x="19" y="31"/>
                  <a:pt x="19" y="31"/>
                </a:cubicBezTo>
                <a:cubicBezTo>
                  <a:pt x="15" y="36"/>
                  <a:pt x="15" y="36"/>
                  <a:pt x="15" y="36"/>
                </a:cubicBezTo>
                <a:cubicBezTo>
                  <a:pt x="13" y="38"/>
                  <a:pt x="13" y="38"/>
                  <a:pt x="13" y="38"/>
                </a:cubicBezTo>
                <a:cubicBezTo>
                  <a:pt x="9" y="42"/>
                  <a:pt x="9" y="42"/>
                  <a:pt x="9" y="42"/>
                </a:cubicBezTo>
                <a:cubicBezTo>
                  <a:pt x="6" y="42"/>
                  <a:pt x="6" y="42"/>
                  <a:pt x="6" y="42"/>
                </a:cubicBezTo>
                <a:cubicBezTo>
                  <a:pt x="6" y="42"/>
                  <a:pt x="3" y="45"/>
                  <a:pt x="2" y="46"/>
                </a:cubicBezTo>
                <a:cubicBezTo>
                  <a:pt x="1" y="47"/>
                  <a:pt x="0" y="49"/>
                  <a:pt x="0" y="49"/>
                </a:cubicBezTo>
                <a:cubicBezTo>
                  <a:pt x="3" y="51"/>
                  <a:pt x="3" y="51"/>
                  <a:pt x="3" y="51"/>
                </a:cubicBezTo>
                <a:cubicBezTo>
                  <a:pt x="7" y="54"/>
                  <a:pt x="7" y="54"/>
                  <a:pt x="7" y="54"/>
                </a:cubicBezTo>
                <a:cubicBezTo>
                  <a:pt x="15" y="57"/>
                  <a:pt x="15" y="57"/>
                  <a:pt x="15" y="57"/>
                </a:cubicBezTo>
                <a:cubicBezTo>
                  <a:pt x="15" y="57"/>
                  <a:pt x="20" y="55"/>
                  <a:pt x="21" y="54"/>
                </a:cubicBezTo>
                <a:cubicBezTo>
                  <a:pt x="23" y="53"/>
                  <a:pt x="27" y="50"/>
                  <a:pt x="27" y="50"/>
                </a:cubicBezTo>
                <a:cubicBezTo>
                  <a:pt x="27" y="49"/>
                  <a:pt x="30" y="44"/>
                  <a:pt x="30" y="44"/>
                </a:cubicBezTo>
                <a:cubicBezTo>
                  <a:pt x="30" y="44"/>
                  <a:pt x="37" y="43"/>
                  <a:pt x="37" y="43"/>
                </a:cubicBezTo>
                <a:cubicBezTo>
                  <a:pt x="38" y="42"/>
                  <a:pt x="44" y="40"/>
                  <a:pt x="44" y="40"/>
                </a:cubicBezTo>
                <a:cubicBezTo>
                  <a:pt x="44" y="40"/>
                  <a:pt x="47" y="43"/>
                  <a:pt x="47" y="43"/>
                </a:cubicBezTo>
                <a:cubicBezTo>
                  <a:pt x="48" y="44"/>
                  <a:pt x="45" y="47"/>
                  <a:pt x="45" y="48"/>
                </a:cubicBezTo>
                <a:cubicBezTo>
                  <a:pt x="44" y="48"/>
                  <a:pt x="40" y="51"/>
                  <a:pt x="40" y="51"/>
                </a:cubicBezTo>
                <a:cubicBezTo>
                  <a:pt x="40" y="51"/>
                  <a:pt x="38" y="56"/>
                  <a:pt x="38" y="56"/>
                </a:cubicBezTo>
                <a:cubicBezTo>
                  <a:pt x="36" y="63"/>
                  <a:pt x="36" y="63"/>
                  <a:pt x="36" y="63"/>
                </a:cubicBezTo>
                <a:cubicBezTo>
                  <a:pt x="38" y="62"/>
                  <a:pt x="38" y="62"/>
                  <a:pt x="38" y="62"/>
                </a:cubicBezTo>
                <a:cubicBezTo>
                  <a:pt x="42" y="64"/>
                  <a:pt x="42" y="64"/>
                  <a:pt x="42" y="64"/>
                </a:cubicBezTo>
                <a:cubicBezTo>
                  <a:pt x="42" y="64"/>
                  <a:pt x="47" y="67"/>
                  <a:pt x="47" y="67"/>
                </a:cubicBezTo>
                <a:cubicBezTo>
                  <a:pt x="47" y="66"/>
                  <a:pt x="51" y="64"/>
                  <a:pt x="51" y="64"/>
                </a:cubicBezTo>
                <a:cubicBezTo>
                  <a:pt x="52" y="63"/>
                  <a:pt x="53" y="66"/>
                  <a:pt x="53" y="66"/>
                </a:cubicBezTo>
                <a:cubicBezTo>
                  <a:pt x="53" y="67"/>
                  <a:pt x="58" y="63"/>
                  <a:pt x="58" y="63"/>
                </a:cubicBezTo>
                <a:cubicBezTo>
                  <a:pt x="58" y="63"/>
                  <a:pt x="61" y="68"/>
                  <a:pt x="62" y="69"/>
                </a:cubicBezTo>
                <a:cubicBezTo>
                  <a:pt x="62" y="70"/>
                  <a:pt x="62" y="72"/>
                  <a:pt x="62" y="72"/>
                </a:cubicBezTo>
                <a:cubicBezTo>
                  <a:pt x="62" y="72"/>
                  <a:pt x="69" y="66"/>
                  <a:pt x="69" y="65"/>
                </a:cubicBezTo>
                <a:cubicBezTo>
                  <a:pt x="69" y="64"/>
                  <a:pt x="69" y="62"/>
                  <a:pt x="69" y="61"/>
                </a:cubicBezTo>
                <a:cubicBezTo>
                  <a:pt x="69" y="61"/>
                  <a:pt x="71" y="60"/>
                  <a:pt x="71" y="59"/>
                </a:cubicBezTo>
                <a:cubicBezTo>
                  <a:pt x="71" y="59"/>
                  <a:pt x="68" y="56"/>
                  <a:pt x="68" y="56"/>
                </a:cubicBezTo>
                <a:cubicBezTo>
                  <a:pt x="70" y="51"/>
                  <a:pt x="70" y="51"/>
                  <a:pt x="70" y="51"/>
                </a:cubicBezTo>
                <a:cubicBezTo>
                  <a:pt x="73" y="49"/>
                  <a:pt x="73" y="49"/>
                  <a:pt x="73" y="49"/>
                </a:cubicBezTo>
                <a:cubicBezTo>
                  <a:pt x="73" y="49"/>
                  <a:pt x="76" y="52"/>
                  <a:pt x="76" y="52"/>
                </a:cubicBezTo>
                <a:cubicBezTo>
                  <a:pt x="76" y="53"/>
                  <a:pt x="82" y="55"/>
                  <a:pt x="82" y="55"/>
                </a:cubicBezTo>
                <a:cubicBezTo>
                  <a:pt x="83" y="56"/>
                  <a:pt x="89" y="56"/>
                  <a:pt x="89" y="56"/>
                </a:cubicBezTo>
                <a:cubicBezTo>
                  <a:pt x="89" y="56"/>
                  <a:pt x="99" y="55"/>
                  <a:pt x="99" y="55"/>
                </a:cubicBezTo>
                <a:cubicBezTo>
                  <a:pt x="100" y="55"/>
                  <a:pt x="105" y="56"/>
                  <a:pt x="105" y="57"/>
                </a:cubicBezTo>
                <a:cubicBezTo>
                  <a:pt x="106" y="57"/>
                  <a:pt x="113" y="58"/>
                  <a:pt x="113" y="58"/>
                </a:cubicBezTo>
                <a:cubicBezTo>
                  <a:pt x="121" y="56"/>
                  <a:pt x="121" y="56"/>
                  <a:pt x="121" y="56"/>
                </a:cubicBezTo>
                <a:cubicBezTo>
                  <a:pt x="121" y="55"/>
                  <a:pt x="118" y="53"/>
                  <a:pt x="118" y="52"/>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3" name="Freeform 16">
            <a:extLst>
              <a:ext uri="{FF2B5EF4-FFF2-40B4-BE49-F238E27FC236}">
                <a16:creationId xmlns:a16="http://schemas.microsoft.com/office/drawing/2014/main" id="{EC1F12A1-6298-88AC-5070-3D5487B3C792}"/>
              </a:ext>
            </a:extLst>
          </p:cNvPr>
          <p:cNvSpPr>
            <a:spLocks/>
          </p:cNvSpPr>
          <p:nvPr/>
        </p:nvSpPr>
        <p:spPr bwMode="auto">
          <a:xfrm>
            <a:off x="2735535" y="2950859"/>
            <a:ext cx="531535" cy="840599"/>
          </a:xfrm>
          <a:custGeom>
            <a:avLst/>
            <a:gdLst>
              <a:gd name="T0" fmla="*/ 658539 w 186"/>
              <a:gd name="T1" fmla="*/ 475815 h 274"/>
              <a:gd name="T2" fmla="*/ 639506 w 186"/>
              <a:gd name="T3" fmla="*/ 304522 h 274"/>
              <a:gd name="T4" fmla="*/ 609054 w 186"/>
              <a:gd name="T5" fmla="*/ 247424 h 274"/>
              <a:gd name="T6" fmla="*/ 620474 w 186"/>
              <a:gd name="T7" fmla="*/ 190326 h 274"/>
              <a:gd name="T8" fmla="*/ 597634 w 186"/>
              <a:gd name="T9" fmla="*/ 144648 h 274"/>
              <a:gd name="T10" fmla="*/ 582408 w 186"/>
              <a:gd name="T11" fmla="*/ 102776 h 274"/>
              <a:gd name="T12" fmla="*/ 597634 w 186"/>
              <a:gd name="T13" fmla="*/ 45678 h 274"/>
              <a:gd name="T14" fmla="*/ 563375 w 186"/>
              <a:gd name="T15" fmla="*/ 22839 h 274"/>
              <a:gd name="T16" fmla="*/ 529115 w 186"/>
              <a:gd name="T17" fmla="*/ 0 h 274"/>
              <a:gd name="T18" fmla="*/ 521502 w 186"/>
              <a:gd name="T19" fmla="*/ 41872 h 274"/>
              <a:gd name="T20" fmla="*/ 475823 w 186"/>
              <a:gd name="T21" fmla="*/ 87550 h 274"/>
              <a:gd name="T22" fmla="*/ 418724 w 186"/>
              <a:gd name="T23" fmla="*/ 110389 h 274"/>
              <a:gd name="T24" fmla="*/ 380659 w 186"/>
              <a:gd name="T25" fmla="*/ 182713 h 274"/>
              <a:gd name="T26" fmla="*/ 388272 w 186"/>
              <a:gd name="T27" fmla="*/ 232198 h 274"/>
              <a:gd name="T28" fmla="*/ 407305 w 186"/>
              <a:gd name="T29" fmla="*/ 315941 h 274"/>
              <a:gd name="T30" fmla="*/ 365432 w 186"/>
              <a:gd name="T31" fmla="*/ 407298 h 274"/>
              <a:gd name="T32" fmla="*/ 399692 w 186"/>
              <a:gd name="T33" fmla="*/ 475815 h 274"/>
              <a:gd name="T34" fmla="*/ 346399 w 186"/>
              <a:gd name="T35" fmla="*/ 513880 h 274"/>
              <a:gd name="T36" fmla="*/ 296914 w 186"/>
              <a:gd name="T37" fmla="*/ 502461 h 274"/>
              <a:gd name="T38" fmla="*/ 209362 w 186"/>
              <a:gd name="T39" fmla="*/ 555752 h 274"/>
              <a:gd name="T40" fmla="*/ 159877 w 186"/>
              <a:gd name="T41" fmla="*/ 590011 h 274"/>
              <a:gd name="T42" fmla="*/ 98971 w 186"/>
              <a:gd name="T43" fmla="*/ 612850 h 274"/>
              <a:gd name="T44" fmla="*/ 41872 w 186"/>
              <a:gd name="T45" fmla="*/ 688980 h 274"/>
              <a:gd name="T46" fmla="*/ 0 w 186"/>
              <a:gd name="T47" fmla="*/ 776530 h 274"/>
              <a:gd name="T48" fmla="*/ 15226 w 186"/>
              <a:gd name="T49" fmla="*/ 845048 h 274"/>
              <a:gd name="T50" fmla="*/ 19033 w 186"/>
              <a:gd name="T51" fmla="*/ 928791 h 274"/>
              <a:gd name="T52" fmla="*/ 30453 w 186"/>
              <a:gd name="T53" fmla="*/ 955437 h 274"/>
              <a:gd name="T54" fmla="*/ 72325 w 186"/>
              <a:gd name="T55" fmla="*/ 966857 h 274"/>
              <a:gd name="T56" fmla="*/ 95165 w 186"/>
              <a:gd name="T57" fmla="*/ 1020148 h 274"/>
              <a:gd name="T58" fmla="*/ 148457 w 186"/>
              <a:gd name="T59" fmla="*/ 1039180 h 274"/>
              <a:gd name="T60" fmla="*/ 197942 w 186"/>
              <a:gd name="T61" fmla="*/ 997309 h 274"/>
              <a:gd name="T62" fmla="*/ 243622 w 186"/>
              <a:gd name="T63" fmla="*/ 985889 h 274"/>
              <a:gd name="T64" fmla="*/ 281687 w 186"/>
              <a:gd name="T65" fmla="*/ 936404 h 274"/>
              <a:gd name="T66" fmla="*/ 274074 w 186"/>
              <a:gd name="T67" fmla="*/ 890726 h 274"/>
              <a:gd name="T68" fmla="*/ 315947 w 186"/>
              <a:gd name="T69" fmla="*/ 829822 h 274"/>
              <a:gd name="T70" fmla="*/ 357819 w 186"/>
              <a:gd name="T71" fmla="*/ 845048 h 274"/>
              <a:gd name="T72" fmla="*/ 411111 w 186"/>
              <a:gd name="T73" fmla="*/ 871694 h 274"/>
              <a:gd name="T74" fmla="*/ 491050 w 186"/>
              <a:gd name="T75" fmla="*/ 826015 h 274"/>
              <a:gd name="T76" fmla="*/ 548148 w 186"/>
              <a:gd name="T77" fmla="*/ 799370 h 274"/>
              <a:gd name="T78" fmla="*/ 593827 w 186"/>
              <a:gd name="T79" fmla="*/ 757498 h 274"/>
              <a:gd name="T80" fmla="*/ 639506 w 186"/>
              <a:gd name="T81" fmla="*/ 727046 h 274"/>
              <a:gd name="T82" fmla="*/ 669959 w 186"/>
              <a:gd name="T83" fmla="*/ 696594 h 274"/>
              <a:gd name="T84" fmla="*/ 681379 w 186"/>
              <a:gd name="T85" fmla="*/ 643302 h 274"/>
              <a:gd name="T86" fmla="*/ 666153 w 186"/>
              <a:gd name="T87" fmla="*/ 609044 h 274"/>
              <a:gd name="T88" fmla="*/ 696605 w 186"/>
              <a:gd name="T89" fmla="*/ 578591 h 274"/>
              <a:gd name="T90" fmla="*/ 708025 w 186"/>
              <a:gd name="T91" fmla="*/ 513880 h 2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6" h="274">
                <a:moveTo>
                  <a:pt x="180" y="133"/>
                </a:moveTo>
                <a:cubicBezTo>
                  <a:pt x="174" y="130"/>
                  <a:pt x="174" y="130"/>
                  <a:pt x="174" y="130"/>
                </a:cubicBezTo>
                <a:cubicBezTo>
                  <a:pt x="174" y="130"/>
                  <a:pt x="173" y="126"/>
                  <a:pt x="173" y="125"/>
                </a:cubicBezTo>
                <a:cubicBezTo>
                  <a:pt x="173" y="125"/>
                  <a:pt x="173" y="117"/>
                  <a:pt x="173" y="117"/>
                </a:cubicBezTo>
                <a:cubicBezTo>
                  <a:pt x="168" y="109"/>
                  <a:pt x="168" y="109"/>
                  <a:pt x="168" y="109"/>
                </a:cubicBezTo>
                <a:cubicBezTo>
                  <a:pt x="168" y="80"/>
                  <a:pt x="168" y="80"/>
                  <a:pt x="168" y="80"/>
                </a:cubicBezTo>
                <a:cubicBezTo>
                  <a:pt x="158" y="73"/>
                  <a:pt x="158" y="73"/>
                  <a:pt x="158" y="73"/>
                </a:cubicBezTo>
                <a:cubicBezTo>
                  <a:pt x="158" y="73"/>
                  <a:pt x="157" y="71"/>
                  <a:pt x="158" y="70"/>
                </a:cubicBezTo>
                <a:cubicBezTo>
                  <a:pt x="158" y="70"/>
                  <a:pt x="160" y="65"/>
                  <a:pt x="160" y="65"/>
                </a:cubicBezTo>
                <a:cubicBezTo>
                  <a:pt x="158" y="61"/>
                  <a:pt x="158" y="61"/>
                  <a:pt x="158" y="61"/>
                </a:cubicBezTo>
                <a:cubicBezTo>
                  <a:pt x="158" y="61"/>
                  <a:pt x="160" y="57"/>
                  <a:pt x="160" y="56"/>
                </a:cubicBezTo>
                <a:cubicBezTo>
                  <a:pt x="160" y="55"/>
                  <a:pt x="163" y="51"/>
                  <a:pt x="163" y="50"/>
                </a:cubicBezTo>
                <a:cubicBezTo>
                  <a:pt x="163" y="50"/>
                  <a:pt x="163" y="43"/>
                  <a:pt x="163" y="43"/>
                </a:cubicBezTo>
                <a:cubicBezTo>
                  <a:pt x="163" y="43"/>
                  <a:pt x="158" y="43"/>
                  <a:pt x="158" y="43"/>
                </a:cubicBezTo>
                <a:cubicBezTo>
                  <a:pt x="157" y="42"/>
                  <a:pt x="157" y="38"/>
                  <a:pt x="157" y="38"/>
                </a:cubicBezTo>
                <a:cubicBezTo>
                  <a:pt x="157" y="37"/>
                  <a:pt x="158" y="34"/>
                  <a:pt x="158" y="34"/>
                </a:cubicBezTo>
                <a:cubicBezTo>
                  <a:pt x="158" y="34"/>
                  <a:pt x="155" y="30"/>
                  <a:pt x="155" y="30"/>
                </a:cubicBezTo>
                <a:cubicBezTo>
                  <a:pt x="155" y="29"/>
                  <a:pt x="153" y="27"/>
                  <a:pt x="153" y="27"/>
                </a:cubicBezTo>
                <a:cubicBezTo>
                  <a:pt x="153" y="27"/>
                  <a:pt x="155" y="24"/>
                  <a:pt x="155" y="24"/>
                </a:cubicBezTo>
                <a:cubicBezTo>
                  <a:pt x="155" y="24"/>
                  <a:pt x="152" y="21"/>
                  <a:pt x="152" y="21"/>
                </a:cubicBezTo>
                <a:cubicBezTo>
                  <a:pt x="157" y="12"/>
                  <a:pt x="157" y="12"/>
                  <a:pt x="157" y="12"/>
                </a:cubicBezTo>
                <a:cubicBezTo>
                  <a:pt x="156" y="6"/>
                  <a:pt x="156" y="6"/>
                  <a:pt x="156" y="6"/>
                </a:cubicBezTo>
                <a:cubicBezTo>
                  <a:pt x="155" y="6"/>
                  <a:pt x="155" y="6"/>
                  <a:pt x="154" y="6"/>
                </a:cubicBezTo>
                <a:cubicBezTo>
                  <a:pt x="153" y="6"/>
                  <a:pt x="149" y="6"/>
                  <a:pt x="148" y="6"/>
                </a:cubicBezTo>
                <a:cubicBezTo>
                  <a:pt x="147" y="6"/>
                  <a:pt x="145" y="5"/>
                  <a:pt x="144" y="4"/>
                </a:cubicBezTo>
                <a:cubicBezTo>
                  <a:pt x="143" y="3"/>
                  <a:pt x="142" y="1"/>
                  <a:pt x="141" y="1"/>
                </a:cubicBezTo>
                <a:cubicBezTo>
                  <a:pt x="140" y="0"/>
                  <a:pt x="140" y="0"/>
                  <a:pt x="139" y="0"/>
                </a:cubicBezTo>
                <a:cubicBezTo>
                  <a:pt x="138" y="3"/>
                  <a:pt x="138" y="3"/>
                  <a:pt x="138" y="3"/>
                </a:cubicBezTo>
                <a:cubicBezTo>
                  <a:pt x="140" y="7"/>
                  <a:pt x="140" y="7"/>
                  <a:pt x="140" y="7"/>
                </a:cubicBezTo>
                <a:cubicBezTo>
                  <a:pt x="137" y="11"/>
                  <a:pt x="137" y="11"/>
                  <a:pt x="137" y="11"/>
                </a:cubicBezTo>
                <a:cubicBezTo>
                  <a:pt x="134" y="14"/>
                  <a:pt x="134" y="14"/>
                  <a:pt x="134" y="14"/>
                </a:cubicBezTo>
                <a:cubicBezTo>
                  <a:pt x="130" y="16"/>
                  <a:pt x="130" y="16"/>
                  <a:pt x="130" y="16"/>
                </a:cubicBezTo>
                <a:cubicBezTo>
                  <a:pt x="130" y="16"/>
                  <a:pt x="125" y="23"/>
                  <a:pt x="125" y="23"/>
                </a:cubicBezTo>
                <a:cubicBezTo>
                  <a:pt x="125" y="24"/>
                  <a:pt x="120" y="23"/>
                  <a:pt x="120" y="23"/>
                </a:cubicBezTo>
                <a:cubicBezTo>
                  <a:pt x="115" y="23"/>
                  <a:pt x="115" y="23"/>
                  <a:pt x="115" y="23"/>
                </a:cubicBezTo>
                <a:cubicBezTo>
                  <a:pt x="115" y="23"/>
                  <a:pt x="111" y="27"/>
                  <a:pt x="110" y="29"/>
                </a:cubicBezTo>
                <a:cubicBezTo>
                  <a:pt x="110" y="30"/>
                  <a:pt x="110" y="34"/>
                  <a:pt x="110" y="35"/>
                </a:cubicBezTo>
                <a:cubicBezTo>
                  <a:pt x="110" y="36"/>
                  <a:pt x="106" y="42"/>
                  <a:pt x="105" y="43"/>
                </a:cubicBezTo>
                <a:cubicBezTo>
                  <a:pt x="105" y="44"/>
                  <a:pt x="100" y="48"/>
                  <a:pt x="100" y="48"/>
                </a:cubicBezTo>
                <a:cubicBezTo>
                  <a:pt x="100" y="48"/>
                  <a:pt x="100" y="52"/>
                  <a:pt x="100" y="54"/>
                </a:cubicBezTo>
                <a:cubicBezTo>
                  <a:pt x="100" y="55"/>
                  <a:pt x="104" y="57"/>
                  <a:pt x="105" y="58"/>
                </a:cubicBezTo>
                <a:cubicBezTo>
                  <a:pt x="105" y="58"/>
                  <a:pt x="102" y="61"/>
                  <a:pt x="102" y="61"/>
                </a:cubicBezTo>
                <a:cubicBezTo>
                  <a:pt x="102" y="62"/>
                  <a:pt x="100" y="66"/>
                  <a:pt x="100" y="66"/>
                </a:cubicBezTo>
                <a:cubicBezTo>
                  <a:pt x="100" y="66"/>
                  <a:pt x="105" y="74"/>
                  <a:pt x="105" y="74"/>
                </a:cubicBezTo>
                <a:cubicBezTo>
                  <a:pt x="105" y="75"/>
                  <a:pt x="107" y="83"/>
                  <a:pt x="107" y="83"/>
                </a:cubicBezTo>
                <a:cubicBezTo>
                  <a:pt x="107" y="83"/>
                  <a:pt x="102" y="90"/>
                  <a:pt x="101" y="91"/>
                </a:cubicBezTo>
                <a:cubicBezTo>
                  <a:pt x="101" y="92"/>
                  <a:pt x="96" y="95"/>
                  <a:pt x="96" y="95"/>
                </a:cubicBezTo>
                <a:cubicBezTo>
                  <a:pt x="96" y="95"/>
                  <a:pt x="96" y="106"/>
                  <a:pt x="96" y="107"/>
                </a:cubicBezTo>
                <a:cubicBezTo>
                  <a:pt x="96" y="109"/>
                  <a:pt x="98" y="112"/>
                  <a:pt x="98" y="112"/>
                </a:cubicBezTo>
                <a:cubicBezTo>
                  <a:pt x="98" y="113"/>
                  <a:pt x="104" y="118"/>
                  <a:pt x="104" y="118"/>
                </a:cubicBezTo>
                <a:cubicBezTo>
                  <a:pt x="104" y="118"/>
                  <a:pt x="105" y="124"/>
                  <a:pt x="105" y="125"/>
                </a:cubicBezTo>
                <a:cubicBezTo>
                  <a:pt x="105" y="125"/>
                  <a:pt x="103" y="127"/>
                  <a:pt x="102" y="128"/>
                </a:cubicBezTo>
                <a:cubicBezTo>
                  <a:pt x="101" y="129"/>
                  <a:pt x="100" y="133"/>
                  <a:pt x="100" y="133"/>
                </a:cubicBezTo>
                <a:cubicBezTo>
                  <a:pt x="100" y="133"/>
                  <a:pt x="91" y="135"/>
                  <a:pt x="91" y="135"/>
                </a:cubicBezTo>
                <a:cubicBezTo>
                  <a:pt x="90" y="135"/>
                  <a:pt x="84" y="137"/>
                  <a:pt x="84" y="137"/>
                </a:cubicBezTo>
                <a:cubicBezTo>
                  <a:pt x="84" y="137"/>
                  <a:pt x="80" y="134"/>
                  <a:pt x="80" y="134"/>
                </a:cubicBezTo>
                <a:cubicBezTo>
                  <a:pt x="79" y="134"/>
                  <a:pt x="78" y="132"/>
                  <a:pt x="78" y="132"/>
                </a:cubicBezTo>
                <a:cubicBezTo>
                  <a:pt x="64" y="134"/>
                  <a:pt x="64" y="134"/>
                  <a:pt x="64" y="134"/>
                </a:cubicBezTo>
                <a:cubicBezTo>
                  <a:pt x="64" y="134"/>
                  <a:pt x="62" y="137"/>
                  <a:pt x="62" y="138"/>
                </a:cubicBezTo>
                <a:cubicBezTo>
                  <a:pt x="62" y="139"/>
                  <a:pt x="55" y="146"/>
                  <a:pt x="55" y="146"/>
                </a:cubicBezTo>
                <a:cubicBezTo>
                  <a:pt x="49" y="148"/>
                  <a:pt x="49" y="148"/>
                  <a:pt x="49" y="148"/>
                </a:cubicBezTo>
                <a:cubicBezTo>
                  <a:pt x="46" y="153"/>
                  <a:pt x="46" y="153"/>
                  <a:pt x="46" y="153"/>
                </a:cubicBezTo>
                <a:cubicBezTo>
                  <a:pt x="42" y="155"/>
                  <a:pt x="42" y="155"/>
                  <a:pt x="42" y="155"/>
                </a:cubicBezTo>
                <a:cubicBezTo>
                  <a:pt x="39" y="155"/>
                  <a:pt x="39" y="155"/>
                  <a:pt x="39" y="155"/>
                </a:cubicBezTo>
                <a:cubicBezTo>
                  <a:pt x="39" y="155"/>
                  <a:pt x="34" y="158"/>
                  <a:pt x="33" y="159"/>
                </a:cubicBezTo>
                <a:cubicBezTo>
                  <a:pt x="32" y="159"/>
                  <a:pt x="26" y="160"/>
                  <a:pt x="26" y="161"/>
                </a:cubicBezTo>
                <a:cubicBezTo>
                  <a:pt x="25" y="161"/>
                  <a:pt x="18" y="164"/>
                  <a:pt x="18" y="164"/>
                </a:cubicBezTo>
                <a:cubicBezTo>
                  <a:pt x="18" y="164"/>
                  <a:pt x="15" y="171"/>
                  <a:pt x="14" y="172"/>
                </a:cubicBezTo>
                <a:cubicBezTo>
                  <a:pt x="14" y="174"/>
                  <a:pt x="12" y="180"/>
                  <a:pt x="11" y="181"/>
                </a:cubicBezTo>
                <a:cubicBezTo>
                  <a:pt x="11" y="183"/>
                  <a:pt x="10" y="188"/>
                  <a:pt x="10" y="188"/>
                </a:cubicBezTo>
                <a:cubicBezTo>
                  <a:pt x="10" y="189"/>
                  <a:pt x="7" y="196"/>
                  <a:pt x="7" y="197"/>
                </a:cubicBezTo>
                <a:cubicBezTo>
                  <a:pt x="6" y="197"/>
                  <a:pt x="0" y="204"/>
                  <a:pt x="0" y="204"/>
                </a:cubicBezTo>
                <a:cubicBezTo>
                  <a:pt x="0" y="204"/>
                  <a:pt x="1" y="209"/>
                  <a:pt x="1" y="210"/>
                </a:cubicBezTo>
                <a:cubicBezTo>
                  <a:pt x="2" y="210"/>
                  <a:pt x="1" y="216"/>
                  <a:pt x="1" y="217"/>
                </a:cubicBezTo>
                <a:cubicBezTo>
                  <a:pt x="1" y="218"/>
                  <a:pt x="4" y="222"/>
                  <a:pt x="4" y="222"/>
                </a:cubicBezTo>
                <a:cubicBezTo>
                  <a:pt x="4" y="223"/>
                  <a:pt x="5" y="225"/>
                  <a:pt x="5" y="226"/>
                </a:cubicBezTo>
                <a:cubicBezTo>
                  <a:pt x="5" y="226"/>
                  <a:pt x="5" y="227"/>
                  <a:pt x="5" y="228"/>
                </a:cubicBezTo>
                <a:cubicBezTo>
                  <a:pt x="5" y="228"/>
                  <a:pt x="5" y="244"/>
                  <a:pt x="5" y="244"/>
                </a:cubicBezTo>
                <a:cubicBezTo>
                  <a:pt x="2" y="250"/>
                  <a:pt x="2" y="250"/>
                  <a:pt x="2" y="250"/>
                </a:cubicBezTo>
                <a:cubicBezTo>
                  <a:pt x="2" y="253"/>
                  <a:pt x="2" y="253"/>
                  <a:pt x="2" y="253"/>
                </a:cubicBezTo>
                <a:cubicBezTo>
                  <a:pt x="8" y="251"/>
                  <a:pt x="8" y="251"/>
                  <a:pt x="8" y="251"/>
                </a:cubicBezTo>
                <a:cubicBezTo>
                  <a:pt x="8" y="251"/>
                  <a:pt x="11" y="247"/>
                  <a:pt x="11" y="247"/>
                </a:cubicBezTo>
                <a:cubicBezTo>
                  <a:pt x="11" y="247"/>
                  <a:pt x="16" y="250"/>
                  <a:pt x="16" y="250"/>
                </a:cubicBezTo>
                <a:cubicBezTo>
                  <a:pt x="16" y="251"/>
                  <a:pt x="18" y="253"/>
                  <a:pt x="19" y="254"/>
                </a:cubicBezTo>
                <a:cubicBezTo>
                  <a:pt x="19" y="255"/>
                  <a:pt x="18" y="262"/>
                  <a:pt x="18" y="262"/>
                </a:cubicBezTo>
                <a:cubicBezTo>
                  <a:pt x="18" y="262"/>
                  <a:pt x="21" y="264"/>
                  <a:pt x="21" y="265"/>
                </a:cubicBezTo>
                <a:cubicBezTo>
                  <a:pt x="21" y="265"/>
                  <a:pt x="24" y="267"/>
                  <a:pt x="25" y="268"/>
                </a:cubicBezTo>
                <a:cubicBezTo>
                  <a:pt x="25" y="268"/>
                  <a:pt x="31" y="271"/>
                  <a:pt x="31" y="271"/>
                </a:cubicBezTo>
                <a:cubicBezTo>
                  <a:pt x="32" y="272"/>
                  <a:pt x="34" y="274"/>
                  <a:pt x="34" y="274"/>
                </a:cubicBezTo>
                <a:cubicBezTo>
                  <a:pt x="35" y="274"/>
                  <a:pt x="39" y="274"/>
                  <a:pt x="39" y="273"/>
                </a:cubicBezTo>
                <a:cubicBezTo>
                  <a:pt x="39" y="273"/>
                  <a:pt x="43" y="269"/>
                  <a:pt x="43" y="269"/>
                </a:cubicBezTo>
                <a:cubicBezTo>
                  <a:pt x="43" y="269"/>
                  <a:pt x="44" y="268"/>
                  <a:pt x="45" y="267"/>
                </a:cubicBezTo>
                <a:cubicBezTo>
                  <a:pt x="46" y="266"/>
                  <a:pt x="51" y="262"/>
                  <a:pt x="52" y="262"/>
                </a:cubicBezTo>
                <a:cubicBezTo>
                  <a:pt x="52" y="262"/>
                  <a:pt x="55" y="263"/>
                  <a:pt x="56" y="263"/>
                </a:cubicBezTo>
                <a:cubicBezTo>
                  <a:pt x="56" y="264"/>
                  <a:pt x="60" y="265"/>
                  <a:pt x="60" y="265"/>
                </a:cubicBezTo>
                <a:cubicBezTo>
                  <a:pt x="60" y="265"/>
                  <a:pt x="63" y="259"/>
                  <a:pt x="64" y="259"/>
                </a:cubicBezTo>
                <a:cubicBezTo>
                  <a:pt x="64" y="258"/>
                  <a:pt x="68" y="258"/>
                  <a:pt x="69" y="258"/>
                </a:cubicBezTo>
                <a:cubicBezTo>
                  <a:pt x="69" y="257"/>
                  <a:pt x="70" y="253"/>
                  <a:pt x="71" y="252"/>
                </a:cubicBezTo>
                <a:cubicBezTo>
                  <a:pt x="71" y="250"/>
                  <a:pt x="73" y="247"/>
                  <a:pt x="74" y="246"/>
                </a:cubicBezTo>
                <a:cubicBezTo>
                  <a:pt x="74" y="246"/>
                  <a:pt x="76" y="245"/>
                  <a:pt x="76" y="244"/>
                </a:cubicBezTo>
                <a:cubicBezTo>
                  <a:pt x="76" y="243"/>
                  <a:pt x="77" y="238"/>
                  <a:pt x="76" y="237"/>
                </a:cubicBezTo>
                <a:cubicBezTo>
                  <a:pt x="76" y="237"/>
                  <a:pt x="72" y="234"/>
                  <a:pt x="72" y="234"/>
                </a:cubicBezTo>
                <a:cubicBezTo>
                  <a:pt x="71" y="234"/>
                  <a:pt x="70" y="229"/>
                  <a:pt x="70" y="229"/>
                </a:cubicBezTo>
                <a:cubicBezTo>
                  <a:pt x="71" y="228"/>
                  <a:pt x="73" y="226"/>
                  <a:pt x="74" y="225"/>
                </a:cubicBezTo>
                <a:cubicBezTo>
                  <a:pt x="75" y="224"/>
                  <a:pt x="83" y="218"/>
                  <a:pt x="83" y="218"/>
                </a:cubicBezTo>
                <a:cubicBezTo>
                  <a:pt x="83" y="218"/>
                  <a:pt x="87" y="218"/>
                  <a:pt x="88" y="219"/>
                </a:cubicBezTo>
                <a:cubicBezTo>
                  <a:pt x="88" y="219"/>
                  <a:pt x="90" y="223"/>
                  <a:pt x="90" y="223"/>
                </a:cubicBezTo>
                <a:cubicBezTo>
                  <a:pt x="90" y="223"/>
                  <a:pt x="94" y="222"/>
                  <a:pt x="94" y="222"/>
                </a:cubicBezTo>
                <a:cubicBezTo>
                  <a:pt x="95" y="222"/>
                  <a:pt x="98" y="222"/>
                  <a:pt x="98" y="222"/>
                </a:cubicBezTo>
                <a:cubicBezTo>
                  <a:pt x="98" y="222"/>
                  <a:pt x="103" y="226"/>
                  <a:pt x="104" y="227"/>
                </a:cubicBezTo>
                <a:cubicBezTo>
                  <a:pt x="104" y="227"/>
                  <a:pt x="108" y="229"/>
                  <a:pt x="108" y="229"/>
                </a:cubicBezTo>
                <a:cubicBezTo>
                  <a:pt x="116" y="225"/>
                  <a:pt x="116" y="225"/>
                  <a:pt x="116" y="225"/>
                </a:cubicBezTo>
                <a:cubicBezTo>
                  <a:pt x="123" y="219"/>
                  <a:pt x="123" y="219"/>
                  <a:pt x="123" y="219"/>
                </a:cubicBezTo>
                <a:cubicBezTo>
                  <a:pt x="129" y="217"/>
                  <a:pt x="129" y="217"/>
                  <a:pt x="129" y="217"/>
                </a:cubicBezTo>
                <a:cubicBezTo>
                  <a:pt x="138" y="217"/>
                  <a:pt x="138" y="217"/>
                  <a:pt x="138" y="217"/>
                </a:cubicBezTo>
                <a:cubicBezTo>
                  <a:pt x="138" y="217"/>
                  <a:pt x="139" y="213"/>
                  <a:pt x="140" y="213"/>
                </a:cubicBezTo>
                <a:cubicBezTo>
                  <a:pt x="140" y="212"/>
                  <a:pt x="143" y="210"/>
                  <a:pt x="144" y="210"/>
                </a:cubicBezTo>
                <a:cubicBezTo>
                  <a:pt x="145" y="209"/>
                  <a:pt x="149" y="208"/>
                  <a:pt x="149" y="207"/>
                </a:cubicBezTo>
                <a:cubicBezTo>
                  <a:pt x="149" y="207"/>
                  <a:pt x="154" y="199"/>
                  <a:pt x="154" y="199"/>
                </a:cubicBezTo>
                <a:cubicBezTo>
                  <a:pt x="156" y="199"/>
                  <a:pt x="156" y="199"/>
                  <a:pt x="156" y="199"/>
                </a:cubicBezTo>
                <a:cubicBezTo>
                  <a:pt x="157" y="198"/>
                  <a:pt x="157" y="197"/>
                  <a:pt x="157" y="197"/>
                </a:cubicBezTo>
                <a:cubicBezTo>
                  <a:pt x="158" y="196"/>
                  <a:pt x="165" y="191"/>
                  <a:pt x="165" y="191"/>
                </a:cubicBezTo>
                <a:cubicBezTo>
                  <a:pt x="168" y="191"/>
                  <a:pt x="168" y="191"/>
                  <a:pt x="168" y="191"/>
                </a:cubicBezTo>
                <a:cubicBezTo>
                  <a:pt x="168" y="191"/>
                  <a:pt x="170" y="187"/>
                  <a:pt x="170" y="187"/>
                </a:cubicBezTo>
                <a:cubicBezTo>
                  <a:pt x="171" y="187"/>
                  <a:pt x="173" y="188"/>
                  <a:pt x="173" y="187"/>
                </a:cubicBezTo>
                <a:cubicBezTo>
                  <a:pt x="173" y="186"/>
                  <a:pt x="175" y="183"/>
                  <a:pt x="176" y="183"/>
                </a:cubicBezTo>
                <a:cubicBezTo>
                  <a:pt x="176" y="182"/>
                  <a:pt x="179" y="181"/>
                  <a:pt x="179" y="181"/>
                </a:cubicBezTo>
                <a:cubicBezTo>
                  <a:pt x="179" y="181"/>
                  <a:pt x="181" y="177"/>
                  <a:pt x="181" y="175"/>
                </a:cubicBezTo>
                <a:cubicBezTo>
                  <a:pt x="181" y="174"/>
                  <a:pt x="179" y="169"/>
                  <a:pt x="179" y="169"/>
                </a:cubicBezTo>
                <a:cubicBezTo>
                  <a:pt x="179" y="169"/>
                  <a:pt x="176" y="167"/>
                  <a:pt x="176" y="167"/>
                </a:cubicBezTo>
                <a:cubicBezTo>
                  <a:pt x="176" y="166"/>
                  <a:pt x="178" y="164"/>
                  <a:pt x="178" y="164"/>
                </a:cubicBezTo>
                <a:cubicBezTo>
                  <a:pt x="178" y="163"/>
                  <a:pt x="175" y="161"/>
                  <a:pt x="175" y="160"/>
                </a:cubicBezTo>
                <a:cubicBezTo>
                  <a:pt x="175" y="159"/>
                  <a:pt x="176" y="157"/>
                  <a:pt x="176" y="157"/>
                </a:cubicBezTo>
                <a:cubicBezTo>
                  <a:pt x="176" y="157"/>
                  <a:pt x="178" y="157"/>
                  <a:pt x="178" y="157"/>
                </a:cubicBezTo>
                <a:cubicBezTo>
                  <a:pt x="178" y="156"/>
                  <a:pt x="183" y="152"/>
                  <a:pt x="183" y="152"/>
                </a:cubicBezTo>
                <a:cubicBezTo>
                  <a:pt x="184" y="144"/>
                  <a:pt x="184" y="144"/>
                  <a:pt x="184" y="144"/>
                </a:cubicBezTo>
                <a:cubicBezTo>
                  <a:pt x="186" y="139"/>
                  <a:pt x="186" y="139"/>
                  <a:pt x="186" y="139"/>
                </a:cubicBezTo>
                <a:cubicBezTo>
                  <a:pt x="186" y="135"/>
                  <a:pt x="186" y="135"/>
                  <a:pt x="186" y="135"/>
                </a:cubicBezTo>
                <a:lnTo>
                  <a:pt x="180" y="133"/>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17">
            <a:extLst>
              <a:ext uri="{FF2B5EF4-FFF2-40B4-BE49-F238E27FC236}">
                <a16:creationId xmlns:a16="http://schemas.microsoft.com/office/drawing/2014/main" id="{DF536304-CCFB-26D7-415C-DC1127B3D8BE}"/>
              </a:ext>
            </a:extLst>
          </p:cNvPr>
          <p:cNvSpPr>
            <a:spLocks/>
          </p:cNvSpPr>
          <p:nvPr/>
        </p:nvSpPr>
        <p:spPr bwMode="auto">
          <a:xfrm>
            <a:off x="3181262" y="3417859"/>
            <a:ext cx="619727" cy="223904"/>
          </a:xfrm>
          <a:custGeom>
            <a:avLst/>
            <a:gdLst>
              <a:gd name="T0" fmla="*/ 825500 w 217"/>
              <a:gd name="T1" fmla="*/ 34251 h 73"/>
              <a:gd name="T2" fmla="*/ 787459 w 217"/>
              <a:gd name="T3" fmla="*/ 15223 h 73"/>
              <a:gd name="T4" fmla="*/ 734200 w 217"/>
              <a:gd name="T5" fmla="*/ 26640 h 73"/>
              <a:gd name="T6" fmla="*/ 642901 w 217"/>
              <a:gd name="T7" fmla="*/ 60890 h 73"/>
              <a:gd name="T8" fmla="*/ 612468 w 217"/>
              <a:gd name="T9" fmla="*/ 79919 h 73"/>
              <a:gd name="T10" fmla="*/ 574426 w 217"/>
              <a:gd name="T11" fmla="*/ 117975 h 73"/>
              <a:gd name="T12" fmla="*/ 528776 w 217"/>
              <a:gd name="T13" fmla="*/ 91335 h 73"/>
              <a:gd name="T14" fmla="*/ 524972 w 217"/>
              <a:gd name="T15" fmla="*/ 53279 h 73"/>
              <a:gd name="T16" fmla="*/ 543993 w 217"/>
              <a:gd name="T17" fmla="*/ 7611 h 73"/>
              <a:gd name="T18" fmla="*/ 483127 w 217"/>
              <a:gd name="T19" fmla="*/ 15223 h 73"/>
              <a:gd name="T20" fmla="*/ 384219 w 217"/>
              <a:gd name="T21" fmla="*/ 64696 h 73"/>
              <a:gd name="T22" fmla="*/ 330961 w 217"/>
              <a:gd name="T23" fmla="*/ 45668 h 73"/>
              <a:gd name="T24" fmla="*/ 277703 w 217"/>
              <a:gd name="T25" fmla="*/ 60890 h 73"/>
              <a:gd name="T26" fmla="*/ 235857 w 217"/>
              <a:gd name="T27" fmla="*/ 26640 h 73"/>
              <a:gd name="T28" fmla="*/ 186403 w 217"/>
              <a:gd name="T29" fmla="*/ 3806 h 73"/>
              <a:gd name="T30" fmla="*/ 129341 w 217"/>
              <a:gd name="T31" fmla="*/ 3806 h 73"/>
              <a:gd name="T32" fmla="*/ 83691 w 217"/>
              <a:gd name="T33" fmla="*/ 19028 h 73"/>
              <a:gd name="T34" fmla="*/ 83691 w 217"/>
              <a:gd name="T35" fmla="*/ 45668 h 73"/>
              <a:gd name="T36" fmla="*/ 95104 w 217"/>
              <a:gd name="T37" fmla="*/ 87530 h 73"/>
              <a:gd name="T38" fmla="*/ 64671 w 217"/>
              <a:gd name="T39" fmla="*/ 133198 h 73"/>
              <a:gd name="T40" fmla="*/ 34237 w 217"/>
              <a:gd name="T41" fmla="*/ 148420 h 73"/>
              <a:gd name="T42" fmla="*/ 19021 w 217"/>
              <a:gd name="T43" fmla="*/ 178865 h 73"/>
              <a:gd name="T44" fmla="*/ 53258 w 217"/>
              <a:gd name="T45" fmla="*/ 197893 h 73"/>
              <a:gd name="T46" fmla="*/ 83691 w 217"/>
              <a:gd name="T47" fmla="*/ 235950 h 73"/>
              <a:gd name="T48" fmla="*/ 72279 w 217"/>
              <a:gd name="T49" fmla="*/ 274006 h 73"/>
              <a:gd name="T50" fmla="*/ 125537 w 217"/>
              <a:gd name="T51" fmla="*/ 258784 h 73"/>
              <a:gd name="T52" fmla="*/ 152166 w 217"/>
              <a:gd name="T53" fmla="*/ 232144 h 73"/>
              <a:gd name="T54" fmla="*/ 178795 w 217"/>
              <a:gd name="T55" fmla="*/ 197893 h 73"/>
              <a:gd name="T56" fmla="*/ 224445 w 217"/>
              <a:gd name="T57" fmla="*/ 171254 h 73"/>
              <a:gd name="T58" fmla="*/ 266290 w 217"/>
              <a:gd name="T59" fmla="*/ 178865 h 73"/>
              <a:gd name="T60" fmla="*/ 311940 w 217"/>
              <a:gd name="T61" fmla="*/ 190282 h 73"/>
              <a:gd name="T62" fmla="*/ 334765 w 217"/>
              <a:gd name="T63" fmla="*/ 216922 h 73"/>
              <a:gd name="T64" fmla="*/ 357590 w 217"/>
              <a:gd name="T65" fmla="*/ 216922 h 73"/>
              <a:gd name="T66" fmla="*/ 376611 w 217"/>
              <a:gd name="T67" fmla="*/ 232144 h 73"/>
              <a:gd name="T68" fmla="*/ 418456 w 217"/>
              <a:gd name="T69" fmla="*/ 239756 h 73"/>
              <a:gd name="T70" fmla="*/ 460302 w 217"/>
              <a:gd name="T71" fmla="*/ 216922 h 73"/>
              <a:gd name="T72" fmla="*/ 490735 w 217"/>
              <a:gd name="T73" fmla="*/ 224533 h 73"/>
              <a:gd name="T74" fmla="*/ 528776 w 217"/>
              <a:gd name="T75" fmla="*/ 251172 h 73"/>
              <a:gd name="T76" fmla="*/ 563014 w 217"/>
              <a:gd name="T77" fmla="*/ 251172 h 73"/>
              <a:gd name="T78" fmla="*/ 616272 w 217"/>
              <a:gd name="T79" fmla="*/ 247367 h 73"/>
              <a:gd name="T80" fmla="*/ 650509 w 217"/>
              <a:gd name="T81" fmla="*/ 224533 h 73"/>
              <a:gd name="T82" fmla="*/ 677138 w 217"/>
              <a:gd name="T83" fmla="*/ 205505 h 73"/>
              <a:gd name="T84" fmla="*/ 734200 w 217"/>
              <a:gd name="T85" fmla="*/ 194088 h 73"/>
              <a:gd name="T86" fmla="*/ 791263 w 217"/>
              <a:gd name="T87" fmla="*/ 186477 h 73"/>
              <a:gd name="T88" fmla="*/ 806479 w 217"/>
              <a:gd name="T89" fmla="*/ 137003 h 73"/>
              <a:gd name="T90" fmla="*/ 821696 w 217"/>
              <a:gd name="T91" fmla="*/ 95141 h 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7" h="73">
                <a:moveTo>
                  <a:pt x="216" y="18"/>
                </a:moveTo>
                <a:cubicBezTo>
                  <a:pt x="216" y="17"/>
                  <a:pt x="217" y="16"/>
                  <a:pt x="217" y="15"/>
                </a:cubicBezTo>
                <a:cubicBezTo>
                  <a:pt x="217" y="14"/>
                  <a:pt x="217" y="10"/>
                  <a:pt x="217" y="9"/>
                </a:cubicBezTo>
                <a:cubicBezTo>
                  <a:pt x="217" y="9"/>
                  <a:pt x="216" y="9"/>
                  <a:pt x="216" y="8"/>
                </a:cubicBezTo>
                <a:cubicBezTo>
                  <a:pt x="212" y="8"/>
                  <a:pt x="212" y="8"/>
                  <a:pt x="212" y="8"/>
                </a:cubicBezTo>
                <a:cubicBezTo>
                  <a:pt x="207" y="4"/>
                  <a:pt x="207" y="4"/>
                  <a:pt x="207" y="4"/>
                </a:cubicBezTo>
                <a:cubicBezTo>
                  <a:pt x="207" y="4"/>
                  <a:pt x="203" y="3"/>
                  <a:pt x="203" y="3"/>
                </a:cubicBezTo>
                <a:cubicBezTo>
                  <a:pt x="202" y="3"/>
                  <a:pt x="198" y="4"/>
                  <a:pt x="198" y="5"/>
                </a:cubicBezTo>
                <a:cubicBezTo>
                  <a:pt x="197" y="5"/>
                  <a:pt x="193" y="7"/>
                  <a:pt x="193" y="7"/>
                </a:cubicBezTo>
                <a:cubicBezTo>
                  <a:pt x="192" y="12"/>
                  <a:pt x="192" y="12"/>
                  <a:pt x="192" y="12"/>
                </a:cubicBezTo>
                <a:cubicBezTo>
                  <a:pt x="180" y="17"/>
                  <a:pt x="180" y="17"/>
                  <a:pt x="180" y="17"/>
                </a:cubicBezTo>
                <a:cubicBezTo>
                  <a:pt x="169" y="16"/>
                  <a:pt x="169" y="16"/>
                  <a:pt x="169" y="16"/>
                </a:cubicBezTo>
                <a:cubicBezTo>
                  <a:pt x="169" y="16"/>
                  <a:pt x="167" y="17"/>
                  <a:pt x="166" y="17"/>
                </a:cubicBezTo>
                <a:cubicBezTo>
                  <a:pt x="166" y="17"/>
                  <a:pt x="163" y="18"/>
                  <a:pt x="162" y="19"/>
                </a:cubicBezTo>
                <a:cubicBezTo>
                  <a:pt x="162" y="19"/>
                  <a:pt x="161" y="21"/>
                  <a:pt x="161" y="21"/>
                </a:cubicBezTo>
                <a:cubicBezTo>
                  <a:pt x="161" y="21"/>
                  <a:pt x="156" y="24"/>
                  <a:pt x="155" y="24"/>
                </a:cubicBezTo>
                <a:cubicBezTo>
                  <a:pt x="155" y="24"/>
                  <a:pt x="155" y="28"/>
                  <a:pt x="155" y="28"/>
                </a:cubicBezTo>
                <a:cubicBezTo>
                  <a:pt x="155" y="29"/>
                  <a:pt x="152" y="31"/>
                  <a:pt x="151" y="31"/>
                </a:cubicBezTo>
                <a:cubicBezTo>
                  <a:pt x="151" y="31"/>
                  <a:pt x="144" y="35"/>
                  <a:pt x="144" y="34"/>
                </a:cubicBezTo>
                <a:cubicBezTo>
                  <a:pt x="143" y="34"/>
                  <a:pt x="138" y="31"/>
                  <a:pt x="138" y="30"/>
                </a:cubicBezTo>
                <a:cubicBezTo>
                  <a:pt x="139" y="29"/>
                  <a:pt x="139" y="24"/>
                  <a:pt x="139" y="24"/>
                </a:cubicBezTo>
                <a:cubicBezTo>
                  <a:pt x="139" y="24"/>
                  <a:pt x="133" y="22"/>
                  <a:pt x="133" y="22"/>
                </a:cubicBezTo>
                <a:cubicBezTo>
                  <a:pt x="133" y="22"/>
                  <a:pt x="137" y="19"/>
                  <a:pt x="137" y="18"/>
                </a:cubicBezTo>
                <a:cubicBezTo>
                  <a:pt x="138" y="18"/>
                  <a:pt x="138" y="14"/>
                  <a:pt x="138" y="14"/>
                </a:cubicBezTo>
                <a:cubicBezTo>
                  <a:pt x="139" y="9"/>
                  <a:pt x="139" y="9"/>
                  <a:pt x="139" y="9"/>
                </a:cubicBezTo>
                <a:cubicBezTo>
                  <a:pt x="144" y="6"/>
                  <a:pt x="144" y="6"/>
                  <a:pt x="144" y="6"/>
                </a:cubicBezTo>
                <a:cubicBezTo>
                  <a:pt x="143" y="2"/>
                  <a:pt x="143" y="2"/>
                  <a:pt x="143" y="2"/>
                </a:cubicBezTo>
                <a:cubicBezTo>
                  <a:pt x="138" y="0"/>
                  <a:pt x="138" y="0"/>
                  <a:pt x="138" y="0"/>
                </a:cubicBezTo>
                <a:cubicBezTo>
                  <a:pt x="138" y="0"/>
                  <a:pt x="133" y="0"/>
                  <a:pt x="132" y="0"/>
                </a:cubicBezTo>
                <a:cubicBezTo>
                  <a:pt x="131" y="0"/>
                  <a:pt x="127" y="4"/>
                  <a:pt x="127" y="4"/>
                </a:cubicBezTo>
                <a:cubicBezTo>
                  <a:pt x="126" y="4"/>
                  <a:pt x="116" y="12"/>
                  <a:pt x="116" y="13"/>
                </a:cubicBezTo>
                <a:cubicBezTo>
                  <a:pt x="115" y="14"/>
                  <a:pt x="108" y="17"/>
                  <a:pt x="107" y="17"/>
                </a:cubicBezTo>
                <a:cubicBezTo>
                  <a:pt x="107" y="17"/>
                  <a:pt x="102" y="17"/>
                  <a:pt x="101" y="17"/>
                </a:cubicBezTo>
                <a:cubicBezTo>
                  <a:pt x="101" y="16"/>
                  <a:pt x="98" y="14"/>
                  <a:pt x="98" y="14"/>
                </a:cubicBezTo>
                <a:cubicBezTo>
                  <a:pt x="98" y="14"/>
                  <a:pt x="93" y="14"/>
                  <a:pt x="93" y="14"/>
                </a:cubicBezTo>
                <a:cubicBezTo>
                  <a:pt x="92" y="14"/>
                  <a:pt x="87" y="12"/>
                  <a:pt x="87" y="12"/>
                </a:cubicBezTo>
                <a:cubicBezTo>
                  <a:pt x="86" y="11"/>
                  <a:pt x="81" y="13"/>
                  <a:pt x="81" y="14"/>
                </a:cubicBezTo>
                <a:cubicBezTo>
                  <a:pt x="80" y="14"/>
                  <a:pt x="77" y="18"/>
                  <a:pt x="77" y="18"/>
                </a:cubicBezTo>
                <a:cubicBezTo>
                  <a:pt x="76" y="18"/>
                  <a:pt x="74" y="17"/>
                  <a:pt x="73" y="16"/>
                </a:cubicBezTo>
                <a:cubicBezTo>
                  <a:pt x="73" y="16"/>
                  <a:pt x="68" y="13"/>
                  <a:pt x="68" y="12"/>
                </a:cubicBezTo>
                <a:cubicBezTo>
                  <a:pt x="67" y="12"/>
                  <a:pt x="63" y="11"/>
                  <a:pt x="63" y="11"/>
                </a:cubicBezTo>
                <a:cubicBezTo>
                  <a:pt x="63" y="11"/>
                  <a:pt x="62" y="8"/>
                  <a:pt x="62" y="7"/>
                </a:cubicBezTo>
                <a:cubicBezTo>
                  <a:pt x="61" y="7"/>
                  <a:pt x="58" y="7"/>
                  <a:pt x="58" y="7"/>
                </a:cubicBezTo>
                <a:cubicBezTo>
                  <a:pt x="58" y="7"/>
                  <a:pt x="56" y="4"/>
                  <a:pt x="55" y="4"/>
                </a:cubicBezTo>
                <a:cubicBezTo>
                  <a:pt x="55" y="3"/>
                  <a:pt x="50" y="1"/>
                  <a:pt x="49" y="1"/>
                </a:cubicBezTo>
                <a:cubicBezTo>
                  <a:pt x="48" y="1"/>
                  <a:pt x="43" y="2"/>
                  <a:pt x="42" y="3"/>
                </a:cubicBezTo>
                <a:cubicBezTo>
                  <a:pt x="41" y="3"/>
                  <a:pt x="37" y="3"/>
                  <a:pt x="37" y="3"/>
                </a:cubicBezTo>
                <a:cubicBezTo>
                  <a:pt x="34" y="1"/>
                  <a:pt x="34" y="1"/>
                  <a:pt x="34" y="1"/>
                </a:cubicBezTo>
                <a:cubicBezTo>
                  <a:pt x="30" y="2"/>
                  <a:pt x="30" y="2"/>
                  <a:pt x="30" y="2"/>
                </a:cubicBezTo>
                <a:cubicBezTo>
                  <a:pt x="27" y="0"/>
                  <a:pt x="27" y="0"/>
                  <a:pt x="27" y="0"/>
                </a:cubicBezTo>
                <a:cubicBezTo>
                  <a:pt x="27" y="0"/>
                  <a:pt x="22" y="4"/>
                  <a:pt x="22" y="5"/>
                </a:cubicBezTo>
                <a:cubicBezTo>
                  <a:pt x="22" y="5"/>
                  <a:pt x="20" y="5"/>
                  <a:pt x="20" y="5"/>
                </a:cubicBezTo>
                <a:cubicBezTo>
                  <a:pt x="20" y="5"/>
                  <a:pt x="19" y="7"/>
                  <a:pt x="19" y="8"/>
                </a:cubicBezTo>
                <a:cubicBezTo>
                  <a:pt x="19" y="9"/>
                  <a:pt x="22" y="11"/>
                  <a:pt x="22" y="12"/>
                </a:cubicBezTo>
                <a:cubicBezTo>
                  <a:pt x="22" y="12"/>
                  <a:pt x="20" y="14"/>
                  <a:pt x="20" y="15"/>
                </a:cubicBezTo>
                <a:cubicBezTo>
                  <a:pt x="20" y="15"/>
                  <a:pt x="23" y="17"/>
                  <a:pt x="23" y="17"/>
                </a:cubicBezTo>
                <a:cubicBezTo>
                  <a:pt x="23" y="17"/>
                  <a:pt x="25" y="22"/>
                  <a:pt x="25" y="23"/>
                </a:cubicBezTo>
                <a:cubicBezTo>
                  <a:pt x="25" y="25"/>
                  <a:pt x="23" y="29"/>
                  <a:pt x="23" y="29"/>
                </a:cubicBezTo>
                <a:cubicBezTo>
                  <a:pt x="23" y="29"/>
                  <a:pt x="20" y="30"/>
                  <a:pt x="20" y="31"/>
                </a:cubicBezTo>
                <a:cubicBezTo>
                  <a:pt x="19" y="31"/>
                  <a:pt x="17" y="34"/>
                  <a:pt x="17" y="35"/>
                </a:cubicBezTo>
                <a:cubicBezTo>
                  <a:pt x="17" y="36"/>
                  <a:pt x="15" y="35"/>
                  <a:pt x="14" y="35"/>
                </a:cubicBezTo>
                <a:cubicBezTo>
                  <a:pt x="14" y="35"/>
                  <a:pt x="12" y="39"/>
                  <a:pt x="12" y="39"/>
                </a:cubicBezTo>
                <a:cubicBezTo>
                  <a:pt x="9" y="39"/>
                  <a:pt x="9" y="39"/>
                  <a:pt x="9" y="39"/>
                </a:cubicBezTo>
                <a:cubicBezTo>
                  <a:pt x="9" y="39"/>
                  <a:pt x="2" y="44"/>
                  <a:pt x="1" y="45"/>
                </a:cubicBezTo>
                <a:cubicBezTo>
                  <a:pt x="1" y="45"/>
                  <a:pt x="1" y="46"/>
                  <a:pt x="0" y="47"/>
                </a:cubicBezTo>
                <a:cubicBezTo>
                  <a:pt x="5" y="47"/>
                  <a:pt x="5" y="47"/>
                  <a:pt x="5" y="47"/>
                </a:cubicBezTo>
                <a:cubicBezTo>
                  <a:pt x="7" y="48"/>
                  <a:pt x="7" y="48"/>
                  <a:pt x="7" y="48"/>
                </a:cubicBezTo>
                <a:cubicBezTo>
                  <a:pt x="7" y="48"/>
                  <a:pt x="8" y="50"/>
                  <a:pt x="8" y="51"/>
                </a:cubicBezTo>
                <a:cubicBezTo>
                  <a:pt x="8" y="51"/>
                  <a:pt x="14" y="52"/>
                  <a:pt x="14" y="52"/>
                </a:cubicBezTo>
                <a:cubicBezTo>
                  <a:pt x="14" y="52"/>
                  <a:pt x="15" y="55"/>
                  <a:pt x="15" y="56"/>
                </a:cubicBezTo>
                <a:cubicBezTo>
                  <a:pt x="15" y="56"/>
                  <a:pt x="16" y="59"/>
                  <a:pt x="16" y="60"/>
                </a:cubicBezTo>
                <a:cubicBezTo>
                  <a:pt x="17" y="60"/>
                  <a:pt x="21" y="62"/>
                  <a:pt x="22" y="62"/>
                </a:cubicBezTo>
                <a:cubicBezTo>
                  <a:pt x="22" y="62"/>
                  <a:pt x="21" y="64"/>
                  <a:pt x="21" y="65"/>
                </a:cubicBezTo>
                <a:cubicBezTo>
                  <a:pt x="21" y="65"/>
                  <a:pt x="19" y="68"/>
                  <a:pt x="19" y="69"/>
                </a:cubicBezTo>
                <a:cubicBezTo>
                  <a:pt x="19" y="70"/>
                  <a:pt x="19" y="72"/>
                  <a:pt x="19" y="72"/>
                </a:cubicBezTo>
                <a:cubicBezTo>
                  <a:pt x="26" y="73"/>
                  <a:pt x="26" y="73"/>
                  <a:pt x="26" y="73"/>
                </a:cubicBezTo>
                <a:cubicBezTo>
                  <a:pt x="30" y="69"/>
                  <a:pt x="30" y="69"/>
                  <a:pt x="30" y="69"/>
                </a:cubicBezTo>
                <a:cubicBezTo>
                  <a:pt x="30" y="69"/>
                  <a:pt x="33" y="69"/>
                  <a:pt x="33" y="68"/>
                </a:cubicBezTo>
                <a:cubicBezTo>
                  <a:pt x="33" y="68"/>
                  <a:pt x="33" y="64"/>
                  <a:pt x="33" y="63"/>
                </a:cubicBezTo>
                <a:cubicBezTo>
                  <a:pt x="33" y="61"/>
                  <a:pt x="33" y="60"/>
                  <a:pt x="34" y="60"/>
                </a:cubicBezTo>
                <a:cubicBezTo>
                  <a:pt x="34" y="60"/>
                  <a:pt x="40" y="61"/>
                  <a:pt x="40" y="61"/>
                </a:cubicBezTo>
                <a:cubicBezTo>
                  <a:pt x="40" y="61"/>
                  <a:pt x="42" y="61"/>
                  <a:pt x="42" y="60"/>
                </a:cubicBezTo>
                <a:cubicBezTo>
                  <a:pt x="42" y="60"/>
                  <a:pt x="46" y="57"/>
                  <a:pt x="46" y="57"/>
                </a:cubicBezTo>
                <a:cubicBezTo>
                  <a:pt x="46" y="56"/>
                  <a:pt x="47" y="52"/>
                  <a:pt x="47" y="52"/>
                </a:cubicBezTo>
                <a:cubicBezTo>
                  <a:pt x="47" y="52"/>
                  <a:pt x="52" y="51"/>
                  <a:pt x="52" y="51"/>
                </a:cubicBezTo>
                <a:cubicBezTo>
                  <a:pt x="52" y="51"/>
                  <a:pt x="54" y="47"/>
                  <a:pt x="54" y="47"/>
                </a:cubicBezTo>
                <a:cubicBezTo>
                  <a:pt x="54" y="47"/>
                  <a:pt x="59" y="45"/>
                  <a:pt x="59" y="45"/>
                </a:cubicBezTo>
                <a:cubicBezTo>
                  <a:pt x="59" y="45"/>
                  <a:pt x="64" y="42"/>
                  <a:pt x="64" y="42"/>
                </a:cubicBezTo>
                <a:cubicBezTo>
                  <a:pt x="64" y="42"/>
                  <a:pt x="68" y="44"/>
                  <a:pt x="68" y="44"/>
                </a:cubicBezTo>
                <a:cubicBezTo>
                  <a:pt x="68" y="45"/>
                  <a:pt x="70" y="47"/>
                  <a:pt x="70" y="47"/>
                </a:cubicBezTo>
                <a:cubicBezTo>
                  <a:pt x="74" y="48"/>
                  <a:pt x="74" y="48"/>
                  <a:pt x="74" y="48"/>
                </a:cubicBezTo>
                <a:cubicBezTo>
                  <a:pt x="74" y="48"/>
                  <a:pt x="76" y="49"/>
                  <a:pt x="77" y="49"/>
                </a:cubicBezTo>
                <a:cubicBezTo>
                  <a:pt x="77" y="49"/>
                  <a:pt x="82" y="49"/>
                  <a:pt x="82" y="50"/>
                </a:cubicBezTo>
                <a:cubicBezTo>
                  <a:pt x="82" y="50"/>
                  <a:pt x="85" y="51"/>
                  <a:pt x="85" y="51"/>
                </a:cubicBezTo>
                <a:cubicBezTo>
                  <a:pt x="86" y="52"/>
                  <a:pt x="88" y="56"/>
                  <a:pt x="88" y="56"/>
                </a:cubicBezTo>
                <a:cubicBezTo>
                  <a:pt x="88" y="57"/>
                  <a:pt x="88" y="57"/>
                  <a:pt x="88" y="57"/>
                </a:cubicBezTo>
                <a:cubicBezTo>
                  <a:pt x="92" y="52"/>
                  <a:pt x="92" y="52"/>
                  <a:pt x="92" y="52"/>
                </a:cubicBezTo>
                <a:cubicBezTo>
                  <a:pt x="92" y="52"/>
                  <a:pt x="94" y="52"/>
                  <a:pt x="94" y="52"/>
                </a:cubicBezTo>
                <a:cubicBezTo>
                  <a:pt x="94" y="52"/>
                  <a:pt x="94" y="57"/>
                  <a:pt x="94" y="57"/>
                </a:cubicBezTo>
                <a:cubicBezTo>
                  <a:pt x="96" y="59"/>
                  <a:pt x="96" y="59"/>
                  <a:pt x="96" y="59"/>
                </a:cubicBezTo>
                <a:cubicBezTo>
                  <a:pt x="99" y="58"/>
                  <a:pt x="99" y="58"/>
                  <a:pt x="99" y="58"/>
                </a:cubicBezTo>
                <a:cubicBezTo>
                  <a:pt x="99" y="61"/>
                  <a:pt x="99" y="61"/>
                  <a:pt x="99" y="61"/>
                </a:cubicBezTo>
                <a:cubicBezTo>
                  <a:pt x="99" y="61"/>
                  <a:pt x="101" y="65"/>
                  <a:pt x="101" y="65"/>
                </a:cubicBezTo>
                <a:cubicBezTo>
                  <a:pt x="101" y="65"/>
                  <a:pt x="101" y="66"/>
                  <a:pt x="101" y="67"/>
                </a:cubicBezTo>
                <a:cubicBezTo>
                  <a:pt x="110" y="63"/>
                  <a:pt x="110" y="63"/>
                  <a:pt x="110" y="63"/>
                </a:cubicBezTo>
                <a:cubicBezTo>
                  <a:pt x="115" y="54"/>
                  <a:pt x="115" y="54"/>
                  <a:pt x="115" y="54"/>
                </a:cubicBezTo>
                <a:cubicBezTo>
                  <a:pt x="120" y="54"/>
                  <a:pt x="120" y="54"/>
                  <a:pt x="120" y="54"/>
                </a:cubicBezTo>
                <a:cubicBezTo>
                  <a:pt x="121" y="57"/>
                  <a:pt x="121" y="57"/>
                  <a:pt x="121" y="57"/>
                </a:cubicBezTo>
                <a:cubicBezTo>
                  <a:pt x="125" y="56"/>
                  <a:pt x="125" y="56"/>
                  <a:pt x="125" y="56"/>
                </a:cubicBezTo>
                <a:cubicBezTo>
                  <a:pt x="127" y="56"/>
                  <a:pt x="127" y="56"/>
                  <a:pt x="127" y="56"/>
                </a:cubicBezTo>
                <a:cubicBezTo>
                  <a:pt x="129" y="59"/>
                  <a:pt x="129" y="59"/>
                  <a:pt x="129" y="59"/>
                </a:cubicBezTo>
                <a:cubicBezTo>
                  <a:pt x="134" y="62"/>
                  <a:pt x="134" y="62"/>
                  <a:pt x="134" y="62"/>
                </a:cubicBezTo>
                <a:cubicBezTo>
                  <a:pt x="136" y="66"/>
                  <a:pt x="136" y="66"/>
                  <a:pt x="136" y="66"/>
                </a:cubicBezTo>
                <a:cubicBezTo>
                  <a:pt x="139" y="66"/>
                  <a:pt x="139" y="66"/>
                  <a:pt x="139" y="66"/>
                </a:cubicBezTo>
                <a:cubicBezTo>
                  <a:pt x="141" y="68"/>
                  <a:pt x="141" y="68"/>
                  <a:pt x="141" y="68"/>
                </a:cubicBezTo>
                <a:cubicBezTo>
                  <a:pt x="145" y="69"/>
                  <a:pt x="145" y="69"/>
                  <a:pt x="145" y="69"/>
                </a:cubicBezTo>
                <a:cubicBezTo>
                  <a:pt x="148" y="66"/>
                  <a:pt x="148" y="66"/>
                  <a:pt x="148" y="66"/>
                </a:cubicBezTo>
                <a:cubicBezTo>
                  <a:pt x="148" y="66"/>
                  <a:pt x="152" y="67"/>
                  <a:pt x="153" y="68"/>
                </a:cubicBezTo>
                <a:cubicBezTo>
                  <a:pt x="154" y="68"/>
                  <a:pt x="158" y="68"/>
                  <a:pt x="158" y="68"/>
                </a:cubicBezTo>
                <a:cubicBezTo>
                  <a:pt x="158" y="68"/>
                  <a:pt x="162" y="65"/>
                  <a:pt x="162" y="65"/>
                </a:cubicBezTo>
                <a:cubicBezTo>
                  <a:pt x="163" y="65"/>
                  <a:pt x="166" y="65"/>
                  <a:pt x="166" y="65"/>
                </a:cubicBezTo>
                <a:cubicBezTo>
                  <a:pt x="166" y="64"/>
                  <a:pt x="169" y="63"/>
                  <a:pt x="169" y="63"/>
                </a:cubicBezTo>
                <a:cubicBezTo>
                  <a:pt x="169" y="62"/>
                  <a:pt x="171" y="59"/>
                  <a:pt x="171" y="59"/>
                </a:cubicBezTo>
                <a:cubicBezTo>
                  <a:pt x="173" y="59"/>
                  <a:pt x="173" y="59"/>
                  <a:pt x="173" y="59"/>
                </a:cubicBezTo>
                <a:cubicBezTo>
                  <a:pt x="173" y="55"/>
                  <a:pt x="173" y="55"/>
                  <a:pt x="173" y="55"/>
                </a:cubicBezTo>
                <a:cubicBezTo>
                  <a:pt x="173" y="55"/>
                  <a:pt x="178" y="54"/>
                  <a:pt x="178" y="54"/>
                </a:cubicBezTo>
                <a:cubicBezTo>
                  <a:pt x="179" y="54"/>
                  <a:pt x="184" y="55"/>
                  <a:pt x="184" y="55"/>
                </a:cubicBezTo>
                <a:cubicBezTo>
                  <a:pt x="185" y="55"/>
                  <a:pt x="190" y="53"/>
                  <a:pt x="190" y="53"/>
                </a:cubicBezTo>
                <a:cubicBezTo>
                  <a:pt x="191" y="52"/>
                  <a:pt x="193" y="51"/>
                  <a:pt x="193" y="51"/>
                </a:cubicBezTo>
                <a:cubicBezTo>
                  <a:pt x="205" y="55"/>
                  <a:pt x="205" y="55"/>
                  <a:pt x="205" y="55"/>
                </a:cubicBezTo>
                <a:cubicBezTo>
                  <a:pt x="205" y="55"/>
                  <a:pt x="206" y="54"/>
                  <a:pt x="206" y="54"/>
                </a:cubicBezTo>
                <a:cubicBezTo>
                  <a:pt x="206" y="53"/>
                  <a:pt x="207" y="50"/>
                  <a:pt x="208" y="49"/>
                </a:cubicBezTo>
                <a:cubicBezTo>
                  <a:pt x="208" y="48"/>
                  <a:pt x="208" y="47"/>
                  <a:pt x="209" y="46"/>
                </a:cubicBezTo>
                <a:cubicBezTo>
                  <a:pt x="209" y="45"/>
                  <a:pt x="210" y="42"/>
                  <a:pt x="211" y="41"/>
                </a:cubicBezTo>
                <a:cubicBezTo>
                  <a:pt x="212" y="40"/>
                  <a:pt x="212" y="36"/>
                  <a:pt x="212" y="36"/>
                </a:cubicBezTo>
                <a:cubicBezTo>
                  <a:pt x="212" y="36"/>
                  <a:pt x="211" y="34"/>
                  <a:pt x="212" y="33"/>
                </a:cubicBezTo>
                <a:cubicBezTo>
                  <a:pt x="213" y="31"/>
                  <a:pt x="214" y="29"/>
                  <a:pt x="214" y="28"/>
                </a:cubicBezTo>
                <a:cubicBezTo>
                  <a:pt x="215" y="27"/>
                  <a:pt x="215" y="26"/>
                  <a:pt x="216" y="25"/>
                </a:cubicBezTo>
                <a:cubicBezTo>
                  <a:pt x="216" y="24"/>
                  <a:pt x="217" y="22"/>
                  <a:pt x="217" y="21"/>
                </a:cubicBezTo>
                <a:cubicBezTo>
                  <a:pt x="217" y="20"/>
                  <a:pt x="216" y="18"/>
                  <a:pt x="216" y="18"/>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18">
            <a:extLst>
              <a:ext uri="{FF2B5EF4-FFF2-40B4-BE49-F238E27FC236}">
                <a16:creationId xmlns:a16="http://schemas.microsoft.com/office/drawing/2014/main" id="{B2CAB7DA-D158-0A8A-6C3C-ABF84E5C24F1}"/>
              </a:ext>
            </a:extLst>
          </p:cNvPr>
          <p:cNvSpPr>
            <a:spLocks/>
          </p:cNvSpPr>
          <p:nvPr/>
        </p:nvSpPr>
        <p:spPr bwMode="auto">
          <a:xfrm>
            <a:off x="3420811" y="3284796"/>
            <a:ext cx="386137" cy="240537"/>
          </a:xfrm>
          <a:custGeom>
            <a:avLst/>
            <a:gdLst>
              <a:gd name="T0" fmla="*/ 502920 w 135"/>
              <a:gd name="T1" fmla="*/ 133920 h 78"/>
              <a:gd name="T2" fmla="*/ 487680 w 135"/>
              <a:gd name="T3" fmla="*/ 88004 h 78"/>
              <a:gd name="T4" fmla="*/ 457200 w 135"/>
              <a:gd name="T5" fmla="*/ 68873 h 78"/>
              <a:gd name="T6" fmla="*/ 403860 w 135"/>
              <a:gd name="T7" fmla="*/ 57394 h 78"/>
              <a:gd name="T8" fmla="*/ 339090 w 135"/>
              <a:gd name="T9" fmla="*/ 57394 h 78"/>
              <a:gd name="T10" fmla="*/ 304800 w 135"/>
              <a:gd name="T11" fmla="*/ 34437 h 78"/>
              <a:gd name="T12" fmla="*/ 285750 w 135"/>
              <a:gd name="T13" fmla="*/ 61221 h 78"/>
              <a:gd name="T14" fmla="*/ 289560 w 135"/>
              <a:gd name="T15" fmla="*/ 80352 h 78"/>
              <a:gd name="T16" fmla="*/ 262890 w 135"/>
              <a:gd name="T17" fmla="*/ 122441 h 78"/>
              <a:gd name="T18" fmla="*/ 247650 w 135"/>
              <a:gd name="T19" fmla="*/ 88004 h 78"/>
              <a:gd name="T20" fmla="*/ 220980 w 135"/>
              <a:gd name="T21" fmla="*/ 91831 h 78"/>
              <a:gd name="T22" fmla="*/ 186690 w 135"/>
              <a:gd name="T23" fmla="*/ 91831 h 78"/>
              <a:gd name="T24" fmla="*/ 163830 w 135"/>
              <a:gd name="T25" fmla="*/ 88004 h 78"/>
              <a:gd name="T26" fmla="*/ 179070 w 135"/>
              <a:gd name="T27" fmla="*/ 42089 h 78"/>
              <a:gd name="T28" fmla="*/ 205740 w 135"/>
              <a:gd name="T29" fmla="*/ 11479 h 78"/>
              <a:gd name="T30" fmla="*/ 167640 w 135"/>
              <a:gd name="T31" fmla="*/ 11479 h 78"/>
              <a:gd name="T32" fmla="*/ 129540 w 135"/>
              <a:gd name="T33" fmla="*/ 38263 h 78"/>
              <a:gd name="T34" fmla="*/ 83820 w 135"/>
              <a:gd name="T35" fmla="*/ 65047 h 78"/>
              <a:gd name="T36" fmla="*/ 38100 w 135"/>
              <a:gd name="T37" fmla="*/ 42089 h 78"/>
              <a:gd name="T38" fmla="*/ 19050 w 135"/>
              <a:gd name="T39" fmla="*/ 91831 h 78"/>
              <a:gd name="T40" fmla="*/ 0 w 135"/>
              <a:gd name="T41" fmla="*/ 114788 h 78"/>
              <a:gd name="T42" fmla="*/ 26670 w 135"/>
              <a:gd name="T43" fmla="*/ 156878 h 78"/>
              <a:gd name="T44" fmla="*/ 15240 w 135"/>
              <a:gd name="T45" fmla="*/ 187488 h 78"/>
              <a:gd name="T46" fmla="*/ 34290 w 135"/>
              <a:gd name="T47" fmla="*/ 218098 h 78"/>
              <a:gd name="T48" fmla="*/ 64770 w 135"/>
              <a:gd name="T49" fmla="*/ 229577 h 78"/>
              <a:gd name="T50" fmla="*/ 121920 w 135"/>
              <a:gd name="T51" fmla="*/ 214272 h 78"/>
              <a:gd name="T52" fmla="*/ 182880 w 135"/>
              <a:gd name="T53" fmla="*/ 164530 h 78"/>
              <a:gd name="T54" fmla="*/ 224790 w 135"/>
              <a:gd name="T55" fmla="*/ 172183 h 78"/>
              <a:gd name="T56" fmla="*/ 209550 w 135"/>
              <a:gd name="T57" fmla="*/ 198967 h 78"/>
              <a:gd name="T58" fmla="*/ 201930 w 135"/>
              <a:gd name="T59" fmla="*/ 233403 h 78"/>
              <a:gd name="T60" fmla="*/ 209550 w 135"/>
              <a:gd name="T61" fmla="*/ 256361 h 78"/>
              <a:gd name="T62" fmla="*/ 228600 w 135"/>
              <a:gd name="T63" fmla="*/ 294624 h 78"/>
              <a:gd name="T64" fmla="*/ 270510 w 135"/>
              <a:gd name="T65" fmla="*/ 271666 h 78"/>
              <a:gd name="T66" fmla="*/ 293370 w 135"/>
              <a:gd name="T67" fmla="*/ 244882 h 78"/>
              <a:gd name="T68" fmla="*/ 312420 w 135"/>
              <a:gd name="T69" fmla="*/ 229577 h 78"/>
              <a:gd name="T70" fmla="*/ 365760 w 135"/>
              <a:gd name="T71" fmla="*/ 229577 h 78"/>
              <a:gd name="T72" fmla="*/ 415290 w 135"/>
              <a:gd name="T73" fmla="*/ 191314 h 78"/>
              <a:gd name="T74" fmla="*/ 453390 w 135"/>
              <a:gd name="T75" fmla="*/ 176009 h 78"/>
              <a:gd name="T76" fmla="*/ 487680 w 135"/>
              <a:gd name="T77" fmla="*/ 195140 h 78"/>
              <a:gd name="T78" fmla="*/ 506730 w 135"/>
              <a:gd name="T79" fmla="*/ 191314 h 78"/>
              <a:gd name="T80" fmla="*/ 510540 w 135"/>
              <a:gd name="T81" fmla="*/ 149225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78">
                <a:moveTo>
                  <a:pt x="134" y="39"/>
                </a:moveTo>
                <a:cubicBezTo>
                  <a:pt x="133" y="38"/>
                  <a:pt x="132" y="37"/>
                  <a:pt x="132" y="35"/>
                </a:cubicBezTo>
                <a:cubicBezTo>
                  <a:pt x="132" y="34"/>
                  <a:pt x="130" y="30"/>
                  <a:pt x="130" y="29"/>
                </a:cubicBezTo>
                <a:cubicBezTo>
                  <a:pt x="129" y="28"/>
                  <a:pt x="128" y="25"/>
                  <a:pt x="128" y="23"/>
                </a:cubicBezTo>
                <a:cubicBezTo>
                  <a:pt x="128" y="22"/>
                  <a:pt x="129" y="16"/>
                  <a:pt x="128" y="16"/>
                </a:cubicBezTo>
                <a:cubicBezTo>
                  <a:pt x="120" y="18"/>
                  <a:pt x="120" y="18"/>
                  <a:pt x="120" y="18"/>
                </a:cubicBezTo>
                <a:cubicBezTo>
                  <a:pt x="120" y="18"/>
                  <a:pt x="113" y="17"/>
                  <a:pt x="112" y="17"/>
                </a:cubicBezTo>
                <a:cubicBezTo>
                  <a:pt x="112" y="16"/>
                  <a:pt x="107" y="15"/>
                  <a:pt x="106" y="15"/>
                </a:cubicBezTo>
                <a:cubicBezTo>
                  <a:pt x="106" y="15"/>
                  <a:pt x="96" y="16"/>
                  <a:pt x="96" y="16"/>
                </a:cubicBezTo>
                <a:cubicBezTo>
                  <a:pt x="96" y="16"/>
                  <a:pt x="90" y="16"/>
                  <a:pt x="89" y="15"/>
                </a:cubicBezTo>
                <a:cubicBezTo>
                  <a:pt x="89" y="15"/>
                  <a:pt x="83" y="13"/>
                  <a:pt x="83" y="12"/>
                </a:cubicBezTo>
                <a:cubicBezTo>
                  <a:pt x="83" y="12"/>
                  <a:pt x="80" y="9"/>
                  <a:pt x="80" y="9"/>
                </a:cubicBezTo>
                <a:cubicBezTo>
                  <a:pt x="77" y="11"/>
                  <a:pt x="77" y="11"/>
                  <a:pt x="77" y="11"/>
                </a:cubicBezTo>
                <a:cubicBezTo>
                  <a:pt x="75" y="16"/>
                  <a:pt x="75" y="16"/>
                  <a:pt x="75" y="16"/>
                </a:cubicBezTo>
                <a:cubicBezTo>
                  <a:pt x="75" y="16"/>
                  <a:pt x="78" y="19"/>
                  <a:pt x="78" y="19"/>
                </a:cubicBezTo>
                <a:cubicBezTo>
                  <a:pt x="78" y="20"/>
                  <a:pt x="76" y="21"/>
                  <a:pt x="76" y="21"/>
                </a:cubicBezTo>
                <a:cubicBezTo>
                  <a:pt x="76" y="22"/>
                  <a:pt x="76" y="24"/>
                  <a:pt x="76" y="25"/>
                </a:cubicBezTo>
                <a:cubicBezTo>
                  <a:pt x="76" y="26"/>
                  <a:pt x="69" y="32"/>
                  <a:pt x="69" y="32"/>
                </a:cubicBezTo>
                <a:cubicBezTo>
                  <a:pt x="69" y="32"/>
                  <a:pt x="69" y="30"/>
                  <a:pt x="69" y="29"/>
                </a:cubicBezTo>
                <a:cubicBezTo>
                  <a:pt x="68" y="28"/>
                  <a:pt x="65" y="23"/>
                  <a:pt x="65" y="23"/>
                </a:cubicBezTo>
                <a:cubicBezTo>
                  <a:pt x="65" y="23"/>
                  <a:pt x="60" y="27"/>
                  <a:pt x="60" y="26"/>
                </a:cubicBezTo>
                <a:cubicBezTo>
                  <a:pt x="60" y="26"/>
                  <a:pt x="59" y="23"/>
                  <a:pt x="58" y="24"/>
                </a:cubicBezTo>
                <a:cubicBezTo>
                  <a:pt x="58" y="24"/>
                  <a:pt x="54" y="26"/>
                  <a:pt x="54" y="27"/>
                </a:cubicBezTo>
                <a:cubicBezTo>
                  <a:pt x="54" y="27"/>
                  <a:pt x="49" y="24"/>
                  <a:pt x="49" y="24"/>
                </a:cubicBezTo>
                <a:cubicBezTo>
                  <a:pt x="45" y="22"/>
                  <a:pt x="45" y="22"/>
                  <a:pt x="45" y="22"/>
                </a:cubicBezTo>
                <a:cubicBezTo>
                  <a:pt x="43" y="23"/>
                  <a:pt x="43" y="23"/>
                  <a:pt x="43" y="23"/>
                </a:cubicBezTo>
                <a:cubicBezTo>
                  <a:pt x="45" y="16"/>
                  <a:pt x="45" y="16"/>
                  <a:pt x="45" y="16"/>
                </a:cubicBezTo>
                <a:cubicBezTo>
                  <a:pt x="45" y="16"/>
                  <a:pt x="47" y="11"/>
                  <a:pt x="47" y="11"/>
                </a:cubicBezTo>
                <a:cubicBezTo>
                  <a:pt x="47" y="11"/>
                  <a:pt x="51" y="8"/>
                  <a:pt x="52" y="8"/>
                </a:cubicBezTo>
                <a:cubicBezTo>
                  <a:pt x="52" y="7"/>
                  <a:pt x="55" y="4"/>
                  <a:pt x="54" y="3"/>
                </a:cubicBezTo>
                <a:cubicBezTo>
                  <a:pt x="54" y="3"/>
                  <a:pt x="51" y="0"/>
                  <a:pt x="51" y="0"/>
                </a:cubicBezTo>
                <a:cubicBezTo>
                  <a:pt x="51" y="0"/>
                  <a:pt x="45" y="2"/>
                  <a:pt x="44" y="3"/>
                </a:cubicBezTo>
                <a:cubicBezTo>
                  <a:pt x="44" y="3"/>
                  <a:pt x="37" y="4"/>
                  <a:pt x="37" y="4"/>
                </a:cubicBezTo>
                <a:cubicBezTo>
                  <a:pt x="37" y="4"/>
                  <a:pt x="34" y="9"/>
                  <a:pt x="34" y="10"/>
                </a:cubicBezTo>
                <a:cubicBezTo>
                  <a:pt x="34" y="10"/>
                  <a:pt x="30" y="13"/>
                  <a:pt x="28" y="14"/>
                </a:cubicBezTo>
                <a:cubicBezTo>
                  <a:pt x="27" y="15"/>
                  <a:pt x="22" y="17"/>
                  <a:pt x="22" y="17"/>
                </a:cubicBezTo>
                <a:cubicBezTo>
                  <a:pt x="14" y="14"/>
                  <a:pt x="14" y="14"/>
                  <a:pt x="14" y="14"/>
                </a:cubicBezTo>
                <a:cubicBezTo>
                  <a:pt x="10" y="11"/>
                  <a:pt x="10" y="11"/>
                  <a:pt x="10" y="11"/>
                </a:cubicBezTo>
                <a:cubicBezTo>
                  <a:pt x="10" y="11"/>
                  <a:pt x="5" y="18"/>
                  <a:pt x="5" y="19"/>
                </a:cubicBezTo>
                <a:cubicBezTo>
                  <a:pt x="5" y="19"/>
                  <a:pt x="5" y="23"/>
                  <a:pt x="5" y="24"/>
                </a:cubicBezTo>
                <a:cubicBezTo>
                  <a:pt x="4" y="24"/>
                  <a:pt x="5" y="27"/>
                  <a:pt x="5" y="28"/>
                </a:cubicBezTo>
                <a:cubicBezTo>
                  <a:pt x="4" y="28"/>
                  <a:pt x="0" y="30"/>
                  <a:pt x="0" y="30"/>
                </a:cubicBezTo>
                <a:cubicBezTo>
                  <a:pt x="0" y="30"/>
                  <a:pt x="4" y="35"/>
                  <a:pt x="4" y="36"/>
                </a:cubicBezTo>
                <a:cubicBezTo>
                  <a:pt x="4" y="37"/>
                  <a:pt x="6" y="41"/>
                  <a:pt x="7" y="41"/>
                </a:cubicBezTo>
                <a:cubicBezTo>
                  <a:pt x="7" y="41"/>
                  <a:pt x="8" y="45"/>
                  <a:pt x="8" y="45"/>
                </a:cubicBezTo>
                <a:cubicBezTo>
                  <a:pt x="4" y="49"/>
                  <a:pt x="4" y="49"/>
                  <a:pt x="4" y="49"/>
                </a:cubicBezTo>
                <a:cubicBezTo>
                  <a:pt x="3" y="55"/>
                  <a:pt x="3" y="55"/>
                  <a:pt x="3" y="55"/>
                </a:cubicBezTo>
                <a:cubicBezTo>
                  <a:pt x="3" y="55"/>
                  <a:pt x="8" y="57"/>
                  <a:pt x="9" y="57"/>
                </a:cubicBezTo>
                <a:cubicBezTo>
                  <a:pt x="9" y="57"/>
                  <a:pt x="14" y="57"/>
                  <a:pt x="14" y="57"/>
                </a:cubicBezTo>
                <a:cubicBezTo>
                  <a:pt x="14" y="57"/>
                  <a:pt x="17" y="59"/>
                  <a:pt x="17" y="60"/>
                </a:cubicBezTo>
                <a:cubicBezTo>
                  <a:pt x="18" y="60"/>
                  <a:pt x="23" y="60"/>
                  <a:pt x="23" y="60"/>
                </a:cubicBezTo>
                <a:cubicBezTo>
                  <a:pt x="24" y="60"/>
                  <a:pt x="31" y="57"/>
                  <a:pt x="32" y="56"/>
                </a:cubicBezTo>
                <a:cubicBezTo>
                  <a:pt x="32" y="55"/>
                  <a:pt x="42" y="47"/>
                  <a:pt x="43" y="47"/>
                </a:cubicBezTo>
                <a:cubicBezTo>
                  <a:pt x="43" y="47"/>
                  <a:pt x="47" y="43"/>
                  <a:pt x="48" y="43"/>
                </a:cubicBezTo>
                <a:cubicBezTo>
                  <a:pt x="49" y="43"/>
                  <a:pt x="54" y="43"/>
                  <a:pt x="54" y="43"/>
                </a:cubicBezTo>
                <a:cubicBezTo>
                  <a:pt x="59" y="45"/>
                  <a:pt x="59" y="45"/>
                  <a:pt x="59" y="45"/>
                </a:cubicBezTo>
                <a:cubicBezTo>
                  <a:pt x="60" y="49"/>
                  <a:pt x="60" y="49"/>
                  <a:pt x="60" y="49"/>
                </a:cubicBezTo>
                <a:cubicBezTo>
                  <a:pt x="55" y="52"/>
                  <a:pt x="55" y="52"/>
                  <a:pt x="55" y="52"/>
                </a:cubicBezTo>
                <a:cubicBezTo>
                  <a:pt x="54" y="57"/>
                  <a:pt x="54" y="57"/>
                  <a:pt x="54" y="57"/>
                </a:cubicBezTo>
                <a:cubicBezTo>
                  <a:pt x="54" y="57"/>
                  <a:pt x="54" y="61"/>
                  <a:pt x="53" y="61"/>
                </a:cubicBezTo>
                <a:cubicBezTo>
                  <a:pt x="53" y="62"/>
                  <a:pt x="49" y="65"/>
                  <a:pt x="49" y="65"/>
                </a:cubicBezTo>
                <a:cubicBezTo>
                  <a:pt x="49" y="65"/>
                  <a:pt x="55" y="67"/>
                  <a:pt x="55" y="67"/>
                </a:cubicBezTo>
                <a:cubicBezTo>
                  <a:pt x="55" y="67"/>
                  <a:pt x="55" y="72"/>
                  <a:pt x="54" y="73"/>
                </a:cubicBezTo>
                <a:cubicBezTo>
                  <a:pt x="54" y="74"/>
                  <a:pt x="59" y="77"/>
                  <a:pt x="60" y="77"/>
                </a:cubicBezTo>
                <a:cubicBezTo>
                  <a:pt x="60" y="78"/>
                  <a:pt x="67" y="74"/>
                  <a:pt x="67" y="74"/>
                </a:cubicBezTo>
                <a:cubicBezTo>
                  <a:pt x="68" y="74"/>
                  <a:pt x="71" y="72"/>
                  <a:pt x="71" y="71"/>
                </a:cubicBezTo>
                <a:cubicBezTo>
                  <a:pt x="71" y="71"/>
                  <a:pt x="71" y="67"/>
                  <a:pt x="71" y="67"/>
                </a:cubicBezTo>
                <a:cubicBezTo>
                  <a:pt x="72" y="67"/>
                  <a:pt x="77" y="64"/>
                  <a:pt x="77" y="64"/>
                </a:cubicBezTo>
                <a:cubicBezTo>
                  <a:pt x="77" y="64"/>
                  <a:pt x="78" y="62"/>
                  <a:pt x="78" y="62"/>
                </a:cubicBezTo>
                <a:cubicBezTo>
                  <a:pt x="79" y="61"/>
                  <a:pt x="82" y="60"/>
                  <a:pt x="82" y="60"/>
                </a:cubicBezTo>
                <a:cubicBezTo>
                  <a:pt x="83" y="60"/>
                  <a:pt x="85" y="59"/>
                  <a:pt x="85" y="59"/>
                </a:cubicBezTo>
                <a:cubicBezTo>
                  <a:pt x="96" y="60"/>
                  <a:pt x="96" y="60"/>
                  <a:pt x="96" y="60"/>
                </a:cubicBezTo>
                <a:cubicBezTo>
                  <a:pt x="108" y="55"/>
                  <a:pt x="108" y="55"/>
                  <a:pt x="108" y="55"/>
                </a:cubicBezTo>
                <a:cubicBezTo>
                  <a:pt x="109" y="50"/>
                  <a:pt x="109" y="50"/>
                  <a:pt x="109" y="50"/>
                </a:cubicBezTo>
                <a:cubicBezTo>
                  <a:pt x="109" y="50"/>
                  <a:pt x="113" y="48"/>
                  <a:pt x="114" y="48"/>
                </a:cubicBezTo>
                <a:cubicBezTo>
                  <a:pt x="114" y="47"/>
                  <a:pt x="118" y="46"/>
                  <a:pt x="119" y="46"/>
                </a:cubicBezTo>
                <a:cubicBezTo>
                  <a:pt x="119" y="46"/>
                  <a:pt x="123" y="47"/>
                  <a:pt x="123" y="47"/>
                </a:cubicBezTo>
                <a:cubicBezTo>
                  <a:pt x="128" y="51"/>
                  <a:pt x="128" y="51"/>
                  <a:pt x="128" y="51"/>
                </a:cubicBezTo>
                <a:cubicBezTo>
                  <a:pt x="132" y="51"/>
                  <a:pt x="132" y="51"/>
                  <a:pt x="132" y="51"/>
                </a:cubicBezTo>
                <a:cubicBezTo>
                  <a:pt x="132" y="51"/>
                  <a:pt x="133" y="51"/>
                  <a:pt x="133" y="50"/>
                </a:cubicBezTo>
                <a:cubicBezTo>
                  <a:pt x="133" y="49"/>
                  <a:pt x="134" y="49"/>
                  <a:pt x="134" y="46"/>
                </a:cubicBezTo>
                <a:cubicBezTo>
                  <a:pt x="134" y="44"/>
                  <a:pt x="135" y="41"/>
                  <a:pt x="134" y="39"/>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6" name="Freeform 19">
            <a:extLst>
              <a:ext uri="{FF2B5EF4-FFF2-40B4-BE49-F238E27FC236}">
                <a16:creationId xmlns:a16="http://schemas.microsoft.com/office/drawing/2014/main" id="{3EB16D02-30EE-21D5-AF51-BCB72B146953}"/>
              </a:ext>
            </a:extLst>
          </p:cNvPr>
          <p:cNvSpPr>
            <a:spLocks noEditPoints="1"/>
          </p:cNvSpPr>
          <p:nvPr/>
        </p:nvSpPr>
        <p:spPr bwMode="auto">
          <a:xfrm>
            <a:off x="1505616" y="2400695"/>
            <a:ext cx="1218001" cy="1278172"/>
          </a:xfrm>
          <a:custGeom>
            <a:avLst/>
            <a:gdLst>
              <a:gd name="T0" fmla="*/ 818830 w 426"/>
              <a:gd name="T1" fmla="*/ 526096 h 416"/>
              <a:gd name="T2" fmla="*/ 601744 w 426"/>
              <a:gd name="T3" fmla="*/ 598529 h 416"/>
              <a:gd name="T4" fmla="*/ 502723 w 426"/>
              <a:gd name="T5" fmla="*/ 583280 h 416"/>
              <a:gd name="T6" fmla="*/ 418936 w 426"/>
              <a:gd name="T7" fmla="*/ 598529 h 416"/>
              <a:gd name="T8" fmla="*/ 346574 w 426"/>
              <a:gd name="T9" fmla="*/ 598529 h 416"/>
              <a:gd name="T10" fmla="*/ 220894 w 426"/>
              <a:gd name="T11" fmla="*/ 560406 h 416"/>
              <a:gd name="T12" fmla="*/ 53319 w 426"/>
              <a:gd name="T13" fmla="*/ 438413 h 416"/>
              <a:gd name="T14" fmla="*/ 22851 w 426"/>
              <a:gd name="T15" fmla="*/ 167741 h 416"/>
              <a:gd name="T16" fmla="*/ 114255 w 426"/>
              <a:gd name="T17" fmla="*/ 121993 h 416"/>
              <a:gd name="T18" fmla="*/ 346574 w 426"/>
              <a:gd name="T19" fmla="*/ 99120 h 416"/>
              <a:gd name="T20" fmla="*/ 369425 w 426"/>
              <a:gd name="T21" fmla="*/ 7625 h 416"/>
              <a:gd name="T22" fmla="*/ 544617 w 426"/>
              <a:gd name="T23" fmla="*/ 110556 h 416"/>
              <a:gd name="T24" fmla="*/ 735042 w 426"/>
              <a:gd name="T25" fmla="*/ 247799 h 416"/>
              <a:gd name="T26" fmla="*/ 818830 w 426"/>
              <a:gd name="T27" fmla="*/ 446038 h 416"/>
              <a:gd name="T28" fmla="*/ 936893 w 426"/>
              <a:gd name="T29" fmla="*/ 411727 h 416"/>
              <a:gd name="T30" fmla="*/ 1610999 w 426"/>
              <a:gd name="T31" fmla="*/ 457475 h 416"/>
              <a:gd name="T32" fmla="*/ 1542446 w 426"/>
              <a:gd name="T33" fmla="*/ 442225 h 416"/>
              <a:gd name="T34" fmla="*/ 1481510 w 426"/>
              <a:gd name="T35" fmla="*/ 423164 h 416"/>
              <a:gd name="T36" fmla="*/ 1432000 w 426"/>
              <a:gd name="T37" fmla="*/ 423164 h 416"/>
              <a:gd name="T38" fmla="*/ 1401531 w 426"/>
              <a:gd name="T39" fmla="*/ 411727 h 416"/>
              <a:gd name="T40" fmla="*/ 1359638 w 426"/>
              <a:gd name="T41" fmla="*/ 442225 h 416"/>
              <a:gd name="T42" fmla="*/ 1325361 w 426"/>
              <a:gd name="T43" fmla="*/ 499410 h 416"/>
              <a:gd name="T44" fmla="*/ 1302510 w 426"/>
              <a:gd name="T45" fmla="*/ 518471 h 416"/>
              <a:gd name="T46" fmla="*/ 1264425 w 426"/>
              <a:gd name="T47" fmla="*/ 537533 h 416"/>
              <a:gd name="T48" fmla="*/ 1165404 w 426"/>
              <a:gd name="T49" fmla="*/ 709086 h 416"/>
              <a:gd name="T50" fmla="*/ 1169212 w 426"/>
              <a:gd name="T51" fmla="*/ 575656 h 416"/>
              <a:gd name="T52" fmla="*/ 1039723 w 426"/>
              <a:gd name="T53" fmla="*/ 568031 h 416"/>
              <a:gd name="T54" fmla="*/ 1192063 w 426"/>
              <a:gd name="T55" fmla="*/ 526096 h 416"/>
              <a:gd name="T56" fmla="*/ 1272042 w 426"/>
              <a:gd name="T57" fmla="*/ 365980 h 416"/>
              <a:gd name="T58" fmla="*/ 1047340 w 426"/>
              <a:gd name="T59" fmla="*/ 365980 h 416"/>
              <a:gd name="T60" fmla="*/ 997829 w 426"/>
              <a:gd name="T61" fmla="*/ 423164 h 416"/>
              <a:gd name="T62" fmla="*/ 997829 w 426"/>
              <a:gd name="T63" fmla="*/ 468911 h 416"/>
              <a:gd name="T64" fmla="*/ 864532 w 426"/>
              <a:gd name="T65" fmla="*/ 526096 h 416"/>
              <a:gd name="T66" fmla="*/ 875957 w 426"/>
              <a:gd name="T67" fmla="*/ 678587 h 416"/>
              <a:gd name="T68" fmla="*/ 841681 w 426"/>
              <a:gd name="T69" fmla="*/ 602342 h 416"/>
              <a:gd name="T70" fmla="*/ 811213 w 426"/>
              <a:gd name="T71" fmla="*/ 537533 h 416"/>
              <a:gd name="T72" fmla="*/ 651255 w 426"/>
              <a:gd name="T73" fmla="*/ 613778 h 416"/>
              <a:gd name="T74" fmla="*/ 575085 w 426"/>
              <a:gd name="T75" fmla="*/ 648089 h 416"/>
              <a:gd name="T76" fmla="*/ 418936 w 426"/>
              <a:gd name="T77" fmla="*/ 834891 h 416"/>
              <a:gd name="T78" fmla="*/ 468447 w 426"/>
              <a:gd name="T79" fmla="*/ 621403 h 416"/>
              <a:gd name="T80" fmla="*/ 338957 w 426"/>
              <a:gd name="T81" fmla="*/ 625215 h 416"/>
              <a:gd name="T82" fmla="*/ 83787 w 426"/>
              <a:gd name="T83" fmla="*/ 1136062 h 416"/>
              <a:gd name="T84" fmla="*/ 152340 w 426"/>
              <a:gd name="T85" fmla="*/ 1380048 h 416"/>
              <a:gd name="T86" fmla="*/ 361808 w 426"/>
              <a:gd name="T87" fmla="*/ 1536352 h 416"/>
              <a:gd name="T88" fmla="*/ 1165404 w 426"/>
              <a:gd name="T89" fmla="*/ 1467731 h 416"/>
              <a:gd name="T90" fmla="*/ 1294893 w 426"/>
              <a:gd name="T91" fmla="*/ 1189434 h 416"/>
              <a:gd name="T92" fmla="*/ 1348212 w 426"/>
              <a:gd name="T93" fmla="*/ 1078878 h 416"/>
              <a:gd name="T94" fmla="*/ 1428191 w 426"/>
              <a:gd name="T95" fmla="*/ 914949 h 416"/>
              <a:gd name="T96" fmla="*/ 1553872 w 426"/>
              <a:gd name="T97" fmla="*/ 674775 h 416"/>
              <a:gd name="T98" fmla="*/ 1591957 w 426"/>
              <a:gd name="T99" fmla="*/ 556594 h 416"/>
              <a:gd name="T100" fmla="*/ 1062574 w 426"/>
              <a:gd name="T101" fmla="*/ 312608 h 416"/>
              <a:gd name="T102" fmla="*/ 1074000 w 426"/>
              <a:gd name="T103" fmla="*/ 324045 h 416"/>
              <a:gd name="T104" fmla="*/ 1115893 w 426"/>
              <a:gd name="T105" fmla="*/ 255423 h 416"/>
              <a:gd name="T106" fmla="*/ 1180638 w 426"/>
              <a:gd name="T107" fmla="*/ 301171 h 416"/>
              <a:gd name="T108" fmla="*/ 1112085 w 426"/>
              <a:gd name="T109" fmla="*/ 297359 h 416"/>
              <a:gd name="T110" fmla="*/ 1127319 w 426"/>
              <a:gd name="T111" fmla="*/ 335481 h 416"/>
              <a:gd name="T112" fmla="*/ 1165404 w 426"/>
              <a:gd name="T113" fmla="*/ 316420 h 416"/>
              <a:gd name="T114" fmla="*/ 1161595 w 426"/>
              <a:gd name="T115" fmla="*/ 339294 h 416"/>
              <a:gd name="T116" fmla="*/ 1192063 w 426"/>
              <a:gd name="T117" fmla="*/ 350731 h 416"/>
              <a:gd name="T118" fmla="*/ 1013063 w 426"/>
              <a:gd name="T119" fmla="*/ 369792 h 416"/>
              <a:gd name="T120" fmla="*/ 1009255 w 426"/>
              <a:gd name="T121" fmla="*/ 339294 h 416"/>
              <a:gd name="T122" fmla="*/ 997829 w 426"/>
              <a:gd name="T123" fmla="*/ 400290 h 4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26" h="416">
                <a:moveTo>
                  <a:pt x="256" y="115"/>
                </a:moveTo>
                <a:cubicBezTo>
                  <a:pt x="256" y="117"/>
                  <a:pt x="254" y="120"/>
                  <a:pt x="252" y="122"/>
                </a:cubicBezTo>
                <a:cubicBezTo>
                  <a:pt x="251" y="122"/>
                  <a:pt x="251" y="123"/>
                  <a:pt x="250" y="123"/>
                </a:cubicBezTo>
                <a:cubicBezTo>
                  <a:pt x="250" y="125"/>
                  <a:pt x="248" y="127"/>
                  <a:pt x="247" y="128"/>
                </a:cubicBezTo>
                <a:cubicBezTo>
                  <a:pt x="245" y="130"/>
                  <a:pt x="243" y="131"/>
                  <a:pt x="241" y="133"/>
                </a:cubicBezTo>
                <a:cubicBezTo>
                  <a:pt x="239" y="134"/>
                  <a:pt x="237" y="136"/>
                  <a:pt x="235" y="136"/>
                </a:cubicBezTo>
                <a:cubicBezTo>
                  <a:pt x="235" y="136"/>
                  <a:pt x="234" y="135"/>
                  <a:pt x="234" y="135"/>
                </a:cubicBezTo>
                <a:cubicBezTo>
                  <a:pt x="231" y="134"/>
                  <a:pt x="229" y="133"/>
                  <a:pt x="226" y="134"/>
                </a:cubicBezTo>
                <a:cubicBezTo>
                  <a:pt x="222" y="135"/>
                  <a:pt x="219" y="139"/>
                  <a:pt x="215" y="138"/>
                </a:cubicBezTo>
                <a:cubicBezTo>
                  <a:pt x="214" y="138"/>
                  <a:pt x="213" y="138"/>
                  <a:pt x="213" y="138"/>
                </a:cubicBezTo>
                <a:cubicBezTo>
                  <a:pt x="212" y="138"/>
                  <a:pt x="211" y="139"/>
                  <a:pt x="210" y="139"/>
                </a:cubicBezTo>
                <a:cubicBezTo>
                  <a:pt x="207" y="140"/>
                  <a:pt x="205" y="138"/>
                  <a:pt x="203" y="139"/>
                </a:cubicBezTo>
                <a:cubicBezTo>
                  <a:pt x="199" y="140"/>
                  <a:pt x="197" y="146"/>
                  <a:pt x="193" y="146"/>
                </a:cubicBezTo>
                <a:cubicBezTo>
                  <a:pt x="191" y="146"/>
                  <a:pt x="190" y="145"/>
                  <a:pt x="188" y="145"/>
                </a:cubicBezTo>
                <a:cubicBezTo>
                  <a:pt x="187" y="146"/>
                  <a:pt x="186" y="147"/>
                  <a:pt x="185" y="147"/>
                </a:cubicBezTo>
                <a:cubicBezTo>
                  <a:pt x="179" y="151"/>
                  <a:pt x="170" y="148"/>
                  <a:pt x="165" y="153"/>
                </a:cubicBezTo>
                <a:cubicBezTo>
                  <a:pt x="164" y="154"/>
                  <a:pt x="164" y="156"/>
                  <a:pt x="163" y="156"/>
                </a:cubicBezTo>
                <a:cubicBezTo>
                  <a:pt x="161" y="157"/>
                  <a:pt x="160" y="157"/>
                  <a:pt x="158" y="157"/>
                </a:cubicBezTo>
                <a:cubicBezTo>
                  <a:pt x="158" y="158"/>
                  <a:pt x="158" y="159"/>
                  <a:pt x="159" y="160"/>
                </a:cubicBezTo>
                <a:cubicBezTo>
                  <a:pt x="156" y="160"/>
                  <a:pt x="153" y="160"/>
                  <a:pt x="151" y="161"/>
                </a:cubicBezTo>
                <a:cubicBezTo>
                  <a:pt x="152" y="161"/>
                  <a:pt x="152" y="163"/>
                  <a:pt x="151" y="164"/>
                </a:cubicBezTo>
                <a:cubicBezTo>
                  <a:pt x="151" y="165"/>
                  <a:pt x="150" y="166"/>
                  <a:pt x="149" y="166"/>
                </a:cubicBezTo>
                <a:cubicBezTo>
                  <a:pt x="147" y="167"/>
                  <a:pt x="145" y="168"/>
                  <a:pt x="143" y="168"/>
                </a:cubicBezTo>
                <a:cubicBezTo>
                  <a:pt x="141" y="167"/>
                  <a:pt x="139" y="165"/>
                  <a:pt x="140" y="163"/>
                </a:cubicBezTo>
                <a:cubicBezTo>
                  <a:pt x="141" y="161"/>
                  <a:pt x="144" y="161"/>
                  <a:pt x="144" y="159"/>
                </a:cubicBezTo>
                <a:cubicBezTo>
                  <a:pt x="141" y="157"/>
                  <a:pt x="138" y="156"/>
                  <a:pt x="134" y="156"/>
                </a:cubicBezTo>
                <a:cubicBezTo>
                  <a:pt x="135" y="155"/>
                  <a:pt x="133" y="153"/>
                  <a:pt x="132" y="153"/>
                </a:cubicBezTo>
                <a:cubicBezTo>
                  <a:pt x="129" y="152"/>
                  <a:pt x="126" y="152"/>
                  <a:pt x="123" y="152"/>
                </a:cubicBezTo>
                <a:cubicBezTo>
                  <a:pt x="123" y="155"/>
                  <a:pt x="126" y="156"/>
                  <a:pt x="128" y="157"/>
                </a:cubicBezTo>
                <a:cubicBezTo>
                  <a:pt x="131" y="157"/>
                  <a:pt x="134" y="158"/>
                  <a:pt x="137" y="159"/>
                </a:cubicBezTo>
                <a:cubicBezTo>
                  <a:pt x="135" y="160"/>
                  <a:pt x="133" y="162"/>
                  <a:pt x="131" y="163"/>
                </a:cubicBezTo>
                <a:cubicBezTo>
                  <a:pt x="129" y="163"/>
                  <a:pt x="126" y="161"/>
                  <a:pt x="127" y="159"/>
                </a:cubicBezTo>
                <a:cubicBezTo>
                  <a:pt x="123" y="158"/>
                  <a:pt x="120" y="158"/>
                  <a:pt x="116" y="158"/>
                </a:cubicBezTo>
                <a:cubicBezTo>
                  <a:pt x="115" y="158"/>
                  <a:pt x="115" y="158"/>
                  <a:pt x="114" y="158"/>
                </a:cubicBezTo>
                <a:cubicBezTo>
                  <a:pt x="114" y="158"/>
                  <a:pt x="113" y="159"/>
                  <a:pt x="113" y="159"/>
                </a:cubicBezTo>
                <a:cubicBezTo>
                  <a:pt x="112" y="159"/>
                  <a:pt x="110" y="158"/>
                  <a:pt x="110" y="157"/>
                </a:cubicBezTo>
                <a:cubicBezTo>
                  <a:pt x="109" y="156"/>
                  <a:pt x="109" y="155"/>
                  <a:pt x="109" y="154"/>
                </a:cubicBezTo>
                <a:cubicBezTo>
                  <a:pt x="108" y="151"/>
                  <a:pt x="105" y="148"/>
                  <a:pt x="102" y="148"/>
                </a:cubicBezTo>
                <a:cubicBezTo>
                  <a:pt x="101" y="148"/>
                  <a:pt x="100" y="149"/>
                  <a:pt x="100" y="149"/>
                </a:cubicBezTo>
                <a:cubicBezTo>
                  <a:pt x="100" y="150"/>
                  <a:pt x="100" y="150"/>
                  <a:pt x="99" y="151"/>
                </a:cubicBezTo>
                <a:cubicBezTo>
                  <a:pt x="98" y="152"/>
                  <a:pt x="97" y="151"/>
                  <a:pt x="95" y="150"/>
                </a:cubicBezTo>
                <a:cubicBezTo>
                  <a:pt x="96" y="150"/>
                  <a:pt x="96" y="149"/>
                  <a:pt x="97" y="148"/>
                </a:cubicBezTo>
                <a:cubicBezTo>
                  <a:pt x="95" y="148"/>
                  <a:pt x="92" y="147"/>
                  <a:pt x="91" y="148"/>
                </a:cubicBezTo>
                <a:cubicBezTo>
                  <a:pt x="89" y="148"/>
                  <a:pt x="87" y="150"/>
                  <a:pt x="87" y="152"/>
                </a:cubicBezTo>
                <a:cubicBezTo>
                  <a:pt x="89" y="152"/>
                  <a:pt x="91" y="154"/>
                  <a:pt x="91" y="157"/>
                </a:cubicBezTo>
                <a:cubicBezTo>
                  <a:pt x="88" y="158"/>
                  <a:pt x="87" y="160"/>
                  <a:pt x="85" y="162"/>
                </a:cubicBezTo>
                <a:cubicBezTo>
                  <a:pt x="84" y="165"/>
                  <a:pt x="81" y="167"/>
                  <a:pt x="79" y="166"/>
                </a:cubicBezTo>
                <a:cubicBezTo>
                  <a:pt x="81" y="164"/>
                  <a:pt x="83" y="162"/>
                  <a:pt x="85" y="160"/>
                </a:cubicBezTo>
                <a:cubicBezTo>
                  <a:pt x="83" y="160"/>
                  <a:pt x="81" y="160"/>
                  <a:pt x="80" y="160"/>
                </a:cubicBezTo>
                <a:cubicBezTo>
                  <a:pt x="70" y="159"/>
                  <a:pt x="70" y="159"/>
                  <a:pt x="70" y="159"/>
                </a:cubicBezTo>
                <a:cubicBezTo>
                  <a:pt x="70" y="159"/>
                  <a:pt x="72" y="154"/>
                  <a:pt x="71" y="154"/>
                </a:cubicBezTo>
                <a:cubicBezTo>
                  <a:pt x="71" y="154"/>
                  <a:pt x="67" y="152"/>
                  <a:pt x="67" y="152"/>
                </a:cubicBezTo>
                <a:cubicBezTo>
                  <a:pt x="66" y="152"/>
                  <a:pt x="62" y="152"/>
                  <a:pt x="61" y="151"/>
                </a:cubicBezTo>
                <a:cubicBezTo>
                  <a:pt x="61" y="150"/>
                  <a:pt x="59" y="148"/>
                  <a:pt x="58" y="147"/>
                </a:cubicBezTo>
                <a:cubicBezTo>
                  <a:pt x="58" y="146"/>
                  <a:pt x="56" y="144"/>
                  <a:pt x="56" y="144"/>
                </a:cubicBezTo>
                <a:cubicBezTo>
                  <a:pt x="56" y="144"/>
                  <a:pt x="51" y="145"/>
                  <a:pt x="50" y="144"/>
                </a:cubicBezTo>
                <a:cubicBezTo>
                  <a:pt x="50" y="144"/>
                  <a:pt x="39" y="140"/>
                  <a:pt x="39" y="140"/>
                </a:cubicBezTo>
                <a:cubicBezTo>
                  <a:pt x="29" y="130"/>
                  <a:pt x="29" y="130"/>
                  <a:pt x="29" y="130"/>
                </a:cubicBezTo>
                <a:cubicBezTo>
                  <a:pt x="29" y="123"/>
                  <a:pt x="29" y="123"/>
                  <a:pt x="29" y="123"/>
                </a:cubicBezTo>
                <a:cubicBezTo>
                  <a:pt x="25" y="127"/>
                  <a:pt x="25" y="127"/>
                  <a:pt x="25" y="127"/>
                </a:cubicBezTo>
                <a:cubicBezTo>
                  <a:pt x="21" y="124"/>
                  <a:pt x="21" y="124"/>
                  <a:pt x="21" y="124"/>
                </a:cubicBezTo>
                <a:cubicBezTo>
                  <a:pt x="16" y="123"/>
                  <a:pt x="16" y="123"/>
                  <a:pt x="16" y="123"/>
                </a:cubicBezTo>
                <a:cubicBezTo>
                  <a:pt x="14" y="115"/>
                  <a:pt x="14" y="115"/>
                  <a:pt x="14" y="115"/>
                </a:cubicBezTo>
                <a:cubicBezTo>
                  <a:pt x="10" y="113"/>
                  <a:pt x="10" y="113"/>
                  <a:pt x="10" y="113"/>
                </a:cubicBezTo>
                <a:cubicBezTo>
                  <a:pt x="5" y="109"/>
                  <a:pt x="5" y="109"/>
                  <a:pt x="5" y="109"/>
                </a:cubicBezTo>
                <a:cubicBezTo>
                  <a:pt x="5" y="104"/>
                  <a:pt x="5" y="104"/>
                  <a:pt x="5" y="104"/>
                </a:cubicBezTo>
                <a:cubicBezTo>
                  <a:pt x="5" y="104"/>
                  <a:pt x="4" y="101"/>
                  <a:pt x="4" y="100"/>
                </a:cubicBezTo>
                <a:cubicBezTo>
                  <a:pt x="3" y="100"/>
                  <a:pt x="0" y="97"/>
                  <a:pt x="0" y="97"/>
                </a:cubicBezTo>
                <a:cubicBezTo>
                  <a:pt x="0" y="79"/>
                  <a:pt x="0" y="79"/>
                  <a:pt x="0" y="79"/>
                </a:cubicBezTo>
                <a:cubicBezTo>
                  <a:pt x="0" y="45"/>
                  <a:pt x="0" y="45"/>
                  <a:pt x="0" y="45"/>
                </a:cubicBezTo>
                <a:cubicBezTo>
                  <a:pt x="0" y="45"/>
                  <a:pt x="2" y="48"/>
                  <a:pt x="2" y="48"/>
                </a:cubicBezTo>
                <a:cubicBezTo>
                  <a:pt x="6" y="44"/>
                  <a:pt x="6" y="44"/>
                  <a:pt x="6" y="44"/>
                </a:cubicBezTo>
                <a:cubicBezTo>
                  <a:pt x="8" y="44"/>
                  <a:pt x="8" y="44"/>
                  <a:pt x="8" y="44"/>
                </a:cubicBezTo>
                <a:cubicBezTo>
                  <a:pt x="13" y="44"/>
                  <a:pt x="13" y="44"/>
                  <a:pt x="13" y="44"/>
                </a:cubicBezTo>
                <a:cubicBezTo>
                  <a:pt x="13" y="38"/>
                  <a:pt x="13" y="38"/>
                  <a:pt x="13" y="38"/>
                </a:cubicBezTo>
                <a:cubicBezTo>
                  <a:pt x="16" y="38"/>
                  <a:pt x="16" y="38"/>
                  <a:pt x="16" y="38"/>
                </a:cubicBezTo>
                <a:cubicBezTo>
                  <a:pt x="18" y="34"/>
                  <a:pt x="18" y="34"/>
                  <a:pt x="18" y="34"/>
                </a:cubicBezTo>
                <a:cubicBezTo>
                  <a:pt x="24" y="36"/>
                  <a:pt x="24" y="36"/>
                  <a:pt x="24" y="36"/>
                </a:cubicBezTo>
                <a:cubicBezTo>
                  <a:pt x="27" y="36"/>
                  <a:pt x="27" y="36"/>
                  <a:pt x="27" y="36"/>
                </a:cubicBezTo>
                <a:cubicBezTo>
                  <a:pt x="29" y="37"/>
                  <a:pt x="29" y="37"/>
                  <a:pt x="29" y="37"/>
                </a:cubicBezTo>
                <a:cubicBezTo>
                  <a:pt x="30" y="32"/>
                  <a:pt x="30" y="32"/>
                  <a:pt x="30" y="32"/>
                </a:cubicBezTo>
                <a:cubicBezTo>
                  <a:pt x="44" y="31"/>
                  <a:pt x="44" y="31"/>
                  <a:pt x="44" y="31"/>
                </a:cubicBezTo>
                <a:cubicBezTo>
                  <a:pt x="51" y="21"/>
                  <a:pt x="51" y="21"/>
                  <a:pt x="51" y="21"/>
                </a:cubicBezTo>
                <a:cubicBezTo>
                  <a:pt x="54" y="23"/>
                  <a:pt x="54" y="23"/>
                  <a:pt x="54" y="23"/>
                </a:cubicBezTo>
                <a:cubicBezTo>
                  <a:pt x="57" y="22"/>
                  <a:pt x="57" y="22"/>
                  <a:pt x="57" y="22"/>
                </a:cubicBezTo>
                <a:cubicBezTo>
                  <a:pt x="59" y="20"/>
                  <a:pt x="59" y="20"/>
                  <a:pt x="59" y="20"/>
                </a:cubicBezTo>
                <a:cubicBezTo>
                  <a:pt x="69" y="26"/>
                  <a:pt x="69" y="26"/>
                  <a:pt x="69" y="26"/>
                </a:cubicBezTo>
                <a:cubicBezTo>
                  <a:pt x="71" y="23"/>
                  <a:pt x="71" y="23"/>
                  <a:pt x="71" y="23"/>
                </a:cubicBezTo>
                <a:cubicBezTo>
                  <a:pt x="79" y="22"/>
                  <a:pt x="79" y="22"/>
                  <a:pt x="79" y="22"/>
                </a:cubicBezTo>
                <a:cubicBezTo>
                  <a:pt x="79" y="22"/>
                  <a:pt x="90" y="26"/>
                  <a:pt x="91" y="26"/>
                </a:cubicBezTo>
                <a:cubicBezTo>
                  <a:pt x="92" y="26"/>
                  <a:pt x="98" y="26"/>
                  <a:pt x="98" y="26"/>
                </a:cubicBezTo>
                <a:cubicBezTo>
                  <a:pt x="99" y="23"/>
                  <a:pt x="99" y="23"/>
                  <a:pt x="99" y="23"/>
                </a:cubicBezTo>
                <a:cubicBezTo>
                  <a:pt x="99" y="23"/>
                  <a:pt x="99" y="18"/>
                  <a:pt x="99" y="18"/>
                </a:cubicBezTo>
                <a:cubicBezTo>
                  <a:pt x="99" y="18"/>
                  <a:pt x="97" y="16"/>
                  <a:pt x="97" y="15"/>
                </a:cubicBezTo>
                <a:cubicBezTo>
                  <a:pt x="97" y="15"/>
                  <a:pt x="91" y="11"/>
                  <a:pt x="91" y="11"/>
                </a:cubicBezTo>
                <a:cubicBezTo>
                  <a:pt x="92" y="10"/>
                  <a:pt x="92" y="10"/>
                  <a:pt x="92" y="10"/>
                </a:cubicBezTo>
                <a:cubicBezTo>
                  <a:pt x="94" y="9"/>
                  <a:pt x="94" y="9"/>
                  <a:pt x="94" y="9"/>
                </a:cubicBezTo>
                <a:cubicBezTo>
                  <a:pt x="94" y="9"/>
                  <a:pt x="96" y="7"/>
                  <a:pt x="96" y="7"/>
                </a:cubicBezTo>
                <a:cubicBezTo>
                  <a:pt x="96" y="7"/>
                  <a:pt x="97" y="2"/>
                  <a:pt x="97" y="2"/>
                </a:cubicBezTo>
                <a:cubicBezTo>
                  <a:pt x="104" y="7"/>
                  <a:pt x="104" y="7"/>
                  <a:pt x="104" y="7"/>
                </a:cubicBezTo>
                <a:cubicBezTo>
                  <a:pt x="116" y="7"/>
                  <a:pt x="116" y="7"/>
                  <a:pt x="116" y="7"/>
                </a:cubicBezTo>
                <a:cubicBezTo>
                  <a:pt x="119" y="3"/>
                  <a:pt x="119" y="3"/>
                  <a:pt x="119" y="3"/>
                </a:cubicBezTo>
                <a:cubicBezTo>
                  <a:pt x="127" y="3"/>
                  <a:pt x="127" y="3"/>
                  <a:pt x="127" y="3"/>
                </a:cubicBezTo>
                <a:cubicBezTo>
                  <a:pt x="131" y="0"/>
                  <a:pt x="131" y="0"/>
                  <a:pt x="131" y="0"/>
                </a:cubicBezTo>
                <a:cubicBezTo>
                  <a:pt x="134" y="5"/>
                  <a:pt x="134" y="5"/>
                  <a:pt x="134" y="5"/>
                </a:cubicBezTo>
                <a:cubicBezTo>
                  <a:pt x="137" y="14"/>
                  <a:pt x="137" y="14"/>
                  <a:pt x="137" y="14"/>
                </a:cubicBezTo>
                <a:cubicBezTo>
                  <a:pt x="136" y="26"/>
                  <a:pt x="136" y="26"/>
                  <a:pt x="136" y="26"/>
                </a:cubicBezTo>
                <a:cubicBezTo>
                  <a:pt x="143" y="29"/>
                  <a:pt x="143" y="29"/>
                  <a:pt x="143" y="29"/>
                </a:cubicBezTo>
                <a:cubicBezTo>
                  <a:pt x="151" y="28"/>
                  <a:pt x="151" y="28"/>
                  <a:pt x="151" y="28"/>
                </a:cubicBezTo>
                <a:cubicBezTo>
                  <a:pt x="156" y="31"/>
                  <a:pt x="156" y="31"/>
                  <a:pt x="156" y="31"/>
                </a:cubicBezTo>
                <a:cubicBezTo>
                  <a:pt x="160" y="37"/>
                  <a:pt x="160" y="37"/>
                  <a:pt x="160" y="37"/>
                </a:cubicBezTo>
                <a:cubicBezTo>
                  <a:pt x="168" y="40"/>
                  <a:pt x="168" y="40"/>
                  <a:pt x="168" y="40"/>
                </a:cubicBezTo>
                <a:cubicBezTo>
                  <a:pt x="176" y="41"/>
                  <a:pt x="176" y="41"/>
                  <a:pt x="176" y="41"/>
                </a:cubicBezTo>
                <a:cubicBezTo>
                  <a:pt x="179" y="45"/>
                  <a:pt x="179" y="45"/>
                  <a:pt x="179" y="45"/>
                </a:cubicBezTo>
                <a:cubicBezTo>
                  <a:pt x="179" y="45"/>
                  <a:pt x="182" y="49"/>
                  <a:pt x="182" y="49"/>
                </a:cubicBezTo>
                <a:cubicBezTo>
                  <a:pt x="182" y="50"/>
                  <a:pt x="182" y="54"/>
                  <a:pt x="182" y="54"/>
                </a:cubicBezTo>
                <a:cubicBezTo>
                  <a:pt x="193" y="65"/>
                  <a:pt x="193" y="65"/>
                  <a:pt x="193" y="65"/>
                </a:cubicBezTo>
                <a:cubicBezTo>
                  <a:pt x="193" y="65"/>
                  <a:pt x="190" y="73"/>
                  <a:pt x="190" y="74"/>
                </a:cubicBezTo>
                <a:cubicBezTo>
                  <a:pt x="190" y="74"/>
                  <a:pt x="193" y="79"/>
                  <a:pt x="193" y="79"/>
                </a:cubicBezTo>
                <a:cubicBezTo>
                  <a:pt x="193" y="79"/>
                  <a:pt x="197" y="86"/>
                  <a:pt x="197" y="87"/>
                </a:cubicBezTo>
                <a:cubicBezTo>
                  <a:pt x="198" y="88"/>
                  <a:pt x="199" y="92"/>
                  <a:pt x="200" y="93"/>
                </a:cubicBezTo>
                <a:cubicBezTo>
                  <a:pt x="201" y="93"/>
                  <a:pt x="207" y="97"/>
                  <a:pt x="207" y="97"/>
                </a:cubicBezTo>
                <a:cubicBezTo>
                  <a:pt x="208" y="106"/>
                  <a:pt x="208" y="106"/>
                  <a:pt x="208" y="106"/>
                </a:cubicBezTo>
                <a:cubicBezTo>
                  <a:pt x="212" y="108"/>
                  <a:pt x="212" y="108"/>
                  <a:pt x="212" y="108"/>
                </a:cubicBezTo>
                <a:cubicBezTo>
                  <a:pt x="212" y="108"/>
                  <a:pt x="211" y="113"/>
                  <a:pt x="211" y="114"/>
                </a:cubicBezTo>
                <a:cubicBezTo>
                  <a:pt x="211" y="115"/>
                  <a:pt x="215" y="116"/>
                  <a:pt x="215" y="117"/>
                </a:cubicBezTo>
                <a:cubicBezTo>
                  <a:pt x="216" y="117"/>
                  <a:pt x="216" y="124"/>
                  <a:pt x="216" y="124"/>
                </a:cubicBezTo>
                <a:cubicBezTo>
                  <a:pt x="226" y="124"/>
                  <a:pt x="226" y="124"/>
                  <a:pt x="226" y="124"/>
                </a:cubicBezTo>
                <a:cubicBezTo>
                  <a:pt x="229" y="127"/>
                  <a:pt x="229" y="127"/>
                  <a:pt x="229" y="127"/>
                </a:cubicBezTo>
                <a:cubicBezTo>
                  <a:pt x="231" y="125"/>
                  <a:pt x="231" y="125"/>
                  <a:pt x="231" y="125"/>
                </a:cubicBezTo>
                <a:cubicBezTo>
                  <a:pt x="234" y="126"/>
                  <a:pt x="234" y="126"/>
                  <a:pt x="234" y="126"/>
                </a:cubicBezTo>
                <a:cubicBezTo>
                  <a:pt x="242" y="120"/>
                  <a:pt x="242" y="120"/>
                  <a:pt x="242" y="120"/>
                </a:cubicBezTo>
                <a:cubicBezTo>
                  <a:pt x="243" y="119"/>
                  <a:pt x="243" y="118"/>
                  <a:pt x="243" y="117"/>
                </a:cubicBezTo>
                <a:cubicBezTo>
                  <a:pt x="243" y="114"/>
                  <a:pt x="244" y="111"/>
                  <a:pt x="245" y="109"/>
                </a:cubicBezTo>
                <a:cubicBezTo>
                  <a:pt x="245" y="108"/>
                  <a:pt x="246" y="108"/>
                  <a:pt x="246" y="108"/>
                </a:cubicBezTo>
                <a:cubicBezTo>
                  <a:pt x="246" y="107"/>
                  <a:pt x="247" y="107"/>
                  <a:pt x="247" y="107"/>
                </a:cubicBezTo>
                <a:cubicBezTo>
                  <a:pt x="249" y="106"/>
                  <a:pt x="252" y="106"/>
                  <a:pt x="254" y="106"/>
                </a:cubicBezTo>
                <a:cubicBezTo>
                  <a:pt x="255" y="107"/>
                  <a:pt x="255" y="107"/>
                  <a:pt x="255" y="107"/>
                </a:cubicBezTo>
                <a:cubicBezTo>
                  <a:pt x="256" y="107"/>
                  <a:pt x="256" y="108"/>
                  <a:pt x="256" y="108"/>
                </a:cubicBezTo>
                <a:cubicBezTo>
                  <a:pt x="256" y="110"/>
                  <a:pt x="257" y="113"/>
                  <a:pt x="256" y="115"/>
                </a:cubicBezTo>
                <a:close/>
                <a:moveTo>
                  <a:pt x="424" y="143"/>
                </a:moveTo>
                <a:cubicBezTo>
                  <a:pt x="426" y="123"/>
                  <a:pt x="426" y="123"/>
                  <a:pt x="426" y="123"/>
                </a:cubicBezTo>
                <a:cubicBezTo>
                  <a:pt x="425" y="123"/>
                  <a:pt x="425" y="123"/>
                  <a:pt x="425" y="123"/>
                </a:cubicBezTo>
                <a:cubicBezTo>
                  <a:pt x="425" y="122"/>
                  <a:pt x="423" y="120"/>
                  <a:pt x="423" y="120"/>
                </a:cubicBezTo>
                <a:cubicBezTo>
                  <a:pt x="423" y="120"/>
                  <a:pt x="422" y="120"/>
                  <a:pt x="421" y="121"/>
                </a:cubicBezTo>
                <a:cubicBezTo>
                  <a:pt x="420" y="121"/>
                  <a:pt x="419" y="122"/>
                  <a:pt x="417" y="123"/>
                </a:cubicBezTo>
                <a:cubicBezTo>
                  <a:pt x="416" y="123"/>
                  <a:pt x="415" y="123"/>
                  <a:pt x="415" y="123"/>
                </a:cubicBezTo>
                <a:cubicBezTo>
                  <a:pt x="414" y="122"/>
                  <a:pt x="415" y="119"/>
                  <a:pt x="415" y="119"/>
                </a:cubicBezTo>
                <a:cubicBezTo>
                  <a:pt x="415" y="119"/>
                  <a:pt x="414" y="118"/>
                  <a:pt x="413" y="118"/>
                </a:cubicBezTo>
                <a:cubicBezTo>
                  <a:pt x="413" y="119"/>
                  <a:pt x="410" y="121"/>
                  <a:pt x="410" y="121"/>
                </a:cubicBezTo>
                <a:cubicBezTo>
                  <a:pt x="410" y="121"/>
                  <a:pt x="408" y="120"/>
                  <a:pt x="408" y="119"/>
                </a:cubicBezTo>
                <a:cubicBezTo>
                  <a:pt x="408" y="118"/>
                  <a:pt x="409" y="116"/>
                  <a:pt x="409" y="116"/>
                </a:cubicBezTo>
                <a:cubicBezTo>
                  <a:pt x="409" y="116"/>
                  <a:pt x="405" y="116"/>
                  <a:pt x="405" y="116"/>
                </a:cubicBezTo>
                <a:cubicBezTo>
                  <a:pt x="405" y="117"/>
                  <a:pt x="403" y="116"/>
                  <a:pt x="403" y="116"/>
                </a:cubicBezTo>
                <a:cubicBezTo>
                  <a:pt x="403" y="115"/>
                  <a:pt x="403" y="115"/>
                  <a:pt x="402" y="114"/>
                </a:cubicBezTo>
                <a:cubicBezTo>
                  <a:pt x="402" y="114"/>
                  <a:pt x="401" y="113"/>
                  <a:pt x="401" y="114"/>
                </a:cubicBezTo>
                <a:cubicBezTo>
                  <a:pt x="400" y="114"/>
                  <a:pt x="400" y="115"/>
                  <a:pt x="399" y="116"/>
                </a:cubicBezTo>
                <a:cubicBezTo>
                  <a:pt x="399" y="115"/>
                  <a:pt x="398" y="114"/>
                  <a:pt x="397" y="115"/>
                </a:cubicBezTo>
                <a:cubicBezTo>
                  <a:pt x="397" y="115"/>
                  <a:pt x="396" y="115"/>
                  <a:pt x="396" y="115"/>
                </a:cubicBezTo>
                <a:cubicBezTo>
                  <a:pt x="395" y="115"/>
                  <a:pt x="395" y="115"/>
                  <a:pt x="394" y="114"/>
                </a:cubicBezTo>
                <a:cubicBezTo>
                  <a:pt x="394" y="113"/>
                  <a:pt x="394" y="113"/>
                  <a:pt x="394" y="112"/>
                </a:cubicBezTo>
                <a:cubicBezTo>
                  <a:pt x="392" y="112"/>
                  <a:pt x="391" y="111"/>
                  <a:pt x="389" y="111"/>
                </a:cubicBezTo>
                <a:cubicBezTo>
                  <a:pt x="389" y="111"/>
                  <a:pt x="388" y="110"/>
                  <a:pt x="388" y="110"/>
                </a:cubicBezTo>
                <a:cubicBezTo>
                  <a:pt x="388" y="110"/>
                  <a:pt x="388" y="110"/>
                  <a:pt x="388" y="109"/>
                </a:cubicBezTo>
                <a:cubicBezTo>
                  <a:pt x="388" y="108"/>
                  <a:pt x="387" y="107"/>
                  <a:pt x="386" y="107"/>
                </a:cubicBezTo>
                <a:cubicBezTo>
                  <a:pt x="385" y="107"/>
                  <a:pt x="384" y="108"/>
                  <a:pt x="384" y="109"/>
                </a:cubicBezTo>
                <a:cubicBezTo>
                  <a:pt x="384" y="109"/>
                  <a:pt x="384" y="110"/>
                  <a:pt x="384" y="110"/>
                </a:cubicBezTo>
                <a:cubicBezTo>
                  <a:pt x="383" y="111"/>
                  <a:pt x="382" y="111"/>
                  <a:pt x="382" y="111"/>
                </a:cubicBezTo>
                <a:cubicBezTo>
                  <a:pt x="382" y="112"/>
                  <a:pt x="381" y="112"/>
                  <a:pt x="381" y="111"/>
                </a:cubicBezTo>
                <a:cubicBezTo>
                  <a:pt x="381" y="111"/>
                  <a:pt x="380" y="111"/>
                  <a:pt x="380" y="111"/>
                </a:cubicBezTo>
                <a:cubicBezTo>
                  <a:pt x="379" y="110"/>
                  <a:pt x="377" y="110"/>
                  <a:pt x="376" y="111"/>
                </a:cubicBezTo>
                <a:cubicBezTo>
                  <a:pt x="375" y="111"/>
                  <a:pt x="375" y="110"/>
                  <a:pt x="375" y="109"/>
                </a:cubicBezTo>
                <a:cubicBezTo>
                  <a:pt x="375" y="108"/>
                  <a:pt x="374" y="108"/>
                  <a:pt x="373" y="108"/>
                </a:cubicBezTo>
                <a:cubicBezTo>
                  <a:pt x="373" y="108"/>
                  <a:pt x="373" y="109"/>
                  <a:pt x="372" y="109"/>
                </a:cubicBezTo>
                <a:cubicBezTo>
                  <a:pt x="372" y="109"/>
                  <a:pt x="372" y="109"/>
                  <a:pt x="372" y="109"/>
                </a:cubicBezTo>
                <a:cubicBezTo>
                  <a:pt x="372" y="109"/>
                  <a:pt x="371" y="109"/>
                  <a:pt x="371" y="108"/>
                </a:cubicBezTo>
                <a:cubicBezTo>
                  <a:pt x="371" y="108"/>
                  <a:pt x="370" y="108"/>
                  <a:pt x="370" y="108"/>
                </a:cubicBezTo>
                <a:cubicBezTo>
                  <a:pt x="369" y="108"/>
                  <a:pt x="369" y="109"/>
                  <a:pt x="369" y="110"/>
                </a:cubicBezTo>
                <a:cubicBezTo>
                  <a:pt x="369" y="110"/>
                  <a:pt x="368" y="110"/>
                  <a:pt x="368" y="110"/>
                </a:cubicBezTo>
                <a:cubicBezTo>
                  <a:pt x="368" y="109"/>
                  <a:pt x="368" y="109"/>
                  <a:pt x="368" y="108"/>
                </a:cubicBezTo>
                <a:cubicBezTo>
                  <a:pt x="367" y="108"/>
                  <a:pt x="365" y="109"/>
                  <a:pt x="365" y="109"/>
                </a:cubicBezTo>
                <a:cubicBezTo>
                  <a:pt x="364" y="110"/>
                  <a:pt x="363" y="110"/>
                  <a:pt x="362" y="111"/>
                </a:cubicBezTo>
                <a:cubicBezTo>
                  <a:pt x="361" y="111"/>
                  <a:pt x="360" y="111"/>
                  <a:pt x="360" y="111"/>
                </a:cubicBezTo>
                <a:cubicBezTo>
                  <a:pt x="360" y="112"/>
                  <a:pt x="360" y="112"/>
                  <a:pt x="360" y="112"/>
                </a:cubicBezTo>
                <a:cubicBezTo>
                  <a:pt x="359" y="113"/>
                  <a:pt x="359" y="113"/>
                  <a:pt x="359" y="113"/>
                </a:cubicBezTo>
                <a:cubicBezTo>
                  <a:pt x="358" y="113"/>
                  <a:pt x="358" y="113"/>
                  <a:pt x="358" y="114"/>
                </a:cubicBezTo>
                <a:cubicBezTo>
                  <a:pt x="359" y="115"/>
                  <a:pt x="359" y="117"/>
                  <a:pt x="359" y="119"/>
                </a:cubicBezTo>
                <a:cubicBezTo>
                  <a:pt x="358" y="119"/>
                  <a:pt x="357" y="119"/>
                  <a:pt x="356" y="118"/>
                </a:cubicBezTo>
                <a:cubicBezTo>
                  <a:pt x="356" y="118"/>
                  <a:pt x="357" y="117"/>
                  <a:pt x="357" y="116"/>
                </a:cubicBezTo>
                <a:cubicBezTo>
                  <a:pt x="357" y="116"/>
                  <a:pt x="356" y="115"/>
                  <a:pt x="356" y="115"/>
                </a:cubicBezTo>
                <a:cubicBezTo>
                  <a:pt x="356" y="116"/>
                  <a:pt x="355" y="116"/>
                  <a:pt x="355" y="116"/>
                </a:cubicBezTo>
                <a:cubicBezTo>
                  <a:pt x="355" y="117"/>
                  <a:pt x="354" y="117"/>
                  <a:pt x="354" y="117"/>
                </a:cubicBezTo>
                <a:cubicBezTo>
                  <a:pt x="354" y="118"/>
                  <a:pt x="353" y="119"/>
                  <a:pt x="353" y="120"/>
                </a:cubicBezTo>
                <a:cubicBezTo>
                  <a:pt x="353" y="121"/>
                  <a:pt x="353" y="122"/>
                  <a:pt x="353" y="122"/>
                </a:cubicBezTo>
                <a:cubicBezTo>
                  <a:pt x="353" y="123"/>
                  <a:pt x="352" y="124"/>
                  <a:pt x="351" y="124"/>
                </a:cubicBezTo>
                <a:cubicBezTo>
                  <a:pt x="350" y="125"/>
                  <a:pt x="349" y="124"/>
                  <a:pt x="348" y="124"/>
                </a:cubicBezTo>
                <a:cubicBezTo>
                  <a:pt x="348" y="126"/>
                  <a:pt x="348" y="128"/>
                  <a:pt x="348" y="130"/>
                </a:cubicBezTo>
                <a:cubicBezTo>
                  <a:pt x="348" y="130"/>
                  <a:pt x="348" y="131"/>
                  <a:pt x="348" y="131"/>
                </a:cubicBezTo>
                <a:cubicBezTo>
                  <a:pt x="348" y="131"/>
                  <a:pt x="347" y="131"/>
                  <a:pt x="347" y="132"/>
                </a:cubicBezTo>
                <a:cubicBezTo>
                  <a:pt x="346" y="132"/>
                  <a:pt x="346" y="134"/>
                  <a:pt x="347" y="135"/>
                </a:cubicBezTo>
                <a:cubicBezTo>
                  <a:pt x="348" y="136"/>
                  <a:pt x="349" y="137"/>
                  <a:pt x="348" y="138"/>
                </a:cubicBezTo>
                <a:cubicBezTo>
                  <a:pt x="347" y="138"/>
                  <a:pt x="346" y="137"/>
                  <a:pt x="345" y="136"/>
                </a:cubicBezTo>
                <a:cubicBezTo>
                  <a:pt x="345" y="136"/>
                  <a:pt x="345" y="135"/>
                  <a:pt x="345" y="135"/>
                </a:cubicBezTo>
                <a:cubicBezTo>
                  <a:pt x="345" y="134"/>
                  <a:pt x="345" y="133"/>
                  <a:pt x="344" y="133"/>
                </a:cubicBezTo>
                <a:cubicBezTo>
                  <a:pt x="344" y="134"/>
                  <a:pt x="343" y="135"/>
                  <a:pt x="343" y="136"/>
                </a:cubicBezTo>
                <a:cubicBezTo>
                  <a:pt x="343" y="136"/>
                  <a:pt x="342" y="136"/>
                  <a:pt x="342" y="136"/>
                </a:cubicBezTo>
                <a:cubicBezTo>
                  <a:pt x="342" y="136"/>
                  <a:pt x="342" y="136"/>
                  <a:pt x="342" y="136"/>
                </a:cubicBezTo>
                <a:cubicBezTo>
                  <a:pt x="341" y="135"/>
                  <a:pt x="339" y="135"/>
                  <a:pt x="339" y="137"/>
                </a:cubicBezTo>
                <a:cubicBezTo>
                  <a:pt x="339" y="137"/>
                  <a:pt x="339" y="138"/>
                  <a:pt x="339" y="138"/>
                </a:cubicBezTo>
                <a:cubicBezTo>
                  <a:pt x="339" y="139"/>
                  <a:pt x="338" y="139"/>
                  <a:pt x="338" y="140"/>
                </a:cubicBezTo>
                <a:cubicBezTo>
                  <a:pt x="335" y="144"/>
                  <a:pt x="332" y="147"/>
                  <a:pt x="328" y="150"/>
                </a:cubicBezTo>
                <a:cubicBezTo>
                  <a:pt x="328" y="150"/>
                  <a:pt x="328" y="149"/>
                  <a:pt x="328" y="148"/>
                </a:cubicBezTo>
                <a:cubicBezTo>
                  <a:pt x="328" y="148"/>
                  <a:pt x="329" y="147"/>
                  <a:pt x="329" y="147"/>
                </a:cubicBezTo>
                <a:cubicBezTo>
                  <a:pt x="331" y="146"/>
                  <a:pt x="332" y="144"/>
                  <a:pt x="333" y="143"/>
                </a:cubicBezTo>
                <a:cubicBezTo>
                  <a:pt x="333" y="142"/>
                  <a:pt x="333" y="142"/>
                  <a:pt x="333" y="142"/>
                </a:cubicBezTo>
                <a:cubicBezTo>
                  <a:pt x="333" y="141"/>
                  <a:pt x="333" y="141"/>
                  <a:pt x="332" y="141"/>
                </a:cubicBezTo>
                <a:cubicBezTo>
                  <a:pt x="331" y="141"/>
                  <a:pt x="330" y="142"/>
                  <a:pt x="329" y="143"/>
                </a:cubicBezTo>
                <a:cubicBezTo>
                  <a:pt x="324" y="151"/>
                  <a:pt x="319" y="159"/>
                  <a:pt x="316" y="169"/>
                </a:cubicBezTo>
                <a:cubicBezTo>
                  <a:pt x="316" y="170"/>
                  <a:pt x="316" y="171"/>
                  <a:pt x="315" y="172"/>
                </a:cubicBezTo>
                <a:cubicBezTo>
                  <a:pt x="314" y="173"/>
                  <a:pt x="314" y="173"/>
                  <a:pt x="313" y="174"/>
                </a:cubicBezTo>
                <a:cubicBezTo>
                  <a:pt x="311" y="175"/>
                  <a:pt x="310" y="176"/>
                  <a:pt x="308" y="177"/>
                </a:cubicBezTo>
                <a:cubicBezTo>
                  <a:pt x="307" y="180"/>
                  <a:pt x="308" y="182"/>
                  <a:pt x="308" y="185"/>
                </a:cubicBezTo>
                <a:cubicBezTo>
                  <a:pt x="309" y="189"/>
                  <a:pt x="308" y="193"/>
                  <a:pt x="307" y="198"/>
                </a:cubicBezTo>
                <a:cubicBezTo>
                  <a:pt x="307" y="197"/>
                  <a:pt x="307" y="196"/>
                  <a:pt x="307" y="195"/>
                </a:cubicBezTo>
                <a:cubicBezTo>
                  <a:pt x="307" y="192"/>
                  <a:pt x="306" y="189"/>
                  <a:pt x="306" y="186"/>
                </a:cubicBezTo>
                <a:cubicBezTo>
                  <a:pt x="305" y="185"/>
                  <a:pt x="305" y="184"/>
                  <a:pt x="305" y="182"/>
                </a:cubicBezTo>
                <a:cubicBezTo>
                  <a:pt x="305" y="180"/>
                  <a:pt x="306" y="177"/>
                  <a:pt x="307" y="175"/>
                </a:cubicBezTo>
                <a:cubicBezTo>
                  <a:pt x="309" y="173"/>
                  <a:pt x="312" y="172"/>
                  <a:pt x="314" y="169"/>
                </a:cubicBezTo>
                <a:cubicBezTo>
                  <a:pt x="314" y="168"/>
                  <a:pt x="315" y="167"/>
                  <a:pt x="315" y="165"/>
                </a:cubicBezTo>
                <a:cubicBezTo>
                  <a:pt x="316" y="159"/>
                  <a:pt x="318" y="153"/>
                  <a:pt x="320" y="147"/>
                </a:cubicBezTo>
                <a:cubicBezTo>
                  <a:pt x="319" y="146"/>
                  <a:pt x="317" y="146"/>
                  <a:pt x="316" y="147"/>
                </a:cubicBezTo>
                <a:cubicBezTo>
                  <a:pt x="315" y="147"/>
                  <a:pt x="314" y="148"/>
                  <a:pt x="313" y="148"/>
                </a:cubicBezTo>
                <a:cubicBezTo>
                  <a:pt x="312" y="148"/>
                  <a:pt x="311" y="148"/>
                  <a:pt x="311" y="147"/>
                </a:cubicBezTo>
                <a:cubicBezTo>
                  <a:pt x="310" y="148"/>
                  <a:pt x="309" y="150"/>
                  <a:pt x="307" y="151"/>
                </a:cubicBezTo>
                <a:cubicBezTo>
                  <a:pt x="306" y="151"/>
                  <a:pt x="304" y="152"/>
                  <a:pt x="302" y="151"/>
                </a:cubicBezTo>
                <a:cubicBezTo>
                  <a:pt x="301" y="151"/>
                  <a:pt x="300" y="150"/>
                  <a:pt x="299" y="150"/>
                </a:cubicBezTo>
                <a:cubicBezTo>
                  <a:pt x="297" y="148"/>
                  <a:pt x="294" y="149"/>
                  <a:pt x="292" y="150"/>
                </a:cubicBezTo>
                <a:cubicBezTo>
                  <a:pt x="290" y="151"/>
                  <a:pt x="288" y="152"/>
                  <a:pt x="285" y="152"/>
                </a:cubicBezTo>
                <a:cubicBezTo>
                  <a:pt x="284" y="153"/>
                  <a:pt x="282" y="153"/>
                  <a:pt x="280" y="153"/>
                </a:cubicBezTo>
                <a:cubicBezTo>
                  <a:pt x="279" y="152"/>
                  <a:pt x="278" y="151"/>
                  <a:pt x="276" y="150"/>
                </a:cubicBezTo>
                <a:cubicBezTo>
                  <a:pt x="275" y="150"/>
                  <a:pt x="273" y="151"/>
                  <a:pt x="272" y="152"/>
                </a:cubicBezTo>
                <a:cubicBezTo>
                  <a:pt x="270" y="152"/>
                  <a:pt x="268" y="152"/>
                  <a:pt x="266" y="151"/>
                </a:cubicBezTo>
                <a:cubicBezTo>
                  <a:pt x="269" y="151"/>
                  <a:pt x="271" y="150"/>
                  <a:pt x="273" y="149"/>
                </a:cubicBezTo>
                <a:cubicBezTo>
                  <a:pt x="273" y="149"/>
                  <a:pt x="274" y="148"/>
                  <a:pt x="275" y="148"/>
                </a:cubicBezTo>
                <a:cubicBezTo>
                  <a:pt x="276" y="148"/>
                  <a:pt x="277" y="149"/>
                  <a:pt x="278" y="149"/>
                </a:cubicBezTo>
                <a:cubicBezTo>
                  <a:pt x="282" y="151"/>
                  <a:pt x="286" y="149"/>
                  <a:pt x="291" y="147"/>
                </a:cubicBezTo>
                <a:cubicBezTo>
                  <a:pt x="294" y="147"/>
                  <a:pt x="297" y="147"/>
                  <a:pt x="300" y="147"/>
                </a:cubicBezTo>
                <a:cubicBezTo>
                  <a:pt x="302" y="148"/>
                  <a:pt x="305" y="149"/>
                  <a:pt x="307" y="147"/>
                </a:cubicBezTo>
                <a:cubicBezTo>
                  <a:pt x="308" y="147"/>
                  <a:pt x="308" y="146"/>
                  <a:pt x="309" y="146"/>
                </a:cubicBezTo>
                <a:cubicBezTo>
                  <a:pt x="311" y="145"/>
                  <a:pt x="313" y="146"/>
                  <a:pt x="314" y="145"/>
                </a:cubicBezTo>
                <a:cubicBezTo>
                  <a:pt x="314" y="144"/>
                  <a:pt x="314" y="143"/>
                  <a:pt x="314" y="143"/>
                </a:cubicBezTo>
                <a:cubicBezTo>
                  <a:pt x="314" y="141"/>
                  <a:pt x="314" y="139"/>
                  <a:pt x="313" y="138"/>
                </a:cubicBezTo>
                <a:cubicBezTo>
                  <a:pt x="315" y="138"/>
                  <a:pt x="314" y="141"/>
                  <a:pt x="316" y="142"/>
                </a:cubicBezTo>
                <a:cubicBezTo>
                  <a:pt x="317" y="143"/>
                  <a:pt x="318" y="142"/>
                  <a:pt x="320" y="142"/>
                </a:cubicBezTo>
                <a:cubicBezTo>
                  <a:pt x="323" y="141"/>
                  <a:pt x="327" y="140"/>
                  <a:pt x="330" y="139"/>
                </a:cubicBezTo>
                <a:cubicBezTo>
                  <a:pt x="332" y="138"/>
                  <a:pt x="333" y="138"/>
                  <a:pt x="334" y="137"/>
                </a:cubicBezTo>
                <a:cubicBezTo>
                  <a:pt x="337" y="134"/>
                  <a:pt x="337" y="130"/>
                  <a:pt x="339" y="126"/>
                </a:cubicBezTo>
                <a:cubicBezTo>
                  <a:pt x="341" y="122"/>
                  <a:pt x="346" y="119"/>
                  <a:pt x="347" y="115"/>
                </a:cubicBezTo>
                <a:cubicBezTo>
                  <a:pt x="347" y="112"/>
                  <a:pt x="346" y="109"/>
                  <a:pt x="347" y="107"/>
                </a:cubicBezTo>
                <a:cubicBezTo>
                  <a:pt x="347" y="103"/>
                  <a:pt x="351" y="100"/>
                  <a:pt x="351" y="96"/>
                </a:cubicBezTo>
                <a:cubicBezTo>
                  <a:pt x="345" y="96"/>
                  <a:pt x="340" y="96"/>
                  <a:pt x="334" y="96"/>
                </a:cubicBezTo>
                <a:cubicBezTo>
                  <a:pt x="334" y="96"/>
                  <a:pt x="333" y="96"/>
                  <a:pt x="332" y="95"/>
                </a:cubicBezTo>
                <a:cubicBezTo>
                  <a:pt x="332" y="95"/>
                  <a:pt x="331" y="95"/>
                  <a:pt x="331" y="94"/>
                </a:cubicBezTo>
                <a:cubicBezTo>
                  <a:pt x="330" y="94"/>
                  <a:pt x="329" y="94"/>
                  <a:pt x="329" y="94"/>
                </a:cubicBezTo>
                <a:cubicBezTo>
                  <a:pt x="322" y="93"/>
                  <a:pt x="316" y="94"/>
                  <a:pt x="310" y="96"/>
                </a:cubicBezTo>
                <a:cubicBezTo>
                  <a:pt x="309" y="97"/>
                  <a:pt x="307" y="96"/>
                  <a:pt x="305" y="96"/>
                </a:cubicBezTo>
                <a:cubicBezTo>
                  <a:pt x="299" y="94"/>
                  <a:pt x="293" y="92"/>
                  <a:pt x="287" y="91"/>
                </a:cubicBezTo>
                <a:cubicBezTo>
                  <a:pt x="285" y="90"/>
                  <a:pt x="282" y="90"/>
                  <a:pt x="281" y="91"/>
                </a:cubicBezTo>
                <a:cubicBezTo>
                  <a:pt x="280" y="92"/>
                  <a:pt x="279" y="94"/>
                  <a:pt x="278" y="95"/>
                </a:cubicBezTo>
                <a:cubicBezTo>
                  <a:pt x="277" y="96"/>
                  <a:pt x="276" y="96"/>
                  <a:pt x="275" y="96"/>
                </a:cubicBezTo>
                <a:cubicBezTo>
                  <a:pt x="274" y="98"/>
                  <a:pt x="274" y="99"/>
                  <a:pt x="274" y="101"/>
                </a:cubicBezTo>
                <a:cubicBezTo>
                  <a:pt x="274" y="104"/>
                  <a:pt x="272" y="106"/>
                  <a:pt x="271" y="108"/>
                </a:cubicBezTo>
                <a:cubicBezTo>
                  <a:pt x="269" y="112"/>
                  <a:pt x="270" y="117"/>
                  <a:pt x="270" y="121"/>
                </a:cubicBezTo>
                <a:cubicBezTo>
                  <a:pt x="268" y="117"/>
                  <a:pt x="268" y="112"/>
                  <a:pt x="268" y="108"/>
                </a:cubicBezTo>
                <a:cubicBezTo>
                  <a:pt x="267" y="108"/>
                  <a:pt x="267" y="107"/>
                  <a:pt x="267" y="106"/>
                </a:cubicBezTo>
                <a:cubicBezTo>
                  <a:pt x="268" y="105"/>
                  <a:pt x="269" y="104"/>
                  <a:pt x="269" y="104"/>
                </a:cubicBezTo>
                <a:cubicBezTo>
                  <a:pt x="270" y="103"/>
                  <a:pt x="269" y="101"/>
                  <a:pt x="268" y="101"/>
                </a:cubicBezTo>
                <a:cubicBezTo>
                  <a:pt x="268" y="101"/>
                  <a:pt x="267" y="102"/>
                  <a:pt x="267" y="102"/>
                </a:cubicBezTo>
                <a:cubicBezTo>
                  <a:pt x="265" y="105"/>
                  <a:pt x="263" y="108"/>
                  <a:pt x="262" y="111"/>
                </a:cubicBezTo>
                <a:cubicBezTo>
                  <a:pt x="261" y="112"/>
                  <a:pt x="261" y="112"/>
                  <a:pt x="261" y="112"/>
                </a:cubicBezTo>
                <a:cubicBezTo>
                  <a:pt x="262" y="113"/>
                  <a:pt x="263" y="113"/>
                  <a:pt x="264" y="113"/>
                </a:cubicBezTo>
                <a:cubicBezTo>
                  <a:pt x="265" y="114"/>
                  <a:pt x="266" y="115"/>
                  <a:pt x="266" y="116"/>
                </a:cubicBezTo>
                <a:cubicBezTo>
                  <a:pt x="265" y="117"/>
                  <a:pt x="265" y="117"/>
                  <a:pt x="264" y="117"/>
                </a:cubicBezTo>
                <a:cubicBezTo>
                  <a:pt x="262" y="118"/>
                  <a:pt x="260" y="119"/>
                  <a:pt x="258" y="121"/>
                </a:cubicBezTo>
                <a:cubicBezTo>
                  <a:pt x="258" y="121"/>
                  <a:pt x="258" y="121"/>
                  <a:pt x="258" y="122"/>
                </a:cubicBezTo>
                <a:cubicBezTo>
                  <a:pt x="258" y="123"/>
                  <a:pt x="259" y="123"/>
                  <a:pt x="259" y="123"/>
                </a:cubicBezTo>
                <a:cubicBezTo>
                  <a:pt x="260" y="123"/>
                  <a:pt x="260" y="122"/>
                  <a:pt x="261" y="122"/>
                </a:cubicBezTo>
                <a:cubicBezTo>
                  <a:pt x="261" y="122"/>
                  <a:pt x="261" y="123"/>
                  <a:pt x="262" y="123"/>
                </a:cubicBezTo>
                <a:cubicBezTo>
                  <a:pt x="261" y="124"/>
                  <a:pt x="259" y="125"/>
                  <a:pt x="258" y="125"/>
                </a:cubicBezTo>
                <a:cubicBezTo>
                  <a:pt x="257" y="125"/>
                  <a:pt x="255" y="123"/>
                  <a:pt x="256" y="122"/>
                </a:cubicBezTo>
                <a:cubicBezTo>
                  <a:pt x="254" y="123"/>
                  <a:pt x="253" y="125"/>
                  <a:pt x="253" y="127"/>
                </a:cubicBezTo>
                <a:cubicBezTo>
                  <a:pt x="253" y="127"/>
                  <a:pt x="253" y="127"/>
                  <a:pt x="253" y="128"/>
                </a:cubicBezTo>
                <a:cubicBezTo>
                  <a:pt x="253" y="129"/>
                  <a:pt x="252" y="129"/>
                  <a:pt x="251" y="129"/>
                </a:cubicBezTo>
                <a:cubicBezTo>
                  <a:pt x="249" y="130"/>
                  <a:pt x="248" y="131"/>
                  <a:pt x="247" y="133"/>
                </a:cubicBezTo>
                <a:cubicBezTo>
                  <a:pt x="245" y="135"/>
                  <a:pt x="241" y="137"/>
                  <a:pt x="238" y="138"/>
                </a:cubicBezTo>
                <a:cubicBezTo>
                  <a:pt x="236" y="139"/>
                  <a:pt x="233" y="140"/>
                  <a:pt x="231" y="139"/>
                </a:cubicBezTo>
                <a:cubicBezTo>
                  <a:pt x="230" y="138"/>
                  <a:pt x="228" y="137"/>
                  <a:pt x="227" y="138"/>
                </a:cubicBezTo>
                <a:cubicBezTo>
                  <a:pt x="226" y="139"/>
                  <a:pt x="227" y="141"/>
                  <a:pt x="226" y="142"/>
                </a:cubicBezTo>
                <a:cubicBezTo>
                  <a:pt x="226" y="143"/>
                  <a:pt x="225" y="143"/>
                  <a:pt x="225" y="143"/>
                </a:cubicBezTo>
                <a:cubicBezTo>
                  <a:pt x="222" y="145"/>
                  <a:pt x="222" y="149"/>
                  <a:pt x="223" y="152"/>
                </a:cubicBezTo>
                <a:cubicBezTo>
                  <a:pt x="224" y="155"/>
                  <a:pt x="225" y="158"/>
                  <a:pt x="226" y="161"/>
                </a:cubicBezTo>
                <a:cubicBezTo>
                  <a:pt x="226" y="162"/>
                  <a:pt x="226" y="162"/>
                  <a:pt x="227" y="163"/>
                </a:cubicBezTo>
                <a:cubicBezTo>
                  <a:pt x="227" y="164"/>
                  <a:pt x="227" y="165"/>
                  <a:pt x="227" y="165"/>
                </a:cubicBezTo>
                <a:cubicBezTo>
                  <a:pt x="228" y="166"/>
                  <a:pt x="228" y="166"/>
                  <a:pt x="229" y="167"/>
                </a:cubicBezTo>
                <a:cubicBezTo>
                  <a:pt x="231" y="169"/>
                  <a:pt x="232" y="173"/>
                  <a:pt x="231" y="176"/>
                </a:cubicBezTo>
                <a:cubicBezTo>
                  <a:pt x="231" y="176"/>
                  <a:pt x="230" y="177"/>
                  <a:pt x="230" y="178"/>
                </a:cubicBezTo>
                <a:cubicBezTo>
                  <a:pt x="230" y="179"/>
                  <a:pt x="230" y="180"/>
                  <a:pt x="231" y="180"/>
                </a:cubicBezTo>
                <a:cubicBezTo>
                  <a:pt x="231" y="181"/>
                  <a:pt x="231" y="181"/>
                  <a:pt x="232" y="181"/>
                </a:cubicBezTo>
                <a:cubicBezTo>
                  <a:pt x="234" y="182"/>
                  <a:pt x="235" y="185"/>
                  <a:pt x="234" y="187"/>
                </a:cubicBezTo>
                <a:cubicBezTo>
                  <a:pt x="233" y="187"/>
                  <a:pt x="233" y="185"/>
                  <a:pt x="231" y="184"/>
                </a:cubicBezTo>
                <a:cubicBezTo>
                  <a:pt x="231" y="184"/>
                  <a:pt x="230" y="184"/>
                  <a:pt x="229" y="184"/>
                </a:cubicBezTo>
                <a:cubicBezTo>
                  <a:pt x="229" y="183"/>
                  <a:pt x="228" y="182"/>
                  <a:pt x="228" y="181"/>
                </a:cubicBezTo>
                <a:cubicBezTo>
                  <a:pt x="227" y="178"/>
                  <a:pt x="230" y="174"/>
                  <a:pt x="228" y="170"/>
                </a:cubicBezTo>
                <a:cubicBezTo>
                  <a:pt x="227" y="170"/>
                  <a:pt x="227" y="169"/>
                  <a:pt x="226" y="168"/>
                </a:cubicBezTo>
                <a:cubicBezTo>
                  <a:pt x="224" y="165"/>
                  <a:pt x="224" y="161"/>
                  <a:pt x="221" y="158"/>
                </a:cubicBezTo>
                <a:cubicBezTo>
                  <a:pt x="221" y="157"/>
                  <a:pt x="220" y="157"/>
                  <a:pt x="220" y="156"/>
                </a:cubicBezTo>
                <a:cubicBezTo>
                  <a:pt x="220" y="155"/>
                  <a:pt x="220" y="154"/>
                  <a:pt x="220" y="154"/>
                </a:cubicBezTo>
                <a:cubicBezTo>
                  <a:pt x="221" y="152"/>
                  <a:pt x="221" y="151"/>
                  <a:pt x="221" y="149"/>
                </a:cubicBezTo>
                <a:cubicBezTo>
                  <a:pt x="220" y="148"/>
                  <a:pt x="220" y="147"/>
                  <a:pt x="220" y="146"/>
                </a:cubicBezTo>
                <a:cubicBezTo>
                  <a:pt x="220" y="145"/>
                  <a:pt x="220" y="144"/>
                  <a:pt x="221" y="143"/>
                </a:cubicBezTo>
                <a:cubicBezTo>
                  <a:pt x="222" y="143"/>
                  <a:pt x="222" y="142"/>
                  <a:pt x="222" y="142"/>
                </a:cubicBezTo>
                <a:cubicBezTo>
                  <a:pt x="222" y="141"/>
                  <a:pt x="221" y="141"/>
                  <a:pt x="221" y="141"/>
                </a:cubicBezTo>
                <a:cubicBezTo>
                  <a:pt x="219" y="141"/>
                  <a:pt x="217" y="140"/>
                  <a:pt x="216" y="140"/>
                </a:cubicBezTo>
                <a:cubicBezTo>
                  <a:pt x="215" y="140"/>
                  <a:pt x="214" y="141"/>
                  <a:pt x="213" y="141"/>
                </a:cubicBezTo>
                <a:cubicBezTo>
                  <a:pt x="212" y="141"/>
                  <a:pt x="211" y="141"/>
                  <a:pt x="210" y="141"/>
                </a:cubicBezTo>
                <a:cubicBezTo>
                  <a:pt x="207" y="142"/>
                  <a:pt x="203" y="143"/>
                  <a:pt x="201" y="144"/>
                </a:cubicBezTo>
                <a:cubicBezTo>
                  <a:pt x="199" y="145"/>
                  <a:pt x="198" y="146"/>
                  <a:pt x="197" y="147"/>
                </a:cubicBezTo>
                <a:cubicBezTo>
                  <a:pt x="195" y="148"/>
                  <a:pt x="194" y="148"/>
                  <a:pt x="192" y="148"/>
                </a:cubicBezTo>
                <a:cubicBezTo>
                  <a:pt x="187" y="149"/>
                  <a:pt x="183" y="150"/>
                  <a:pt x="178" y="151"/>
                </a:cubicBezTo>
                <a:cubicBezTo>
                  <a:pt x="174" y="152"/>
                  <a:pt x="169" y="154"/>
                  <a:pt x="166" y="158"/>
                </a:cubicBezTo>
                <a:cubicBezTo>
                  <a:pt x="169" y="157"/>
                  <a:pt x="171" y="157"/>
                  <a:pt x="173" y="157"/>
                </a:cubicBezTo>
                <a:cubicBezTo>
                  <a:pt x="174" y="158"/>
                  <a:pt x="174" y="159"/>
                  <a:pt x="173" y="160"/>
                </a:cubicBezTo>
                <a:cubicBezTo>
                  <a:pt x="172" y="160"/>
                  <a:pt x="171" y="161"/>
                  <a:pt x="171" y="161"/>
                </a:cubicBezTo>
                <a:cubicBezTo>
                  <a:pt x="168" y="163"/>
                  <a:pt x="166" y="164"/>
                  <a:pt x="163" y="165"/>
                </a:cubicBezTo>
                <a:cubicBezTo>
                  <a:pt x="163" y="166"/>
                  <a:pt x="162" y="166"/>
                  <a:pt x="161" y="167"/>
                </a:cubicBezTo>
                <a:cubicBezTo>
                  <a:pt x="160" y="168"/>
                  <a:pt x="160" y="169"/>
                  <a:pt x="161" y="170"/>
                </a:cubicBezTo>
                <a:cubicBezTo>
                  <a:pt x="161" y="170"/>
                  <a:pt x="162" y="170"/>
                  <a:pt x="162" y="171"/>
                </a:cubicBezTo>
                <a:cubicBezTo>
                  <a:pt x="162" y="171"/>
                  <a:pt x="162" y="172"/>
                  <a:pt x="161" y="172"/>
                </a:cubicBezTo>
                <a:cubicBezTo>
                  <a:pt x="160" y="173"/>
                  <a:pt x="160" y="174"/>
                  <a:pt x="159" y="175"/>
                </a:cubicBezTo>
                <a:cubicBezTo>
                  <a:pt x="159" y="173"/>
                  <a:pt x="159" y="171"/>
                  <a:pt x="159" y="169"/>
                </a:cubicBezTo>
                <a:cubicBezTo>
                  <a:pt x="156" y="168"/>
                  <a:pt x="153" y="170"/>
                  <a:pt x="152" y="173"/>
                </a:cubicBezTo>
                <a:cubicBezTo>
                  <a:pt x="151" y="173"/>
                  <a:pt x="150" y="171"/>
                  <a:pt x="151" y="170"/>
                </a:cubicBezTo>
                <a:cubicBezTo>
                  <a:pt x="149" y="170"/>
                  <a:pt x="147" y="170"/>
                  <a:pt x="146" y="170"/>
                </a:cubicBezTo>
                <a:cubicBezTo>
                  <a:pt x="145" y="170"/>
                  <a:pt x="145" y="170"/>
                  <a:pt x="145" y="170"/>
                </a:cubicBezTo>
                <a:cubicBezTo>
                  <a:pt x="142" y="170"/>
                  <a:pt x="140" y="170"/>
                  <a:pt x="138" y="170"/>
                </a:cubicBezTo>
                <a:cubicBezTo>
                  <a:pt x="136" y="170"/>
                  <a:pt x="135" y="171"/>
                  <a:pt x="133" y="171"/>
                </a:cubicBezTo>
                <a:cubicBezTo>
                  <a:pt x="132" y="172"/>
                  <a:pt x="131" y="173"/>
                  <a:pt x="131" y="174"/>
                </a:cubicBezTo>
                <a:cubicBezTo>
                  <a:pt x="131" y="181"/>
                  <a:pt x="127" y="187"/>
                  <a:pt x="125" y="194"/>
                </a:cubicBezTo>
                <a:cubicBezTo>
                  <a:pt x="123" y="198"/>
                  <a:pt x="122" y="202"/>
                  <a:pt x="120" y="205"/>
                </a:cubicBezTo>
                <a:cubicBezTo>
                  <a:pt x="117" y="212"/>
                  <a:pt x="113" y="218"/>
                  <a:pt x="108" y="223"/>
                </a:cubicBezTo>
                <a:cubicBezTo>
                  <a:pt x="108" y="222"/>
                  <a:pt x="109" y="221"/>
                  <a:pt x="110" y="219"/>
                </a:cubicBezTo>
                <a:cubicBezTo>
                  <a:pt x="115" y="213"/>
                  <a:pt x="118" y="206"/>
                  <a:pt x="120" y="198"/>
                </a:cubicBezTo>
                <a:cubicBezTo>
                  <a:pt x="121" y="193"/>
                  <a:pt x="122" y="189"/>
                  <a:pt x="123" y="184"/>
                </a:cubicBezTo>
                <a:cubicBezTo>
                  <a:pt x="124" y="181"/>
                  <a:pt x="125" y="178"/>
                  <a:pt x="126" y="175"/>
                </a:cubicBezTo>
                <a:cubicBezTo>
                  <a:pt x="127" y="173"/>
                  <a:pt x="128" y="170"/>
                  <a:pt x="129" y="168"/>
                </a:cubicBezTo>
                <a:cubicBezTo>
                  <a:pt x="129" y="167"/>
                  <a:pt x="129" y="167"/>
                  <a:pt x="129" y="167"/>
                </a:cubicBezTo>
                <a:cubicBezTo>
                  <a:pt x="129" y="166"/>
                  <a:pt x="128" y="167"/>
                  <a:pt x="128" y="167"/>
                </a:cubicBezTo>
                <a:cubicBezTo>
                  <a:pt x="127" y="167"/>
                  <a:pt x="126" y="166"/>
                  <a:pt x="126" y="165"/>
                </a:cubicBezTo>
                <a:cubicBezTo>
                  <a:pt x="126" y="164"/>
                  <a:pt x="127" y="164"/>
                  <a:pt x="128" y="164"/>
                </a:cubicBezTo>
                <a:cubicBezTo>
                  <a:pt x="127" y="163"/>
                  <a:pt x="125" y="163"/>
                  <a:pt x="123" y="163"/>
                </a:cubicBezTo>
                <a:cubicBezTo>
                  <a:pt x="121" y="164"/>
                  <a:pt x="118" y="164"/>
                  <a:pt x="116" y="164"/>
                </a:cubicBezTo>
                <a:cubicBezTo>
                  <a:pt x="115" y="164"/>
                  <a:pt x="113" y="164"/>
                  <a:pt x="112" y="164"/>
                </a:cubicBezTo>
                <a:cubicBezTo>
                  <a:pt x="111" y="163"/>
                  <a:pt x="109" y="161"/>
                  <a:pt x="108" y="161"/>
                </a:cubicBezTo>
                <a:cubicBezTo>
                  <a:pt x="108" y="159"/>
                  <a:pt x="108" y="158"/>
                  <a:pt x="107" y="156"/>
                </a:cubicBezTo>
                <a:cubicBezTo>
                  <a:pt x="107" y="156"/>
                  <a:pt x="107" y="155"/>
                  <a:pt x="107" y="155"/>
                </a:cubicBezTo>
                <a:cubicBezTo>
                  <a:pt x="107" y="155"/>
                  <a:pt x="106" y="155"/>
                  <a:pt x="106" y="155"/>
                </a:cubicBezTo>
                <a:cubicBezTo>
                  <a:pt x="104" y="154"/>
                  <a:pt x="101" y="155"/>
                  <a:pt x="99" y="157"/>
                </a:cubicBezTo>
                <a:cubicBezTo>
                  <a:pt x="96" y="158"/>
                  <a:pt x="93" y="160"/>
                  <a:pt x="90" y="163"/>
                </a:cubicBezTo>
                <a:cubicBezTo>
                  <a:pt x="90" y="163"/>
                  <a:pt x="89" y="164"/>
                  <a:pt x="89" y="164"/>
                </a:cubicBezTo>
                <a:cubicBezTo>
                  <a:pt x="89" y="165"/>
                  <a:pt x="88" y="165"/>
                  <a:pt x="88" y="166"/>
                </a:cubicBezTo>
                <a:cubicBezTo>
                  <a:pt x="88" y="167"/>
                  <a:pt x="88" y="168"/>
                  <a:pt x="89" y="168"/>
                </a:cubicBezTo>
                <a:cubicBezTo>
                  <a:pt x="89" y="168"/>
                  <a:pt x="90" y="168"/>
                  <a:pt x="90" y="168"/>
                </a:cubicBezTo>
                <a:cubicBezTo>
                  <a:pt x="91" y="168"/>
                  <a:pt x="91" y="168"/>
                  <a:pt x="91" y="168"/>
                </a:cubicBezTo>
                <a:cubicBezTo>
                  <a:pt x="92" y="169"/>
                  <a:pt x="91" y="169"/>
                  <a:pt x="91" y="169"/>
                </a:cubicBezTo>
                <a:cubicBezTo>
                  <a:pt x="90" y="170"/>
                  <a:pt x="89" y="170"/>
                  <a:pt x="87" y="170"/>
                </a:cubicBezTo>
                <a:cubicBezTo>
                  <a:pt x="86" y="169"/>
                  <a:pt x="85" y="169"/>
                  <a:pt x="84" y="168"/>
                </a:cubicBezTo>
                <a:cubicBezTo>
                  <a:pt x="84" y="168"/>
                  <a:pt x="84" y="168"/>
                  <a:pt x="84" y="168"/>
                </a:cubicBezTo>
                <a:cubicBezTo>
                  <a:pt x="22" y="298"/>
                  <a:pt x="22" y="298"/>
                  <a:pt x="22" y="298"/>
                </a:cubicBezTo>
                <a:cubicBezTo>
                  <a:pt x="22" y="298"/>
                  <a:pt x="18" y="305"/>
                  <a:pt x="18" y="306"/>
                </a:cubicBezTo>
                <a:cubicBezTo>
                  <a:pt x="17" y="307"/>
                  <a:pt x="14" y="310"/>
                  <a:pt x="14" y="311"/>
                </a:cubicBezTo>
                <a:cubicBezTo>
                  <a:pt x="14" y="311"/>
                  <a:pt x="14" y="316"/>
                  <a:pt x="14" y="316"/>
                </a:cubicBezTo>
                <a:cubicBezTo>
                  <a:pt x="17" y="321"/>
                  <a:pt x="17" y="321"/>
                  <a:pt x="17" y="321"/>
                </a:cubicBezTo>
                <a:cubicBezTo>
                  <a:pt x="24" y="328"/>
                  <a:pt x="24" y="328"/>
                  <a:pt x="24" y="328"/>
                </a:cubicBezTo>
                <a:cubicBezTo>
                  <a:pt x="25" y="333"/>
                  <a:pt x="25" y="333"/>
                  <a:pt x="25" y="333"/>
                </a:cubicBezTo>
                <a:cubicBezTo>
                  <a:pt x="31" y="338"/>
                  <a:pt x="31" y="338"/>
                  <a:pt x="31" y="338"/>
                </a:cubicBezTo>
                <a:cubicBezTo>
                  <a:pt x="34" y="352"/>
                  <a:pt x="34" y="352"/>
                  <a:pt x="34" y="352"/>
                </a:cubicBezTo>
                <a:cubicBezTo>
                  <a:pt x="40" y="362"/>
                  <a:pt x="40" y="362"/>
                  <a:pt x="40" y="362"/>
                </a:cubicBezTo>
                <a:cubicBezTo>
                  <a:pt x="40" y="370"/>
                  <a:pt x="40" y="370"/>
                  <a:pt x="40" y="370"/>
                </a:cubicBezTo>
                <a:cubicBezTo>
                  <a:pt x="44" y="381"/>
                  <a:pt x="44" y="381"/>
                  <a:pt x="44" y="381"/>
                </a:cubicBezTo>
                <a:cubicBezTo>
                  <a:pt x="44" y="381"/>
                  <a:pt x="50" y="382"/>
                  <a:pt x="51" y="383"/>
                </a:cubicBezTo>
                <a:cubicBezTo>
                  <a:pt x="52" y="383"/>
                  <a:pt x="55" y="385"/>
                  <a:pt x="55" y="385"/>
                </a:cubicBezTo>
                <a:cubicBezTo>
                  <a:pt x="60" y="390"/>
                  <a:pt x="60" y="390"/>
                  <a:pt x="60" y="390"/>
                </a:cubicBezTo>
                <a:cubicBezTo>
                  <a:pt x="60" y="394"/>
                  <a:pt x="60" y="394"/>
                  <a:pt x="60" y="394"/>
                </a:cubicBezTo>
                <a:cubicBezTo>
                  <a:pt x="69" y="396"/>
                  <a:pt x="69" y="396"/>
                  <a:pt x="69" y="396"/>
                </a:cubicBezTo>
                <a:cubicBezTo>
                  <a:pt x="70" y="402"/>
                  <a:pt x="70" y="402"/>
                  <a:pt x="70" y="402"/>
                </a:cubicBezTo>
                <a:cubicBezTo>
                  <a:pt x="95" y="403"/>
                  <a:pt x="95" y="403"/>
                  <a:pt x="95" y="403"/>
                </a:cubicBezTo>
                <a:cubicBezTo>
                  <a:pt x="126" y="405"/>
                  <a:pt x="126" y="405"/>
                  <a:pt x="126" y="405"/>
                </a:cubicBezTo>
                <a:cubicBezTo>
                  <a:pt x="150" y="407"/>
                  <a:pt x="150" y="407"/>
                  <a:pt x="150" y="407"/>
                </a:cubicBezTo>
                <a:cubicBezTo>
                  <a:pt x="211" y="411"/>
                  <a:pt x="211" y="411"/>
                  <a:pt x="211" y="411"/>
                </a:cubicBezTo>
                <a:cubicBezTo>
                  <a:pt x="236" y="413"/>
                  <a:pt x="236" y="413"/>
                  <a:pt x="236" y="413"/>
                </a:cubicBezTo>
                <a:cubicBezTo>
                  <a:pt x="289" y="416"/>
                  <a:pt x="289" y="416"/>
                  <a:pt x="289" y="416"/>
                </a:cubicBezTo>
                <a:cubicBezTo>
                  <a:pt x="294" y="405"/>
                  <a:pt x="294" y="405"/>
                  <a:pt x="294" y="405"/>
                </a:cubicBezTo>
                <a:cubicBezTo>
                  <a:pt x="294" y="396"/>
                  <a:pt x="294" y="396"/>
                  <a:pt x="294" y="396"/>
                </a:cubicBezTo>
                <a:cubicBezTo>
                  <a:pt x="298" y="394"/>
                  <a:pt x="298" y="394"/>
                  <a:pt x="298" y="394"/>
                </a:cubicBezTo>
                <a:cubicBezTo>
                  <a:pt x="306" y="385"/>
                  <a:pt x="306" y="385"/>
                  <a:pt x="306" y="385"/>
                </a:cubicBezTo>
                <a:cubicBezTo>
                  <a:pt x="314" y="376"/>
                  <a:pt x="314" y="376"/>
                  <a:pt x="314" y="376"/>
                </a:cubicBezTo>
                <a:cubicBezTo>
                  <a:pt x="314" y="376"/>
                  <a:pt x="323" y="361"/>
                  <a:pt x="323" y="360"/>
                </a:cubicBezTo>
                <a:cubicBezTo>
                  <a:pt x="323" y="359"/>
                  <a:pt x="324" y="347"/>
                  <a:pt x="324" y="347"/>
                </a:cubicBezTo>
                <a:cubicBezTo>
                  <a:pt x="324" y="347"/>
                  <a:pt x="317" y="342"/>
                  <a:pt x="317" y="341"/>
                </a:cubicBezTo>
                <a:cubicBezTo>
                  <a:pt x="317" y="341"/>
                  <a:pt x="316" y="339"/>
                  <a:pt x="316" y="339"/>
                </a:cubicBezTo>
                <a:cubicBezTo>
                  <a:pt x="316" y="339"/>
                  <a:pt x="323" y="331"/>
                  <a:pt x="323" y="331"/>
                </a:cubicBezTo>
                <a:cubicBezTo>
                  <a:pt x="322" y="320"/>
                  <a:pt x="322" y="320"/>
                  <a:pt x="322" y="320"/>
                </a:cubicBezTo>
                <a:cubicBezTo>
                  <a:pt x="328" y="314"/>
                  <a:pt x="328" y="314"/>
                  <a:pt x="328" y="314"/>
                </a:cubicBezTo>
                <a:cubicBezTo>
                  <a:pt x="340" y="312"/>
                  <a:pt x="340" y="312"/>
                  <a:pt x="340" y="312"/>
                </a:cubicBezTo>
                <a:cubicBezTo>
                  <a:pt x="340" y="312"/>
                  <a:pt x="341" y="304"/>
                  <a:pt x="342" y="303"/>
                </a:cubicBezTo>
                <a:cubicBezTo>
                  <a:pt x="343" y="302"/>
                  <a:pt x="345" y="300"/>
                  <a:pt x="346" y="299"/>
                </a:cubicBezTo>
                <a:cubicBezTo>
                  <a:pt x="346" y="299"/>
                  <a:pt x="350" y="300"/>
                  <a:pt x="350" y="300"/>
                </a:cubicBezTo>
                <a:cubicBezTo>
                  <a:pt x="350" y="300"/>
                  <a:pt x="349" y="297"/>
                  <a:pt x="349" y="296"/>
                </a:cubicBezTo>
                <a:cubicBezTo>
                  <a:pt x="349" y="295"/>
                  <a:pt x="350" y="292"/>
                  <a:pt x="350" y="292"/>
                </a:cubicBezTo>
                <a:cubicBezTo>
                  <a:pt x="353" y="292"/>
                  <a:pt x="353" y="292"/>
                  <a:pt x="353" y="292"/>
                </a:cubicBezTo>
                <a:cubicBezTo>
                  <a:pt x="353" y="292"/>
                  <a:pt x="352" y="289"/>
                  <a:pt x="352" y="288"/>
                </a:cubicBezTo>
                <a:cubicBezTo>
                  <a:pt x="352" y="288"/>
                  <a:pt x="354" y="286"/>
                  <a:pt x="354" y="286"/>
                </a:cubicBezTo>
                <a:cubicBezTo>
                  <a:pt x="354" y="286"/>
                  <a:pt x="354" y="283"/>
                  <a:pt x="354" y="283"/>
                </a:cubicBezTo>
                <a:cubicBezTo>
                  <a:pt x="354" y="282"/>
                  <a:pt x="354" y="278"/>
                  <a:pt x="354" y="278"/>
                </a:cubicBezTo>
                <a:cubicBezTo>
                  <a:pt x="359" y="276"/>
                  <a:pt x="359" y="276"/>
                  <a:pt x="359" y="276"/>
                </a:cubicBezTo>
                <a:cubicBezTo>
                  <a:pt x="350" y="268"/>
                  <a:pt x="350" y="268"/>
                  <a:pt x="350" y="268"/>
                </a:cubicBezTo>
                <a:cubicBezTo>
                  <a:pt x="343" y="268"/>
                  <a:pt x="343" y="268"/>
                  <a:pt x="343" y="268"/>
                </a:cubicBezTo>
                <a:cubicBezTo>
                  <a:pt x="338" y="265"/>
                  <a:pt x="338" y="265"/>
                  <a:pt x="338" y="265"/>
                </a:cubicBezTo>
                <a:cubicBezTo>
                  <a:pt x="347" y="260"/>
                  <a:pt x="347" y="260"/>
                  <a:pt x="347" y="260"/>
                </a:cubicBezTo>
                <a:cubicBezTo>
                  <a:pt x="346" y="258"/>
                  <a:pt x="346" y="258"/>
                  <a:pt x="346" y="258"/>
                </a:cubicBezTo>
                <a:cubicBezTo>
                  <a:pt x="369" y="240"/>
                  <a:pt x="369" y="240"/>
                  <a:pt x="369" y="240"/>
                </a:cubicBezTo>
                <a:cubicBezTo>
                  <a:pt x="375" y="240"/>
                  <a:pt x="375" y="240"/>
                  <a:pt x="375" y="240"/>
                </a:cubicBezTo>
                <a:cubicBezTo>
                  <a:pt x="384" y="229"/>
                  <a:pt x="384" y="229"/>
                  <a:pt x="384" y="229"/>
                </a:cubicBezTo>
                <a:cubicBezTo>
                  <a:pt x="385" y="223"/>
                  <a:pt x="385" y="223"/>
                  <a:pt x="385" y="223"/>
                </a:cubicBezTo>
                <a:cubicBezTo>
                  <a:pt x="394" y="214"/>
                  <a:pt x="394" y="214"/>
                  <a:pt x="394" y="214"/>
                </a:cubicBezTo>
                <a:cubicBezTo>
                  <a:pt x="394" y="205"/>
                  <a:pt x="394" y="205"/>
                  <a:pt x="394" y="205"/>
                </a:cubicBezTo>
                <a:cubicBezTo>
                  <a:pt x="394" y="205"/>
                  <a:pt x="407" y="192"/>
                  <a:pt x="407" y="191"/>
                </a:cubicBezTo>
                <a:cubicBezTo>
                  <a:pt x="407" y="191"/>
                  <a:pt x="407" y="184"/>
                  <a:pt x="407" y="184"/>
                </a:cubicBezTo>
                <a:cubicBezTo>
                  <a:pt x="410" y="182"/>
                  <a:pt x="410" y="182"/>
                  <a:pt x="410" y="182"/>
                </a:cubicBezTo>
                <a:cubicBezTo>
                  <a:pt x="410" y="182"/>
                  <a:pt x="410" y="180"/>
                  <a:pt x="409" y="179"/>
                </a:cubicBezTo>
                <a:cubicBezTo>
                  <a:pt x="409" y="179"/>
                  <a:pt x="408" y="177"/>
                  <a:pt x="408" y="177"/>
                </a:cubicBezTo>
                <a:cubicBezTo>
                  <a:pt x="408" y="175"/>
                  <a:pt x="408" y="175"/>
                  <a:pt x="408" y="175"/>
                </a:cubicBezTo>
                <a:cubicBezTo>
                  <a:pt x="413" y="173"/>
                  <a:pt x="413" y="173"/>
                  <a:pt x="413" y="173"/>
                </a:cubicBezTo>
                <a:cubicBezTo>
                  <a:pt x="416" y="169"/>
                  <a:pt x="416" y="169"/>
                  <a:pt x="416" y="169"/>
                </a:cubicBezTo>
                <a:cubicBezTo>
                  <a:pt x="416" y="169"/>
                  <a:pt x="414" y="168"/>
                  <a:pt x="414" y="167"/>
                </a:cubicBezTo>
                <a:cubicBezTo>
                  <a:pt x="414" y="167"/>
                  <a:pt x="415" y="162"/>
                  <a:pt x="415" y="162"/>
                </a:cubicBezTo>
                <a:cubicBezTo>
                  <a:pt x="420" y="160"/>
                  <a:pt x="420" y="160"/>
                  <a:pt x="420" y="160"/>
                </a:cubicBezTo>
                <a:cubicBezTo>
                  <a:pt x="422" y="156"/>
                  <a:pt x="422" y="156"/>
                  <a:pt x="422" y="156"/>
                </a:cubicBezTo>
                <a:cubicBezTo>
                  <a:pt x="423" y="148"/>
                  <a:pt x="423" y="148"/>
                  <a:pt x="423" y="148"/>
                </a:cubicBezTo>
                <a:cubicBezTo>
                  <a:pt x="418" y="146"/>
                  <a:pt x="418" y="146"/>
                  <a:pt x="418" y="146"/>
                </a:cubicBezTo>
                <a:cubicBezTo>
                  <a:pt x="421" y="144"/>
                  <a:pt x="421" y="144"/>
                  <a:pt x="421" y="144"/>
                </a:cubicBezTo>
                <a:lnTo>
                  <a:pt x="424" y="143"/>
                </a:lnTo>
                <a:close/>
                <a:moveTo>
                  <a:pt x="282" y="74"/>
                </a:moveTo>
                <a:cubicBezTo>
                  <a:pt x="282" y="75"/>
                  <a:pt x="282" y="75"/>
                  <a:pt x="282" y="75"/>
                </a:cubicBezTo>
                <a:cubicBezTo>
                  <a:pt x="281" y="76"/>
                  <a:pt x="281" y="77"/>
                  <a:pt x="280" y="78"/>
                </a:cubicBezTo>
                <a:cubicBezTo>
                  <a:pt x="280" y="79"/>
                  <a:pt x="279" y="78"/>
                  <a:pt x="278" y="79"/>
                </a:cubicBezTo>
                <a:cubicBezTo>
                  <a:pt x="278" y="79"/>
                  <a:pt x="278" y="80"/>
                  <a:pt x="279" y="80"/>
                </a:cubicBezTo>
                <a:cubicBezTo>
                  <a:pt x="279" y="81"/>
                  <a:pt x="280" y="81"/>
                  <a:pt x="280" y="82"/>
                </a:cubicBezTo>
                <a:cubicBezTo>
                  <a:pt x="280" y="82"/>
                  <a:pt x="280" y="82"/>
                  <a:pt x="279" y="82"/>
                </a:cubicBezTo>
                <a:cubicBezTo>
                  <a:pt x="279" y="83"/>
                  <a:pt x="278" y="82"/>
                  <a:pt x="278" y="82"/>
                </a:cubicBezTo>
                <a:cubicBezTo>
                  <a:pt x="277" y="82"/>
                  <a:pt x="276" y="82"/>
                  <a:pt x="275" y="83"/>
                </a:cubicBezTo>
                <a:cubicBezTo>
                  <a:pt x="275" y="83"/>
                  <a:pt x="275" y="83"/>
                  <a:pt x="275" y="83"/>
                </a:cubicBezTo>
                <a:cubicBezTo>
                  <a:pt x="275" y="83"/>
                  <a:pt x="275" y="83"/>
                  <a:pt x="275" y="83"/>
                </a:cubicBezTo>
                <a:cubicBezTo>
                  <a:pt x="275" y="84"/>
                  <a:pt x="276" y="85"/>
                  <a:pt x="277" y="86"/>
                </a:cubicBezTo>
                <a:cubicBezTo>
                  <a:pt x="278" y="86"/>
                  <a:pt x="278" y="87"/>
                  <a:pt x="279" y="87"/>
                </a:cubicBezTo>
                <a:cubicBezTo>
                  <a:pt x="280" y="88"/>
                  <a:pt x="280" y="88"/>
                  <a:pt x="281" y="88"/>
                </a:cubicBezTo>
                <a:cubicBezTo>
                  <a:pt x="282" y="88"/>
                  <a:pt x="283" y="87"/>
                  <a:pt x="283" y="86"/>
                </a:cubicBezTo>
                <a:cubicBezTo>
                  <a:pt x="282" y="86"/>
                  <a:pt x="282" y="86"/>
                  <a:pt x="282" y="85"/>
                </a:cubicBezTo>
                <a:cubicBezTo>
                  <a:pt x="281" y="84"/>
                  <a:pt x="281" y="83"/>
                  <a:pt x="282" y="83"/>
                </a:cubicBezTo>
                <a:cubicBezTo>
                  <a:pt x="282" y="82"/>
                  <a:pt x="283" y="81"/>
                  <a:pt x="283" y="80"/>
                </a:cubicBezTo>
                <a:cubicBezTo>
                  <a:pt x="284" y="80"/>
                  <a:pt x="285" y="79"/>
                  <a:pt x="286" y="78"/>
                </a:cubicBezTo>
                <a:cubicBezTo>
                  <a:pt x="286" y="77"/>
                  <a:pt x="287" y="77"/>
                  <a:pt x="288" y="76"/>
                </a:cubicBezTo>
                <a:cubicBezTo>
                  <a:pt x="289" y="75"/>
                  <a:pt x="290" y="74"/>
                  <a:pt x="292" y="73"/>
                </a:cubicBezTo>
                <a:cubicBezTo>
                  <a:pt x="293" y="73"/>
                  <a:pt x="294" y="72"/>
                  <a:pt x="295" y="71"/>
                </a:cubicBezTo>
                <a:cubicBezTo>
                  <a:pt x="295" y="70"/>
                  <a:pt x="296" y="69"/>
                  <a:pt x="296" y="68"/>
                </a:cubicBezTo>
                <a:cubicBezTo>
                  <a:pt x="296" y="68"/>
                  <a:pt x="296" y="67"/>
                  <a:pt x="295" y="67"/>
                </a:cubicBezTo>
                <a:cubicBezTo>
                  <a:pt x="295" y="66"/>
                  <a:pt x="294" y="66"/>
                  <a:pt x="293" y="67"/>
                </a:cubicBezTo>
                <a:cubicBezTo>
                  <a:pt x="293" y="67"/>
                  <a:pt x="292" y="68"/>
                  <a:pt x="291" y="68"/>
                </a:cubicBezTo>
                <a:cubicBezTo>
                  <a:pt x="290" y="68"/>
                  <a:pt x="290" y="67"/>
                  <a:pt x="289" y="67"/>
                </a:cubicBezTo>
                <a:cubicBezTo>
                  <a:pt x="289" y="66"/>
                  <a:pt x="288" y="66"/>
                  <a:pt x="287" y="66"/>
                </a:cubicBezTo>
                <a:cubicBezTo>
                  <a:pt x="287" y="66"/>
                  <a:pt x="287" y="67"/>
                  <a:pt x="286" y="67"/>
                </a:cubicBezTo>
                <a:cubicBezTo>
                  <a:pt x="286" y="67"/>
                  <a:pt x="285" y="68"/>
                  <a:pt x="285" y="68"/>
                </a:cubicBezTo>
                <a:cubicBezTo>
                  <a:pt x="284" y="68"/>
                  <a:pt x="284" y="69"/>
                  <a:pt x="284" y="70"/>
                </a:cubicBezTo>
                <a:cubicBezTo>
                  <a:pt x="284" y="70"/>
                  <a:pt x="283" y="70"/>
                  <a:pt x="283" y="71"/>
                </a:cubicBezTo>
                <a:cubicBezTo>
                  <a:pt x="283" y="72"/>
                  <a:pt x="283" y="73"/>
                  <a:pt x="282" y="74"/>
                </a:cubicBezTo>
                <a:close/>
                <a:moveTo>
                  <a:pt x="310" y="79"/>
                </a:moveTo>
                <a:cubicBezTo>
                  <a:pt x="311" y="78"/>
                  <a:pt x="311" y="78"/>
                  <a:pt x="312" y="77"/>
                </a:cubicBezTo>
                <a:cubicBezTo>
                  <a:pt x="312" y="77"/>
                  <a:pt x="312" y="77"/>
                  <a:pt x="312" y="77"/>
                </a:cubicBezTo>
                <a:cubicBezTo>
                  <a:pt x="312" y="77"/>
                  <a:pt x="312" y="76"/>
                  <a:pt x="312" y="76"/>
                </a:cubicBezTo>
                <a:cubicBezTo>
                  <a:pt x="311" y="76"/>
                  <a:pt x="309" y="75"/>
                  <a:pt x="308" y="75"/>
                </a:cubicBezTo>
                <a:cubicBezTo>
                  <a:pt x="308" y="75"/>
                  <a:pt x="307" y="75"/>
                  <a:pt x="307" y="76"/>
                </a:cubicBezTo>
                <a:cubicBezTo>
                  <a:pt x="306" y="76"/>
                  <a:pt x="306" y="76"/>
                  <a:pt x="306" y="77"/>
                </a:cubicBezTo>
                <a:cubicBezTo>
                  <a:pt x="305" y="77"/>
                  <a:pt x="305" y="77"/>
                  <a:pt x="305" y="77"/>
                </a:cubicBezTo>
                <a:cubicBezTo>
                  <a:pt x="302" y="79"/>
                  <a:pt x="299" y="79"/>
                  <a:pt x="295" y="78"/>
                </a:cubicBezTo>
                <a:cubicBezTo>
                  <a:pt x="294" y="78"/>
                  <a:pt x="293" y="77"/>
                  <a:pt x="292" y="78"/>
                </a:cubicBezTo>
                <a:cubicBezTo>
                  <a:pt x="291" y="78"/>
                  <a:pt x="291" y="78"/>
                  <a:pt x="290" y="79"/>
                </a:cubicBezTo>
                <a:cubicBezTo>
                  <a:pt x="290" y="79"/>
                  <a:pt x="290" y="80"/>
                  <a:pt x="289" y="80"/>
                </a:cubicBezTo>
                <a:cubicBezTo>
                  <a:pt x="289" y="80"/>
                  <a:pt x="289" y="80"/>
                  <a:pt x="288" y="80"/>
                </a:cubicBezTo>
                <a:cubicBezTo>
                  <a:pt x="287" y="80"/>
                  <a:pt x="286" y="81"/>
                  <a:pt x="285" y="82"/>
                </a:cubicBezTo>
                <a:cubicBezTo>
                  <a:pt x="285" y="84"/>
                  <a:pt x="285" y="85"/>
                  <a:pt x="285" y="86"/>
                </a:cubicBezTo>
                <a:cubicBezTo>
                  <a:pt x="285" y="87"/>
                  <a:pt x="285" y="87"/>
                  <a:pt x="285" y="87"/>
                </a:cubicBezTo>
                <a:cubicBezTo>
                  <a:pt x="286" y="87"/>
                  <a:pt x="286" y="87"/>
                  <a:pt x="286" y="87"/>
                </a:cubicBezTo>
                <a:cubicBezTo>
                  <a:pt x="289" y="87"/>
                  <a:pt x="292" y="87"/>
                  <a:pt x="295" y="87"/>
                </a:cubicBezTo>
                <a:cubicBezTo>
                  <a:pt x="295" y="87"/>
                  <a:pt x="296" y="87"/>
                  <a:pt x="296" y="88"/>
                </a:cubicBezTo>
                <a:cubicBezTo>
                  <a:pt x="296" y="88"/>
                  <a:pt x="296" y="88"/>
                  <a:pt x="296" y="88"/>
                </a:cubicBezTo>
                <a:cubicBezTo>
                  <a:pt x="296" y="89"/>
                  <a:pt x="296" y="89"/>
                  <a:pt x="297" y="89"/>
                </a:cubicBezTo>
                <a:cubicBezTo>
                  <a:pt x="298" y="89"/>
                  <a:pt x="299" y="89"/>
                  <a:pt x="300" y="88"/>
                </a:cubicBezTo>
                <a:cubicBezTo>
                  <a:pt x="300" y="88"/>
                  <a:pt x="300" y="88"/>
                  <a:pt x="300" y="88"/>
                </a:cubicBezTo>
                <a:cubicBezTo>
                  <a:pt x="300" y="88"/>
                  <a:pt x="300" y="88"/>
                  <a:pt x="300" y="87"/>
                </a:cubicBezTo>
                <a:cubicBezTo>
                  <a:pt x="301" y="87"/>
                  <a:pt x="302" y="87"/>
                  <a:pt x="303" y="86"/>
                </a:cubicBezTo>
                <a:cubicBezTo>
                  <a:pt x="303" y="86"/>
                  <a:pt x="303" y="85"/>
                  <a:pt x="303" y="85"/>
                </a:cubicBezTo>
                <a:cubicBezTo>
                  <a:pt x="303" y="84"/>
                  <a:pt x="304" y="84"/>
                  <a:pt x="305" y="84"/>
                </a:cubicBezTo>
                <a:cubicBezTo>
                  <a:pt x="305" y="84"/>
                  <a:pt x="306" y="84"/>
                  <a:pt x="306" y="83"/>
                </a:cubicBezTo>
                <a:cubicBezTo>
                  <a:pt x="306" y="83"/>
                  <a:pt x="306" y="83"/>
                  <a:pt x="307" y="83"/>
                </a:cubicBezTo>
                <a:cubicBezTo>
                  <a:pt x="307" y="83"/>
                  <a:pt x="307" y="83"/>
                  <a:pt x="307" y="82"/>
                </a:cubicBezTo>
                <a:cubicBezTo>
                  <a:pt x="308" y="82"/>
                  <a:pt x="307" y="81"/>
                  <a:pt x="308" y="80"/>
                </a:cubicBezTo>
                <a:cubicBezTo>
                  <a:pt x="308" y="80"/>
                  <a:pt x="308" y="80"/>
                  <a:pt x="309" y="80"/>
                </a:cubicBezTo>
                <a:cubicBezTo>
                  <a:pt x="309" y="79"/>
                  <a:pt x="310" y="79"/>
                  <a:pt x="310" y="79"/>
                </a:cubicBezTo>
                <a:close/>
                <a:moveTo>
                  <a:pt x="310" y="86"/>
                </a:moveTo>
                <a:cubicBezTo>
                  <a:pt x="309" y="86"/>
                  <a:pt x="307" y="86"/>
                  <a:pt x="306" y="88"/>
                </a:cubicBezTo>
                <a:cubicBezTo>
                  <a:pt x="306" y="88"/>
                  <a:pt x="306" y="88"/>
                  <a:pt x="305" y="88"/>
                </a:cubicBezTo>
                <a:cubicBezTo>
                  <a:pt x="305" y="89"/>
                  <a:pt x="305" y="89"/>
                  <a:pt x="305" y="89"/>
                </a:cubicBezTo>
                <a:cubicBezTo>
                  <a:pt x="304" y="89"/>
                  <a:pt x="304" y="90"/>
                  <a:pt x="304" y="91"/>
                </a:cubicBezTo>
                <a:cubicBezTo>
                  <a:pt x="304" y="91"/>
                  <a:pt x="304" y="92"/>
                  <a:pt x="305" y="92"/>
                </a:cubicBezTo>
                <a:cubicBezTo>
                  <a:pt x="305" y="92"/>
                  <a:pt x="306" y="92"/>
                  <a:pt x="306" y="92"/>
                </a:cubicBezTo>
                <a:cubicBezTo>
                  <a:pt x="306" y="93"/>
                  <a:pt x="306" y="93"/>
                  <a:pt x="306" y="93"/>
                </a:cubicBezTo>
                <a:cubicBezTo>
                  <a:pt x="306" y="93"/>
                  <a:pt x="307" y="93"/>
                  <a:pt x="307" y="93"/>
                </a:cubicBezTo>
                <a:cubicBezTo>
                  <a:pt x="307" y="93"/>
                  <a:pt x="308" y="93"/>
                  <a:pt x="309" y="93"/>
                </a:cubicBezTo>
                <a:cubicBezTo>
                  <a:pt x="309" y="93"/>
                  <a:pt x="309" y="93"/>
                  <a:pt x="310" y="93"/>
                </a:cubicBezTo>
                <a:cubicBezTo>
                  <a:pt x="310" y="93"/>
                  <a:pt x="310" y="93"/>
                  <a:pt x="310" y="93"/>
                </a:cubicBezTo>
                <a:cubicBezTo>
                  <a:pt x="311" y="92"/>
                  <a:pt x="312" y="92"/>
                  <a:pt x="313" y="92"/>
                </a:cubicBezTo>
                <a:cubicBezTo>
                  <a:pt x="313" y="92"/>
                  <a:pt x="314" y="92"/>
                  <a:pt x="315" y="92"/>
                </a:cubicBezTo>
                <a:cubicBezTo>
                  <a:pt x="316" y="92"/>
                  <a:pt x="316" y="91"/>
                  <a:pt x="316" y="90"/>
                </a:cubicBezTo>
                <a:cubicBezTo>
                  <a:pt x="317" y="90"/>
                  <a:pt x="317" y="89"/>
                  <a:pt x="317" y="89"/>
                </a:cubicBezTo>
                <a:cubicBezTo>
                  <a:pt x="318" y="88"/>
                  <a:pt x="318" y="88"/>
                  <a:pt x="318" y="88"/>
                </a:cubicBezTo>
                <a:cubicBezTo>
                  <a:pt x="318" y="87"/>
                  <a:pt x="317" y="87"/>
                  <a:pt x="317" y="86"/>
                </a:cubicBezTo>
                <a:cubicBezTo>
                  <a:pt x="316" y="86"/>
                  <a:pt x="316" y="86"/>
                  <a:pt x="315" y="86"/>
                </a:cubicBezTo>
                <a:cubicBezTo>
                  <a:pt x="313" y="86"/>
                  <a:pt x="312" y="86"/>
                  <a:pt x="310" y="86"/>
                </a:cubicBezTo>
                <a:close/>
                <a:moveTo>
                  <a:pt x="266" y="98"/>
                </a:moveTo>
                <a:cubicBezTo>
                  <a:pt x="266" y="98"/>
                  <a:pt x="266" y="98"/>
                  <a:pt x="266" y="97"/>
                </a:cubicBezTo>
                <a:cubicBezTo>
                  <a:pt x="267" y="97"/>
                  <a:pt x="266" y="96"/>
                  <a:pt x="266" y="96"/>
                </a:cubicBezTo>
                <a:cubicBezTo>
                  <a:pt x="266" y="96"/>
                  <a:pt x="265" y="96"/>
                  <a:pt x="265" y="95"/>
                </a:cubicBezTo>
                <a:cubicBezTo>
                  <a:pt x="265" y="95"/>
                  <a:pt x="266" y="95"/>
                  <a:pt x="266" y="95"/>
                </a:cubicBezTo>
                <a:cubicBezTo>
                  <a:pt x="268" y="95"/>
                  <a:pt x="271" y="95"/>
                  <a:pt x="272" y="94"/>
                </a:cubicBezTo>
                <a:cubicBezTo>
                  <a:pt x="274" y="93"/>
                  <a:pt x="274" y="92"/>
                  <a:pt x="275" y="91"/>
                </a:cubicBezTo>
                <a:cubicBezTo>
                  <a:pt x="275" y="90"/>
                  <a:pt x="276" y="90"/>
                  <a:pt x="275" y="89"/>
                </a:cubicBezTo>
                <a:cubicBezTo>
                  <a:pt x="275" y="88"/>
                  <a:pt x="274" y="88"/>
                  <a:pt x="274" y="88"/>
                </a:cubicBezTo>
                <a:cubicBezTo>
                  <a:pt x="272" y="88"/>
                  <a:pt x="270" y="88"/>
                  <a:pt x="268" y="88"/>
                </a:cubicBezTo>
                <a:cubicBezTo>
                  <a:pt x="267" y="88"/>
                  <a:pt x="265" y="89"/>
                  <a:pt x="265" y="89"/>
                </a:cubicBezTo>
                <a:cubicBezTo>
                  <a:pt x="265" y="90"/>
                  <a:pt x="265" y="90"/>
                  <a:pt x="265" y="91"/>
                </a:cubicBezTo>
                <a:cubicBezTo>
                  <a:pt x="264" y="93"/>
                  <a:pt x="263" y="95"/>
                  <a:pt x="262" y="96"/>
                </a:cubicBezTo>
                <a:cubicBezTo>
                  <a:pt x="262" y="98"/>
                  <a:pt x="261" y="100"/>
                  <a:pt x="259" y="101"/>
                </a:cubicBezTo>
                <a:cubicBezTo>
                  <a:pt x="259" y="101"/>
                  <a:pt x="258" y="102"/>
                  <a:pt x="258" y="102"/>
                </a:cubicBezTo>
                <a:cubicBezTo>
                  <a:pt x="258" y="103"/>
                  <a:pt x="258" y="103"/>
                  <a:pt x="258" y="103"/>
                </a:cubicBezTo>
                <a:cubicBezTo>
                  <a:pt x="258" y="103"/>
                  <a:pt x="259" y="103"/>
                  <a:pt x="259" y="103"/>
                </a:cubicBezTo>
                <a:cubicBezTo>
                  <a:pt x="259" y="103"/>
                  <a:pt x="260" y="103"/>
                  <a:pt x="260" y="103"/>
                </a:cubicBezTo>
                <a:cubicBezTo>
                  <a:pt x="261" y="103"/>
                  <a:pt x="261" y="104"/>
                  <a:pt x="262" y="104"/>
                </a:cubicBezTo>
                <a:cubicBezTo>
                  <a:pt x="262" y="104"/>
                  <a:pt x="262" y="105"/>
                  <a:pt x="262" y="105"/>
                </a:cubicBezTo>
                <a:cubicBezTo>
                  <a:pt x="263" y="104"/>
                  <a:pt x="263" y="103"/>
                  <a:pt x="264" y="103"/>
                </a:cubicBezTo>
                <a:cubicBezTo>
                  <a:pt x="264" y="103"/>
                  <a:pt x="263" y="102"/>
                  <a:pt x="263" y="102"/>
                </a:cubicBezTo>
                <a:cubicBezTo>
                  <a:pt x="263" y="101"/>
                  <a:pt x="264" y="101"/>
                  <a:pt x="264" y="100"/>
                </a:cubicBezTo>
                <a:cubicBezTo>
                  <a:pt x="265" y="100"/>
                  <a:pt x="265" y="99"/>
                  <a:pt x="266" y="98"/>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20">
            <a:extLst>
              <a:ext uri="{FF2B5EF4-FFF2-40B4-BE49-F238E27FC236}">
                <a16:creationId xmlns:a16="http://schemas.microsoft.com/office/drawing/2014/main" id="{A5088295-E491-1B33-D7CB-F468DBA82D04}"/>
              </a:ext>
            </a:extLst>
          </p:cNvPr>
          <p:cNvSpPr>
            <a:spLocks/>
          </p:cNvSpPr>
          <p:nvPr/>
        </p:nvSpPr>
        <p:spPr bwMode="auto">
          <a:xfrm>
            <a:off x="1245808" y="3422977"/>
            <a:ext cx="1085714" cy="1124638"/>
          </a:xfrm>
          <a:custGeom>
            <a:avLst/>
            <a:gdLst>
              <a:gd name="T0" fmla="*/ 825864 w 380"/>
              <a:gd name="T1" fmla="*/ 274507 h 366"/>
              <a:gd name="T2" fmla="*/ 608932 w 380"/>
              <a:gd name="T3" fmla="*/ 240194 h 366"/>
              <a:gd name="T4" fmla="*/ 555650 w 380"/>
              <a:gd name="T5" fmla="*/ 198255 h 366"/>
              <a:gd name="T6" fmla="*/ 498563 w 380"/>
              <a:gd name="T7" fmla="*/ 141066 h 366"/>
              <a:gd name="T8" fmla="*/ 464310 w 380"/>
              <a:gd name="T9" fmla="*/ 19063 h 366"/>
              <a:gd name="T10" fmla="*/ 430058 w 380"/>
              <a:gd name="T11" fmla="*/ 30501 h 366"/>
              <a:gd name="T12" fmla="*/ 414835 w 380"/>
              <a:gd name="T13" fmla="*/ 83877 h 366"/>
              <a:gd name="T14" fmla="*/ 407223 w 380"/>
              <a:gd name="T15" fmla="*/ 156317 h 366"/>
              <a:gd name="T16" fmla="*/ 407223 w 380"/>
              <a:gd name="T17" fmla="*/ 183005 h 366"/>
              <a:gd name="T18" fmla="*/ 7612 w 380"/>
              <a:gd name="T19" fmla="*/ 224943 h 366"/>
              <a:gd name="T20" fmla="*/ 0 w 380"/>
              <a:gd name="T21" fmla="*/ 259257 h 366"/>
              <a:gd name="T22" fmla="*/ 3806 w 380"/>
              <a:gd name="T23" fmla="*/ 305008 h 366"/>
              <a:gd name="T24" fmla="*/ 3806 w 380"/>
              <a:gd name="T25" fmla="*/ 369822 h 366"/>
              <a:gd name="T26" fmla="*/ 11417 w 380"/>
              <a:gd name="T27" fmla="*/ 442262 h 366"/>
              <a:gd name="T28" fmla="*/ 163650 w 380"/>
              <a:gd name="T29" fmla="*/ 484200 h 366"/>
              <a:gd name="T30" fmla="*/ 209320 w 380"/>
              <a:gd name="T31" fmla="*/ 510889 h 366"/>
              <a:gd name="T32" fmla="*/ 190291 w 380"/>
              <a:gd name="T33" fmla="*/ 552827 h 366"/>
              <a:gd name="T34" fmla="*/ 216932 w 380"/>
              <a:gd name="T35" fmla="*/ 625267 h 366"/>
              <a:gd name="T36" fmla="*/ 205514 w 380"/>
              <a:gd name="T37" fmla="*/ 671018 h 366"/>
              <a:gd name="T38" fmla="*/ 167456 w 380"/>
              <a:gd name="T39" fmla="*/ 743457 h 366"/>
              <a:gd name="T40" fmla="*/ 121786 w 380"/>
              <a:gd name="T41" fmla="*/ 804459 h 366"/>
              <a:gd name="T42" fmla="*/ 144621 w 380"/>
              <a:gd name="T43" fmla="*/ 834960 h 366"/>
              <a:gd name="T44" fmla="*/ 152233 w 380"/>
              <a:gd name="T45" fmla="*/ 869273 h 366"/>
              <a:gd name="T46" fmla="*/ 159845 w 380"/>
              <a:gd name="T47" fmla="*/ 934087 h 366"/>
              <a:gd name="T48" fmla="*/ 133204 w 380"/>
              <a:gd name="T49" fmla="*/ 1002714 h 366"/>
              <a:gd name="T50" fmla="*/ 403417 w 380"/>
              <a:gd name="T51" fmla="*/ 1166656 h 366"/>
              <a:gd name="T52" fmla="*/ 403417 w 380"/>
              <a:gd name="T53" fmla="*/ 1197157 h 366"/>
              <a:gd name="T54" fmla="*/ 403417 w 380"/>
              <a:gd name="T55" fmla="*/ 1261971 h 366"/>
              <a:gd name="T56" fmla="*/ 460505 w 380"/>
              <a:gd name="T57" fmla="*/ 1319160 h 366"/>
              <a:gd name="T58" fmla="*/ 509980 w 380"/>
              <a:gd name="T59" fmla="*/ 1357286 h 366"/>
              <a:gd name="T60" fmla="*/ 582291 w 380"/>
              <a:gd name="T61" fmla="*/ 1353473 h 366"/>
              <a:gd name="T62" fmla="*/ 677437 w 380"/>
              <a:gd name="T63" fmla="*/ 1284847 h 366"/>
              <a:gd name="T64" fmla="*/ 761165 w 380"/>
              <a:gd name="T65" fmla="*/ 1303910 h 366"/>
              <a:gd name="T66" fmla="*/ 814446 w 380"/>
              <a:gd name="T67" fmla="*/ 1342036 h 366"/>
              <a:gd name="T68" fmla="*/ 882951 w 380"/>
              <a:gd name="T69" fmla="*/ 1319160 h 366"/>
              <a:gd name="T70" fmla="*/ 932427 w 380"/>
              <a:gd name="T71" fmla="*/ 1345848 h 366"/>
              <a:gd name="T72" fmla="*/ 978097 w 380"/>
              <a:gd name="T73" fmla="*/ 1303910 h 366"/>
              <a:gd name="T74" fmla="*/ 989514 w 380"/>
              <a:gd name="T75" fmla="*/ 1345848 h 366"/>
              <a:gd name="T76" fmla="*/ 1016155 w 380"/>
              <a:gd name="T77" fmla="*/ 1383974 h 366"/>
              <a:gd name="T78" fmla="*/ 1061825 w 380"/>
              <a:gd name="T79" fmla="*/ 1357286 h 366"/>
              <a:gd name="T80" fmla="*/ 1092271 w 380"/>
              <a:gd name="T81" fmla="*/ 1235283 h 366"/>
              <a:gd name="T82" fmla="*/ 1137941 w 380"/>
              <a:gd name="T83" fmla="*/ 1197157 h 366"/>
              <a:gd name="T84" fmla="*/ 1153165 w 380"/>
              <a:gd name="T85" fmla="*/ 1155218 h 366"/>
              <a:gd name="T86" fmla="*/ 1183611 w 380"/>
              <a:gd name="T87" fmla="*/ 1113280 h 366"/>
              <a:gd name="T88" fmla="*/ 1252116 w 380"/>
              <a:gd name="T89" fmla="*/ 1063716 h 366"/>
              <a:gd name="T90" fmla="*/ 1286368 w 380"/>
              <a:gd name="T91" fmla="*/ 998901 h 366"/>
              <a:gd name="T92" fmla="*/ 1332038 w 380"/>
              <a:gd name="T93" fmla="*/ 983651 h 366"/>
              <a:gd name="T94" fmla="*/ 1347262 w 380"/>
              <a:gd name="T95" fmla="*/ 880711 h 366"/>
              <a:gd name="T96" fmla="*/ 1362485 w 380"/>
              <a:gd name="T97" fmla="*/ 823522 h 366"/>
              <a:gd name="T98" fmla="*/ 1404349 w 380"/>
              <a:gd name="T99" fmla="*/ 728207 h 366"/>
              <a:gd name="T100" fmla="*/ 1381514 w 380"/>
              <a:gd name="T101" fmla="*/ 682456 h 366"/>
              <a:gd name="T102" fmla="*/ 1385320 w 380"/>
              <a:gd name="T103" fmla="*/ 621454 h 366"/>
              <a:gd name="T104" fmla="*/ 1389126 w 380"/>
              <a:gd name="T105" fmla="*/ 552827 h 366"/>
              <a:gd name="T106" fmla="*/ 1396737 w 380"/>
              <a:gd name="T107" fmla="*/ 434637 h 366"/>
              <a:gd name="T108" fmla="*/ 1434796 w 380"/>
              <a:gd name="T109" fmla="*/ 335509 h 366"/>
              <a:gd name="T110" fmla="*/ 1244504 w 380"/>
              <a:gd name="T111" fmla="*/ 305008 h 3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80" h="366">
                <a:moveTo>
                  <a:pt x="302" y="78"/>
                </a:moveTo>
                <a:cubicBezTo>
                  <a:pt x="241" y="74"/>
                  <a:pt x="241" y="74"/>
                  <a:pt x="241" y="74"/>
                </a:cubicBezTo>
                <a:cubicBezTo>
                  <a:pt x="217" y="72"/>
                  <a:pt x="217" y="72"/>
                  <a:pt x="217" y="72"/>
                </a:cubicBezTo>
                <a:cubicBezTo>
                  <a:pt x="186" y="70"/>
                  <a:pt x="186" y="70"/>
                  <a:pt x="186" y="70"/>
                </a:cubicBezTo>
                <a:cubicBezTo>
                  <a:pt x="161" y="69"/>
                  <a:pt x="161" y="69"/>
                  <a:pt x="161" y="69"/>
                </a:cubicBezTo>
                <a:cubicBezTo>
                  <a:pt x="160" y="63"/>
                  <a:pt x="160" y="63"/>
                  <a:pt x="160" y="63"/>
                </a:cubicBezTo>
                <a:cubicBezTo>
                  <a:pt x="151" y="61"/>
                  <a:pt x="151" y="61"/>
                  <a:pt x="151" y="61"/>
                </a:cubicBezTo>
                <a:cubicBezTo>
                  <a:pt x="151" y="57"/>
                  <a:pt x="151" y="57"/>
                  <a:pt x="151" y="57"/>
                </a:cubicBezTo>
                <a:cubicBezTo>
                  <a:pt x="146" y="52"/>
                  <a:pt x="146" y="52"/>
                  <a:pt x="146" y="52"/>
                </a:cubicBezTo>
                <a:cubicBezTo>
                  <a:pt x="146" y="52"/>
                  <a:pt x="143" y="50"/>
                  <a:pt x="142" y="50"/>
                </a:cubicBezTo>
                <a:cubicBezTo>
                  <a:pt x="141" y="49"/>
                  <a:pt x="135" y="48"/>
                  <a:pt x="135" y="48"/>
                </a:cubicBezTo>
                <a:cubicBezTo>
                  <a:pt x="131" y="37"/>
                  <a:pt x="131" y="37"/>
                  <a:pt x="131" y="37"/>
                </a:cubicBezTo>
                <a:cubicBezTo>
                  <a:pt x="131" y="29"/>
                  <a:pt x="131" y="29"/>
                  <a:pt x="131" y="29"/>
                </a:cubicBezTo>
                <a:cubicBezTo>
                  <a:pt x="125" y="19"/>
                  <a:pt x="125" y="19"/>
                  <a:pt x="125" y="19"/>
                </a:cubicBezTo>
                <a:cubicBezTo>
                  <a:pt x="122" y="5"/>
                  <a:pt x="122" y="5"/>
                  <a:pt x="122" y="5"/>
                </a:cubicBezTo>
                <a:cubicBezTo>
                  <a:pt x="116" y="0"/>
                  <a:pt x="116" y="0"/>
                  <a:pt x="116" y="0"/>
                </a:cubicBezTo>
                <a:cubicBezTo>
                  <a:pt x="113" y="5"/>
                  <a:pt x="113" y="5"/>
                  <a:pt x="113" y="5"/>
                </a:cubicBezTo>
                <a:cubicBezTo>
                  <a:pt x="113" y="8"/>
                  <a:pt x="113" y="8"/>
                  <a:pt x="113" y="8"/>
                </a:cubicBezTo>
                <a:cubicBezTo>
                  <a:pt x="113" y="8"/>
                  <a:pt x="109" y="13"/>
                  <a:pt x="109" y="14"/>
                </a:cubicBezTo>
                <a:cubicBezTo>
                  <a:pt x="109" y="14"/>
                  <a:pt x="109" y="17"/>
                  <a:pt x="109" y="17"/>
                </a:cubicBezTo>
                <a:cubicBezTo>
                  <a:pt x="109" y="17"/>
                  <a:pt x="109" y="21"/>
                  <a:pt x="109" y="22"/>
                </a:cubicBezTo>
                <a:cubicBezTo>
                  <a:pt x="109" y="23"/>
                  <a:pt x="110" y="26"/>
                  <a:pt x="111" y="27"/>
                </a:cubicBezTo>
                <a:cubicBezTo>
                  <a:pt x="111" y="28"/>
                  <a:pt x="109" y="32"/>
                  <a:pt x="109" y="32"/>
                </a:cubicBezTo>
                <a:cubicBezTo>
                  <a:pt x="108" y="33"/>
                  <a:pt x="107" y="40"/>
                  <a:pt x="107" y="41"/>
                </a:cubicBezTo>
                <a:cubicBezTo>
                  <a:pt x="106" y="41"/>
                  <a:pt x="107" y="44"/>
                  <a:pt x="107" y="44"/>
                </a:cubicBezTo>
                <a:cubicBezTo>
                  <a:pt x="109" y="47"/>
                  <a:pt x="109" y="47"/>
                  <a:pt x="109" y="47"/>
                </a:cubicBezTo>
                <a:cubicBezTo>
                  <a:pt x="107" y="48"/>
                  <a:pt x="107" y="48"/>
                  <a:pt x="107" y="48"/>
                </a:cubicBezTo>
                <a:cubicBezTo>
                  <a:pt x="0" y="48"/>
                  <a:pt x="0" y="48"/>
                  <a:pt x="0" y="48"/>
                </a:cubicBezTo>
                <a:cubicBezTo>
                  <a:pt x="4" y="52"/>
                  <a:pt x="4" y="52"/>
                  <a:pt x="4" y="52"/>
                </a:cubicBezTo>
                <a:cubicBezTo>
                  <a:pt x="4" y="52"/>
                  <a:pt x="2" y="58"/>
                  <a:pt x="2" y="59"/>
                </a:cubicBezTo>
                <a:cubicBezTo>
                  <a:pt x="2" y="60"/>
                  <a:pt x="2" y="63"/>
                  <a:pt x="2" y="63"/>
                </a:cubicBezTo>
                <a:cubicBezTo>
                  <a:pt x="0" y="64"/>
                  <a:pt x="0" y="64"/>
                  <a:pt x="0" y="64"/>
                </a:cubicBezTo>
                <a:cubicBezTo>
                  <a:pt x="0" y="68"/>
                  <a:pt x="0" y="68"/>
                  <a:pt x="0" y="68"/>
                </a:cubicBezTo>
                <a:cubicBezTo>
                  <a:pt x="2" y="70"/>
                  <a:pt x="2" y="70"/>
                  <a:pt x="2" y="70"/>
                </a:cubicBezTo>
                <a:cubicBezTo>
                  <a:pt x="5" y="76"/>
                  <a:pt x="5" y="76"/>
                  <a:pt x="5" y="76"/>
                </a:cubicBezTo>
                <a:cubicBezTo>
                  <a:pt x="1" y="80"/>
                  <a:pt x="1" y="80"/>
                  <a:pt x="1" y="80"/>
                </a:cubicBezTo>
                <a:cubicBezTo>
                  <a:pt x="1" y="80"/>
                  <a:pt x="3" y="87"/>
                  <a:pt x="3" y="87"/>
                </a:cubicBezTo>
                <a:cubicBezTo>
                  <a:pt x="3" y="88"/>
                  <a:pt x="1" y="92"/>
                  <a:pt x="1" y="93"/>
                </a:cubicBezTo>
                <a:cubicBezTo>
                  <a:pt x="0" y="93"/>
                  <a:pt x="1" y="96"/>
                  <a:pt x="1" y="97"/>
                </a:cubicBezTo>
                <a:cubicBezTo>
                  <a:pt x="2" y="98"/>
                  <a:pt x="5" y="102"/>
                  <a:pt x="5" y="103"/>
                </a:cubicBezTo>
                <a:cubicBezTo>
                  <a:pt x="6" y="103"/>
                  <a:pt x="4" y="108"/>
                  <a:pt x="4" y="109"/>
                </a:cubicBezTo>
                <a:cubicBezTo>
                  <a:pt x="4" y="110"/>
                  <a:pt x="3" y="115"/>
                  <a:pt x="3" y="116"/>
                </a:cubicBezTo>
                <a:cubicBezTo>
                  <a:pt x="3" y="117"/>
                  <a:pt x="3" y="123"/>
                  <a:pt x="3" y="123"/>
                </a:cubicBezTo>
                <a:cubicBezTo>
                  <a:pt x="3" y="123"/>
                  <a:pt x="39" y="123"/>
                  <a:pt x="39" y="123"/>
                </a:cubicBezTo>
                <a:cubicBezTo>
                  <a:pt x="39" y="123"/>
                  <a:pt x="42" y="127"/>
                  <a:pt x="43" y="127"/>
                </a:cubicBezTo>
                <a:cubicBezTo>
                  <a:pt x="43" y="128"/>
                  <a:pt x="49" y="125"/>
                  <a:pt x="49" y="125"/>
                </a:cubicBezTo>
                <a:cubicBezTo>
                  <a:pt x="49" y="125"/>
                  <a:pt x="55" y="128"/>
                  <a:pt x="55" y="129"/>
                </a:cubicBezTo>
                <a:cubicBezTo>
                  <a:pt x="55" y="129"/>
                  <a:pt x="56" y="133"/>
                  <a:pt x="55" y="134"/>
                </a:cubicBezTo>
                <a:cubicBezTo>
                  <a:pt x="55" y="135"/>
                  <a:pt x="56" y="137"/>
                  <a:pt x="56" y="137"/>
                </a:cubicBezTo>
                <a:cubicBezTo>
                  <a:pt x="53" y="139"/>
                  <a:pt x="53" y="139"/>
                  <a:pt x="53" y="139"/>
                </a:cubicBezTo>
                <a:cubicBezTo>
                  <a:pt x="53" y="139"/>
                  <a:pt x="50" y="144"/>
                  <a:pt x="50" y="145"/>
                </a:cubicBezTo>
                <a:cubicBezTo>
                  <a:pt x="50" y="145"/>
                  <a:pt x="51" y="152"/>
                  <a:pt x="52" y="153"/>
                </a:cubicBezTo>
                <a:cubicBezTo>
                  <a:pt x="53" y="154"/>
                  <a:pt x="55" y="157"/>
                  <a:pt x="55" y="157"/>
                </a:cubicBezTo>
                <a:cubicBezTo>
                  <a:pt x="56" y="158"/>
                  <a:pt x="57" y="163"/>
                  <a:pt x="57" y="164"/>
                </a:cubicBezTo>
                <a:cubicBezTo>
                  <a:pt x="58" y="165"/>
                  <a:pt x="61" y="170"/>
                  <a:pt x="61" y="170"/>
                </a:cubicBezTo>
                <a:cubicBezTo>
                  <a:pt x="61" y="170"/>
                  <a:pt x="60" y="173"/>
                  <a:pt x="59" y="173"/>
                </a:cubicBezTo>
                <a:cubicBezTo>
                  <a:pt x="59" y="173"/>
                  <a:pt x="54" y="176"/>
                  <a:pt x="54" y="176"/>
                </a:cubicBezTo>
                <a:cubicBezTo>
                  <a:pt x="54" y="176"/>
                  <a:pt x="52" y="181"/>
                  <a:pt x="52" y="181"/>
                </a:cubicBezTo>
                <a:cubicBezTo>
                  <a:pt x="52" y="181"/>
                  <a:pt x="50" y="188"/>
                  <a:pt x="50" y="188"/>
                </a:cubicBezTo>
                <a:cubicBezTo>
                  <a:pt x="50" y="188"/>
                  <a:pt x="44" y="194"/>
                  <a:pt x="44" y="195"/>
                </a:cubicBezTo>
                <a:cubicBezTo>
                  <a:pt x="44" y="195"/>
                  <a:pt x="43" y="199"/>
                  <a:pt x="43" y="200"/>
                </a:cubicBezTo>
                <a:cubicBezTo>
                  <a:pt x="42" y="200"/>
                  <a:pt x="41" y="207"/>
                  <a:pt x="41" y="207"/>
                </a:cubicBezTo>
                <a:cubicBezTo>
                  <a:pt x="32" y="211"/>
                  <a:pt x="32" y="211"/>
                  <a:pt x="32" y="211"/>
                </a:cubicBezTo>
                <a:cubicBezTo>
                  <a:pt x="31" y="215"/>
                  <a:pt x="31" y="215"/>
                  <a:pt x="31" y="215"/>
                </a:cubicBezTo>
                <a:cubicBezTo>
                  <a:pt x="32" y="216"/>
                  <a:pt x="33" y="216"/>
                  <a:pt x="33" y="216"/>
                </a:cubicBezTo>
                <a:cubicBezTo>
                  <a:pt x="34" y="216"/>
                  <a:pt x="38" y="218"/>
                  <a:pt x="38" y="219"/>
                </a:cubicBezTo>
                <a:cubicBezTo>
                  <a:pt x="38" y="219"/>
                  <a:pt x="37" y="221"/>
                  <a:pt x="37" y="222"/>
                </a:cubicBezTo>
                <a:cubicBezTo>
                  <a:pt x="37" y="222"/>
                  <a:pt x="40" y="225"/>
                  <a:pt x="41" y="225"/>
                </a:cubicBezTo>
                <a:cubicBezTo>
                  <a:pt x="41" y="226"/>
                  <a:pt x="40" y="228"/>
                  <a:pt x="40" y="228"/>
                </a:cubicBezTo>
                <a:cubicBezTo>
                  <a:pt x="40" y="229"/>
                  <a:pt x="38" y="231"/>
                  <a:pt x="38" y="231"/>
                </a:cubicBezTo>
                <a:cubicBezTo>
                  <a:pt x="38" y="234"/>
                  <a:pt x="38" y="234"/>
                  <a:pt x="38" y="234"/>
                </a:cubicBezTo>
                <a:cubicBezTo>
                  <a:pt x="42" y="245"/>
                  <a:pt x="42" y="245"/>
                  <a:pt x="42" y="245"/>
                </a:cubicBezTo>
                <a:cubicBezTo>
                  <a:pt x="46" y="246"/>
                  <a:pt x="46" y="246"/>
                  <a:pt x="46" y="246"/>
                </a:cubicBezTo>
                <a:cubicBezTo>
                  <a:pt x="46" y="263"/>
                  <a:pt x="46" y="263"/>
                  <a:pt x="46" y="263"/>
                </a:cubicBezTo>
                <a:cubicBezTo>
                  <a:pt x="35" y="263"/>
                  <a:pt x="35" y="263"/>
                  <a:pt x="35" y="263"/>
                </a:cubicBezTo>
                <a:cubicBezTo>
                  <a:pt x="45" y="276"/>
                  <a:pt x="45" y="276"/>
                  <a:pt x="45" y="276"/>
                </a:cubicBezTo>
                <a:cubicBezTo>
                  <a:pt x="48" y="304"/>
                  <a:pt x="48" y="304"/>
                  <a:pt x="48" y="304"/>
                </a:cubicBezTo>
                <a:cubicBezTo>
                  <a:pt x="106" y="306"/>
                  <a:pt x="106" y="306"/>
                  <a:pt x="106" y="306"/>
                </a:cubicBezTo>
                <a:cubicBezTo>
                  <a:pt x="108" y="304"/>
                  <a:pt x="108" y="304"/>
                  <a:pt x="108" y="304"/>
                </a:cubicBezTo>
                <a:cubicBezTo>
                  <a:pt x="109" y="304"/>
                  <a:pt x="109" y="304"/>
                  <a:pt x="109" y="304"/>
                </a:cubicBezTo>
                <a:cubicBezTo>
                  <a:pt x="109" y="304"/>
                  <a:pt x="107" y="314"/>
                  <a:pt x="106" y="314"/>
                </a:cubicBezTo>
                <a:cubicBezTo>
                  <a:pt x="106" y="315"/>
                  <a:pt x="105" y="321"/>
                  <a:pt x="105" y="321"/>
                </a:cubicBezTo>
                <a:cubicBezTo>
                  <a:pt x="105" y="321"/>
                  <a:pt x="105" y="327"/>
                  <a:pt x="105" y="328"/>
                </a:cubicBezTo>
                <a:cubicBezTo>
                  <a:pt x="105" y="328"/>
                  <a:pt x="106" y="331"/>
                  <a:pt x="106" y="331"/>
                </a:cubicBezTo>
                <a:cubicBezTo>
                  <a:pt x="107" y="332"/>
                  <a:pt x="106" y="336"/>
                  <a:pt x="106" y="336"/>
                </a:cubicBezTo>
                <a:cubicBezTo>
                  <a:pt x="106" y="336"/>
                  <a:pt x="118" y="346"/>
                  <a:pt x="118" y="346"/>
                </a:cubicBezTo>
                <a:cubicBezTo>
                  <a:pt x="118" y="347"/>
                  <a:pt x="120" y="347"/>
                  <a:pt x="121" y="346"/>
                </a:cubicBezTo>
                <a:cubicBezTo>
                  <a:pt x="122" y="346"/>
                  <a:pt x="124" y="344"/>
                  <a:pt x="124" y="344"/>
                </a:cubicBezTo>
                <a:cubicBezTo>
                  <a:pt x="129" y="351"/>
                  <a:pt x="129" y="351"/>
                  <a:pt x="129" y="351"/>
                </a:cubicBezTo>
                <a:cubicBezTo>
                  <a:pt x="134" y="356"/>
                  <a:pt x="134" y="356"/>
                  <a:pt x="134" y="356"/>
                </a:cubicBezTo>
                <a:cubicBezTo>
                  <a:pt x="140" y="360"/>
                  <a:pt x="140" y="360"/>
                  <a:pt x="140" y="360"/>
                </a:cubicBezTo>
                <a:cubicBezTo>
                  <a:pt x="144" y="357"/>
                  <a:pt x="144" y="357"/>
                  <a:pt x="144" y="357"/>
                </a:cubicBezTo>
                <a:cubicBezTo>
                  <a:pt x="153" y="355"/>
                  <a:pt x="153" y="355"/>
                  <a:pt x="153" y="355"/>
                </a:cubicBezTo>
                <a:cubicBezTo>
                  <a:pt x="162" y="340"/>
                  <a:pt x="162" y="340"/>
                  <a:pt x="162" y="340"/>
                </a:cubicBezTo>
                <a:cubicBezTo>
                  <a:pt x="172" y="341"/>
                  <a:pt x="172" y="341"/>
                  <a:pt x="172" y="341"/>
                </a:cubicBezTo>
                <a:cubicBezTo>
                  <a:pt x="178" y="337"/>
                  <a:pt x="178" y="337"/>
                  <a:pt x="178" y="337"/>
                </a:cubicBezTo>
                <a:cubicBezTo>
                  <a:pt x="186" y="334"/>
                  <a:pt x="186" y="334"/>
                  <a:pt x="186" y="334"/>
                </a:cubicBezTo>
                <a:cubicBezTo>
                  <a:pt x="191" y="340"/>
                  <a:pt x="191" y="340"/>
                  <a:pt x="191" y="340"/>
                </a:cubicBezTo>
                <a:cubicBezTo>
                  <a:pt x="200" y="342"/>
                  <a:pt x="200" y="342"/>
                  <a:pt x="200" y="342"/>
                </a:cubicBezTo>
                <a:cubicBezTo>
                  <a:pt x="202" y="347"/>
                  <a:pt x="202" y="347"/>
                  <a:pt x="202" y="347"/>
                </a:cubicBezTo>
                <a:cubicBezTo>
                  <a:pt x="206" y="347"/>
                  <a:pt x="206" y="347"/>
                  <a:pt x="206" y="347"/>
                </a:cubicBezTo>
                <a:cubicBezTo>
                  <a:pt x="214" y="352"/>
                  <a:pt x="214" y="352"/>
                  <a:pt x="214" y="352"/>
                </a:cubicBezTo>
                <a:cubicBezTo>
                  <a:pt x="219" y="352"/>
                  <a:pt x="219" y="352"/>
                  <a:pt x="219" y="352"/>
                </a:cubicBezTo>
                <a:cubicBezTo>
                  <a:pt x="219" y="352"/>
                  <a:pt x="224" y="351"/>
                  <a:pt x="225" y="350"/>
                </a:cubicBezTo>
                <a:cubicBezTo>
                  <a:pt x="226" y="350"/>
                  <a:pt x="232" y="346"/>
                  <a:pt x="232" y="346"/>
                </a:cubicBezTo>
                <a:cubicBezTo>
                  <a:pt x="236" y="345"/>
                  <a:pt x="236" y="345"/>
                  <a:pt x="236" y="345"/>
                </a:cubicBezTo>
                <a:cubicBezTo>
                  <a:pt x="236" y="345"/>
                  <a:pt x="240" y="349"/>
                  <a:pt x="241" y="350"/>
                </a:cubicBezTo>
                <a:cubicBezTo>
                  <a:pt x="243" y="351"/>
                  <a:pt x="245" y="353"/>
                  <a:pt x="245" y="353"/>
                </a:cubicBezTo>
                <a:cubicBezTo>
                  <a:pt x="249" y="351"/>
                  <a:pt x="249" y="351"/>
                  <a:pt x="249" y="351"/>
                </a:cubicBezTo>
                <a:cubicBezTo>
                  <a:pt x="251" y="347"/>
                  <a:pt x="251" y="347"/>
                  <a:pt x="251" y="347"/>
                </a:cubicBezTo>
                <a:cubicBezTo>
                  <a:pt x="251" y="347"/>
                  <a:pt x="256" y="343"/>
                  <a:pt x="257" y="342"/>
                </a:cubicBezTo>
                <a:cubicBezTo>
                  <a:pt x="257" y="342"/>
                  <a:pt x="263" y="338"/>
                  <a:pt x="263" y="338"/>
                </a:cubicBezTo>
                <a:cubicBezTo>
                  <a:pt x="264" y="351"/>
                  <a:pt x="264" y="351"/>
                  <a:pt x="264" y="351"/>
                </a:cubicBezTo>
                <a:cubicBezTo>
                  <a:pt x="260" y="353"/>
                  <a:pt x="260" y="353"/>
                  <a:pt x="260" y="353"/>
                </a:cubicBezTo>
                <a:cubicBezTo>
                  <a:pt x="257" y="356"/>
                  <a:pt x="257" y="356"/>
                  <a:pt x="257" y="356"/>
                </a:cubicBezTo>
                <a:cubicBezTo>
                  <a:pt x="254" y="362"/>
                  <a:pt x="254" y="362"/>
                  <a:pt x="254" y="362"/>
                </a:cubicBezTo>
                <a:cubicBezTo>
                  <a:pt x="267" y="363"/>
                  <a:pt x="267" y="363"/>
                  <a:pt x="267" y="363"/>
                </a:cubicBezTo>
                <a:cubicBezTo>
                  <a:pt x="282" y="366"/>
                  <a:pt x="282" y="366"/>
                  <a:pt x="282" y="366"/>
                </a:cubicBezTo>
                <a:cubicBezTo>
                  <a:pt x="283" y="359"/>
                  <a:pt x="283" y="359"/>
                  <a:pt x="283" y="359"/>
                </a:cubicBezTo>
                <a:cubicBezTo>
                  <a:pt x="279" y="356"/>
                  <a:pt x="279" y="356"/>
                  <a:pt x="279" y="356"/>
                </a:cubicBezTo>
                <a:cubicBezTo>
                  <a:pt x="279" y="343"/>
                  <a:pt x="279" y="343"/>
                  <a:pt x="279" y="343"/>
                </a:cubicBezTo>
                <a:cubicBezTo>
                  <a:pt x="284" y="329"/>
                  <a:pt x="284" y="329"/>
                  <a:pt x="284" y="329"/>
                </a:cubicBezTo>
                <a:cubicBezTo>
                  <a:pt x="287" y="324"/>
                  <a:pt x="287" y="324"/>
                  <a:pt x="287" y="324"/>
                </a:cubicBezTo>
                <a:cubicBezTo>
                  <a:pt x="294" y="320"/>
                  <a:pt x="294" y="320"/>
                  <a:pt x="294" y="320"/>
                </a:cubicBezTo>
                <a:cubicBezTo>
                  <a:pt x="294" y="316"/>
                  <a:pt x="294" y="316"/>
                  <a:pt x="294" y="316"/>
                </a:cubicBezTo>
                <a:cubicBezTo>
                  <a:pt x="299" y="314"/>
                  <a:pt x="299" y="314"/>
                  <a:pt x="299" y="314"/>
                </a:cubicBezTo>
                <a:cubicBezTo>
                  <a:pt x="300" y="311"/>
                  <a:pt x="300" y="311"/>
                  <a:pt x="300" y="311"/>
                </a:cubicBezTo>
                <a:cubicBezTo>
                  <a:pt x="297" y="306"/>
                  <a:pt x="297" y="306"/>
                  <a:pt x="297" y="306"/>
                </a:cubicBezTo>
                <a:cubicBezTo>
                  <a:pt x="297" y="306"/>
                  <a:pt x="302" y="304"/>
                  <a:pt x="303" y="303"/>
                </a:cubicBezTo>
                <a:cubicBezTo>
                  <a:pt x="303" y="302"/>
                  <a:pt x="303" y="300"/>
                  <a:pt x="303" y="300"/>
                </a:cubicBezTo>
                <a:cubicBezTo>
                  <a:pt x="309" y="298"/>
                  <a:pt x="309" y="298"/>
                  <a:pt x="309" y="298"/>
                </a:cubicBezTo>
                <a:cubicBezTo>
                  <a:pt x="311" y="292"/>
                  <a:pt x="311" y="292"/>
                  <a:pt x="311" y="292"/>
                </a:cubicBezTo>
                <a:cubicBezTo>
                  <a:pt x="311" y="292"/>
                  <a:pt x="315" y="290"/>
                  <a:pt x="317" y="290"/>
                </a:cubicBezTo>
                <a:cubicBezTo>
                  <a:pt x="318" y="289"/>
                  <a:pt x="324" y="290"/>
                  <a:pt x="324" y="290"/>
                </a:cubicBezTo>
                <a:cubicBezTo>
                  <a:pt x="324" y="290"/>
                  <a:pt x="329" y="280"/>
                  <a:pt x="329" y="279"/>
                </a:cubicBezTo>
                <a:cubicBezTo>
                  <a:pt x="329" y="278"/>
                  <a:pt x="331" y="273"/>
                  <a:pt x="331" y="272"/>
                </a:cubicBezTo>
                <a:cubicBezTo>
                  <a:pt x="331" y="271"/>
                  <a:pt x="331" y="266"/>
                  <a:pt x="331" y="266"/>
                </a:cubicBezTo>
                <a:cubicBezTo>
                  <a:pt x="338" y="262"/>
                  <a:pt x="338" y="262"/>
                  <a:pt x="338" y="262"/>
                </a:cubicBezTo>
                <a:cubicBezTo>
                  <a:pt x="341" y="258"/>
                  <a:pt x="341" y="258"/>
                  <a:pt x="341" y="258"/>
                </a:cubicBezTo>
                <a:cubicBezTo>
                  <a:pt x="347" y="261"/>
                  <a:pt x="347" y="261"/>
                  <a:pt x="347" y="261"/>
                </a:cubicBezTo>
                <a:cubicBezTo>
                  <a:pt x="350" y="258"/>
                  <a:pt x="350" y="258"/>
                  <a:pt x="350" y="258"/>
                </a:cubicBezTo>
                <a:cubicBezTo>
                  <a:pt x="353" y="251"/>
                  <a:pt x="353" y="251"/>
                  <a:pt x="353" y="251"/>
                </a:cubicBezTo>
                <a:cubicBezTo>
                  <a:pt x="354" y="238"/>
                  <a:pt x="354" y="238"/>
                  <a:pt x="354" y="238"/>
                </a:cubicBezTo>
                <a:cubicBezTo>
                  <a:pt x="354" y="231"/>
                  <a:pt x="354" y="231"/>
                  <a:pt x="354" y="231"/>
                </a:cubicBezTo>
                <a:cubicBezTo>
                  <a:pt x="360" y="225"/>
                  <a:pt x="360" y="225"/>
                  <a:pt x="360" y="225"/>
                </a:cubicBezTo>
                <a:cubicBezTo>
                  <a:pt x="358" y="222"/>
                  <a:pt x="358" y="222"/>
                  <a:pt x="358" y="222"/>
                </a:cubicBezTo>
                <a:cubicBezTo>
                  <a:pt x="358" y="216"/>
                  <a:pt x="358" y="216"/>
                  <a:pt x="358" y="216"/>
                </a:cubicBezTo>
                <a:cubicBezTo>
                  <a:pt x="367" y="203"/>
                  <a:pt x="367" y="203"/>
                  <a:pt x="367" y="203"/>
                </a:cubicBezTo>
                <a:cubicBezTo>
                  <a:pt x="366" y="195"/>
                  <a:pt x="366" y="195"/>
                  <a:pt x="366" y="195"/>
                </a:cubicBezTo>
                <a:cubicBezTo>
                  <a:pt x="369" y="191"/>
                  <a:pt x="369" y="191"/>
                  <a:pt x="369" y="191"/>
                </a:cubicBezTo>
                <a:cubicBezTo>
                  <a:pt x="369" y="186"/>
                  <a:pt x="369" y="186"/>
                  <a:pt x="369" y="186"/>
                </a:cubicBezTo>
                <a:cubicBezTo>
                  <a:pt x="369" y="186"/>
                  <a:pt x="366" y="183"/>
                  <a:pt x="365" y="183"/>
                </a:cubicBezTo>
                <a:cubicBezTo>
                  <a:pt x="365" y="182"/>
                  <a:pt x="363" y="179"/>
                  <a:pt x="363" y="179"/>
                </a:cubicBezTo>
                <a:cubicBezTo>
                  <a:pt x="363" y="179"/>
                  <a:pt x="365" y="176"/>
                  <a:pt x="365" y="175"/>
                </a:cubicBezTo>
                <a:cubicBezTo>
                  <a:pt x="366" y="174"/>
                  <a:pt x="366" y="170"/>
                  <a:pt x="366" y="170"/>
                </a:cubicBezTo>
                <a:cubicBezTo>
                  <a:pt x="367" y="170"/>
                  <a:pt x="364" y="163"/>
                  <a:pt x="364" y="163"/>
                </a:cubicBezTo>
                <a:cubicBezTo>
                  <a:pt x="364" y="162"/>
                  <a:pt x="366" y="156"/>
                  <a:pt x="366" y="155"/>
                </a:cubicBezTo>
                <a:cubicBezTo>
                  <a:pt x="366" y="155"/>
                  <a:pt x="364" y="150"/>
                  <a:pt x="363" y="149"/>
                </a:cubicBezTo>
                <a:cubicBezTo>
                  <a:pt x="363" y="149"/>
                  <a:pt x="365" y="145"/>
                  <a:pt x="365" y="145"/>
                </a:cubicBezTo>
                <a:cubicBezTo>
                  <a:pt x="365" y="145"/>
                  <a:pt x="363" y="141"/>
                  <a:pt x="363" y="140"/>
                </a:cubicBezTo>
                <a:cubicBezTo>
                  <a:pt x="362" y="139"/>
                  <a:pt x="366" y="130"/>
                  <a:pt x="366" y="130"/>
                </a:cubicBezTo>
                <a:cubicBezTo>
                  <a:pt x="367" y="114"/>
                  <a:pt x="367" y="114"/>
                  <a:pt x="367" y="114"/>
                </a:cubicBezTo>
                <a:cubicBezTo>
                  <a:pt x="373" y="101"/>
                  <a:pt x="373" y="101"/>
                  <a:pt x="373" y="101"/>
                </a:cubicBezTo>
                <a:cubicBezTo>
                  <a:pt x="373" y="101"/>
                  <a:pt x="372" y="96"/>
                  <a:pt x="373" y="95"/>
                </a:cubicBezTo>
                <a:cubicBezTo>
                  <a:pt x="373" y="95"/>
                  <a:pt x="377" y="88"/>
                  <a:pt x="377" y="88"/>
                </a:cubicBezTo>
                <a:cubicBezTo>
                  <a:pt x="377" y="88"/>
                  <a:pt x="380" y="84"/>
                  <a:pt x="380" y="84"/>
                </a:cubicBezTo>
                <a:cubicBezTo>
                  <a:pt x="380" y="83"/>
                  <a:pt x="380" y="83"/>
                  <a:pt x="380" y="83"/>
                </a:cubicBezTo>
                <a:cubicBezTo>
                  <a:pt x="327" y="80"/>
                  <a:pt x="327" y="80"/>
                  <a:pt x="327" y="80"/>
                </a:cubicBezTo>
                <a:lnTo>
                  <a:pt x="302" y="78"/>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1" name="Freeform 21">
            <a:extLst>
              <a:ext uri="{FF2B5EF4-FFF2-40B4-BE49-F238E27FC236}">
                <a16:creationId xmlns:a16="http://schemas.microsoft.com/office/drawing/2014/main" id="{85A6BEEE-773F-7612-31A5-9EE2856D0AAB}"/>
              </a:ext>
            </a:extLst>
          </p:cNvPr>
          <p:cNvSpPr>
            <a:spLocks/>
          </p:cNvSpPr>
          <p:nvPr/>
        </p:nvSpPr>
        <p:spPr bwMode="auto">
          <a:xfrm>
            <a:off x="1574740" y="4449097"/>
            <a:ext cx="691234" cy="758714"/>
          </a:xfrm>
          <a:custGeom>
            <a:avLst/>
            <a:gdLst>
              <a:gd name="T0" fmla="*/ 810412 w 242"/>
              <a:gd name="T1" fmla="*/ 259167 h 247"/>
              <a:gd name="T2" fmla="*/ 684855 w 242"/>
              <a:gd name="T3" fmla="*/ 201998 h 247"/>
              <a:gd name="T4" fmla="*/ 669636 w 242"/>
              <a:gd name="T5" fmla="*/ 175319 h 247"/>
              <a:gd name="T6" fmla="*/ 646808 w 242"/>
              <a:gd name="T7" fmla="*/ 163885 h 247"/>
              <a:gd name="T8" fmla="*/ 578322 w 242"/>
              <a:gd name="T9" fmla="*/ 110527 h 247"/>
              <a:gd name="T10" fmla="*/ 551689 w 242"/>
              <a:gd name="T11" fmla="*/ 72414 h 247"/>
              <a:gd name="T12" fmla="*/ 540275 w 242"/>
              <a:gd name="T13" fmla="*/ 30490 h 247"/>
              <a:gd name="T14" fmla="*/ 494618 w 242"/>
              <a:gd name="T15" fmla="*/ 72414 h 247"/>
              <a:gd name="T16" fmla="*/ 445156 w 242"/>
              <a:gd name="T17" fmla="*/ 45735 h 247"/>
              <a:gd name="T18" fmla="*/ 376670 w 242"/>
              <a:gd name="T19" fmla="*/ 68603 h 247"/>
              <a:gd name="T20" fmla="*/ 323404 w 242"/>
              <a:gd name="T21" fmla="*/ 30490 h 247"/>
              <a:gd name="T22" fmla="*/ 239699 w 242"/>
              <a:gd name="T23" fmla="*/ 11434 h 247"/>
              <a:gd name="T24" fmla="*/ 144581 w 242"/>
              <a:gd name="T25" fmla="*/ 80037 h 247"/>
              <a:gd name="T26" fmla="*/ 72290 w 242"/>
              <a:gd name="T27" fmla="*/ 83848 h 247"/>
              <a:gd name="T28" fmla="*/ 87509 w 242"/>
              <a:gd name="T29" fmla="*/ 144829 h 247"/>
              <a:gd name="T30" fmla="*/ 57071 w 242"/>
              <a:gd name="T31" fmla="*/ 205809 h 247"/>
              <a:gd name="T32" fmla="*/ 53267 w 242"/>
              <a:gd name="T33" fmla="*/ 247733 h 247"/>
              <a:gd name="T34" fmla="*/ 38048 w 242"/>
              <a:gd name="T35" fmla="*/ 377317 h 247"/>
              <a:gd name="T36" fmla="*/ 22829 w 242"/>
              <a:gd name="T37" fmla="*/ 442109 h 247"/>
              <a:gd name="T38" fmla="*/ 34243 w 242"/>
              <a:gd name="T39" fmla="*/ 484033 h 247"/>
              <a:gd name="T40" fmla="*/ 30438 w 242"/>
              <a:gd name="T41" fmla="*/ 506901 h 247"/>
              <a:gd name="T42" fmla="*/ 30438 w 242"/>
              <a:gd name="T43" fmla="*/ 560259 h 247"/>
              <a:gd name="T44" fmla="*/ 26633 w 242"/>
              <a:gd name="T45" fmla="*/ 590749 h 247"/>
              <a:gd name="T46" fmla="*/ 30438 w 242"/>
              <a:gd name="T47" fmla="*/ 625050 h 247"/>
              <a:gd name="T48" fmla="*/ 26633 w 242"/>
              <a:gd name="T49" fmla="*/ 647918 h 247"/>
              <a:gd name="T50" fmla="*/ 49462 w 242"/>
              <a:gd name="T51" fmla="*/ 674597 h 247"/>
              <a:gd name="T52" fmla="*/ 79900 w 242"/>
              <a:gd name="T53" fmla="*/ 682220 h 247"/>
              <a:gd name="T54" fmla="*/ 171214 w 242"/>
              <a:gd name="T55" fmla="*/ 693654 h 247"/>
              <a:gd name="T56" fmla="*/ 209261 w 242"/>
              <a:gd name="T57" fmla="*/ 674597 h 247"/>
              <a:gd name="T58" fmla="*/ 247309 w 242"/>
              <a:gd name="T59" fmla="*/ 693654 h 247"/>
              <a:gd name="T60" fmla="*/ 308185 w 242"/>
              <a:gd name="T61" fmla="*/ 731766 h 247"/>
              <a:gd name="T62" fmla="*/ 315794 w 242"/>
              <a:gd name="T63" fmla="*/ 766068 h 247"/>
              <a:gd name="T64" fmla="*/ 319599 w 242"/>
              <a:gd name="T65" fmla="*/ 811803 h 247"/>
              <a:gd name="T66" fmla="*/ 334818 w 242"/>
              <a:gd name="T67" fmla="*/ 884218 h 247"/>
              <a:gd name="T68" fmla="*/ 350037 w 242"/>
              <a:gd name="T69" fmla="*/ 929953 h 247"/>
              <a:gd name="T70" fmla="*/ 490813 w 242"/>
              <a:gd name="T71" fmla="*/ 941387 h 247"/>
              <a:gd name="T72" fmla="*/ 521251 w 242"/>
              <a:gd name="T73" fmla="*/ 857539 h 247"/>
              <a:gd name="T74" fmla="*/ 601151 w 242"/>
              <a:gd name="T75" fmla="*/ 773691 h 247"/>
              <a:gd name="T76" fmla="*/ 662027 w 242"/>
              <a:gd name="T77" fmla="*/ 720333 h 247"/>
              <a:gd name="T78" fmla="*/ 738122 w 242"/>
              <a:gd name="T79" fmla="*/ 663163 h 247"/>
              <a:gd name="T80" fmla="*/ 768560 w 242"/>
              <a:gd name="T81" fmla="*/ 609805 h 247"/>
              <a:gd name="T82" fmla="*/ 798998 w 242"/>
              <a:gd name="T83" fmla="*/ 560259 h 247"/>
              <a:gd name="T84" fmla="*/ 833241 w 242"/>
              <a:gd name="T85" fmla="*/ 491656 h 247"/>
              <a:gd name="T86" fmla="*/ 882702 w 242"/>
              <a:gd name="T87" fmla="*/ 430675 h 247"/>
              <a:gd name="T88" fmla="*/ 901726 w 242"/>
              <a:gd name="T89" fmla="*/ 350638 h 247"/>
              <a:gd name="T90" fmla="*/ 901726 w 242"/>
              <a:gd name="T91" fmla="*/ 289658 h 2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47">
                <a:moveTo>
                  <a:pt x="231" y="76"/>
                </a:moveTo>
                <a:cubicBezTo>
                  <a:pt x="231" y="75"/>
                  <a:pt x="221" y="72"/>
                  <a:pt x="221" y="72"/>
                </a:cubicBezTo>
                <a:cubicBezTo>
                  <a:pt x="213" y="68"/>
                  <a:pt x="213" y="68"/>
                  <a:pt x="213" y="68"/>
                </a:cubicBezTo>
                <a:cubicBezTo>
                  <a:pt x="193" y="59"/>
                  <a:pt x="193" y="59"/>
                  <a:pt x="193" y="59"/>
                </a:cubicBezTo>
                <a:cubicBezTo>
                  <a:pt x="190" y="53"/>
                  <a:pt x="190" y="53"/>
                  <a:pt x="190" y="53"/>
                </a:cubicBezTo>
                <a:cubicBezTo>
                  <a:pt x="180" y="53"/>
                  <a:pt x="180" y="53"/>
                  <a:pt x="180" y="53"/>
                </a:cubicBezTo>
                <a:cubicBezTo>
                  <a:pt x="175" y="53"/>
                  <a:pt x="175" y="53"/>
                  <a:pt x="175" y="53"/>
                </a:cubicBezTo>
                <a:cubicBezTo>
                  <a:pt x="175" y="48"/>
                  <a:pt x="175" y="48"/>
                  <a:pt x="175" y="48"/>
                </a:cubicBezTo>
                <a:cubicBezTo>
                  <a:pt x="175" y="48"/>
                  <a:pt x="176" y="46"/>
                  <a:pt x="176" y="46"/>
                </a:cubicBezTo>
                <a:cubicBezTo>
                  <a:pt x="177" y="45"/>
                  <a:pt x="179" y="42"/>
                  <a:pt x="179" y="42"/>
                </a:cubicBezTo>
                <a:cubicBezTo>
                  <a:pt x="175" y="40"/>
                  <a:pt x="175" y="40"/>
                  <a:pt x="175" y="40"/>
                </a:cubicBezTo>
                <a:cubicBezTo>
                  <a:pt x="170" y="43"/>
                  <a:pt x="170" y="43"/>
                  <a:pt x="170" y="43"/>
                </a:cubicBezTo>
                <a:cubicBezTo>
                  <a:pt x="167" y="38"/>
                  <a:pt x="167" y="38"/>
                  <a:pt x="167" y="38"/>
                </a:cubicBezTo>
                <a:cubicBezTo>
                  <a:pt x="167" y="32"/>
                  <a:pt x="167" y="32"/>
                  <a:pt x="167" y="32"/>
                </a:cubicBezTo>
                <a:cubicBezTo>
                  <a:pt x="152" y="29"/>
                  <a:pt x="152" y="29"/>
                  <a:pt x="152" y="29"/>
                </a:cubicBezTo>
                <a:cubicBezTo>
                  <a:pt x="139" y="28"/>
                  <a:pt x="139" y="28"/>
                  <a:pt x="139" y="28"/>
                </a:cubicBezTo>
                <a:cubicBezTo>
                  <a:pt x="142" y="22"/>
                  <a:pt x="142" y="22"/>
                  <a:pt x="142" y="22"/>
                </a:cubicBezTo>
                <a:cubicBezTo>
                  <a:pt x="145" y="19"/>
                  <a:pt x="145" y="19"/>
                  <a:pt x="145" y="19"/>
                </a:cubicBezTo>
                <a:cubicBezTo>
                  <a:pt x="149" y="17"/>
                  <a:pt x="149" y="17"/>
                  <a:pt x="149" y="17"/>
                </a:cubicBezTo>
                <a:cubicBezTo>
                  <a:pt x="148" y="4"/>
                  <a:pt x="148" y="4"/>
                  <a:pt x="148" y="4"/>
                </a:cubicBezTo>
                <a:cubicBezTo>
                  <a:pt x="148" y="4"/>
                  <a:pt x="142" y="8"/>
                  <a:pt x="142" y="8"/>
                </a:cubicBezTo>
                <a:cubicBezTo>
                  <a:pt x="141" y="9"/>
                  <a:pt x="136" y="13"/>
                  <a:pt x="136" y="13"/>
                </a:cubicBezTo>
                <a:cubicBezTo>
                  <a:pt x="134" y="17"/>
                  <a:pt x="134" y="17"/>
                  <a:pt x="134" y="17"/>
                </a:cubicBezTo>
                <a:cubicBezTo>
                  <a:pt x="130" y="19"/>
                  <a:pt x="130" y="19"/>
                  <a:pt x="130" y="19"/>
                </a:cubicBezTo>
                <a:cubicBezTo>
                  <a:pt x="130" y="19"/>
                  <a:pt x="128" y="17"/>
                  <a:pt x="126" y="16"/>
                </a:cubicBezTo>
                <a:cubicBezTo>
                  <a:pt x="125" y="15"/>
                  <a:pt x="121" y="11"/>
                  <a:pt x="121" y="11"/>
                </a:cubicBezTo>
                <a:cubicBezTo>
                  <a:pt x="117" y="12"/>
                  <a:pt x="117" y="12"/>
                  <a:pt x="117" y="12"/>
                </a:cubicBezTo>
                <a:cubicBezTo>
                  <a:pt x="117" y="12"/>
                  <a:pt x="111" y="16"/>
                  <a:pt x="110" y="16"/>
                </a:cubicBezTo>
                <a:cubicBezTo>
                  <a:pt x="109" y="17"/>
                  <a:pt x="104" y="18"/>
                  <a:pt x="104" y="18"/>
                </a:cubicBezTo>
                <a:cubicBezTo>
                  <a:pt x="99" y="18"/>
                  <a:pt x="99" y="18"/>
                  <a:pt x="99" y="18"/>
                </a:cubicBezTo>
                <a:cubicBezTo>
                  <a:pt x="91" y="13"/>
                  <a:pt x="91" y="13"/>
                  <a:pt x="91" y="13"/>
                </a:cubicBezTo>
                <a:cubicBezTo>
                  <a:pt x="87" y="13"/>
                  <a:pt x="87" y="13"/>
                  <a:pt x="87" y="13"/>
                </a:cubicBezTo>
                <a:cubicBezTo>
                  <a:pt x="85" y="8"/>
                  <a:pt x="85" y="8"/>
                  <a:pt x="85" y="8"/>
                </a:cubicBezTo>
                <a:cubicBezTo>
                  <a:pt x="76" y="6"/>
                  <a:pt x="76" y="6"/>
                  <a:pt x="76" y="6"/>
                </a:cubicBezTo>
                <a:cubicBezTo>
                  <a:pt x="71" y="0"/>
                  <a:pt x="71" y="0"/>
                  <a:pt x="71" y="0"/>
                </a:cubicBezTo>
                <a:cubicBezTo>
                  <a:pt x="63" y="3"/>
                  <a:pt x="63" y="3"/>
                  <a:pt x="63" y="3"/>
                </a:cubicBezTo>
                <a:cubicBezTo>
                  <a:pt x="57" y="7"/>
                  <a:pt x="57" y="7"/>
                  <a:pt x="57" y="7"/>
                </a:cubicBezTo>
                <a:cubicBezTo>
                  <a:pt x="47" y="6"/>
                  <a:pt x="47" y="6"/>
                  <a:pt x="47" y="6"/>
                </a:cubicBezTo>
                <a:cubicBezTo>
                  <a:pt x="38" y="21"/>
                  <a:pt x="38" y="21"/>
                  <a:pt x="38" y="21"/>
                </a:cubicBezTo>
                <a:cubicBezTo>
                  <a:pt x="29" y="23"/>
                  <a:pt x="29" y="23"/>
                  <a:pt x="29" y="23"/>
                </a:cubicBezTo>
                <a:cubicBezTo>
                  <a:pt x="25" y="26"/>
                  <a:pt x="25" y="26"/>
                  <a:pt x="25" y="26"/>
                </a:cubicBezTo>
                <a:cubicBezTo>
                  <a:pt x="19" y="22"/>
                  <a:pt x="19" y="22"/>
                  <a:pt x="19" y="22"/>
                </a:cubicBezTo>
                <a:cubicBezTo>
                  <a:pt x="14" y="17"/>
                  <a:pt x="14" y="17"/>
                  <a:pt x="14" y="17"/>
                </a:cubicBezTo>
                <a:cubicBezTo>
                  <a:pt x="14" y="17"/>
                  <a:pt x="14" y="25"/>
                  <a:pt x="14" y="25"/>
                </a:cubicBezTo>
                <a:cubicBezTo>
                  <a:pt x="14" y="25"/>
                  <a:pt x="23" y="38"/>
                  <a:pt x="23" y="38"/>
                </a:cubicBezTo>
                <a:cubicBezTo>
                  <a:pt x="20" y="39"/>
                  <a:pt x="20" y="39"/>
                  <a:pt x="20" y="39"/>
                </a:cubicBezTo>
                <a:cubicBezTo>
                  <a:pt x="20" y="39"/>
                  <a:pt x="18" y="45"/>
                  <a:pt x="17" y="46"/>
                </a:cubicBezTo>
                <a:cubicBezTo>
                  <a:pt x="17" y="47"/>
                  <a:pt x="15" y="53"/>
                  <a:pt x="15" y="54"/>
                </a:cubicBezTo>
                <a:cubicBezTo>
                  <a:pt x="15" y="55"/>
                  <a:pt x="14" y="57"/>
                  <a:pt x="14" y="58"/>
                </a:cubicBezTo>
                <a:cubicBezTo>
                  <a:pt x="13" y="60"/>
                  <a:pt x="13" y="61"/>
                  <a:pt x="13" y="61"/>
                </a:cubicBezTo>
                <a:cubicBezTo>
                  <a:pt x="13" y="61"/>
                  <a:pt x="14" y="65"/>
                  <a:pt x="14" y="65"/>
                </a:cubicBezTo>
                <a:cubicBezTo>
                  <a:pt x="14" y="65"/>
                  <a:pt x="12" y="67"/>
                  <a:pt x="12" y="67"/>
                </a:cubicBezTo>
                <a:cubicBezTo>
                  <a:pt x="2" y="92"/>
                  <a:pt x="2" y="92"/>
                  <a:pt x="2" y="92"/>
                </a:cubicBezTo>
                <a:cubicBezTo>
                  <a:pt x="10" y="99"/>
                  <a:pt x="10" y="99"/>
                  <a:pt x="10" y="99"/>
                </a:cubicBezTo>
                <a:cubicBezTo>
                  <a:pt x="1" y="104"/>
                  <a:pt x="1" y="104"/>
                  <a:pt x="1" y="104"/>
                </a:cubicBezTo>
                <a:cubicBezTo>
                  <a:pt x="0" y="107"/>
                  <a:pt x="0" y="107"/>
                  <a:pt x="0" y="107"/>
                </a:cubicBezTo>
                <a:cubicBezTo>
                  <a:pt x="6" y="116"/>
                  <a:pt x="6" y="116"/>
                  <a:pt x="6" y="116"/>
                </a:cubicBezTo>
                <a:cubicBezTo>
                  <a:pt x="6" y="125"/>
                  <a:pt x="6" y="125"/>
                  <a:pt x="6" y="125"/>
                </a:cubicBezTo>
                <a:cubicBezTo>
                  <a:pt x="6" y="125"/>
                  <a:pt x="9" y="125"/>
                  <a:pt x="9" y="126"/>
                </a:cubicBezTo>
                <a:cubicBezTo>
                  <a:pt x="10" y="126"/>
                  <a:pt x="9" y="127"/>
                  <a:pt x="9" y="127"/>
                </a:cubicBezTo>
                <a:cubicBezTo>
                  <a:pt x="9" y="128"/>
                  <a:pt x="7" y="130"/>
                  <a:pt x="7" y="130"/>
                </a:cubicBezTo>
                <a:cubicBezTo>
                  <a:pt x="7" y="130"/>
                  <a:pt x="10" y="131"/>
                  <a:pt x="9" y="132"/>
                </a:cubicBezTo>
                <a:cubicBezTo>
                  <a:pt x="9" y="132"/>
                  <a:pt x="8" y="133"/>
                  <a:pt x="8" y="133"/>
                </a:cubicBezTo>
                <a:cubicBezTo>
                  <a:pt x="9" y="134"/>
                  <a:pt x="12" y="135"/>
                  <a:pt x="12" y="135"/>
                </a:cubicBezTo>
                <a:cubicBezTo>
                  <a:pt x="12" y="135"/>
                  <a:pt x="11" y="145"/>
                  <a:pt x="11" y="145"/>
                </a:cubicBezTo>
                <a:cubicBezTo>
                  <a:pt x="10" y="145"/>
                  <a:pt x="8" y="147"/>
                  <a:pt x="8" y="147"/>
                </a:cubicBezTo>
                <a:cubicBezTo>
                  <a:pt x="8" y="148"/>
                  <a:pt x="10" y="150"/>
                  <a:pt x="10" y="150"/>
                </a:cubicBezTo>
                <a:cubicBezTo>
                  <a:pt x="10" y="150"/>
                  <a:pt x="8" y="152"/>
                  <a:pt x="8" y="153"/>
                </a:cubicBezTo>
                <a:cubicBezTo>
                  <a:pt x="7" y="153"/>
                  <a:pt x="7" y="154"/>
                  <a:pt x="7" y="155"/>
                </a:cubicBezTo>
                <a:cubicBezTo>
                  <a:pt x="7" y="156"/>
                  <a:pt x="8" y="158"/>
                  <a:pt x="8" y="158"/>
                </a:cubicBezTo>
                <a:cubicBezTo>
                  <a:pt x="8" y="159"/>
                  <a:pt x="9" y="159"/>
                  <a:pt x="9" y="160"/>
                </a:cubicBezTo>
                <a:cubicBezTo>
                  <a:pt x="9" y="161"/>
                  <a:pt x="8" y="163"/>
                  <a:pt x="8" y="164"/>
                </a:cubicBezTo>
                <a:cubicBezTo>
                  <a:pt x="7" y="165"/>
                  <a:pt x="7" y="166"/>
                  <a:pt x="7" y="166"/>
                </a:cubicBezTo>
                <a:cubicBezTo>
                  <a:pt x="7" y="167"/>
                  <a:pt x="8" y="168"/>
                  <a:pt x="8" y="168"/>
                </a:cubicBezTo>
                <a:cubicBezTo>
                  <a:pt x="8" y="168"/>
                  <a:pt x="8" y="169"/>
                  <a:pt x="7" y="170"/>
                </a:cubicBezTo>
                <a:cubicBezTo>
                  <a:pt x="7" y="170"/>
                  <a:pt x="5" y="172"/>
                  <a:pt x="6" y="173"/>
                </a:cubicBezTo>
                <a:cubicBezTo>
                  <a:pt x="6" y="174"/>
                  <a:pt x="9" y="177"/>
                  <a:pt x="9" y="177"/>
                </a:cubicBezTo>
                <a:cubicBezTo>
                  <a:pt x="13" y="177"/>
                  <a:pt x="13" y="177"/>
                  <a:pt x="13" y="177"/>
                </a:cubicBezTo>
                <a:cubicBezTo>
                  <a:pt x="17" y="177"/>
                  <a:pt x="17" y="177"/>
                  <a:pt x="17" y="177"/>
                </a:cubicBezTo>
                <a:cubicBezTo>
                  <a:pt x="19" y="176"/>
                  <a:pt x="19" y="176"/>
                  <a:pt x="19" y="176"/>
                </a:cubicBezTo>
                <a:cubicBezTo>
                  <a:pt x="21" y="179"/>
                  <a:pt x="21" y="179"/>
                  <a:pt x="21" y="179"/>
                </a:cubicBezTo>
                <a:cubicBezTo>
                  <a:pt x="26" y="181"/>
                  <a:pt x="26" y="181"/>
                  <a:pt x="26" y="181"/>
                </a:cubicBezTo>
                <a:cubicBezTo>
                  <a:pt x="40" y="181"/>
                  <a:pt x="40" y="181"/>
                  <a:pt x="40" y="181"/>
                </a:cubicBezTo>
                <a:cubicBezTo>
                  <a:pt x="45" y="182"/>
                  <a:pt x="45" y="182"/>
                  <a:pt x="45" y="182"/>
                </a:cubicBezTo>
                <a:cubicBezTo>
                  <a:pt x="45" y="182"/>
                  <a:pt x="48" y="181"/>
                  <a:pt x="48" y="181"/>
                </a:cubicBezTo>
                <a:cubicBezTo>
                  <a:pt x="49" y="181"/>
                  <a:pt x="51" y="182"/>
                  <a:pt x="51" y="182"/>
                </a:cubicBezTo>
                <a:cubicBezTo>
                  <a:pt x="55" y="177"/>
                  <a:pt x="55" y="177"/>
                  <a:pt x="55" y="177"/>
                </a:cubicBezTo>
                <a:cubicBezTo>
                  <a:pt x="59" y="176"/>
                  <a:pt x="59" y="176"/>
                  <a:pt x="59" y="176"/>
                </a:cubicBezTo>
                <a:cubicBezTo>
                  <a:pt x="62" y="181"/>
                  <a:pt x="62" y="181"/>
                  <a:pt x="62" y="181"/>
                </a:cubicBezTo>
                <a:cubicBezTo>
                  <a:pt x="65" y="182"/>
                  <a:pt x="65" y="182"/>
                  <a:pt x="65" y="182"/>
                </a:cubicBezTo>
                <a:cubicBezTo>
                  <a:pt x="77" y="182"/>
                  <a:pt x="77" y="182"/>
                  <a:pt x="77" y="182"/>
                </a:cubicBezTo>
                <a:cubicBezTo>
                  <a:pt x="81" y="186"/>
                  <a:pt x="81" y="186"/>
                  <a:pt x="81" y="186"/>
                </a:cubicBezTo>
                <a:cubicBezTo>
                  <a:pt x="81" y="192"/>
                  <a:pt x="81" y="192"/>
                  <a:pt x="81" y="192"/>
                </a:cubicBezTo>
                <a:cubicBezTo>
                  <a:pt x="85" y="195"/>
                  <a:pt x="85" y="195"/>
                  <a:pt x="85" y="195"/>
                </a:cubicBezTo>
                <a:cubicBezTo>
                  <a:pt x="85" y="195"/>
                  <a:pt x="85" y="198"/>
                  <a:pt x="84" y="199"/>
                </a:cubicBezTo>
                <a:cubicBezTo>
                  <a:pt x="84" y="199"/>
                  <a:pt x="83" y="201"/>
                  <a:pt x="83" y="201"/>
                </a:cubicBezTo>
                <a:cubicBezTo>
                  <a:pt x="83" y="202"/>
                  <a:pt x="83" y="206"/>
                  <a:pt x="83" y="206"/>
                </a:cubicBezTo>
                <a:cubicBezTo>
                  <a:pt x="84" y="207"/>
                  <a:pt x="84" y="207"/>
                  <a:pt x="84" y="207"/>
                </a:cubicBezTo>
                <a:cubicBezTo>
                  <a:pt x="84" y="213"/>
                  <a:pt x="84" y="213"/>
                  <a:pt x="84" y="213"/>
                </a:cubicBezTo>
                <a:cubicBezTo>
                  <a:pt x="84" y="213"/>
                  <a:pt x="86" y="214"/>
                  <a:pt x="87" y="214"/>
                </a:cubicBezTo>
                <a:cubicBezTo>
                  <a:pt x="87" y="215"/>
                  <a:pt x="88" y="216"/>
                  <a:pt x="88" y="216"/>
                </a:cubicBezTo>
                <a:cubicBezTo>
                  <a:pt x="88" y="232"/>
                  <a:pt x="88" y="232"/>
                  <a:pt x="88" y="232"/>
                </a:cubicBezTo>
                <a:cubicBezTo>
                  <a:pt x="88" y="232"/>
                  <a:pt x="90" y="234"/>
                  <a:pt x="90" y="234"/>
                </a:cubicBezTo>
                <a:cubicBezTo>
                  <a:pt x="91" y="234"/>
                  <a:pt x="92" y="236"/>
                  <a:pt x="92" y="237"/>
                </a:cubicBezTo>
                <a:cubicBezTo>
                  <a:pt x="92" y="238"/>
                  <a:pt x="92" y="244"/>
                  <a:pt x="92" y="244"/>
                </a:cubicBezTo>
                <a:cubicBezTo>
                  <a:pt x="103" y="244"/>
                  <a:pt x="103" y="244"/>
                  <a:pt x="103" y="244"/>
                </a:cubicBezTo>
                <a:cubicBezTo>
                  <a:pt x="118" y="238"/>
                  <a:pt x="118" y="238"/>
                  <a:pt x="118" y="238"/>
                </a:cubicBezTo>
                <a:cubicBezTo>
                  <a:pt x="118" y="238"/>
                  <a:pt x="130" y="247"/>
                  <a:pt x="129" y="247"/>
                </a:cubicBezTo>
                <a:cubicBezTo>
                  <a:pt x="136" y="243"/>
                  <a:pt x="136" y="243"/>
                  <a:pt x="136" y="243"/>
                </a:cubicBezTo>
                <a:cubicBezTo>
                  <a:pt x="136" y="235"/>
                  <a:pt x="136" y="235"/>
                  <a:pt x="136" y="235"/>
                </a:cubicBezTo>
                <a:cubicBezTo>
                  <a:pt x="137" y="225"/>
                  <a:pt x="137" y="225"/>
                  <a:pt x="137" y="225"/>
                </a:cubicBezTo>
                <a:cubicBezTo>
                  <a:pt x="137" y="225"/>
                  <a:pt x="146" y="223"/>
                  <a:pt x="147" y="222"/>
                </a:cubicBezTo>
                <a:cubicBezTo>
                  <a:pt x="147" y="221"/>
                  <a:pt x="151" y="206"/>
                  <a:pt x="151" y="206"/>
                </a:cubicBezTo>
                <a:cubicBezTo>
                  <a:pt x="158" y="203"/>
                  <a:pt x="158" y="203"/>
                  <a:pt x="158" y="203"/>
                </a:cubicBezTo>
                <a:cubicBezTo>
                  <a:pt x="167" y="196"/>
                  <a:pt x="167" y="196"/>
                  <a:pt x="167" y="196"/>
                </a:cubicBezTo>
                <a:cubicBezTo>
                  <a:pt x="170" y="192"/>
                  <a:pt x="170" y="192"/>
                  <a:pt x="170" y="192"/>
                </a:cubicBezTo>
                <a:cubicBezTo>
                  <a:pt x="170" y="192"/>
                  <a:pt x="173" y="189"/>
                  <a:pt x="174" y="189"/>
                </a:cubicBezTo>
                <a:cubicBezTo>
                  <a:pt x="174" y="189"/>
                  <a:pt x="179" y="186"/>
                  <a:pt x="181" y="185"/>
                </a:cubicBezTo>
                <a:cubicBezTo>
                  <a:pt x="183" y="184"/>
                  <a:pt x="191" y="179"/>
                  <a:pt x="191" y="179"/>
                </a:cubicBezTo>
                <a:cubicBezTo>
                  <a:pt x="191" y="179"/>
                  <a:pt x="193" y="175"/>
                  <a:pt x="194" y="174"/>
                </a:cubicBezTo>
                <a:cubicBezTo>
                  <a:pt x="194" y="172"/>
                  <a:pt x="196" y="169"/>
                  <a:pt x="196" y="169"/>
                </a:cubicBezTo>
                <a:cubicBezTo>
                  <a:pt x="201" y="165"/>
                  <a:pt x="201" y="165"/>
                  <a:pt x="201" y="165"/>
                </a:cubicBezTo>
                <a:cubicBezTo>
                  <a:pt x="201" y="165"/>
                  <a:pt x="202" y="161"/>
                  <a:pt x="202" y="160"/>
                </a:cubicBezTo>
                <a:cubicBezTo>
                  <a:pt x="202" y="159"/>
                  <a:pt x="203" y="155"/>
                  <a:pt x="203" y="155"/>
                </a:cubicBezTo>
                <a:cubicBezTo>
                  <a:pt x="203" y="155"/>
                  <a:pt x="206" y="155"/>
                  <a:pt x="207" y="154"/>
                </a:cubicBezTo>
                <a:cubicBezTo>
                  <a:pt x="208" y="153"/>
                  <a:pt x="209" y="149"/>
                  <a:pt x="210" y="147"/>
                </a:cubicBezTo>
                <a:cubicBezTo>
                  <a:pt x="211" y="145"/>
                  <a:pt x="210" y="140"/>
                  <a:pt x="210" y="140"/>
                </a:cubicBezTo>
                <a:cubicBezTo>
                  <a:pt x="210" y="140"/>
                  <a:pt x="217" y="134"/>
                  <a:pt x="218" y="134"/>
                </a:cubicBezTo>
                <a:cubicBezTo>
                  <a:pt x="218" y="133"/>
                  <a:pt x="219" y="129"/>
                  <a:pt x="219" y="129"/>
                </a:cubicBezTo>
                <a:cubicBezTo>
                  <a:pt x="219" y="129"/>
                  <a:pt x="219" y="124"/>
                  <a:pt x="219" y="123"/>
                </a:cubicBezTo>
                <a:cubicBezTo>
                  <a:pt x="219" y="123"/>
                  <a:pt x="225" y="115"/>
                  <a:pt x="225" y="114"/>
                </a:cubicBezTo>
                <a:cubicBezTo>
                  <a:pt x="225" y="114"/>
                  <a:pt x="230" y="114"/>
                  <a:pt x="232" y="113"/>
                </a:cubicBezTo>
                <a:cubicBezTo>
                  <a:pt x="233" y="112"/>
                  <a:pt x="238" y="109"/>
                  <a:pt x="238" y="108"/>
                </a:cubicBezTo>
                <a:cubicBezTo>
                  <a:pt x="238" y="108"/>
                  <a:pt x="239" y="104"/>
                  <a:pt x="239" y="104"/>
                </a:cubicBezTo>
                <a:cubicBezTo>
                  <a:pt x="237" y="92"/>
                  <a:pt x="237" y="92"/>
                  <a:pt x="237" y="92"/>
                </a:cubicBezTo>
                <a:cubicBezTo>
                  <a:pt x="239" y="86"/>
                  <a:pt x="239" y="86"/>
                  <a:pt x="239" y="86"/>
                </a:cubicBezTo>
                <a:cubicBezTo>
                  <a:pt x="242" y="85"/>
                  <a:pt x="242" y="85"/>
                  <a:pt x="242" y="85"/>
                </a:cubicBezTo>
                <a:cubicBezTo>
                  <a:pt x="237" y="76"/>
                  <a:pt x="237" y="76"/>
                  <a:pt x="237" y="76"/>
                </a:cubicBezTo>
                <a:cubicBezTo>
                  <a:pt x="237" y="76"/>
                  <a:pt x="232" y="76"/>
                  <a:pt x="231" y="76"/>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23">
            <a:extLst>
              <a:ext uri="{FF2B5EF4-FFF2-40B4-BE49-F238E27FC236}">
                <a16:creationId xmlns:a16="http://schemas.microsoft.com/office/drawing/2014/main" id="{2384A0AE-26AE-78D3-C284-7207FAEB52CD}"/>
              </a:ext>
            </a:extLst>
          </p:cNvPr>
          <p:cNvSpPr>
            <a:spLocks/>
          </p:cNvSpPr>
          <p:nvPr/>
        </p:nvSpPr>
        <p:spPr bwMode="auto">
          <a:xfrm>
            <a:off x="2494795" y="2778133"/>
            <a:ext cx="639987" cy="949353"/>
          </a:xfrm>
          <a:custGeom>
            <a:avLst/>
            <a:gdLst>
              <a:gd name="T0" fmla="*/ 814431 w 224"/>
              <a:gd name="T1" fmla="*/ 209663 h 309"/>
              <a:gd name="T2" fmla="*/ 734510 w 224"/>
              <a:gd name="T3" fmla="*/ 194415 h 309"/>
              <a:gd name="T4" fmla="*/ 654589 w 224"/>
              <a:gd name="T5" fmla="*/ 163918 h 309"/>
              <a:gd name="T6" fmla="*/ 635560 w 224"/>
              <a:gd name="T7" fmla="*/ 190603 h 309"/>
              <a:gd name="T8" fmla="*/ 608920 w 224"/>
              <a:gd name="T9" fmla="*/ 175355 h 309"/>
              <a:gd name="T10" fmla="*/ 589891 w 224"/>
              <a:gd name="T11" fmla="*/ 182979 h 309"/>
              <a:gd name="T12" fmla="*/ 528999 w 224"/>
              <a:gd name="T13" fmla="*/ 221099 h 309"/>
              <a:gd name="T14" fmla="*/ 563251 w 224"/>
              <a:gd name="T15" fmla="*/ 182979 h 309"/>
              <a:gd name="T16" fmla="*/ 528999 w 224"/>
              <a:gd name="T17" fmla="*/ 190603 h 309"/>
              <a:gd name="T18" fmla="*/ 521388 w 224"/>
              <a:gd name="T19" fmla="*/ 232535 h 309"/>
              <a:gd name="T20" fmla="*/ 475719 w 224"/>
              <a:gd name="T21" fmla="*/ 282092 h 309"/>
              <a:gd name="T22" fmla="*/ 479525 w 224"/>
              <a:gd name="T23" fmla="*/ 263032 h 309"/>
              <a:gd name="T24" fmla="*/ 494748 w 224"/>
              <a:gd name="T25" fmla="*/ 213475 h 309"/>
              <a:gd name="T26" fmla="*/ 528999 w 224"/>
              <a:gd name="T27" fmla="*/ 160106 h 309"/>
              <a:gd name="T28" fmla="*/ 498553 w 224"/>
              <a:gd name="T29" fmla="*/ 156294 h 309"/>
              <a:gd name="T30" fmla="*/ 487136 w 224"/>
              <a:gd name="T31" fmla="*/ 156294 h 309"/>
              <a:gd name="T32" fmla="*/ 509971 w 224"/>
              <a:gd name="T33" fmla="*/ 102925 h 309"/>
              <a:gd name="T34" fmla="*/ 487136 w 224"/>
              <a:gd name="T35" fmla="*/ 76241 h 309"/>
              <a:gd name="T36" fmla="*/ 460496 w 224"/>
              <a:gd name="T37" fmla="*/ 49557 h 309"/>
              <a:gd name="T38" fmla="*/ 411021 w 224"/>
              <a:gd name="T39" fmla="*/ 68617 h 309"/>
              <a:gd name="T40" fmla="*/ 395798 w 224"/>
              <a:gd name="T41" fmla="*/ 41933 h 309"/>
              <a:gd name="T42" fmla="*/ 361546 w 224"/>
              <a:gd name="T43" fmla="*/ 30496 h 309"/>
              <a:gd name="T44" fmla="*/ 304460 w 224"/>
              <a:gd name="T45" fmla="*/ 0 h 309"/>
              <a:gd name="T46" fmla="*/ 293043 w 224"/>
              <a:gd name="T47" fmla="*/ 95301 h 309"/>
              <a:gd name="T48" fmla="*/ 258791 w 224"/>
              <a:gd name="T49" fmla="*/ 167730 h 309"/>
              <a:gd name="T50" fmla="*/ 235957 w 224"/>
              <a:gd name="T51" fmla="*/ 205851 h 309"/>
              <a:gd name="T52" fmla="*/ 232151 w 224"/>
              <a:gd name="T53" fmla="*/ 259220 h 309"/>
              <a:gd name="T54" fmla="*/ 144619 w 224"/>
              <a:gd name="T55" fmla="*/ 404078 h 309"/>
              <a:gd name="T56" fmla="*/ 3806 w 224"/>
              <a:gd name="T57" fmla="*/ 522252 h 309"/>
              <a:gd name="T58" fmla="*/ 83727 w 224"/>
              <a:gd name="T59" fmla="*/ 548936 h 309"/>
              <a:gd name="T60" fmla="*/ 129396 w 224"/>
              <a:gd name="T61" fmla="*/ 720478 h 309"/>
              <a:gd name="T62" fmla="*/ 121784 w 224"/>
              <a:gd name="T63" fmla="*/ 796719 h 309"/>
              <a:gd name="T64" fmla="*/ 186482 w 224"/>
              <a:gd name="T65" fmla="*/ 892021 h 309"/>
              <a:gd name="T66" fmla="*/ 251180 w 224"/>
              <a:gd name="T67" fmla="*/ 922517 h 309"/>
              <a:gd name="T68" fmla="*/ 178870 w 224"/>
              <a:gd name="T69" fmla="*/ 1014007 h 309"/>
              <a:gd name="T70" fmla="*/ 239762 w 224"/>
              <a:gd name="T71" fmla="*/ 1063563 h 309"/>
              <a:gd name="T72" fmla="*/ 254985 w 224"/>
              <a:gd name="T73" fmla="*/ 1124556 h 309"/>
              <a:gd name="T74" fmla="*/ 315877 w 224"/>
              <a:gd name="T75" fmla="*/ 1177925 h 309"/>
              <a:gd name="T76" fmla="*/ 338712 w 224"/>
              <a:gd name="T77" fmla="*/ 1082624 h 309"/>
              <a:gd name="T78" fmla="*/ 323489 w 224"/>
              <a:gd name="T79" fmla="*/ 1014007 h 309"/>
              <a:gd name="T80" fmla="*/ 361546 w 224"/>
              <a:gd name="T81" fmla="*/ 903457 h 309"/>
              <a:gd name="T82" fmla="*/ 445273 w 224"/>
              <a:gd name="T83" fmla="*/ 819592 h 309"/>
              <a:gd name="T84" fmla="*/ 506165 w 224"/>
              <a:gd name="T85" fmla="*/ 777659 h 309"/>
              <a:gd name="T86" fmla="*/ 616532 w 224"/>
              <a:gd name="T87" fmla="*/ 716666 h 309"/>
              <a:gd name="T88" fmla="*/ 700258 w 224"/>
              <a:gd name="T89" fmla="*/ 720478 h 309"/>
              <a:gd name="T90" fmla="*/ 692647 w 224"/>
              <a:gd name="T91" fmla="*/ 640425 h 309"/>
              <a:gd name="T92" fmla="*/ 726898 w 224"/>
              <a:gd name="T93" fmla="*/ 529876 h 309"/>
              <a:gd name="T94" fmla="*/ 719287 w 224"/>
              <a:gd name="T95" fmla="*/ 434574 h 309"/>
              <a:gd name="T96" fmla="*/ 738316 w 224"/>
              <a:gd name="T97" fmla="*/ 346897 h 309"/>
              <a:gd name="T98" fmla="*/ 795402 w 224"/>
              <a:gd name="T99" fmla="*/ 301152 h 309"/>
              <a:gd name="T100" fmla="*/ 852488 w 224"/>
              <a:gd name="T101" fmla="*/ 240159 h 3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4" h="309">
                <a:moveTo>
                  <a:pt x="222" y="59"/>
                </a:moveTo>
                <a:cubicBezTo>
                  <a:pt x="223" y="56"/>
                  <a:pt x="223" y="56"/>
                  <a:pt x="223" y="56"/>
                </a:cubicBezTo>
                <a:cubicBezTo>
                  <a:pt x="221" y="55"/>
                  <a:pt x="219" y="55"/>
                  <a:pt x="218" y="55"/>
                </a:cubicBezTo>
                <a:cubicBezTo>
                  <a:pt x="216" y="55"/>
                  <a:pt x="214" y="55"/>
                  <a:pt x="214" y="55"/>
                </a:cubicBezTo>
                <a:cubicBezTo>
                  <a:pt x="213" y="56"/>
                  <a:pt x="211" y="56"/>
                  <a:pt x="211" y="56"/>
                </a:cubicBezTo>
                <a:cubicBezTo>
                  <a:pt x="210" y="56"/>
                  <a:pt x="209" y="56"/>
                  <a:pt x="207" y="56"/>
                </a:cubicBezTo>
                <a:cubicBezTo>
                  <a:pt x="206" y="56"/>
                  <a:pt x="199" y="55"/>
                  <a:pt x="198" y="55"/>
                </a:cubicBezTo>
                <a:cubicBezTo>
                  <a:pt x="196" y="55"/>
                  <a:pt x="194" y="51"/>
                  <a:pt x="193" y="51"/>
                </a:cubicBezTo>
                <a:cubicBezTo>
                  <a:pt x="192" y="50"/>
                  <a:pt x="190" y="50"/>
                  <a:pt x="188" y="49"/>
                </a:cubicBezTo>
                <a:cubicBezTo>
                  <a:pt x="185" y="48"/>
                  <a:pt x="184" y="49"/>
                  <a:pt x="182" y="47"/>
                </a:cubicBezTo>
                <a:cubicBezTo>
                  <a:pt x="181" y="46"/>
                  <a:pt x="179" y="45"/>
                  <a:pt x="177" y="44"/>
                </a:cubicBezTo>
                <a:cubicBezTo>
                  <a:pt x="176" y="43"/>
                  <a:pt x="172" y="43"/>
                  <a:pt x="172" y="43"/>
                </a:cubicBezTo>
                <a:cubicBezTo>
                  <a:pt x="171" y="43"/>
                  <a:pt x="170" y="44"/>
                  <a:pt x="170" y="44"/>
                </a:cubicBezTo>
                <a:cubicBezTo>
                  <a:pt x="169" y="45"/>
                  <a:pt x="169" y="46"/>
                  <a:pt x="169" y="47"/>
                </a:cubicBezTo>
                <a:cubicBezTo>
                  <a:pt x="170" y="48"/>
                  <a:pt x="171" y="49"/>
                  <a:pt x="170" y="50"/>
                </a:cubicBezTo>
                <a:cubicBezTo>
                  <a:pt x="170" y="50"/>
                  <a:pt x="168" y="51"/>
                  <a:pt x="167" y="50"/>
                </a:cubicBezTo>
                <a:cubicBezTo>
                  <a:pt x="167" y="50"/>
                  <a:pt x="167" y="48"/>
                  <a:pt x="166" y="48"/>
                </a:cubicBezTo>
                <a:cubicBezTo>
                  <a:pt x="166" y="48"/>
                  <a:pt x="164" y="48"/>
                  <a:pt x="164" y="48"/>
                </a:cubicBezTo>
                <a:cubicBezTo>
                  <a:pt x="163" y="48"/>
                  <a:pt x="161" y="48"/>
                  <a:pt x="160" y="47"/>
                </a:cubicBezTo>
                <a:cubicBezTo>
                  <a:pt x="160" y="47"/>
                  <a:pt x="159" y="47"/>
                  <a:pt x="160" y="46"/>
                </a:cubicBezTo>
                <a:cubicBezTo>
                  <a:pt x="160" y="45"/>
                  <a:pt x="161" y="45"/>
                  <a:pt x="160" y="44"/>
                </a:cubicBezTo>
                <a:cubicBezTo>
                  <a:pt x="160" y="44"/>
                  <a:pt x="158" y="44"/>
                  <a:pt x="158" y="44"/>
                </a:cubicBezTo>
                <a:cubicBezTo>
                  <a:pt x="158" y="44"/>
                  <a:pt x="156" y="45"/>
                  <a:pt x="155" y="45"/>
                </a:cubicBezTo>
                <a:cubicBezTo>
                  <a:pt x="155" y="46"/>
                  <a:pt x="155" y="48"/>
                  <a:pt x="155" y="48"/>
                </a:cubicBezTo>
                <a:cubicBezTo>
                  <a:pt x="155" y="49"/>
                  <a:pt x="153" y="50"/>
                  <a:pt x="152" y="50"/>
                </a:cubicBezTo>
                <a:cubicBezTo>
                  <a:pt x="151" y="51"/>
                  <a:pt x="150" y="55"/>
                  <a:pt x="149" y="55"/>
                </a:cubicBezTo>
                <a:cubicBezTo>
                  <a:pt x="148" y="56"/>
                  <a:pt x="144" y="58"/>
                  <a:pt x="144" y="58"/>
                </a:cubicBezTo>
                <a:cubicBezTo>
                  <a:pt x="144" y="58"/>
                  <a:pt x="139" y="58"/>
                  <a:pt x="139" y="58"/>
                </a:cubicBezTo>
                <a:cubicBezTo>
                  <a:pt x="142" y="55"/>
                  <a:pt x="142" y="55"/>
                  <a:pt x="142" y="55"/>
                </a:cubicBezTo>
                <a:cubicBezTo>
                  <a:pt x="146" y="54"/>
                  <a:pt x="146" y="54"/>
                  <a:pt x="146" y="54"/>
                </a:cubicBezTo>
                <a:cubicBezTo>
                  <a:pt x="146" y="54"/>
                  <a:pt x="147" y="52"/>
                  <a:pt x="147" y="51"/>
                </a:cubicBezTo>
                <a:cubicBezTo>
                  <a:pt x="147" y="51"/>
                  <a:pt x="148" y="49"/>
                  <a:pt x="148" y="48"/>
                </a:cubicBezTo>
                <a:cubicBezTo>
                  <a:pt x="148" y="48"/>
                  <a:pt x="148" y="46"/>
                  <a:pt x="147" y="46"/>
                </a:cubicBezTo>
                <a:cubicBezTo>
                  <a:pt x="146" y="46"/>
                  <a:pt x="145" y="46"/>
                  <a:pt x="144" y="46"/>
                </a:cubicBezTo>
                <a:cubicBezTo>
                  <a:pt x="143" y="47"/>
                  <a:pt x="141" y="48"/>
                  <a:pt x="140" y="48"/>
                </a:cubicBezTo>
                <a:cubicBezTo>
                  <a:pt x="139" y="49"/>
                  <a:pt x="139" y="49"/>
                  <a:pt x="139" y="50"/>
                </a:cubicBezTo>
                <a:cubicBezTo>
                  <a:pt x="139" y="51"/>
                  <a:pt x="139" y="52"/>
                  <a:pt x="138" y="53"/>
                </a:cubicBezTo>
                <a:cubicBezTo>
                  <a:pt x="138" y="54"/>
                  <a:pt x="137" y="55"/>
                  <a:pt x="137" y="55"/>
                </a:cubicBezTo>
                <a:cubicBezTo>
                  <a:pt x="137" y="56"/>
                  <a:pt x="136" y="58"/>
                  <a:pt x="137" y="58"/>
                </a:cubicBezTo>
                <a:cubicBezTo>
                  <a:pt x="137" y="58"/>
                  <a:pt x="137" y="60"/>
                  <a:pt x="137" y="61"/>
                </a:cubicBezTo>
                <a:cubicBezTo>
                  <a:pt x="137" y="61"/>
                  <a:pt x="137" y="62"/>
                  <a:pt x="136" y="63"/>
                </a:cubicBezTo>
                <a:cubicBezTo>
                  <a:pt x="136" y="65"/>
                  <a:pt x="134" y="67"/>
                  <a:pt x="133" y="67"/>
                </a:cubicBezTo>
                <a:cubicBezTo>
                  <a:pt x="133" y="67"/>
                  <a:pt x="128" y="71"/>
                  <a:pt x="128" y="71"/>
                </a:cubicBezTo>
                <a:cubicBezTo>
                  <a:pt x="127" y="72"/>
                  <a:pt x="125" y="74"/>
                  <a:pt x="125" y="74"/>
                </a:cubicBezTo>
                <a:cubicBezTo>
                  <a:pt x="125" y="75"/>
                  <a:pt x="125" y="76"/>
                  <a:pt x="125" y="77"/>
                </a:cubicBezTo>
                <a:cubicBezTo>
                  <a:pt x="125" y="77"/>
                  <a:pt x="124" y="75"/>
                  <a:pt x="124" y="75"/>
                </a:cubicBezTo>
                <a:cubicBezTo>
                  <a:pt x="124" y="75"/>
                  <a:pt x="124" y="72"/>
                  <a:pt x="124" y="71"/>
                </a:cubicBezTo>
                <a:cubicBezTo>
                  <a:pt x="125" y="70"/>
                  <a:pt x="126" y="69"/>
                  <a:pt x="126" y="69"/>
                </a:cubicBezTo>
                <a:cubicBezTo>
                  <a:pt x="127" y="69"/>
                  <a:pt x="128" y="67"/>
                  <a:pt x="128" y="67"/>
                </a:cubicBezTo>
                <a:cubicBezTo>
                  <a:pt x="128" y="67"/>
                  <a:pt x="128" y="64"/>
                  <a:pt x="129" y="63"/>
                </a:cubicBezTo>
                <a:cubicBezTo>
                  <a:pt x="129" y="62"/>
                  <a:pt x="128" y="60"/>
                  <a:pt x="129" y="58"/>
                </a:cubicBezTo>
                <a:cubicBezTo>
                  <a:pt x="129" y="57"/>
                  <a:pt x="129" y="57"/>
                  <a:pt x="130" y="56"/>
                </a:cubicBezTo>
                <a:cubicBezTo>
                  <a:pt x="130" y="54"/>
                  <a:pt x="131" y="53"/>
                  <a:pt x="131" y="52"/>
                </a:cubicBezTo>
                <a:cubicBezTo>
                  <a:pt x="132" y="50"/>
                  <a:pt x="134" y="48"/>
                  <a:pt x="134" y="47"/>
                </a:cubicBezTo>
                <a:cubicBezTo>
                  <a:pt x="135" y="46"/>
                  <a:pt x="137" y="45"/>
                  <a:pt x="137" y="44"/>
                </a:cubicBezTo>
                <a:cubicBezTo>
                  <a:pt x="138" y="44"/>
                  <a:pt x="139" y="43"/>
                  <a:pt x="139" y="42"/>
                </a:cubicBezTo>
                <a:cubicBezTo>
                  <a:pt x="139" y="42"/>
                  <a:pt x="138" y="41"/>
                  <a:pt x="138" y="40"/>
                </a:cubicBezTo>
                <a:cubicBezTo>
                  <a:pt x="138" y="40"/>
                  <a:pt x="136" y="38"/>
                  <a:pt x="136" y="38"/>
                </a:cubicBezTo>
                <a:cubicBezTo>
                  <a:pt x="136" y="38"/>
                  <a:pt x="134" y="37"/>
                  <a:pt x="133" y="38"/>
                </a:cubicBezTo>
                <a:cubicBezTo>
                  <a:pt x="133" y="38"/>
                  <a:pt x="132" y="40"/>
                  <a:pt x="131" y="41"/>
                </a:cubicBezTo>
                <a:cubicBezTo>
                  <a:pt x="130" y="42"/>
                  <a:pt x="129" y="43"/>
                  <a:pt x="129" y="44"/>
                </a:cubicBezTo>
                <a:cubicBezTo>
                  <a:pt x="128" y="45"/>
                  <a:pt x="127" y="46"/>
                  <a:pt x="126" y="46"/>
                </a:cubicBezTo>
                <a:cubicBezTo>
                  <a:pt x="126" y="46"/>
                  <a:pt x="126" y="44"/>
                  <a:pt x="127" y="43"/>
                </a:cubicBezTo>
                <a:cubicBezTo>
                  <a:pt x="127" y="42"/>
                  <a:pt x="128" y="42"/>
                  <a:pt x="128" y="41"/>
                </a:cubicBezTo>
                <a:cubicBezTo>
                  <a:pt x="128" y="41"/>
                  <a:pt x="128" y="39"/>
                  <a:pt x="128" y="38"/>
                </a:cubicBezTo>
                <a:cubicBezTo>
                  <a:pt x="129" y="38"/>
                  <a:pt x="130" y="37"/>
                  <a:pt x="131" y="36"/>
                </a:cubicBezTo>
                <a:cubicBezTo>
                  <a:pt x="131" y="35"/>
                  <a:pt x="135" y="33"/>
                  <a:pt x="135" y="32"/>
                </a:cubicBezTo>
                <a:cubicBezTo>
                  <a:pt x="135" y="32"/>
                  <a:pt x="134" y="29"/>
                  <a:pt x="134" y="27"/>
                </a:cubicBezTo>
                <a:cubicBezTo>
                  <a:pt x="133" y="26"/>
                  <a:pt x="132" y="25"/>
                  <a:pt x="130" y="24"/>
                </a:cubicBezTo>
                <a:cubicBezTo>
                  <a:pt x="128" y="24"/>
                  <a:pt x="126" y="24"/>
                  <a:pt x="126" y="22"/>
                </a:cubicBezTo>
                <a:cubicBezTo>
                  <a:pt x="126" y="21"/>
                  <a:pt x="126" y="20"/>
                  <a:pt x="126" y="20"/>
                </a:cubicBezTo>
                <a:cubicBezTo>
                  <a:pt x="128" y="20"/>
                  <a:pt x="128" y="20"/>
                  <a:pt x="128" y="20"/>
                </a:cubicBezTo>
                <a:cubicBezTo>
                  <a:pt x="128" y="20"/>
                  <a:pt x="128" y="18"/>
                  <a:pt x="128" y="18"/>
                </a:cubicBezTo>
                <a:cubicBezTo>
                  <a:pt x="127" y="17"/>
                  <a:pt x="126" y="17"/>
                  <a:pt x="125" y="16"/>
                </a:cubicBezTo>
                <a:cubicBezTo>
                  <a:pt x="125" y="15"/>
                  <a:pt x="124" y="13"/>
                  <a:pt x="123" y="13"/>
                </a:cubicBezTo>
                <a:cubicBezTo>
                  <a:pt x="123" y="13"/>
                  <a:pt x="121" y="12"/>
                  <a:pt x="121" y="13"/>
                </a:cubicBezTo>
                <a:cubicBezTo>
                  <a:pt x="120" y="14"/>
                  <a:pt x="119" y="16"/>
                  <a:pt x="119" y="16"/>
                </a:cubicBezTo>
                <a:cubicBezTo>
                  <a:pt x="118" y="16"/>
                  <a:pt x="117" y="14"/>
                  <a:pt x="116" y="14"/>
                </a:cubicBezTo>
                <a:cubicBezTo>
                  <a:pt x="116" y="14"/>
                  <a:pt x="113" y="14"/>
                  <a:pt x="112" y="14"/>
                </a:cubicBezTo>
                <a:cubicBezTo>
                  <a:pt x="112" y="15"/>
                  <a:pt x="108" y="18"/>
                  <a:pt x="108" y="18"/>
                </a:cubicBezTo>
                <a:cubicBezTo>
                  <a:pt x="108" y="18"/>
                  <a:pt x="106" y="16"/>
                  <a:pt x="106" y="15"/>
                </a:cubicBezTo>
                <a:cubicBezTo>
                  <a:pt x="107" y="14"/>
                  <a:pt x="107" y="12"/>
                  <a:pt x="107" y="12"/>
                </a:cubicBezTo>
                <a:cubicBezTo>
                  <a:pt x="107" y="11"/>
                  <a:pt x="109" y="9"/>
                  <a:pt x="107" y="10"/>
                </a:cubicBezTo>
                <a:cubicBezTo>
                  <a:pt x="106" y="10"/>
                  <a:pt x="106" y="11"/>
                  <a:pt x="104" y="11"/>
                </a:cubicBezTo>
                <a:cubicBezTo>
                  <a:pt x="103" y="11"/>
                  <a:pt x="103" y="9"/>
                  <a:pt x="103" y="9"/>
                </a:cubicBezTo>
                <a:cubicBezTo>
                  <a:pt x="103" y="9"/>
                  <a:pt x="102" y="8"/>
                  <a:pt x="102" y="8"/>
                </a:cubicBezTo>
                <a:cubicBezTo>
                  <a:pt x="101" y="8"/>
                  <a:pt x="100" y="10"/>
                  <a:pt x="99" y="9"/>
                </a:cubicBezTo>
                <a:cubicBezTo>
                  <a:pt x="98" y="9"/>
                  <a:pt x="97" y="9"/>
                  <a:pt x="95" y="8"/>
                </a:cubicBezTo>
                <a:cubicBezTo>
                  <a:pt x="93" y="6"/>
                  <a:pt x="91" y="4"/>
                  <a:pt x="90" y="4"/>
                </a:cubicBezTo>
                <a:cubicBezTo>
                  <a:pt x="89" y="3"/>
                  <a:pt x="88" y="2"/>
                  <a:pt x="87" y="2"/>
                </a:cubicBezTo>
                <a:cubicBezTo>
                  <a:pt x="86" y="2"/>
                  <a:pt x="82" y="2"/>
                  <a:pt x="82" y="2"/>
                </a:cubicBezTo>
                <a:cubicBezTo>
                  <a:pt x="82" y="2"/>
                  <a:pt x="81" y="1"/>
                  <a:pt x="80" y="0"/>
                </a:cubicBezTo>
                <a:cubicBezTo>
                  <a:pt x="78" y="20"/>
                  <a:pt x="78" y="20"/>
                  <a:pt x="78" y="20"/>
                </a:cubicBezTo>
                <a:cubicBezTo>
                  <a:pt x="75" y="21"/>
                  <a:pt x="75" y="21"/>
                  <a:pt x="75" y="21"/>
                </a:cubicBezTo>
                <a:cubicBezTo>
                  <a:pt x="72" y="23"/>
                  <a:pt x="72" y="23"/>
                  <a:pt x="72" y="23"/>
                </a:cubicBezTo>
                <a:cubicBezTo>
                  <a:pt x="77" y="25"/>
                  <a:pt x="77" y="25"/>
                  <a:pt x="77" y="25"/>
                </a:cubicBezTo>
                <a:cubicBezTo>
                  <a:pt x="76" y="33"/>
                  <a:pt x="76" y="33"/>
                  <a:pt x="76" y="33"/>
                </a:cubicBezTo>
                <a:cubicBezTo>
                  <a:pt x="74" y="37"/>
                  <a:pt x="74" y="37"/>
                  <a:pt x="74" y="37"/>
                </a:cubicBezTo>
                <a:cubicBezTo>
                  <a:pt x="69" y="39"/>
                  <a:pt x="69" y="39"/>
                  <a:pt x="69" y="39"/>
                </a:cubicBezTo>
                <a:cubicBezTo>
                  <a:pt x="69" y="39"/>
                  <a:pt x="68" y="44"/>
                  <a:pt x="68" y="44"/>
                </a:cubicBezTo>
                <a:cubicBezTo>
                  <a:pt x="68" y="45"/>
                  <a:pt x="70" y="46"/>
                  <a:pt x="70" y="46"/>
                </a:cubicBezTo>
                <a:cubicBezTo>
                  <a:pt x="67" y="50"/>
                  <a:pt x="67" y="50"/>
                  <a:pt x="67" y="50"/>
                </a:cubicBezTo>
                <a:cubicBezTo>
                  <a:pt x="62" y="52"/>
                  <a:pt x="62" y="52"/>
                  <a:pt x="62" y="52"/>
                </a:cubicBezTo>
                <a:cubicBezTo>
                  <a:pt x="62" y="54"/>
                  <a:pt x="62" y="54"/>
                  <a:pt x="62" y="54"/>
                </a:cubicBezTo>
                <a:cubicBezTo>
                  <a:pt x="62" y="54"/>
                  <a:pt x="63" y="56"/>
                  <a:pt x="63" y="56"/>
                </a:cubicBezTo>
                <a:cubicBezTo>
                  <a:pt x="64" y="57"/>
                  <a:pt x="64" y="59"/>
                  <a:pt x="64" y="59"/>
                </a:cubicBezTo>
                <a:cubicBezTo>
                  <a:pt x="61" y="61"/>
                  <a:pt x="61" y="61"/>
                  <a:pt x="61" y="61"/>
                </a:cubicBezTo>
                <a:cubicBezTo>
                  <a:pt x="61" y="61"/>
                  <a:pt x="61" y="68"/>
                  <a:pt x="61" y="68"/>
                </a:cubicBezTo>
                <a:cubicBezTo>
                  <a:pt x="61" y="69"/>
                  <a:pt x="48" y="82"/>
                  <a:pt x="48" y="82"/>
                </a:cubicBezTo>
                <a:cubicBezTo>
                  <a:pt x="48" y="91"/>
                  <a:pt x="48" y="91"/>
                  <a:pt x="48" y="91"/>
                </a:cubicBezTo>
                <a:cubicBezTo>
                  <a:pt x="39" y="100"/>
                  <a:pt x="39" y="100"/>
                  <a:pt x="39" y="100"/>
                </a:cubicBezTo>
                <a:cubicBezTo>
                  <a:pt x="38" y="106"/>
                  <a:pt x="38" y="106"/>
                  <a:pt x="38" y="106"/>
                </a:cubicBezTo>
                <a:cubicBezTo>
                  <a:pt x="29" y="117"/>
                  <a:pt x="29" y="117"/>
                  <a:pt x="29" y="117"/>
                </a:cubicBezTo>
                <a:cubicBezTo>
                  <a:pt x="23" y="117"/>
                  <a:pt x="23" y="117"/>
                  <a:pt x="23" y="117"/>
                </a:cubicBezTo>
                <a:cubicBezTo>
                  <a:pt x="0" y="135"/>
                  <a:pt x="0" y="135"/>
                  <a:pt x="0" y="135"/>
                </a:cubicBezTo>
                <a:cubicBezTo>
                  <a:pt x="1" y="137"/>
                  <a:pt x="1" y="137"/>
                  <a:pt x="1" y="137"/>
                </a:cubicBezTo>
                <a:cubicBezTo>
                  <a:pt x="1" y="137"/>
                  <a:pt x="8" y="137"/>
                  <a:pt x="8" y="137"/>
                </a:cubicBezTo>
                <a:cubicBezTo>
                  <a:pt x="8" y="137"/>
                  <a:pt x="11" y="140"/>
                  <a:pt x="11" y="140"/>
                </a:cubicBezTo>
                <a:cubicBezTo>
                  <a:pt x="20" y="140"/>
                  <a:pt x="20" y="140"/>
                  <a:pt x="20" y="140"/>
                </a:cubicBezTo>
                <a:cubicBezTo>
                  <a:pt x="22" y="144"/>
                  <a:pt x="22" y="144"/>
                  <a:pt x="22" y="144"/>
                </a:cubicBezTo>
                <a:cubicBezTo>
                  <a:pt x="25" y="145"/>
                  <a:pt x="25" y="145"/>
                  <a:pt x="25" y="145"/>
                </a:cubicBezTo>
                <a:cubicBezTo>
                  <a:pt x="34" y="150"/>
                  <a:pt x="34" y="150"/>
                  <a:pt x="34" y="150"/>
                </a:cubicBezTo>
                <a:cubicBezTo>
                  <a:pt x="37" y="179"/>
                  <a:pt x="37" y="179"/>
                  <a:pt x="37" y="179"/>
                </a:cubicBezTo>
                <a:cubicBezTo>
                  <a:pt x="37" y="179"/>
                  <a:pt x="34" y="189"/>
                  <a:pt x="34" y="189"/>
                </a:cubicBezTo>
                <a:cubicBezTo>
                  <a:pt x="34" y="190"/>
                  <a:pt x="32" y="198"/>
                  <a:pt x="32" y="198"/>
                </a:cubicBezTo>
                <a:cubicBezTo>
                  <a:pt x="32" y="198"/>
                  <a:pt x="26" y="204"/>
                  <a:pt x="26" y="204"/>
                </a:cubicBezTo>
                <a:cubicBezTo>
                  <a:pt x="26" y="205"/>
                  <a:pt x="27" y="208"/>
                  <a:pt x="27" y="208"/>
                </a:cubicBezTo>
                <a:cubicBezTo>
                  <a:pt x="27" y="208"/>
                  <a:pt x="32" y="208"/>
                  <a:pt x="32" y="209"/>
                </a:cubicBezTo>
                <a:cubicBezTo>
                  <a:pt x="32" y="209"/>
                  <a:pt x="34" y="210"/>
                  <a:pt x="34" y="210"/>
                </a:cubicBezTo>
                <a:cubicBezTo>
                  <a:pt x="30" y="213"/>
                  <a:pt x="30" y="213"/>
                  <a:pt x="30" y="213"/>
                </a:cubicBezTo>
                <a:cubicBezTo>
                  <a:pt x="30" y="213"/>
                  <a:pt x="37" y="218"/>
                  <a:pt x="38" y="219"/>
                </a:cubicBezTo>
                <a:cubicBezTo>
                  <a:pt x="38" y="219"/>
                  <a:pt x="49" y="234"/>
                  <a:pt x="49" y="234"/>
                </a:cubicBezTo>
                <a:cubicBezTo>
                  <a:pt x="58" y="229"/>
                  <a:pt x="58" y="229"/>
                  <a:pt x="58" y="229"/>
                </a:cubicBezTo>
                <a:cubicBezTo>
                  <a:pt x="58" y="229"/>
                  <a:pt x="62" y="227"/>
                  <a:pt x="63" y="228"/>
                </a:cubicBezTo>
                <a:cubicBezTo>
                  <a:pt x="64" y="228"/>
                  <a:pt x="68" y="232"/>
                  <a:pt x="68" y="232"/>
                </a:cubicBezTo>
                <a:cubicBezTo>
                  <a:pt x="66" y="242"/>
                  <a:pt x="66" y="242"/>
                  <a:pt x="66" y="242"/>
                </a:cubicBezTo>
                <a:cubicBezTo>
                  <a:pt x="56" y="244"/>
                  <a:pt x="56" y="244"/>
                  <a:pt x="56" y="244"/>
                </a:cubicBezTo>
                <a:cubicBezTo>
                  <a:pt x="56" y="244"/>
                  <a:pt x="53" y="252"/>
                  <a:pt x="53" y="253"/>
                </a:cubicBezTo>
                <a:cubicBezTo>
                  <a:pt x="53" y="253"/>
                  <a:pt x="54" y="258"/>
                  <a:pt x="54" y="258"/>
                </a:cubicBezTo>
                <a:cubicBezTo>
                  <a:pt x="47" y="266"/>
                  <a:pt x="47" y="266"/>
                  <a:pt x="47" y="266"/>
                </a:cubicBezTo>
                <a:cubicBezTo>
                  <a:pt x="47" y="266"/>
                  <a:pt x="54" y="270"/>
                  <a:pt x="54" y="270"/>
                </a:cubicBezTo>
                <a:cubicBezTo>
                  <a:pt x="55" y="271"/>
                  <a:pt x="55" y="273"/>
                  <a:pt x="56" y="274"/>
                </a:cubicBezTo>
                <a:cubicBezTo>
                  <a:pt x="56" y="276"/>
                  <a:pt x="56" y="278"/>
                  <a:pt x="57" y="279"/>
                </a:cubicBezTo>
                <a:cubicBezTo>
                  <a:pt x="57" y="280"/>
                  <a:pt x="63" y="279"/>
                  <a:pt x="63" y="279"/>
                </a:cubicBezTo>
                <a:cubicBezTo>
                  <a:pt x="64" y="279"/>
                  <a:pt x="66" y="283"/>
                  <a:pt x="66" y="283"/>
                </a:cubicBezTo>
                <a:cubicBezTo>
                  <a:pt x="66" y="284"/>
                  <a:pt x="64" y="286"/>
                  <a:pt x="64" y="287"/>
                </a:cubicBezTo>
                <a:cubicBezTo>
                  <a:pt x="64" y="287"/>
                  <a:pt x="63" y="290"/>
                  <a:pt x="63" y="291"/>
                </a:cubicBezTo>
                <a:cubicBezTo>
                  <a:pt x="63" y="291"/>
                  <a:pt x="66" y="294"/>
                  <a:pt x="67" y="295"/>
                </a:cubicBezTo>
                <a:cubicBezTo>
                  <a:pt x="68" y="295"/>
                  <a:pt x="69" y="299"/>
                  <a:pt x="69" y="299"/>
                </a:cubicBezTo>
                <a:cubicBezTo>
                  <a:pt x="69" y="300"/>
                  <a:pt x="70" y="305"/>
                  <a:pt x="70" y="305"/>
                </a:cubicBezTo>
                <a:cubicBezTo>
                  <a:pt x="80" y="305"/>
                  <a:pt x="80" y="305"/>
                  <a:pt x="80" y="305"/>
                </a:cubicBezTo>
                <a:cubicBezTo>
                  <a:pt x="83" y="309"/>
                  <a:pt x="83" y="309"/>
                  <a:pt x="83" y="309"/>
                </a:cubicBezTo>
                <a:cubicBezTo>
                  <a:pt x="86" y="309"/>
                  <a:pt x="86" y="309"/>
                  <a:pt x="86" y="309"/>
                </a:cubicBezTo>
                <a:cubicBezTo>
                  <a:pt x="86" y="306"/>
                  <a:pt x="86" y="306"/>
                  <a:pt x="86" y="306"/>
                </a:cubicBezTo>
                <a:cubicBezTo>
                  <a:pt x="89" y="300"/>
                  <a:pt x="89" y="300"/>
                  <a:pt x="89" y="300"/>
                </a:cubicBezTo>
                <a:cubicBezTo>
                  <a:pt x="89" y="300"/>
                  <a:pt x="89" y="284"/>
                  <a:pt x="89" y="284"/>
                </a:cubicBezTo>
                <a:cubicBezTo>
                  <a:pt x="89" y="283"/>
                  <a:pt x="89" y="282"/>
                  <a:pt x="89" y="282"/>
                </a:cubicBezTo>
                <a:cubicBezTo>
                  <a:pt x="89" y="281"/>
                  <a:pt x="88" y="279"/>
                  <a:pt x="88" y="278"/>
                </a:cubicBezTo>
                <a:cubicBezTo>
                  <a:pt x="88" y="278"/>
                  <a:pt x="85" y="274"/>
                  <a:pt x="85" y="273"/>
                </a:cubicBezTo>
                <a:cubicBezTo>
                  <a:pt x="85" y="272"/>
                  <a:pt x="86" y="266"/>
                  <a:pt x="85" y="266"/>
                </a:cubicBezTo>
                <a:cubicBezTo>
                  <a:pt x="85" y="265"/>
                  <a:pt x="84" y="260"/>
                  <a:pt x="84" y="260"/>
                </a:cubicBezTo>
                <a:cubicBezTo>
                  <a:pt x="84" y="260"/>
                  <a:pt x="90" y="253"/>
                  <a:pt x="91" y="253"/>
                </a:cubicBezTo>
                <a:cubicBezTo>
                  <a:pt x="91" y="252"/>
                  <a:pt x="94" y="245"/>
                  <a:pt x="94" y="244"/>
                </a:cubicBezTo>
                <a:cubicBezTo>
                  <a:pt x="94" y="244"/>
                  <a:pt x="95" y="239"/>
                  <a:pt x="95" y="237"/>
                </a:cubicBezTo>
                <a:cubicBezTo>
                  <a:pt x="96" y="236"/>
                  <a:pt x="98" y="230"/>
                  <a:pt x="98" y="228"/>
                </a:cubicBezTo>
                <a:cubicBezTo>
                  <a:pt x="99" y="227"/>
                  <a:pt x="102" y="220"/>
                  <a:pt x="102" y="220"/>
                </a:cubicBezTo>
                <a:cubicBezTo>
                  <a:pt x="102" y="220"/>
                  <a:pt x="109" y="217"/>
                  <a:pt x="110" y="217"/>
                </a:cubicBezTo>
                <a:cubicBezTo>
                  <a:pt x="110" y="216"/>
                  <a:pt x="116" y="215"/>
                  <a:pt x="117" y="215"/>
                </a:cubicBezTo>
                <a:cubicBezTo>
                  <a:pt x="118" y="214"/>
                  <a:pt x="123" y="211"/>
                  <a:pt x="123" y="211"/>
                </a:cubicBezTo>
                <a:cubicBezTo>
                  <a:pt x="126" y="211"/>
                  <a:pt x="126" y="211"/>
                  <a:pt x="126" y="211"/>
                </a:cubicBezTo>
                <a:cubicBezTo>
                  <a:pt x="130" y="209"/>
                  <a:pt x="130" y="209"/>
                  <a:pt x="130" y="209"/>
                </a:cubicBezTo>
                <a:cubicBezTo>
                  <a:pt x="133" y="204"/>
                  <a:pt x="133" y="204"/>
                  <a:pt x="133" y="204"/>
                </a:cubicBezTo>
                <a:cubicBezTo>
                  <a:pt x="139" y="202"/>
                  <a:pt x="139" y="202"/>
                  <a:pt x="139" y="202"/>
                </a:cubicBezTo>
                <a:cubicBezTo>
                  <a:pt x="139" y="202"/>
                  <a:pt x="146" y="195"/>
                  <a:pt x="146" y="194"/>
                </a:cubicBezTo>
                <a:cubicBezTo>
                  <a:pt x="146" y="193"/>
                  <a:pt x="148" y="190"/>
                  <a:pt x="148" y="190"/>
                </a:cubicBezTo>
                <a:cubicBezTo>
                  <a:pt x="162" y="188"/>
                  <a:pt x="162" y="188"/>
                  <a:pt x="162" y="188"/>
                </a:cubicBezTo>
                <a:cubicBezTo>
                  <a:pt x="162" y="188"/>
                  <a:pt x="163" y="190"/>
                  <a:pt x="164" y="190"/>
                </a:cubicBezTo>
                <a:cubicBezTo>
                  <a:pt x="164" y="190"/>
                  <a:pt x="168" y="193"/>
                  <a:pt x="168" y="193"/>
                </a:cubicBezTo>
                <a:cubicBezTo>
                  <a:pt x="168" y="193"/>
                  <a:pt x="174" y="191"/>
                  <a:pt x="175" y="191"/>
                </a:cubicBezTo>
                <a:cubicBezTo>
                  <a:pt x="175" y="191"/>
                  <a:pt x="184" y="189"/>
                  <a:pt x="184" y="189"/>
                </a:cubicBezTo>
                <a:cubicBezTo>
                  <a:pt x="184" y="189"/>
                  <a:pt x="185" y="185"/>
                  <a:pt x="186" y="184"/>
                </a:cubicBezTo>
                <a:cubicBezTo>
                  <a:pt x="187" y="183"/>
                  <a:pt x="189" y="181"/>
                  <a:pt x="189" y="181"/>
                </a:cubicBezTo>
                <a:cubicBezTo>
                  <a:pt x="189" y="180"/>
                  <a:pt x="188" y="174"/>
                  <a:pt x="188" y="174"/>
                </a:cubicBezTo>
                <a:cubicBezTo>
                  <a:pt x="188" y="174"/>
                  <a:pt x="182" y="169"/>
                  <a:pt x="182" y="168"/>
                </a:cubicBezTo>
                <a:cubicBezTo>
                  <a:pt x="182" y="168"/>
                  <a:pt x="180" y="165"/>
                  <a:pt x="180" y="163"/>
                </a:cubicBezTo>
                <a:cubicBezTo>
                  <a:pt x="180" y="162"/>
                  <a:pt x="180" y="151"/>
                  <a:pt x="180" y="151"/>
                </a:cubicBezTo>
                <a:cubicBezTo>
                  <a:pt x="180" y="151"/>
                  <a:pt x="185" y="148"/>
                  <a:pt x="185" y="147"/>
                </a:cubicBezTo>
                <a:cubicBezTo>
                  <a:pt x="186" y="146"/>
                  <a:pt x="191" y="139"/>
                  <a:pt x="191" y="139"/>
                </a:cubicBezTo>
                <a:cubicBezTo>
                  <a:pt x="191" y="139"/>
                  <a:pt x="189" y="131"/>
                  <a:pt x="189" y="130"/>
                </a:cubicBezTo>
                <a:cubicBezTo>
                  <a:pt x="189" y="130"/>
                  <a:pt x="184" y="122"/>
                  <a:pt x="184" y="122"/>
                </a:cubicBezTo>
                <a:cubicBezTo>
                  <a:pt x="184" y="122"/>
                  <a:pt x="186" y="118"/>
                  <a:pt x="186" y="117"/>
                </a:cubicBezTo>
                <a:cubicBezTo>
                  <a:pt x="186" y="117"/>
                  <a:pt x="189" y="114"/>
                  <a:pt x="189" y="114"/>
                </a:cubicBezTo>
                <a:cubicBezTo>
                  <a:pt x="188" y="113"/>
                  <a:pt x="184" y="111"/>
                  <a:pt x="184" y="110"/>
                </a:cubicBezTo>
                <a:cubicBezTo>
                  <a:pt x="184" y="108"/>
                  <a:pt x="184" y="104"/>
                  <a:pt x="184" y="104"/>
                </a:cubicBezTo>
                <a:cubicBezTo>
                  <a:pt x="184" y="104"/>
                  <a:pt x="189" y="100"/>
                  <a:pt x="189" y="99"/>
                </a:cubicBezTo>
                <a:cubicBezTo>
                  <a:pt x="190" y="98"/>
                  <a:pt x="194" y="92"/>
                  <a:pt x="194" y="91"/>
                </a:cubicBezTo>
                <a:cubicBezTo>
                  <a:pt x="194" y="90"/>
                  <a:pt x="194" y="86"/>
                  <a:pt x="194" y="85"/>
                </a:cubicBezTo>
                <a:cubicBezTo>
                  <a:pt x="195" y="83"/>
                  <a:pt x="199" y="79"/>
                  <a:pt x="199" y="79"/>
                </a:cubicBezTo>
                <a:cubicBezTo>
                  <a:pt x="204" y="79"/>
                  <a:pt x="204" y="79"/>
                  <a:pt x="204" y="79"/>
                </a:cubicBezTo>
                <a:cubicBezTo>
                  <a:pt x="204" y="79"/>
                  <a:pt x="209" y="80"/>
                  <a:pt x="209" y="79"/>
                </a:cubicBezTo>
                <a:cubicBezTo>
                  <a:pt x="209" y="79"/>
                  <a:pt x="214" y="72"/>
                  <a:pt x="214" y="72"/>
                </a:cubicBezTo>
                <a:cubicBezTo>
                  <a:pt x="218" y="70"/>
                  <a:pt x="218" y="70"/>
                  <a:pt x="218" y="70"/>
                </a:cubicBezTo>
                <a:cubicBezTo>
                  <a:pt x="221" y="67"/>
                  <a:pt x="221" y="67"/>
                  <a:pt x="221" y="67"/>
                </a:cubicBezTo>
                <a:cubicBezTo>
                  <a:pt x="224" y="63"/>
                  <a:pt x="224" y="63"/>
                  <a:pt x="224" y="63"/>
                </a:cubicBezTo>
                <a:lnTo>
                  <a:pt x="222" y="59"/>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24">
            <a:extLst>
              <a:ext uri="{FF2B5EF4-FFF2-40B4-BE49-F238E27FC236}">
                <a16:creationId xmlns:a16="http://schemas.microsoft.com/office/drawing/2014/main" id="{CE449B19-0D4F-1989-2E72-45529CB8792C}"/>
              </a:ext>
            </a:extLst>
          </p:cNvPr>
          <p:cNvSpPr>
            <a:spLocks/>
          </p:cNvSpPr>
          <p:nvPr/>
        </p:nvSpPr>
        <p:spPr bwMode="auto">
          <a:xfrm>
            <a:off x="2043110" y="3948831"/>
            <a:ext cx="700768" cy="761273"/>
          </a:xfrm>
          <a:custGeom>
            <a:avLst/>
            <a:gdLst>
              <a:gd name="T0" fmla="*/ 739140 w 245"/>
              <a:gd name="T1" fmla="*/ 114262 h 248"/>
              <a:gd name="T2" fmla="*/ 704850 w 245"/>
              <a:gd name="T3" fmla="*/ 137114 h 248"/>
              <a:gd name="T4" fmla="*/ 647700 w 245"/>
              <a:gd name="T5" fmla="*/ 110453 h 248"/>
              <a:gd name="T6" fmla="*/ 609600 w 245"/>
              <a:gd name="T7" fmla="*/ 110453 h 248"/>
              <a:gd name="T8" fmla="*/ 586740 w 245"/>
              <a:gd name="T9" fmla="*/ 83792 h 248"/>
              <a:gd name="T10" fmla="*/ 548640 w 245"/>
              <a:gd name="T11" fmla="*/ 57131 h 248"/>
              <a:gd name="T12" fmla="*/ 514350 w 245"/>
              <a:gd name="T13" fmla="*/ 49513 h 248"/>
              <a:gd name="T14" fmla="*/ 480060 w 245"/>
              <a:gd name="T15" fmla="*/ 110453 h 248"/>
              <a:gd name="T16" fmla="*/ 369570 w 245"/>
              <a:gd name="T17" fmla="*/ 41896 h 248"/>
              <a:gd name="T18" fmla="*/ 361950 w 245"/>
              <a:gd name="T19" fmla="*/ 19044 h 248"/>
              <a:gd name="T20" fmla="*/ 331470 w 245"/>
              <a:gd name="T21" fmla="*/ 91409 h 248"/>
              <a:gd name="T22" fmla="*/ 300990 w 245"/>
              <a:gd name="T23" fmla="*/ 194245 h 248"/>
              <a:gd name="T24" fmla="*/ 285750 w 245"/>
              <a:gd name="T25" fmla="*/ 255184 h 248"/>
              <a:gd name="T26" fmla="*/ 259080 w 245"/>
              <a:gd name="T27" fmla="*/ 342785 h 248"/>
              <a:gd name="T28" fmla="*/ 198120 w 245"/>
              <a:gd name="T29" fmla="*/ 361828 h 248"/>
              <a:gd name="T30" fmla="*/ 171450 w 245"/>
              <a:gd name="T31" fmla="*/ 453237 h 248"/>
              <a:gd name="T32" fmla="*/ 114300 w 245"/>
              <a:gd name="T33" fmla="*/ 483707 h 248"/>
              <a:gd name="T34" fmla="*/ 68580 w 245"/>
              <a:gd name="T35" fmla="*/ 514177 h 248"/>
              <a:gd name="T36" fmla="*/ 57150 w 245"/>
              <a:gd name="T37" fmla="*/ 552264 h 248"/>
              <a:gd name="T38" fmla="*/ 19050 w 245"/>
              <a:gd name="T39" fmla="*/ 601777 h 248"/>
              <a:gd name="T40" fmla="*/ 15240 w 245"/>
              <a:gd name="T41" fmla="*/ 716039 h 248"/>
              <a:gd name="T42" fmla="*/ 22860 w 245"/>
              <a:gd name="T43" fmla="*/ 784596 h 248"/>
              <a:gd name="T44" fmla="*/ 45720 w 245"/>
              <a:gd name="T45" fmla="*/ 796022 h 248"/>
              <a:gd name="T46" fmla="*/ 60960 w 245"/>
              <a:gd name="T47" fmla="*/ 822683 h 248"/>
              <a:gd name="T48" fmla="*/ 186690 w 245"/>
              <a:gd name="T49" fmla="*/ 879814 h 248"/>
              <a:gd name="T50" fmla="*/ 278130 w 245"/>
              <a:gd name="T51" fmla="*/ 910284 h 248"/>
              <a:gd name="T52" fmla="*/ 304800 w 245"/>
              <a:gd name="T53" fmla="*/ 917901 h 248"/>
              <a:gd name="T54" fmla="*/ 339090 w 245"/>
              <a:gd name="T55" fmla="*/ 887431 h 248"/>
              <a:gd name="T56" fmla="*/ 358140 w 245"/>
              <a:gd name="T57" fmla="*/ 845535 h 248"/>
              <a:gd name="T58" fmla="*/ 415290 w 245"/>
              <a:gd name="T59" fmla="*/ 818874 h 248"/>
              <a:gd name="T60" fmla="*/ 464820 w 245"/>
              <a:gd name="T61" fmla="*/ 803639 h 248"/>
              <a:gd name="T62" fmla="*/ 499110 w 245"/>
              <a:gd name="T63" fmla="*/ 811257 h 248"/>
              <a:gd name="T64" fmla="*/ 544830 w 245"/>
              <a:gd name="T65" fmla="*/ 776978 h 248"/>
              <a:gd name="T66" fmla="*/ 594360 w 245"/>
              <a:gd name="T67" fmla="*/ 776978 h 248"/>
              <a:gd name="T68" fmla="*/ 632460 w 245"/>
              <a:gd name="T69" fmla="*/ 780787 h 248"/>
              <a:gd name="T70" fmla="*/ 681990 w 245"/>
              <a:gd name="T71" fmla="*/ 792213 h 248"/>
              <a:gd name="T72" fmla="*/ 727710 w 245"/>
              <a:gd name="T73" fmla="*/ 761744 h 248"/>
              <a:gd name="T74" fmla="*/ 746760 w 245"/>
              <a:gd name="T75" fmla="*/ 716039 h 248"/>
              <a:gd name="T76" fmla="*/ 739140 w 245"/>
              <a:gd name="T77" fmla="*/ 670334 h 248"/>
              <a:gd name="T78" fmla="*/ 739140 w 245"/>
              <a:gd name="T79" fmla="*/ 639865 h 248"/>
              <a:gd name="T80" fmla="*/ 781050 w 245"/>
              <a:gd name="T81" fmla="*/ 605586 h 248"/>
              <a:gd name="T82" fmla="*/ 750570 w 245"/>
              <a:gd name="T83" fmla="*/ 548455 h 248"/>
              <a:gd name="T84" fmla="*/ 754380 w 245"/>
              <a:gd name="T85" fmla="*/ 502751 h 248"/>
              <a:gd name="T86" fmla="*/ 735330 w 245"/>
              <a:gd name="T87" fmla="*/ 472281 h 248"/>
              <a:gd name="T88" fmla="*/ 628650 w 245"/>
              <a:gd name="T89" fmla="*/ 468472 h 248"/>
              <a:gd name="T90" fmla="*/ 640080 w 245"/>
              <a:gd name="T91" fmla="*/ 403724 h 248"/>
              <a:gd name="T92" fmla="*/ 731520 w 245"/>
              <a:gd name="T93" fmla="*/ 403724 h 248"/>
              <a:gd name="T94" fmla="*/ 769620 w 245"/>
              <a:gd name="T95" fmla="*/ 468472 h 248"/>
              <a:gd name="T96" fmla="*/ 819150 w 245"/>
              <a:gd name="T97" fmla="*/ 426576 h 248"/>
              <a:gd name="T98" fmla="*/ 811530 w 245"/>
              <a:gd name="T99" fmla="*/ 380872 h 248"/>
              <a:gd name="T100" fmla="*/ 811530 w 245"/>
              <a:gd name="T101" fmla="*/ 338976 h 248"/>
              <a:gd name="T102" fmla="*/ 853440 w 245"/>
              <a:gd name="T103" fmla="*/ 331358 h 248"/>
              <a:gd name="T104" fmla="*/ 857250 w 245"/>
              <a:gd name="T105" fmla="*/ 297080 h 248"/>
              <a:gd name="T106" fmla="*/ 887730 w 245"/>
              <a:gd name="T107" fmla="*/ 335167 h 248"/>
              <a:gd name="T108" fmla="*/ 918210 w 245"/>
              <a:gd name="T109" fmla="*/ 270419 h 248"/>
              <a:gd name="T110" fmla="*/ 910590 w 245"/>
              <a:gd name="T111" fmla="*/ 228523 h 248"/>
              <a:gd name="T112" fmla="*/ 891540 w 245"/>
              <a:gd name="T113" fmla="*/ 198053 h 248"/>
              <a:gd name="T114" fmla="*/ 895350 w 245"/>
              <a:gd name="T115" fmla="*/ 156157 h 248"/>
              <a:gd name="T116" fmla="*/ 883920 w 245"/>
              <a:gd name="T117" fmla="*/ 118070 h 248"/>
              <a:gd name="T118" fmla="*/ 902970 w 245"/>
              <a:gd name="T119" fmla="*/ 68557 h 248"/>
              <a:gd name="T120" fmla="*/ 861060 w 245"/>
              <a:gd name="T121" fmla="*/ 72366 h 24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5" h="248">
                <a:moveTo>
                  <a:pt x="226" y="19"/>
                </a:moveTo>
                <a:cubicBezTo>
                  <a:pt x="216" y="19"/>
                  <a:pt x="216" y="19"/>
                  <a:pt x="216" y="19"/>
                </a:cubicBezTo>
                <a:cubicBezTo>
                  <a:pt x="194" y="30"/>
                  <a:pt x="194" y="30"/>
                  <a:pt x="194" y="30"/>
                </a:cubicBezTo>
                <a:cubicBezTo>
                  <a:pt x="188" y="23"/>
                  <a:pt x="188" y="23"/>
                  <a:pt x="188" y="23"/>
                </a:cubicBezTo>
                <a:cubicBezTo>
                  <a:pt x="187" y="34"/>
                  <a:pt x="187" y="34"/>
                  <a:pt x="187" y="34"/>
                </a:cubicBezTo>
                <a:cubicBezTo>
                  <a:pt x="185" y="36"/>
                  <a:pt x="185" y="36"/>
                  <a:pt x="185" y="36"/>
                </a:cubicBezTo>
                <a:cubicBezTo>
                  <a:pt x="181" y="31"/>
                  <a:pt x="181" y="31"/>
                  <a:pt x="181" y="31"/>
                </a:cubicBezTo>
                <a:cubicBezTo>
                  <a:pt x="173" y="29"/>
                  <a:pt x="173" y="29"/>
                  <a:pt x="173" y="29"/>
                </a:cubicBezTo>
                <a:cubicBezTo>
                  <a:pt x="170" y="29"/>
                  <a:pt x="170" y="29"/>
                  <a:pt x="170" y="29"/>
                </a:cubicBezTo>
                <a:cubicBezTo>
                  <a:pt x="169" y="24"/>
                  <a:pt x="169" y="24"/>
                  <a:pt x="169" y="24"/>
                </a:cubicBezTo>
                <a:cubicBezTo>
                  <a:pt x="165" y="28"/>
                  <a:pt x="165" y="28"/>
                  <a:pt x="165" y="28"/>
                </a:cubicBezTo>
                <a:cubicBezTo>
                  <a:pt x="160" y="29"/>
                  <a:pt x="160" y="29"/>
                  <a:pt x="160" y="29"/>
                </a:cubicBezTo>
                <a:cubicBezTo>
                  <a:pt x="160" y="25"/>
                  <a:pt x="160" y="25"/>
                  <a:pt x="160" y="25"/>
                </a:cubicBezTo>
                <a:cubicBezTo>
                  <a:pt x="157" y="30"/>
                  <a:pt x="157" y="30"/>
                  <a:pt x="157" y="30"/>
                </a:cubicBezTo>
                <a:cubicBezTo>
                  <a:pt x="154" y="22"/>
                  <a:pt x="154" y="22"/>
                  <a:pt x="154" y="22"/>
                </a:cubicBezTo>
                <a:cubicBezTo>
                  <a:pt x="149" y="18"/>
                  <a:pt x="149" y="18"/>
                  <a:pt x="149" y="18"/>
                </a:cubicBezTo>
                <a:cubicBezTo>
                  <a:pt x="147" y="15"/>
                  <a:pt x="147" y="15"/>
                  <a:pt x="147" y="15"/>
                </a:cubicBezTo>
                <a:cubicBezTo>
                  <a:pt x="144" y="15"/>
                  <a:pt x="144" y="15"/>
                  <a:pt x="144" y="15"/>
                </a:cubicBezTo>
                <a:cubicBezTo>
                  <a:pt x="142" y="19"/>
                  <a:pt x="142" y="19"/>
                  <a:pt x="142" y="19"/>
                </a:cubicBezTo>
                <a:cubicBezTo>
                  <a:pt x="138" y="15"/>
                  <a:pt x="138" y="15"/>
                  <a:pt x="138" y="15"/>
                </a:cubicBezTo>
                <a:cubicBezTo>
                  <a:pt x="135" y="13"/>
                  <a:pt x="135" y="13"/>
                  <a:pt x="135" y="13"/>
                </a:cubicBezTo>
                <a:cubicBezTo>
                  <a:pt x="132" y="19"/>
                  <a:pt x="132" y="19"/>
                  <a:pt x="132" y="19"/>
                </a:cubicBezTo>
                <a:cubicBezTo>
                  <a:pt x="130" y="28"/>
                  <a:pt x="130" y="28"/>
                  <a:pt x="130" y="28"/>
                </a:cubicBezTo>
                <a:cubicBezTo>
                  <a:pt x="126" y="29"/>
                  <a:pt x="126" y="29"/>
                  <a:pt x="126" y="29"/>
                </a:cubicBezTo>
                <a:cubicBezTo>
                  <a:pt x="115" y="21"/>
                  <a:pt x="115" y="21"/>
                  <a:pt x="115" y="21"/>
                </a:cubicBezTo>
                <a:cubicBezTo>
                  <a:pt x="99" y="15"/>
                  <a:pt x="99" y="15"/>
                  <a:pt x="99" y="15"/>
                </a:cubicBezTo>
                <a:cubicBezTo>
                  <a:pt x="97" y="11"/>
                  <a:pt x="97" y="11"/>
                  <a:pt x="97" y="11"/>
                </a:cubicBezTo>
                <a:cubicBezTo>
                  <a:pt x="97" y="11"/>
                  <a:pt x="98" y="8"/>
                  <a:pt x="99" y="7"/>
                </a:cubicBezTo>
                <a:cubicBezTo>
                  <a:pt x="99" y="6"/>
                  <a:pt x="102" y="0"/>
                  <a:pt x="102" y="0"/>
                </a:cubicBezTo>
                <a:cubicBezTo>
                  <a:pt x="95" y="5"/>
                  <a:pt x="95" y="5"/>
                  <a:pt x="95" y="5"/>
                </a:cubicBezTo>
                <a:cubicBezTo>
                  <a:pt x="90" y="15"/>
                  <a:pt x="90" y="15"/>
                  <a:pt x="90" y="15"/>
                </a:cubicBezTo>
                <a:cubicBezTo>
                  <a:pt x="90" y="20"/>
                  <a:pt x="90" y="20"/>
                  <a:pt x="90" y="20"/>
                </a:cubicBezTo>
                <a:cubicBezTo>
                  <a:pt x="87" y="24"/>
                  <a:pt x="87" y="24"/>
                  <a:pt x="87" y="24"/>
                </a:cubicBezTo>
                <a:cubicBezTo>
                  <a:pt x="88" y="32"/>
                  <a:pt x="88" y="32"/>
                  <a:pt x="88" y="32"/>
                </a:cubicBezTo>
                <a:cubicBezTo>
                  <a:pt x="79" y="45"/>
                  <a:pt x="79" y="45"/>
                  <a:pt x="79" y="45"/>
                </a:cubicBezTo>
                <a:cubicBezTo>
                  <a:pt x="79" y="51"/>
                  <a:pt x="79" y="51"/>
                  <a:pt x="79" y="51"/>
                </a:cubicBezTo>
                <a:cubicBezTo>
                  <a:pt x="81" y="54"/>
                  <a:pt x="81" y="54"/>
                  <a:pt x="81" y="54"/>
                </a:cubicBezTo>
                <a:cubicBezTo>
                  <a:pt x="75" y="60"/>
                  <a:pt x="75" y="60"/>
                  <a:pt x="75" y="60"/>
                </a:cubicBezTo>
                <a:cubicBezTo>
                  <a:pt x="75" y="67"/>
                  <a:pt x="75" y="67"/>
                  <a:pt x="75" y="67"/>
                </a:cubicBezTo>
                <a:cubicBezTo>
                  <a:pt x="74" y="80"/>
                  <a:pt x="74" y="80"/>
                  <a:pt x="74" y="80"/>
                </a:cubicBezTo>
                <a:cubicBezTo>
                  <a:pt x="71" y="87"/>
                  <a:pt x="71" y="87"/>
                  <a:pt x="71" y="87"/>
                </a:cubicBezTo>
                <a:cubicBezTo>
                  <a:pt x="68" y="90"/>
                  <a:pt x="68" y="90"/>
                  <a:pt x="68" y="90"/>
                </a:cubicBezTo>
                <a:cubicBezTo>
                  <a:pt x="62" y="87"/>
                  <a:pt x="62" y="87"/>
                  <a:pt x="62" y="87"/>
                </a:cubicBezTo>
                <a:cubicBezTo>
                  <a:pt x="59" y="91"/>
                  <a:pt x="59" y="91"/>
                  <a:pt x="59" y="91"/>
                </a:cubicBezTo>
                <a:cubicBezTo>
                  <a:pt x="52" y="95"/>
                  <a:pt x="52" y="95"/>
                  <a:pt x="52" y="95"/>
                </a:cubicBezTo>
                <a:cubicBezTo>
                  <a:pt x="52" y="95"/>
                  <a:pt x="52" y="100"/>
                  <a:pt x="52" y="101"/>
                </a:cubicBezTo>
                <a:cubicBezTo>
                  <a:pt x="52" y="102"/>
                  <a:pt x="50" y="107"/>
                  <a:pt x="50" y="108"/>
                </a:cubicBezTo>
                <a:cubicBezTo>
                  <a:pt x="50" y="109"/>
                  <a:pt x="45" y="119"/>
                  <a:pt x="45" y="119"/>
                </a:cubicBezTo>
                <a:cubicBezTo>
                  <a:pt x="45" y="119"/>
                  <a:pt x="39" y="118"/>
                  <a:pt x="38" y="119"/>
                </a:cubicBezTo>
                <a:cubicBezTo>
                  <a:pt x="36" y="119"/>
                  <a:pt x="32" y="121"/>
                  <a:pt x="32" y="121"/>
                </a:cubicBezTo>
                <a:cubicBezTo>
                  <a:pt x="30" y="127"/>
                  <a:pt x="30" y="127"/>
                  <a:pt x="30" y="127"/>
                </a:cubicBezTo>
                <a:cubicBezTo>
                  <a:pt x="24" y="129"/>
                  <a:pt x="24" y="129"/>
                  <a:pt x="24" y="129"/>
                </a:cubicBezTo>
                <a:cubicBezTo>
                  <a:pt x="24" y="129"/>
                  <a:pt x="24" y="131"/>
                  <a:pt x="24" y="132"/>
                </a:cubicBezTo>
                <a:cubicBezTo>
                  <a:pt x="23" y="133"/>
                  <a:pt x="18" y="135"/>
                  <a:pt x="18" y="135"/>
                </a:cubicBezTo>
                <a:cubicBezTo>
                  <a:pt x="21" y="140"/>
                  <a:pt x="21" y="140"/>
                  <a:pt x="21" y="140"/>
                </a:cubicBezTo>
                <a:cubicBezTo>
                  <a:pt x="20" y="143"/>
                  <a:pt x="20" y="143"/>
                  <a:pt x="20" y="143"/>
                </a:cubicBezTo>
                <a:cubicBezTo>
                  <a:pt x="15" y="145"/>
                  <a:pt x="15" y="145"/>
                  <a:pt x="15" y="145"/>
                </a:cubicBezTo>
                <a:cubicBezTo>
                  <a:pt x="15" y="149"/>
                  <a:pt x="15" y="149"/>
                  <a:pt x="15" y="149"/>
                </a:cubicBezTo>
                <a:cubicBezTo>
                  <a:pt x="8" y="153"/>
                  <a:pt x="8" y="153"/>
                  <a:pt x="8" y="153"/>
                </a:cubicBezTo>
                <a:cubicBezTo>
                  <a:pt x="5" y="158"/>
                  <a:pt x="5" y="158"/>
                  <a:pt x="5" y="158"/>
                </a:cubicBezTo>
                <a:cubicBezTo>
                  <a:pt x="0" y="172"/>
                  <a:pt x="0" y="172"/>
                  <a:pt x="0" y="172"/>
                </a:cubicBezTo>
                <a:cubicBezTo>
                  <a:pt x="0" y="185"/>
                  <a:pt x="0" y="185"/>
                  <a:pt x="0" y="185"/>
                </a:cubicBezTo>
                <a:cubicBezTo>
                  <a:pt x="4" y="188"/>
                  <a:pt x="4" y="188"/>
                  <a:pt x="4" y="188"/>
                </a:cubicBezTo>
                <a:cubicBezTo>
                  <a:pt x="3" y="195"/>
                  <a:pt x="3" y="195"/>
                  <a:pt x="3" y="195"/>
                </a:cubicBezTo>
                <a:cubicBezTo>
                  <a:pt x="3" y="201"/>
                  <a:pt x="3" y="201"/>
                  <a:pt x="3" y="201"/>
                </a:cubicBezTo>
                <a:cubicBezTo>
                  <a:pt x="6" y="206"/>
                  <a:pt x="6" y="206"/>
                  <a:pt x="6" y="206"/>
                </a:cubicBezTo>
                <a:cubicBezTo>
                  <a:pt x="11" y="203"/>
                  <a:pt x="11" y="203"/>
                  <a:pt x="11" y="203"/>
                </a:cubicBezTo>
                <a:cubicBezTo>
                  <a:pt x="15" y="205"/>
                  <a:pt x="15" y="205"/>
                  <a:pt x="15" y="205"/>
                </a:cubicBezTo>
                <a:cubicBezTo>
                  <a:pt x="15" y="205"/>
                  <a:pt x="13" y="208"/>
                  <a:pt x="12" y="209"/>
                </a:cubicBezTo>
                <a:cubicBezTo>
                  <a:pt x="12" y="209"/>
                  <a:pt x="11" y="211"/>
                  <a:pt x="11" y="211"/>
                </a:cubicBezTo>
                <a:cubicBezTo>
                  <a:pt x="11" y="216"/>
                  <a:pt x="11" y="216"/>
                  <a:pt x="11" y="216"/>
                </a:cubicBezTo>
                <a:cubicBezTo>
                  <a:pt x="16" y="216"/>
                  <a:pt x="16" y="216"/>
                  <a:pt x="16" y="216"/>
                </a:cubicBezTo>
                <a:cubicBezTo>
                  <a:pt x="26" y="216"/>
                  <a:pt x="26" y="216"/>
                  <a:pt x="26" y="216"/>
                </a:cubicBezTo>
                <a:cubicBezTo>
                  <a:pt x="29" y="222"/>
                  <a:pt x="29" y="222"/>
                  <a:pt x="29" y="222"/>
                </a:cubicBezTo>
                <a:cubicBezTo>
                  <a:pt x="49" y="231"/>
                  <a:pt x="49" y="231"/>
                  <a:pt x="49" y="231"/>
                </a:cubicBezTo>
                <a:cubicBezTo>
                  <a:pt x="57" y="235"/>
                  <a:pt x="57" y="235"/>
                  <a:pt x="57" y="235"/>
                </a:cubicBezTo>
                <a:cubicBezTo>
                  <a:pt x="57" y="235"/>
                  <a:pt x="67" y="238"/>
                  <a:pt x="67" y="239"/>
                </a:cubicBezTo>
                <a:cubicBezTo>
                  <a:pt x="68" y="239"/>
                  <a:pt x="73" y="239"/>
                  <a:pt x="73" y="239"/>
                </a:cubicBezTo>
                <a:cubicBezTo>
                  <a:pt x="78" y="248"/>
                  <a:pt x="78" y="248"/>
                  <a:pt x="78" y="248"/>
                </a:cubicBezTo>
                <a:cubicBezTo>
                  <a:pt x="80" y="246"/>
                  <a:pt x="80" y="246"/>
                  <a:pt x="80" y="246"/>
                </a:cubicBezTo>
                <a:cubicBezTo>
                  <a:pt x="80" y="241"/>
                  <a:pt x="80" y="241"/>
                  <a:pt x="80" y="241"/>
                </a:cubicBezTo>
                <a:cubicBezTo>
                  <a:pt x="80" y="239"/>
                  <a:pt x="80" y="239"/>
                  <a:pt x="80" y="239"/>
                </a:cubicBezTo>
                <a:cubicBezTo>
                  <a:pt x="86" y="234"/>
                  <a:pt x="86" y="234"/>
                  <a:pt x="86" y="234"/>
                </a:cubicBezTo>
                <a:cubicBezTo>
                  <a:pt x="89" y="233"/>
                  <a:pt x="89" y="233"/>
                  <a:pt x="89" y="233"/>
                </a:cubicBezTo>
                <a:cubicBezTo>
                  <a:pt x="90" y="228"/>
                  <a:pt x="90" y="228"/>
                  <a:pt x="90" y="228"/>
                </a:cubicBezTo>
                <a:cubicBezTo>
                  <a:pt x="91" y="225"/>
                  <a:pt x="91" y="225"/>
                  <a:pt x="91" y="225"/>
                </a:cubicBezTo>
                <a:cubicBezTo>
                  <a:pt x="94" y="222"/>
                  <a:pt x="94" y="222"/>
                  <a:pt x="94" y="222"/>
                </a:cubicBezTo>
                <a:cubicBezTo>
                  <a:pt x="96" y="218"/>
                  <a:pt x="96" y="218"/>
                  <a:pt x="96" y="218"/>
                </a:cubicBezTo>
                <a:cubicBezTo>
                  <a:pt x="106" y="217"/>
                  <a:pt x="106" y="217"/>
                  <a:pt x="106" y="217"/>
                </a:cubicBezTo>
                <a:cubicBezTo>
                  <a:pt x="109" y="215"/>
                  <a:pt x="109" y="215"/>
                  <a:pt x="109" y="215"/>
                </a:cubicBezTo>
                <a:cubicBezTo>
                  <a:pt x="114" y="216"/>
                  <a:pt x="114" y="216"/>
                  <a:pt x="114" y="216"/>
                </a:cubicBezTo>
                <a:cubicBezTo>
                  <a:pt x="118" y="215"/>
                  <a:pt x="118" y="215"/>
                  <a:pt x="118" y="215"/>
                </a:cubicBezTo>
                <a:cubicBezTo>
                  <a:pt x="122" y="211"/>
                  <a:pt x="122" y="211"/>
                  <a:pt x="122" y="211"/>
                </a:cubicBezTo>
                <a:cubicBezTo>
                  <a:pt x="126" y="211"/>
                  <a:pt x="126" y="211"/>
                  <a:pt x="126" y="211"/>
                </a:cubicBezTo>
                <a:cubicBezTo>
                  <a:pt x="127" y="216"/>
                  <a:pt x="127" y="216"/>
                  <a:pt x="127" y="216"/>
                </a:cubicBezTo>
                <a:cubicBezTo>
                  <a:pt x="131" y="213"/>
                  <a:pt x="131" y="213"/>
                  <a:pt x="131" y="213"/>
                </a:cubicBezTo>
                <a:cubicBezTo>
                  <a:pt x="133" y="209"/>
                  <a:pt x="133" y="209"/>
                  <a:pt x="133" y="209"/>
                </a:cubicBezTo>
                <a:cubicBezTo>
                  <a:pt x="139" y="208"/>
                  <a:pt x="139" y="208"/>
                  <a:pt x="139" y="208"/>
                </a:cubicBezTo>
                <a:cubicBezTo>
                  <a:pt x="143" y="204"/>
                  <a:pt x="143" y="204"/>
                  <a:pt x="143" y="204"/>
                </a:cubicBezTo>
                <a:cubicBezTo>
                  <a:pt x="147" y="206"/>
                  <a:pt x="147" y="206"/>
                  <a:pt x="147" y="206"/>
                </a:cubicBezTo>
                <a:cubicBezTo>
                  <a:pt x="149" y="206"/>
                  <a:pt x="149" y="206"/>
                  <a:pt x="149" y="206"/>
                </a:cubicBezTo>
                <a:cubicBezTo>
                  <a:pt x="156" y="204"/>
                  <a:pt x="156" y="204"/>
                  <a:pt x="156" y="204"/>
                </a:cubicBezTo>
                <a:cubicBezTo>
                  <a:pt x="159" y="207"/>
                  <a:pt x="159" y="207"/>
                  <a:pt x="159" y="207"/>
                </a:cubicBezTo>
                <a:cubicBezTo>
                  <a:pt x="163" y="207"/>
                  <a:pt x="163" y="207"/>
                  <a:pt x="163" y="207"/>
                </a:cubicBezTo>
                <a:cubicBezTo>
                  <a:pt x="166" y="205"/>
                  <a:pt x="166" y="205"/>
                  <a:pt x="166" y="205"/>
                </a:cubicBezTo>
                <a:cubicBezTo>
                  <a:pt x="172" y="207"/>
                  <a:pt x="172" y="207"/>
                  <a:pt x="172" y="207"/>
                </a:cubicBezTo>
                <a:cubicBezTo>
                  <a:pt x="175" y="210"/>
                  <a:pt x="175" y="210"/>
                  <a:pt x="175" y="210"/>
                </a:cubicBezTo>
                <a:cubicBezTo>
                  <a:pt x="175" y="210"/>
                  <a:pt x="178" y="208"/>
                  <a:pt x="179" y="208"/>
                </a:cubicBezTo>
                <a:cubicBezTo>
                  <a:pt x="179" y="208"/>
                  <a:pt x="181" y="208"/>
                  <a:pt x="182" y="207"/>
                </a:cubicBezTo>
                <a:cubicBezTo>
                  <a:pt x="182" y="207"/>
                  <a:pt x="188" y="202"/>
                  <a:pt x="188" y="202"/>
                </a:cubicBezTo>
                <a:cubicBezTo>
                  <a:pt x="188" y="202"/>
                  <a:pt x="191" y="201"/>
                  <a:pt x="191" y="200"/>
                </a:cubicBezTo>
                <a:cubicBezTo>
                  <a:pt x="192" y="200"/>
                  <a:pt x="197" y="197"/>
                  <a:pt x="197" y="197"/>
                </a:cubicBezTo>
                <a:cubicBezTo>
                  <a:pt x="197" y="197"/>
                  <a:pt x="197" y="193"/>
                  <a:pt x="197" y="192"/>
                </a:cubicBezTo>
                <a:cubicBezTo>
                  <a:pt x="198" y="191"/>
                  <a:pt x="196" y="189"/>
                  <a:pt x="196" y="188"/>
                </a:cubicBezTo>
                <a:cubicBezTo>
                  <a:pt x="196" y="187"/>
                  <a:pt x="196" y="185"/>
                  <a:pt x="197" y="185"/>
                </a:cubicBezTo>
                <a:cubicBezTo>
                  <a:pt x="197" y="184"/>
                  <a:pt x="199" y="180"/>
                  <a:pt x="199" y="179"/>
                </a:cubicBezTo>
                <a:cubicBezTo>
                  <a:pt x="199" y="179"/>
                  <a:pt x="194" y="177"/>
                  <a:pt x="194" y="176"/>
                </a:cubicBezTo>
                <a:cubicBezTo>
                  <a:pt x="193" y="175"/>
                  <a:pt x="190" y="174"/>
                  <a:pt x="190" y="173"/>
                </a:cubicBezTo>
                <a:cubicBezTo>
                  <a:pt x="190" y="171"/>
                  <a:pt x="191" y="170"/>
                  <a:pt x="191" y="170"/>
                </a:cubicBezTo>
                <a:cubicBezTo>
                  <a:pt x="191" y="169"/>
                  <a:pt x="194" y="169"/>
                  <a:pt x="194" y="168"/>
                </a:cubicBezTo>
                <a:cubicBezTo>
                  <a:pt x="194" y="167"/>
                  <a:pt x="196" y="164"/>
                  <a:pt x="197" y="164"/>
                </a:cubicBezTo>
                <a:cubicBezTo>
                  <a:pt x="197" y="163"/>
                  <a:pt x="200" y="161"/>
                  <a:pt x="201" y="161"/>
                </a:cubicBezTo>
                <a:cubicBezTo>
                  <a:pt x="202" y="160"/>
                  <a:pt x="205" y="159"/>
                  <a:pt x="205" y="159"/>
                </a:cubicBezTo>
                <a:cubicBezTo>
                  <a:pt x="205" y="159"/>
                  <a:pt x="202" y="156"/>
                  <a:pt x="202" y="155"/>
                </a:cubicBezTo>
                <a:cubicBezTo>
                  <a:pt x="201" y="154"/>
                  <a:pt x="201" y="149"/>
                  <a:pt x="201" y="148"/>
                </a:cubicBezTo>
                <a:cubicBezTo>
                  <a:pt x="200" y="147"/>
                  <a:pt x="198" y="145"/>
                  <a:pt x="197" y="144"/>
                </a:cubicBezTo>
                <a:cubicBezTo>
                  <a:pt x="196" y="143"/>
                  <a:pt x="194" y="141"/>
                  <a:pt x="194" y="140"/>
                </a:cubicBezTo>
                <a:cubicBezTo>
                  <a:pt x="194" y="138"/>
                  <a:pt x="194" y="136"/>
                  <a:pt x="194" y="136"/>
                </a:cubicBezTo>
                <a:cubicBezTo>
                  <a:pt x="198" y="132"/>
                  <a:pt x="198" y="132"/>
                  <a:pt x="198" y="132"/>
                </a:cubicBezTo>
                <a:cubicBezTo>
                  <a:pt x="198" y="127"/>
                  <a:pt x="198" y="127"/>
                  <a:pt x="198" y="127"/>
                </a:cubicBezTo>
                <a:cubicBezTo>
                  <a:pt x="197" y="124"/>
                  <a:pt x="197" y="124"/>
                  <a:pt x="197" y="124"/>
                </a:cubicBezTo>
                <a:cubicBezTo>
                  <a:pt x="193" y="124"/>
                  <a:pt x="193" y="124"/>
                  <a:pt x="193" y="124"/>
                </a:cubicBezTo>
                <a:cubicBezTo>
                  <a:pt x="187" y="126"/>
                  <a:pt x="187" y="126"/>
                  <a:pt x="187" y="126"/>
                </a:cubicBezTo>
                <a:cubicBezTo>
                  <a:pt x="168" y="125"/>
                  <a:pt x="168" y="125"/>
                  <a:pt x="168" y="125"/>
                </a:cubicBezTo>
                <a:cubicBezTo>
                  <a:pt x="165" y="123"/>
                  <a:pt x="165" y="123"/>
                  <a:pt x="165" y="123"/>
                </a:cubicBezTo>
                <a:cubicBezTo>
                  <a:pt x="165" y="123"/>
                  <a:pt x="167" y="119"/>
                  <a:pt x="167" y="119"/>
                </a:cubicBezTo>
                <a:cubicBezTo>
                  <a:pt x="167" y="119"/>
                  <a:pt x="167" y="111"/>
                  <a:pt x="167" y="111"/>
                </a:cubicBezTo>
                <a:cubicBezTo>
                  <a:pt x="167" y="111"/>
                  <a:pt x="168" y="106"/>
                  <a:pt x="168" y="106"/>
                </a:cubicBezTo>
                <a:cubicBezTo>
                  <a:pt x="173" y="106"/>
                  <a:pt x="173" y="106"/>
                  <a:pt x="173" y="106"/>
                </a:cubicBezTo>
                <a:cubicBezTo>
                  <a:pt x="188" y="106"/>
                  <a:pt x="188" y="106"/>
                  <a:pt x="188" y="106"/>
                </a:cubicBezTo>
                <a:cubicBezTo>
                  <a:pt x="188" y="106"/>
                  <a:pt x="191" y="105"/>
                  <a:pt x="192" y="106"/>
                </a:cubicBezTo>
                <a:cubicBezTo>
                  <a:pt x="192" y="106"/>
                  <a:pt x="197" y="108"/>
                  <a:pt x="197" y="108"/>
                </a:cubicBezTo>
                <a:cubicBezTo>
                  <a:pt x="197" y="124"/>
                  <a:pt x="197" y="124"/>
                  <a:pt x="197" y="124"/>
                </a:cubicBezTo>
                <a:cubicBezTo>
                  <a:pt x="202" y="123"/>
                  <a:pt x="202" y="123"/>
                  <a:pt x="202" y="123"/>
                </a:cubicBezTo>
                <a:cubicBezTo>
                  <a:pt x="202" y="123"/>
                  <a:pt x="209" y="121"/>
                  <a:pt x="209" y="121"/>
                </a:cubicBezTo>
                <a:cubicBezTo>
                  <a:pt x="210" y="120"/>
                  <a:pt x="215" y="118"/>
                  <a:pt x="215" y="118"/>
                </a:cubicBezTo>
                <a:cubicBezTo>
                  <a:pt x="215" y="112"/>
                  <a:pt x="215" y="112"/>
                  <a:pt x="215" y="112"/>
                </a:cubicBezTo>
                <a:cubicBezTo>
                  <a:pt x="215" y="112"/>
                  <a:pt x="211" y="109"/>
                  <a:pt x="211" y="109"/>
                </a:cubicBezTo>
                <a:cubicBezTo>
                  <a:pt x="210" y="108"/>
                  <a:pt x="209" y="106"/>
                  <a:pt x="209" y="106"/>
                </a:cubicBezTo>
                <a:cubicBezTo>
                  <a:pt x="213" y="100"/>
                  <a:pt x="213" y="100"/>
                  <a:pt x="213" y="100"/>
                </a:cubicBezTo>
                <a:cubicBezTo>
                  <a:pt x="213" y="100"/>
                  <a:pt x="210" y="98"/>
                  <a:pt x="210" y="97"/>
                </a:cubicBezTo>
                <a:cubicBezTo>
                  <a:pt x="210" y="96"/>
                  <a:pt x="211" y="93"/>
                  <a:pt x="211" y="92"/>
                </a:cubicBezTo>
                <a:cubicBezTo>
                  <a:pt x="211" y="92"/>
                  <a:pt x="213" y="89"/>
                  <a:pt x="213" y="89"/>
                </a:cubicBezTo>
                <a:cubicBezTo>
                  <a:pt x="217" y="92"/>
                  <a:pt x="217" y="92"/>
                  <a:pt x="217" y="92"/>
                </a:cubicBezTo>
                <a:cubicBezTo>
                  <a:pt x="223" y="92"/>
                  <a:pt x="223" y="92"/>
                  <a:pt x="223" y="92"/>
                </a:cubicBezTo>
                <a:cubicBezTo>
                  <a:pt x="224" y="87"/>
                  <a:pt x="224" y="87"/>
                  <a:pt x="224" y="87"/>
                </a:cubicBezTo>
                <a:cubicBezTo>
                  <a:pt x="224" y="87"/>
                  <a:pt x="223" y="84"/>
                  <a:pt x="222" y="83"/>
                </a:cubicBezTo>
                <a:cubicBezTo>
                  <a:pt x="222" y="83"/>
                  <a:pt x="223" y="79"/>
                  <a:pt x="223" y="79"/>
                </a:cubicBezTo>
                <a:cubicBezTo>
                  <a:pt x="223" y="79"/>
                  <a:pt x="225" y="78"/>
                  <a:pt x="225" y="78"/>
                </a:cubicBezTo>
                <a:cubicBezTo>
                  <a:pt x="225" y="79"/>
                  <a:pt x="230" y="82"/>
                  <a:pt x="230" y="82"/>
                </a:cubicBezTo>
                <a:cubicBezTo>
                  <a:pt x="231" y="86"/>
                  <a:pt x="231" y="86"/>
                  <a:pt x="231" y="86"/>
                </a:cubicBezTo>
                <a:cubicBezTo>
                  <a:pt x="233" y="88"/>
                  <a:pt x="233" y="88"/>
                  <a:pt x="233" y="88"/>
                </a:cubicBezTo>
                <a:cubicBezTo>
                  <a:pt x="239" y="85"/>
                  <a:pt x="239" y="85"/>
                  <a:pt x="239" y="85"/>
                </a:cubicBezTo>
                <a:cubicBezTo>
                  <a:pt x="242" y="75"/>
                  <a:pt x="242" y="75"/>
                  <a:pt x="242" y="75"/>
                </a:cubicBezTo>
                <a:cubicBezTo>
                  <a:pt x="242" y="75"/>
                  <a:pt x="241" y="72"/>
                  <a:pt x="241" y="71"/>
                </a:cubicBezTo>
                <a:cubicBezTo>
                  <a:pt x="241" y="71"/>
                  <a:pt x="244" y="69"/>
                  <a:pt x="244" y="69"/>
                </a:cubicBezTo>
                <a:cubicBezTo>
                  <a:pt x="244" y="69"/>
                  <a:pt x="245" y="66"/>
                  <a:pt x="244" y="65"/>
                </a:cubicBezTo>
                <a:cubicBezTo>
                  <a:pt x="243" y="65"/>
                  <a:pt x="239" y="60"/>
                  <a:pt x="239" y="60"/>
                </a:cubicBezTo>
                <a:cubicBezTo>
                  <a:pt x="234" y="59"/>
                  <a:pt x="234" y="59"/>
                  <a:pt x="234" y="59"/>
                </a:cubicBezTo>
                <a:cubicBezTo>
                  <a:pt x="234" y="59"/>
                  <a:pt x="232" y="56"/>
                  <a:pt x="232" y="56"/>
                </a:cubicBezTo>
                <a:cubicBezTo>
                  <a:pt x="232" y="55"/>
                  <a:pt x="235" y="53"/>
                  <a:pt x="234" y="52"/>
                </a:cubicBezTo>
                <a:cubicBezTo>
                  <a:pt x="233" y="51"/>
                  <a:pt x="233" y="48"/>
                  <a:pt x="232" y="47"/>
                </a:cubicBezTo>
                <a:cubicBezTo>
                  <a:pt x="232" y="46"/>
                  <a:pt x="233" y="44"/>
                  <a:pt x="233" y="43"/>
                </a:cubicBezTo>
                <a:cubicBezTo>
                  <a:pt x="233" y="43"/>
                  <a:pt x="236" y="42"/>
                  <a:pt x="235" y="41"/>
                </a:cubicBezTo>
                <a:cubicBezTo>
                  <a:pt x="235" y="41"/>
                  <a:pt x="233" y="37"/>
                  <a:pt x="233" y="36"/>
                </a:cubicBezTo>
                <a:cubicBezTo>
                  <a:pt x="233" y="36"/>
                  <a:pt x="237" y="32"/>
                  <a:pt x="237" y="32"/>
                </a:cubicBezTo>
                <a:cubicBezTo>
                  <a:pt x="232" y="31"/>
                  <a:pt x="232" y="31"/>
                  <a:pt x="232" y="31"/>
                </a:cubicBezTo>
                <a:cubicBezTo>
                  <a:pt x="232" y="31"/>
                  <a:pt x="231" y="26"/>
                  <a:pt x="231" y="26"/>
                </a:cubicBezTo>
                <a:cubicBezTo>
                  <a:pt x="231" y="25"/>
                  <a:pt x="233" y="21"/>
                  <a:pt x="233" y="21"/>
                </a:cubicBezTo>
                <a:cubicBezTo>
                  <a:pt x="237" y="18"/>
                  <a:pt x="237" y="18"/>
                  <a:pt x="237" y="18"/>
                </a:cubicBezTo>
                <a:cubicBezTo>
                  <a:pt x="231" y="19"/>
                  <a:pt x="231" y="19"/>
                  <a:pt x="231" y="19"/>
                </a:cubicBezTo>
                <a:cubicBezTo>
                  <a:pt x="227" y="16"/>
                  <a:pt x="227" y="16"/>
                  <a:pt x="227" y="16"/>
                </a:cubicBezTo>
                <a:lnTo>
                  <a:pt x="226" y="19"/>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26">
            <a:extLst>
              <a:ext uri="{FF2B5EF4-FFF2-40B4-BE49-F238E27FC236}">
                <a16:creationId xmlns:a16="http://schemas.microsoft.com/office/drawing/2014/main" id="{7459E797-3CB1-78BD-AEFC-F7BD1CF002D8}"/>
              </a:ext>
            </a:extLst>
          </p:cNvPr>
          <p:cNvSpPr>
            <a:spLocks/>
          </p:cNvSpPr>
          <p:nvPr/>
        </p:nvSpPr>
        <p:spPr bwMode="auto">
          <a:xfrm>
            <a:off x="2515056" y="4271253"/>
            <a:ext cx="91768" cy="63973"/>
          </a:xfrm>
          <a:custGeom>
            <a:avLst/>
            <a:gdLst>
              <a:gd name="T0" fmla="*/ 103138 w 32"/>
              <a:gd name="T1" fmla="*/ 3780 h 21"/>
              <a:gd name="T2" fmla="*/ 87859 w 32"/>
              <a:gd name="T3" fmla="*/ 3780 h 21"/>
              <a:gd name="T4" fmla="*/ 30560 w 32"/>
              <a:gd name="T5" fmla="*/ 3780 h 21"/>
              <a:gd name="T6" fmla="*/ 11460 w 32"/>
              <a:gd name="T7" fmla="*/ 3780 h 21"/>
              <a:gd name="T8" fmla="*/ 7640 w 32"/>
              <a:gd name="T9" fmla="*/ 22679 h 21"/>
              <a:gd name="T10" fmla="*/ 7640 w 32"/>
              <a:gd name="T11" fmla="*/ 52917 h 21"/>
              <a:gd name="T12" fmla="*/ 0 w 32"/>
              <a:gd name="T13" fmla="*/ 68036 h 21"/>
              <a:gd name="T14" fmla="*/ 11460 w 32"/>
              <a:gd name="T15" fmla="*/ 75595 h 21"/>
              <a:gd name="T16" fmla="*/ 84039 w 32"/>
              <a:gd name="T17" fmla="*/ 79375 h 21"/>
              <a:gd name="T18" fmla="*/ 106958 w 32"/>
              <a:gd name="T19" fmla="*/ 71815 h 21"/>
              <a:gd name="T20" fmla="*/ 122238 w 32"/>
              <a:gd name="T21" fmla="*/ 71815 h 21"/>
              <a:gd name="T22" fmla="*/ 122238 w 32"/>
              <a:gd name="T23" fmla="*/ 11339 h 21"/>
              <a:gd name="T24" fmla="*/ 103138 w 32"/>
              <a:gd name="T25" fmla="*/ 378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 h="21">
                <a:moveTo>
                  <a:pt x="27" y="1"/>
                </a:moveTo>
                <a:cubicBezTo>
                  <a:pt x="26" y="0"/>
                  <a:pt x="23" y="1"/>
                  <a:pt x="23" y="1"/>
                </a:cubicBezTo>
                <a:cubicBezTo>
                  <a:pt x="8" y="1"/>
                  <a:pt x="8" y="1"/>
                  <a:pt x="8" y="1"/>
                </a:cubicBezTo>
                <a:cubicBezTo>
                  <a:pt x="3" y="1"/>
                  <a:pt x="3" y="1"/>
                  <a:pt x="3" y="1"/>
                </a:cubicBezTo>
                <a:cubicBezTo>
                  <a:pt x="3" y="1"/>
                  <a:pt x="2" y="6"/>
                  <a:pt x="2" y="6"/>
                </a:cubicBezTo>
                <a:cubicBezTo>
                  <a:pt x="2" y="6"/>
                  <a:pt x="2" y="14"/>
                  <a:pt x="2" y="14"/>
                </a:cubicBezTo>
                <a:cubicBezTo>
                  <a:pt x="2" y="14"/>
                  <a:pt x="0" y="18"/>
                  <a:pt x="0" y="18"/>
                </a:cubicBezTo>
                <a:cubicBezTo>
                  <a:pt x="3" y="20"/>
                  <a:pt x="3" y="20"/>
                  <a:pt x="3" y="20"/>
                </a:cubicBezTo>
                <a:cubicBezTo>
                  <a:pt x="22" y="21"/>
                  <a:pt x="22" y="21"/>
                  <a:pt x="22" y="21"/>
                </a:cubicBezTo>
                <a:cubicBezTo>
                  <a:pt x="28" y="19"/>
                  <a:pt x="28" y="19"/>
                  <a:pt x="28" y="19"/>
                </a:cubicBezTo>
                <a:cubicBezTo>
                  <a:pt x="32" y="19"/>
                  <a:pt x="32" y="19"/>
                  <a:pt x="32" y="19"/>
                </a:cubicBezTo>
                <a:cubicBezTo>
                  <a:pt x="32" y="3"/>
                  <a:pt x="32" y="3"/>
                  <a:pt x="32" y="3"/>
                </a:cubicBezTo>
                <a:cubicBezTo>
                  <a:pt x="32" y="3"/>
                  <a:pt x="27" y="1"/>
                  <a:pt x="27" y="1"/>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27">
            <a:extLst>
              <a:ext uri="{FF2B5EF4-FFF2-40B4-BE49-F238E27FC236}">
                <a16:creationId xmlns:a16="http://schemas.microsoft.com/office/drawing/2014/main" id="{AF5178DC-F1A2-984E-7F2F-8C5E91B679DB}"/>
              </a:ext>
            </a:extLst>
          </p:cNvPr>
          <p:cNvSpPr>
            <a:spLocks/>
          </p:cNvSpPr>
          <p:nvPr/>
        </p:nvSpPr>
        <p:spPr bwMode="auto">
          <a:xfrm>
            <a:off x="3169344" y="2959815"/>
            <a:ext cx="398055" cy="513060"/>
          </a:xfrm>
          <a:custGeom>
            <a:avLst/>
            <a:gdLst>
              <a:gd name="T0" fmla="*/ 495894 w 139"/>
              <a:gd name="T1" fmla="*/ 228714 h 167"/>
              <a:gd name="T2" fmla="*/ 415788 w 139"/>
              <a:gd name="T3" fmla="*/ 156288 h 167"/>
              <a:gd name="T4" fmla="*/ 370013 w 139"/>
              <a:gd name="T5" fmla="*/ 114357 h 167"/>
              <a:gd name="T6" fmla="*/ 324238 w 139"/>
              <a:gd name="T7" fmla="*/ 83862 h 167"/>
              <a:gd name="T8" fmla="*/ 278463 w 139"/>
              <a:gd name="T9" fmla="*/ 53367 h 167"/>
              <a:gd name="T10" fmla="*/ 232689 w 139"/>
              <a:gd name="T11" fmla="*/ 34307 h 167"/>
              <a:gd name="T12" fmla="*/ 209801 w 139"/>
              <a:gd name="T13" fmla="*/ 19059 h 167"/>
              <a:gd name="T14" fmla="*/ 190728 w 139"/>
              <a:gd name="T15" fmla="*/ 0 h 167"/>
              <a:gd name="T16" fmla="*/ 91550 w 139"/>
              <a:gd name="T17" fmla="*/ 0 h 167"/>
              <a:gd name="T18" fmla="*/ 19073 w 139"/>
              <a:gd name="T19" fmla="*/ 7624 h 167"/>
              <a:gd name="T20" fmla="*/ 19073 w 139"/>
              <a:gd name="T21" fmla="*/ 34307 h 167"/>
              <a:gd name="T22" fmla="*/ 11444 w 139"/>
              <a:gd name="T23" fmla="*/ 80050 h 167"/>
              <a:gd name="T24" fmla="*/ 11444 w 139"/>
              <a:gd name="T25" fmla="*/ 102921 h 167"/>
              <a:gd name="T26" fmla="*/ 19073 w 139"/>
              <a:gd name="T27" fmla="*/ 133416 h 167"/>
              <a:gd name="T28" fmla="*/ 41960 w 139"/>
              <a:gd name="T29" fmla="*/ 152476 h 167"/>
              <a:gd name="T30" fmla="*/ 30517 w 139"/>
              <a:gd name="T31" fmla="*/ 202031 h 167"/>
              <a:gd name="T32" fmla="*/ 30517 w 139"/>
              <a:gd name="T33" fmla="*/ 236338 h 167"/>
              <a:gd name="T34" fmla="*/ 22887 w 139"/>
              <a:gd name="T35" fmla="*/ 266833 h 167"/>
              <a:gd name="T36" fmla="*/ 61033 w 139"/>
              <a:gd name="T37" fmla="*/ 404061 h 167"/>
              <a:gd name="T38" fmla="*/ 80106 w 139"/>
              <a:gd name="T39" fmla="*/ 465052 h 167"/>
              <a:gd name="T40" fmla="*/ 106808 w 139"/>
              <a:gd name="T41" fmla="*/ 495547 h 167"/>
              <a:gd name="T42" fmla="*/ 129695 w 139"/>
              <a:gd name="T43" fmla="*/ 518418 h 167"/>
              <a:gd name="T44" fmla="*/ 118252 w 139"/>
              <a:gd name="T45" fmla="*/ 567973 h 167"/>
              <a:gd name="T46" fmla="*/ 144954 w 139"/>
              <a:gd name="T47" fmla="*/ 571785 h 167"/>
              <a:gd name="T48" fmla="*/ 175470 w 139"/>
              <a:gd name="T49" fmla="*/ 579409 h 167"/>
              <a:gd name="T50" fmla="*/ 225060 w 139"/>
              <a:gd name="T51" fmla="*/ 583220 h 167"/>
              <a:gd name="T52" fmla="*/ 251762 w 139"/>
              <a:gd name="T53" fmla="*/ 594656 h 167"/>
              <a:gd name="T54" fmla="*/ 274649 w 139"/>
              <a:gd name="T55" fmla="*/ 613716 h 167"/>
              <a:gd name="T56" fmla="*/ 308980 w 139"/>
              <a:gd name="T57" fmla="*/ 636587 h 167"/>
              <a:gd name="T58" fmla="*/ 347126 w 139"/>
              <a:gd name="T59" fmla="*/ 613716 h 167"/>
              <a:gd name="T60" fmla="*/ 366199 w 139"/>
              <a:gd name="T61" fmla="*/ 575597 h 167"/>
              <a:gd name="T62" fmla="*/ 350940 w 139"/>
              <a:gd name="T63" fmla="*/ 541290 h 167"/>
              <a:gd name="T64" fmla="*/ 354755 w 139"/>
              <a:gd name="T65" fmla="*/ 510794 h 167"/>
              <a:gd name="T66" fmla="*/ 354755 w 139"/>
              <a:gd name="T67" fmla="*/ 476487 h 167"/>
              <a:gd name="T68" fmla="*/ 362384 w 139"/>
              <a:gd name="T69" fmla="*/ 438368 h 167"/>
              <a:gd name="T70" fmla="*/ 385271 w 139"/>
              <a:gd name="T71" fmla="*/ 411685 h 167"/>
              <a:gd name="T72" fmla="*/ 411973 w 139"/>
              <a:gd name="T73" fmla="*/ 396437 h 167"/>
              <a:gd name="T74" fmla="*/ 434861 w 139"/>
              <a:gd name="T75" fmla="*/ 369754 h 167"/>
              <a:gd name="T76" fmla="*/ 446304 w 139"/>
              <a:gd name="T77" fmla="*/ 343071 h 167"/>
              <a:gd name="T78" fmla="*/ 469192 w 139"/>
              <a:gd name="T79" fmla="*/ 285892 h 167"/>
              <a:gd name="T80" fmla="*/ 530225 w 139"/>
              <a:gd name="T81" fmla="*/ 251585 h 1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167">
                <a:moveTo>
                  <a:pt x="137" y="65"/>
                </a:moveTo>
                <a:cubicBezTo>
                  <a:pt x="136" y="64"/>
                  <a:pt x="133" y="61"/>
                  <a:pt x="130" y="60"/>
                </a:cubicBezTo>
                <a:cubicBezTo>
                  <a:pt x="128" y="60"/>
                  <a:pt x="119" y="52"/>
                  <a:pt x="118" y="51"/>
                </a:cubicBezTo>
                <a:cubicBezTo>
                  <a:pt x="117" y="50"/>
                  <a:pt x="110" y="42"/>
                  <a:pt x="109" y="41"/>
                </a:cubicBezTo>
                <a:cubicBezTo>
                  <a:pt x="107" y="40"/>
                  <a:pt x="103" y="36"/>
                  <a:pt x="102" y="34"/>
                </a:cubicBezTo>
                <a:cubicBezTo>
                  <a:pt x="101" y="33"/>
                  <a:pt x="98" y="30"/>
                  <a:pt x="97" y="30"/>
                </a:cubicBezTo>
                <a:cubicBezTo>
                  <a:pt x="95" y="29"/>
                  <a:pt x="93" y="29"/>
                  <a:pt x="91" y="28"/>
                </a:cubicBezTo>
                <a:cubicBezTo>
                  <a:pt x="89" y="26"/>
                  <a:pt x="87" y="23"/>
                  <a:pt x="85" y="22"/>
                </a:cubicBezTo>
                <a:cubicBezTo>
                  <a:pt x="84" y="20"/>
                  <a:pt x="81" y="20"/>
                  <a:pt x="79" y="19"/>
                </a:cubicBezTo>
                <a:cubicBezTo>
                  <a:pt x="77" y="18"/>
                  <a:pt x="77" y="17"/>
                  <a:pt x="73" y="14"/>
                </a:cubicBezTo>
                <a:cubicBezTo>
                  <a:pt x="70" y="11"/>
                  <a:pt x="66" y="12"/>
                  <a:pt x="65" y="11"/>
                </a:cubicBezTo>
                <a:cubicBezTo>
                  <a:pt x="64" y="11"/>
                  <a:pt x="61" y="9"/>
                  <a:pt x="61" y="9"/>
                </a:cubicBezTo>
                <a:cubicBezTo>
                  <a:pt x="60" y="9"/>
                  <a:pt x="61" y="7"/>
                  <a:pt x="60" y="6"/>
                </a:cubicBezTo>
                <a:cubicBezTo>
                  <a:pt x="59" y="6"/>
                  <a:pt x="56" y="5"/>
                  <a:pt x="55" y="5"/>
                </a:cubicBezTo>
                <a:cubicBezTo>
                  <a:pt x="55" y="4"/>
                  <a:pt x="53" y="3"/>
                  <a:pt x="53" y="2"/>
                </a:cubicBezTo>
                <a:cubicBezTo>
                  <a:pt x="52" y="2"/>
                  <a:pt x="50" y="0"/>
                  <a:pt x="50" y="0"/>
                </a:cubicBezTo>
                <a:cubicBezTo>
                  <a:pt x="50" y="0"/>
                  <a:pt x="33" y="0"/>
                  <a:pt x="31" y="0"/>
                </a:cubicBezTo>
                <a:cubicBezTo>
                  <a:pt x="30" y="0"/>
                  <a:pt x="24" y="0"/>
                  <a:pt x="24" y="0"/>
                </a:cubicBezTo>
                <a:cubicBezTo>
                  <a:pt x="24" y="0"/>
                  <a:pt x="21" y="2"/>
                  <a:pt x="20" y="2"/>
                </a:cubicBezTo>
                <a:cubicBezTo>
                  <a:pt x="19" y="2"/>
                  <a:pt x="5" y="2"/>
                  <a:pt x="5" y="2"/>
                </a:cubicBezTo>
                <a:cubicBezTo>
                  <a:pt x="5" y="2"/>
                  <a:pt x="5" y="3"/>
                  <a:pt x="4" y="3"/>
                </a:cubicBezTo>
                <a:cubicBezTo>
                  <a:pt x="5" y="9"/>
                  <a:pt x="5" y="9"/>
                  <a:pt x="5" y="9"/>
                </a:cubicBezTo>
                <a:cubicBezTo>
                  <a:pt x="0" y="18"/>
                  <a:pt x="0" y="18"/>
                  <a:pt x="0" y="18"/>
                </a:cubicBezTo>
                <a:cubicBezTo>
                  <a:pt x="0" y="18"/>
                  <a:pt x="3" y="21"/>
                  <a:pt x="3" y="21"/>
                </a:cubicBezTo>
                <a:cubicBezTo>
                  <a:pt x="3" y="21"/>
                  <a:pt x="1" y="24"/>
                  <a:pt x="1" y="24"/>
                </a:cubicBezTo>
                <a:cubicBezTo>
                  <a:pt x="1" y="24"/>
                  <a:pt x="3" y="26"/>
                  <a:pt x="3" y="27"/>
                </a:cubicBezTo>
                <a:cubicBezTo>
                  <a:pt x="3" y="27"/>
                  <a:pt x="6" y="31"/>
                  <a:pt x="6" y="31"/>
                </a:cubicBezTo>
                <a:cubicBezTo>
                  <a:pt x="6" y="31"/>
                  <a:pt x="5" y="34"/>
                  <a:pt x="5" y="35"/>
                </a:cubicBezTo>
                <a:cubicBezTo>
                  <a:pt x="5" y="35"/>
                  <a:pt x="5" y="39"/>
                  <a:pt x="6" y="40"/>
                </a:cubicBezTo>
                <a:cubicBezTo>
                  <a:pt x="6" y="40"/>
                  <a:pt x="11" y="40"/>
                  <a:pt x="11" y="40"/>
                </a:cubicBezTo>
                <a:cubicBezTo>
                  <a:pt x="11" y="40"/>
                  <a:pt x="11" y="47"/>
                  <a:pt x="11" y="47"/>
                </a:cubicBezTo>
                <a:cubicBezTo>
                  <a:pt x="11" y="48"/>
                  <a:pt x="8" y="52"/>
                  <a:pt x="8" y="53"/>
                </a:cubicBezTo>
                <a:cubicBezTo>
                  <a:pt x="8" y="54"/>
                  <a:pt x="6" y="58"/>
                  <a:pt x="6" y="58"/>
                </a:cubicBezTo>
                <a:cubicBezTo>
                  <a:pt x="8" y="62"/>
                  <a:pt x="8" y="62"/>
                  <a:pt x="8" y="62"/>
                </a:cubicBezTo>
                <a:cubicBezTo>
                  <a:pt x="8" y="62"/>
                  <a:pt x="6" y="67"/>
                  <a:pt x="6" y="67"/>
                </a:cubicBezTo>
                <a:cubicBezTo>
                  <a:pt x="5" y="68"/>
                  <a:pt x="6" y="70"/>
                  <a:pt x="6" y="70"/>
                </a:cubicBezTo>
                <a:cubicBezTo>
                  <a:pt x="16" y="77"/>
                  <a:pt x="16" y="77"/>
                  <a:pt x="16" y="77"/>
                </a:cubicBezTo>
                <a:cubicBezTo>
                  <a:pt x="16" y="106"/>
                  <a:pt x="16" y="106"/>
                  <a:pt x="16" y="106"/>
                </a:cubicBezTo>
                <a:cubicBezTo>
                  <a:pt x="21" y="114"/>
                  <a:pt x="21" y="114"/>
                  <a:pt x="21" y="114"/>
                </a:cubicBezTo>
                <a:cubicBezTo>
                  <a:pt x="21" y="114"/>
                  <a:pt x="21" y="122"/>
                  <a:pt x="21" y="122"/>
                </a:cubicBezTo>
                <a:cubicBezTo>
                  <a:pt x="21" y="123"/>
                  <a:pt x="22" y="127"/>
                  <a:pt x="22" y="127"/>
                </a:cubicBezTo>
                <a:cubicBezTo>
                  <a:pt x="28" y="130"/>
                  <a:pt x="28" y="130"/>
                  <a:pt x="28" y="130"/>
                </a:cubicBezTo>
                <a:cubicBezTo>
                  <a:pt x="34" y="132"/>
                  <a:pt x="34" y="132"/>
                  <a:pt x="34" y="132"/>
                </a:cubicBezTo>
                <a:cubicBezTo>
                  <a:pt x="34" y="136"/>
                  <a:pt x="34" y="136"/>
                  <a:pt x="34" y="136"/>
                </a:cubicBezTo>
                <a:cubicBezTo>
                  <a:pt x="32" y="141"/>
                  <a:pt x="32" y="141"/>
                  <a:pt x="32" y="141"/>
                </a:cubicBezTo>
                <a:cubicBezTo>
                  <a:pt x="31" y="149"/>
                  <a:pt x="31" y="149"/>
                  <a:pt x="31" y="149"/>
                </a:cubicBezTo>
                <a:cubicBezTo>
                  <a:pt x="34" y="151"/>
                  <a:pt x="34" y="151"/>
                  <a:pt x="34" y="151"/>
                </a:cubicBezTo>
                <a:cubicBezTo>
                  <a:pt x="38" y="150"/>
                  <a:pt x="38" y="150"/>
                  <a:pt x="38" y="150"/>
                </a:cubicBezTo>
                <a:cubicBezTo>
                  <a:pt x="41" y="152"/>
                  <a:pt x="41" y="152"/>
                  <a:pt x="41" y="152"/>
                </a:cubicBezTo>
                <a:cubicBezTo>
                  <a:pt x="41" y="152"/>
                  <a:pt x="45" y="152"/>
                  <a:pt x="46" y="152"/>
                </a:cubicBezTo>
                <a:cubicBezTo>
                  <a:pt x="47" y="151"/>
                  <a:pt x="52" y="150"/>
                  <a:pt x="53" y="150"/>
                </a:cubicBezTo>
                <a:cubicBezTo>
                  <a:pt x="54" y="150"/>
                  <a:pt x="59" y="152"/>
                  <a:pt x="59" y="153"/>
                </a:cubicBezTo>
                <a:cubicBezTo>
                  <a:pt x="60" y="153"/>
                  <a:pt x="62" y="156"/>
                  <a:pt x="62" y="156"/>
                </a:cubicBezTo>
                <a:cubicBezTo>
                  <a:pt x="62" y="156"/>
                  <a:pt x="65" y="156"/>
                  <a:pt x="66" y="156"/>
                </a:cubicBezTo>
                <a:cubicBezTo>
                  <a:pt x="66" y="157"/>
                  <a:pt x="67" y="160"/>
                  <a:pt x="67" y="160"/>
                </a:cubicBezTo>
                <a:cubicBezTo>
                  <a:pt x="67" y="160"/>
                  <a:pt x="71" y="161"/>
                  <a:pt x="72" y="161"/>
                </a:cubicBezTo>
                <a:cubicBezTo>
                  <a:pt x="72" y="162"/>
                  <a:pt x="77" y="165"/>
                  <a:pt x="77" y="165"/>
                </a:cubicBezTo>
                <a:cubicBezTo>
                  <a:pt x="78" y="166"/>
                  <a:pt x="80" y="167"/>
                  <a:pt x="81" y="167"/>
                </a:cubicBezTo>
                <a:cubicBezTo>
                  <a:pt x="81" y="167"/>
                  <a:pt x="84" y="163"/>
                  <a:pt x="85" y="163"/>
                </a:cubicBezTo>
                <a:cubicBezTo>
                  <a:pt x="85" y="162"/>
                  <a:pt x="90" y="160"/>
                  <a:pt x="91" y="161"/>
                </a:cubicBezTo>
                <a:cubicBezTo>
                  <a:pt x="92" y="155"/>
                  <a:pt x="92" y="155"/>
                  <a:pt x="92" y="155"/>
                </a:cubicBezTo>
                <a:cubicBezTo>
                  <a:pt x="96" y="151"/>
                  <a:pt x="96" y="151"/>
                  <a:pt x="96" y="151"/>
                </a:cubicBezTo>
                <a:cubicBezTo>
                  <a:pt x="96" y="151"/>
                  <a:pt x="95" y="147"/>
                  <a:pt x="95" y="147"/>
                </a:cubicBezTo>
                <a:cubicBezTo>
                  <a:pt x="94" y="147"/>
                  <a:pt x="92" y="143"/>
                  <a:pt x="92" y="142"/>
                </a:cubicBezTo>
                <a:cubicBezTo>
                  <a:pt x="92" y="141"/>
                  <a:pt x="88" y="136"/>
                  <a:pt x="88" y="136"/>
                </a:cubicBezTo>
                <a:cubicBezTo>
                  <a:pt x="88" y="136"/>
                  <a:pt x="92" y="134"/>
                  <a:pt x="93" y="134"/>
                </a:cubicBezTo>
                <a:cubicBezTo>
                  <a:pt x="93" y="133"/>
                  <a:pt x="92" y="130"/>
                  <a:pt x="93" y="130"/>
                </a:cubicBezTo>
                <a:cubicBezTo>
                  <a:pt x="93" y="129"/>
                  <a:pt x="93" y="125"/>
                  <a:pt x="93" y="125"/>
                </a:cubicBezTo>
                <a:cubicBezTo>
                  <a:pt x="93" y="124"/>
                  <a:pt x="98" y="117"/>
                  <a:pt x="98" y="117"/>
                </a:cubicBezTo>
                <a:cubicBezTo>
                  <a:pt x="95" y="115"/>
                  <a:pt x="95" y="115"/>
                  <a:pt x="95" y="115"/>
                </a:cubicBezTo>
                <a:cubicBezTo>
                  <a:pt x="95" y="115"/>
                  <a:pt x="96" y="113"/>
                  <a:pt x="97" y="112"/>
                </a:cubicBezTo>
                <a:cubicBezTo>
                  <a:pt x="98" y="111"/>
                  <a:pt x="101" y="108"/>
                  <a:pt x="101" y="108"/>
                </a:cubicBezTo>
                <a:cubicBezTo>
                  <a:pt x="104" y="108"/>
                  <a:pt x="104" y="108"/>
                  <a:pt x="104" y="108"/>
                </a:cubicBezTo>
                <a:cubicBezTo>
                  <a:pt x="108" y="104"/>
                  <a:pt x="108" y="104"/>
                  <a:pt x="108" y="104"/>
                </a:cubicBezTo>
                <a:cubicBezTo>
                  <a:pt x="110" y="102"/>
                  <a:pt x="110" y="102"/>
                  <a:pt x="110" y="102"/>
                </a:cubicBezTo>
                <a:cubicBezTo>
                  <a:pt x="114" y="97"/>
                  <a:pt x="114" y="97"/>
                  <a:pt x="114" y="97"/>
                </a:cubicBezTo>
                <a:cubicBezTo>
                  <a:pt x="114" y="97"/>
                  <a:pt x="112" y="94"/>
                  <a:pt x="113" y="94"/>
                </a:cubicBezTo>
                <a:cubicBezTo>
                  <a:pt x="113" y="93"/>
                  <a:pt x="117" y="91"/>
                  <a:pt x="117" y="90"/>
                </a:cubicBezTo>
                <a:cubicBezTo>
                  <a:pt x="117" y="90"/>
                  <a:pt x="120" y="84"/>
                  <a:pt x="120" y="84"/>
                </a:cubicBezTo>
                <a:cubicBezTo>
                  <a:pt x="120" y="83"/>
                  <a:pt x="122" y="75"/>
                  <a:pt x="123" y="75"/>
                </a:cubicBezTo>
                <a:cubicBezTo>
                  <a:pt x="123" y="74"/>
                  <a:pt x="127" y="69"/>
                  <a:pt x="128" y="69"/>
                </a:cubicBezTo>
                <a:cubicBezTo>
                  <a:pt x="128" y="69"/>
                  <a:pt x="134" y="67"/>
                  <a:pt x="139" y="66"/>
                </a:cubicBezTo>
                <a:cubicBezTo>
                  <a:pt x="138" y="66"/>
                  <a:pt x="138" y="65"/>
                  <a:pt x="137" y="65"/>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8" name="Freeform 28">
            <a:extLst>
              <a:ext uri="{FF2B5EF4-FFF2-40B4-BE49-F238E27FC236}">
                <a16:creationId xmlns:a16="http://schemas.microsoft.com/office/drawing/2014/main" id="{D362EA48-1700-D161-7679-F3643EC74A2C}"/>
              </a:ext>
            </a:extLst>
          </p:cNvPr>
          <p:cNvSpPr>
            <a:spLocks/>
          </p:cNvSpPr>
          <p:nvPr/>
        </p:nvSpPr>
        <p:spPr bwMode="auto">
          <a:xfrm>
            <a:off x="2674755" y="3545804"/>
            <a:ext cx="889069" cy="1032517"/>
          </a:xfrm>
          <a:custGeom>
            <a:avLst/>
            <a:gdLst>
              <a:gd name="T0" fmla="*/ 1085268 w 311"/>
              <a:gd name="T1" fmla="*/ 327904 h 336"/>
              <a:gd name="T2" fmla="*/ 1092884 w 311"/>
              <a:gd name="T3" fmla="*/ 282150 h 336"/>
              <a:gd name="T4" fmla="*/ 1115732 w 311"/>
              <a:gd name="T5" fmla="*/ 194455 h 336"/>
              <a:gd name="T6" fmla="*/ 1062420 w 311"/>
              <a:gd name="T7" fmla="*/ 106759 h 336"/>
              <a:gd name="T8" fmla="*/ 1031957 w 311"/>
              <a:gd name="T9" fmla="*/ 57193 h 336"/>
              <a:gd name="T10" fmla="*/ 997685 w 311"/>
              <a:gd name="T11" fmla="*/ 34316 h 336"/>
              <a:gd name="T12" fmla="*/ 932950 w 311"/>
              <a:gd name="T13" fmla="*/ 7626 h 336"/>
              <a:gd name="T14" fmla="*/ 852983 w 311"/>
              <a:gd name="T15" fmla="*/ 38128 h 336"/>
              <a:gd name="T16" fmla="*/ 799671 w 311"/>
              <a:gd name="T17" fmla="*/ 80070 h 336"/>
              <a:gd name="T18" fmla="*/ 746360 w 311"/>
              <a:gd name="T19" fmla="*/ 102947 h 336"/>
              <a:gd name="T20" fmla="*/ 727320 w 311"/>
              <a:gd name="T21" fmla="*/ 38128 h 336"/>
              <a:gd name="T22" fmla="*/ 647353 w 311"/>
              <a:gd name="T23" fmla="*/ 49567 h 336"/>
              <a:gd name="T24" fmla="*/ 548346 w 311"/>
              <a:gd name="T25" fmla="*/ 95321 h 336"/>
              <a:gd name="T26" fmla="*/ 437915 w 311"/>
              <a:gd name="T27" fmla="*/ 106759 h 336"/>
              <a:gd name="T28" fmla="*/ 346524 w 311"/>
              <a:gd name="T29" fmla="*/ 133449 h 336"/>
              <a:gd name="T30" fmla="*/ 350332 w 311"/>
              <a:gd name="T31" fmla="*/ 221144 h 336"/>
              <a:gd name="T32" fmla="*/ 277981 w 311"/>
              <a:gd name="T33" fmla="*/ 259273 h 336"/>
              <a:gd name="T34" fmla="*/ 198014 w 311"/>
              <a:gd name="T35" fmla="*/ 293588 h 336"/>
              <a:gd name="T36" fmla="*/ 140894 w 311"/>
              <a:gd name="T37" fmla="*/ 213519 h 336"/>
              <a:gd name="T38" fmla="*/ 57119 w 311"/>
              <a:gd name="T39" fmla="*/ 266898 h 336"/>
              <a:gd name="T40" fmla="*/ 11424 w 311"/>
              <a:gd name="T41" fmla="*/ 377471 h 336"/>
              <a:gd name="T42" fmla="*/ 49503 w 311"/>
              <a:gd name="T43" fmla="*/ 438476 h 336"/>
              <a:gd name="T44" fmla="*/ 45695 w 311"/>
              <a:gd name="T45" fmla="*/ 522358 h 336"/>
              <a:gd name="T46" fmla="*/ 38080 w 311"/>
              <a:gd name="T47" fmla="*/ 598615 h 336"/>
              <a:gd name="T48" fmla="*/ 45695 w 311"/>
              <a:gd name="T49" fmla="*/ 663433 h 336"/>
              <a:gd name="T50" fmla="*/ 68543 w 311"/>
              <a:gd name="T51" fmla="*/ 728251 h 336"/>
              <a:gd name="T52" fmla="*/ 68543 w 311"/>
              <a:gd name="T53" fmla="*/ 823572 h 336"/>
              <a:gd name="T54" fmla="*/ 114239 w 311"/>
              <a:gd name="T55" fmla="*/ 854075 h 336"/>
              <a:gd name="T56" fmla="*/ 247517 w 311"/>
              <a:gd name="T57" fmla="*/ 754941 h 336"/>
              <a:gd name="T58" fmla="*/ 357948 w 311"/>
              <a:gd name="T59" fmla="*/ 762567 h 336"/>
              <a:gd name="T60" fmla="*/ 411259 w 311"/>
              <a:gd name="T61" fmla="*/ 796882 h 336"/>
              <a:gd name="T62" fmla="*/ 559770 w 311"/>
              <a:gd name="T63" fmla="*/ 850262 h 336"/>
              <a:gd name="T64" fmla="*/ 666393 w 311"/>
              <a:gd name="T65" fmla="*/ 930331 h 336"/>
              <a:gd name="T66" fmla="*/ 746360 w 311"/>
              <a:gd name="T67" fmla="*/ 930331 h 336"/>
              <a:gd name="T68" fmla="*/ 818711 w 311"/>
              <a:gd name="T69" fmla="*/ 953208 h 336"/>
              <a:gd name="T70" fmla="*/ 826327 w 311"/>
              <a:gd name="T71" fmla="*/ 1025652 h 336"/>
              <a:gd name="T72" fmla="*/ 799671 w 311"/>
              <a:gd name="T73" fmla="*/ 1090470 h 336"/>
              <a:gd name="T74" fmla="*/ 784439 w 311"/>
              <a:gd name="T75" fmla="*/ 1178166 h 336"/>
              <a:gd name="T76" fmla="*/ 894870 w 311"/>
              <a:gd name="T77" fmla="*/ 1258235 h 336"/>
              <a:gd name="T78" fmla="*/ 932950 w 311"/>
              <a:gd name="T79" fmla="*/ 1201043 h 336"/>
              <a:gd name="T80" fmla="*/ 940566 w 311"/>
              <a:gd name="T81" fmla="*/ 1128599 h 336"/>
              <a:gd name="T82" fmla="*/ 959605 w 311"/>
              <a:gd name="T83" fmla="*/ 1044716 h 336"/>
              <a:gd name="T84" fmla="*/ 974837 w 311"/>
              <a:gd name="T85" fmla="*/ 979898 h 336"/>
              <a:gd name="T86" fmla="*/ 971029 w 311"/>
              <a:gd name="T87" fmla="*/ 899829 h 336"/>
              <a:gd name="T88" fmla="*/ 959605 w 311"/>
              <a:gd name="T89" fmla="*/ 800695 h 336"/>
              <a:gd name="T90" fmla="*/ 971029 w 311"/>
              <a:gd name="T91" fmla="*/ 724438 h 336"/>
              <a:gd name="T92" fmla="*/ 963413 w 311"/>
              <a:gd name="T93" fmla="*/ 686310 h 336"/>
              <a:gd name="T94" fmla="*/ 974837 w 311"/>
              <a:gd name="T95" fmla="*/ 610053 h 336"/>
              <a:gd name="T96" fmla="*/ 1009109 w 311"/>
              <a:gd name="T97" fmla="*/ 568112 h 336"/>
              <a:gd name="T98" fmla="*/ 1009109 w 311"/>
              <a:gd name="T99" fmla="*/ 529984 h 336"/>
              <a:gd name="T100" fmla="*/ 1035765 w 311"/>
              <a:gd name="T101" fmla="*/ 549048 h 336"/>
              <a:gd name="T102" fmla="*/ 1039573 w 311"/>
              <a:gd name="T103" fmla="*/ 579551 h 336"/>
              <a:gd name="T104" fmla="*/ 1153811 w 311"/>
              <a:gd name="T105" fmla="*/ 427037 h 336"/>
              <a:gd name="T106" fmla="*/ 1142387 w 311"/>
              <a:gd name="T107" fmla="*/ 388909 h 3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11" h="336">
                <a:moveTo>
                  <a:pt x="300" y="102"/>
                </a:moveTo>
                <a:cubicBezTo>
                  <a:pt x="299" y="102"/>
                  <a:pt x="295" y="103"/>
                  <a:pt x="295" y="103"/>
                </a:cubicBezTo>
                <a:cubicBezTo>
                  <a:pt x="295" y="103"/>
                  <a:pt x="292" y="99"/>
                  <a:pt x="291" y="98"/>
                </a:cubicBezTo>
                <a:cubicBezTo>
                  <a:pt x="291" y="98"/>
                  <a:pt x="288" y="94"/>
                  <a:pt x="288" y="93"/>
                </a:cubicBezTo>
                <a:cubicBezTo>
                  <a:pt x="288" y="93"/>
                  <a:pt x="286" y="87"/>
                  <a:pt x="285" y="86"/>
                </a:cubicBezTo>
                <a:cubicBezTo>
                  <a:pt x="285" y="86"/>
                  <a:pt x="283" y="83"/>
                  <a:pt x="283" y="83"/>
                </a:cubicBezTo>
                <a:cubicBezTo>
                  <a:pt x="283" y="83"/>
                  <a:pt x="280" y="82"/>
                  <a:pt x="280" y="82"/>
                </a:cubicBezTo>
                <a:cubicBezTo>
                  <a:pt x="280" y="81"/>
                  <a:pt x="280" y="78"/>
                  <a:pt x="280" y="77"/>
                </a:cubicBezTo>
                <a:cubicBezTo>
                  <a:pt x="280" y="76"/>
                  <a:pt x="280" y="73"/>
                  <a:pt x="280" y="73"/>
                </a:cubicBezTo>
                <a:cubicBezTo>
                  <a:pt x="287" y="74"/>
                  <a:pt x="287" y="74"/>
                  <a:pt x="287" y="74"/>
                </a:cubicBezTo>
                <a:cubicBezTo>
                  <a:pt x="287" y="74"/>
                  <a:pt x="290" y="75"/>
                  <a:pt x="290" y="75"/>
                </a:cubicBezTo>
                <a:cubicBezTo>
                  <a:pt x="291" y="74"/>
                  <a:pt x="293" y="73"/>
                  <a:pt x="293" y="73"/>
                </a:cubicBezTo>
                <a:cubicBezTo>
                  <a:pt x="292" y="63"/>
                  <a:pt x="292" y="63"/>
                  <a:pt x="292" y="63"/>
                </a:cubicBezTo>
                <a:cubicBezTo>
                  <a:pt x="294" y="56"/>
                  <a:pt x="294" y="56"/>
                  <a:pt x="294" y="56"/>
                </a:cubicBezTo>
                <a:cubicBezTo>
                  <a:pt x="294" y="56"/>
                  <a:pt x="293" y="51"/>
                  <a:pt x="293" y="51"/>
                </a:cubicBezTo>
                <a:cubicBezTo>
                  <a:pt x="293" y="50"/>
                  <a:pt x="291" y="48"/>
                  <a:pt x="290" y="48"/>
                </a:cubicBezTo>
                <a:cubicBezTo>
                  <a:pt x="290" y="47"/>
                  <a:pt x="288" y="46"/>
                  <a:pt x="288" y="46"/>
                </a:cubicBezTo>
                <a:cubicBezTo>
                  <a:pt x="288" y="33"/>
                  <a:pt x="288" y="33"/>
                  <a:pt x="288" y="33"/>
                </a:cubicBezTo>
                <a:cubicBezTo>
                  <a:pt x="288" y="33"/>
                  <a:pt x="284" y="32"/>
                  <a:pt x="284" y="31"/>
                </a:cubicBezTo>
                <a:cubicBezTo>
                  <a:pt x="284" y="31"/>
                  <a:pt x="279" y="28"/>
                  <a:pt x="279" y="28"/>
                </a:cubicBezTo>
                <a:cubicBezTo>
                  <a:pt x="279" y="28"/>
                  <a:pt x="278" y="24"/>
                  <a:pt x="278" y="23"/>
                </a:cubicBezTo>
                <a:cubicBezTo>
                  <a:pt x="278" y="23"/>
                  <a:pt x="276" y="19"/>
                  <a:pt x="276" y="19"/>
                </a:cubicBezTo>
                <a:cubicBezTo>
                  <a:pt x="276" y="16"/>
                  <a:pt x="276" y="16"/>
                  <a:pt x="276" y="16"/>
                </a:cubicBezTo>
                <a:cubicBezTo>
                  <a:pt x="273" y="17"/>
                  <a:pt x="273" y="17"/>
                  <a:pt x="273" y="17"/>
                </a:cubicBezTo>
                <a:cubicBezTo>
                  <a:pt x="271" y="15"/>
                  <a:pt x="271" y="15"/>
                  <a:pt x="271" y="15"/>
                </a:cubicBezTo>
                <a:cubicBezTo>
                  <a:pt x="271" y="15"/>
                  <a:pt x="271" y="10"/>
                  <a:pt x="271" y="10"/>
                </a:cubicBezTo>
                <a:cubicBezTo>
                  <a:pt x="271" y="10"/>
                  <a:pt x="269" y="10"/>
                  <a:pt x="269" y="10"/>
                </a:cubicBezTo>
                <a:cubicBezTo>
                  <a:pt x="265" y="15"/>
                  <a:pt x="265" y="15"/>
                  <a:pt x="265" y="15"/>
                </a:cubicBezTo>
                <a:cubicBezTo>
                  <a:pt x="265" y="14"/>
                  <a:pt x="265" y="14"/>
                  <a:pt x="265" y="14"/>
                </a:cubicBezTo>
                <a:cubicBezTo>
                  <a:pt x="265" y="14"/>
                  <a:pt x="263" y="10"/>
                  <a:pt x="262" y="9"/>
                </a:cubicBezTo>
                <a:cubicBezTo>
                  <a:pt x="262" y="9"/>
                  <a:pt x="259" y="8"/>
                  <a:pt x="259" y="8"/>
                </a:cubicBezTo>
                <a:cubicBezTo>
                  <a:pt x="259" y="7"/>
                  <a:pt x="254" y="7"/>
                  <a:pt x="254" y="7"/>
                </a:cubicBezTo>
                <a:cubicBezTo>
                  <a:pt x="253" y="7"/>
                  <a:pt x="251" y="6"/>
                  <a:pt x="251" y="6"/>
                </a:cubicBezTo>
                <a:cubicBezTo>
                  <a:pt x="247" y="5"/>
                  <a:pt x="247" y="5"/>
                  <a:pt x="247" y="5"/>
                </a:cubicBezTo>
                <a:cubicBezTo>
                  <a:pt x="247" y="5"/>
                  <a:pt x="245" y="3"/>
                  <a:pt x="245" y="2"/>
                </a:cubicBezTo>
                <a:cubicBezTo>
                  <a:pt x="245" y="2"/>
                  <a:pt x="241" y="0"/>
                  <a:pt x="241" y="0"/>
                </a:cubicBezTo>
                <a:cubicBezTo>
                  <a:pt x="241" y="0"/>
                  <a:pt x="236" y="3"/>
                  <a:pt x="236" y="3"/>
                </a:cubicBezTo>
                <a:cubicBezTo>
                  <a:pt x="236" y="3"/>
                  <a:pt x="231" y="5"/>
                  <a:pt x="231" y="5"/>
                </a:cubicBezTo>
                <a:cubicBezTo>
                  <a:pt x="231" y="5"/>
                  <a:pt x="229" y="9"/>
                  <a:pt x="229" y="9"/>
                </a:cubicBezTo>
                <a:cubicBezTo>
                  <a:pt x="229" y="9"/>
                  <a:pt x="224" y="10"/>
                  <a:pt x="224" y="10"/>
                </a:cubicBezTo>
                <a:cubicBezTo>
                  <a:pt x="224" y="10"/>
                  <a:pt x="223" y="14"/>
                  <a:pt x="223" y="15"/>
                </a:cubicBezTo>
                <a:cubicBezTo>
                  <a:pt x="223" y="15"/>
                  <a:pt x="219" y="18"/>
                  <a:pt x="219" y="18"/>
                </a:cubicBezTo>
                <a:cubicBezTo>
                  <a:pt x="219" y="19"/>
                  <a:pt x="217" y="19"/>
                  <a:pt x="217" y="19"/>
                </a:cubicBezTo>
                <a:cubicBezTo>
                  <a:pt x="217" y="19"/>
                  <a:pt x="211" y="18"/>
                  <a:pt x="211" y="18"/>
                </a:cubicBezTo>
                <a:cubicBezTo>
                  <a:pt x="210" y="18"/>
                  <a:pt x="210" y="19"/>
                  <a:pt x="210" y="21"/>
                </a:cubicBezTo>
                <a:cubicBezTo>
                  <a:pt x="210" y="22"/>
                  <a:pt x="210" y="26"/>
                  <a:pt x="210" y="26"/>
                </a:cubicBezTo>
                <a:cubicBezTo>
                  <a:pt x="210" y="27"/>
                  <a:pt x="207" y="27"/>
                  <a:pt x="207" y="27"/>
                </a:cubicBezTo>
                <a:cubicBezTo>
                  <a:pt x="203" y="31"/>
                  <a:pt x="203" y="31"/>
                  <a:pt x="203" y="31"/>
                </a:cubicBezTo>
                <a:cubicBezTo>
                  <a:pt x="196" y="30"/>
                  <a:pt x="196" y="30"/>
                  <a:pt x="196" y="30"/>
                </a:cubicBezTo>
                <a:cubicBezTo>
                  <a:pt x="196" y="30"/>
                  <a:pt x="196" y="28"/>
                  <a:pt x="196" y="27"/>
                </a:cubicBezTo>
                <a:cubicBezTo>
                  <a:pt x="196" y="26"/>
                  <a:pt x="198" y="23"/>
                  <a:pt x="198" y="23"/>
                </a:cubicBezTo>
                <a:cubicBezTo>
                  <a:pt x="198" y="22"/>
                  <a:pt x="199" y="20"/>
                  <a:pt x="199" y="20"/>
                </a:cubicBezTo>
                <a:cubicBezTo>
                  <a:pt x="198" y="20"/>
                  <a:pt x="194" y="18"/>
                  <a:pt x="193" y="18"/>
                </a:cubicBezTo>
                <a:cubicBezTo>
                  <a:pt x="193" y="17"/>
                  <a:pt x="192" y="14"/>
                  <a:pt x="192" y="14"/>
                </a:cubicBezTo>
                <a:cubicBezTo>
                  <a:pt x="192" y="13"/>
                  <a:pt x="191" y="10"/>
                  <a:pt x="191" y="10"/>
                </a:cubicBezTo>
                <a:cubicBezTo>
                  <a:pt x="191" y="10"/>
                  <a:pt x="185" y="9"/>
                  <a:pt x="185" y="9"/>
                </a:cubicBezTo>
                <a:cubicBezTo>
                  <a:pt x="185" y="8"/>
                  <a:pt x="184" y="6"/>
                  <a:pt x="184" y="6"/>
                </a:cubicBezTo>
                <a:cubicBezTo>
                  <a:pt x="182" y="5"/>
                  <a:pt x="182" y="5"/>
                  <a:pt x="182" y="5"/>
                </a:cubicBezTo>
                <a:cubicBezTo>
                  <a:pt x="175" y="5"/>
                  <a:pt x="175" y="5"/>
                  <a:pt x="175" y="5"/>
                </a:cubicBezTo>
                <a:cubicBezTo>
                  <a:pt x="175" y="5"/>
                  <a:pt x="170" y="13"/>
                  <a:pt x="170" y="13"/>
                </a:cubicBezTo>
                <a:cubicBezTo>
                  <a:pt x="170" y="14"/>
                  <a:pt x="166" y="15"/>
                  <a:pt x="165" y="16"/>
                </a:cubicBezTo>
                <a:cubicBezTo>
                  <a:pt x="164" y="16"/>
                  <a:pt x="161" y="18"/>
                  <a:pt x="161" y="19"/>
                </a:cubicBezTo>
                <a:cubicBezTo>
                  <a:pt x="160" y="19"/>
                  <a:pt x="159" y="23"/>
                  <a:pt x="159" y="23"/>
                </a:cubicBezTo>
                <a:cubicBezTo>
                  <a:pt x="150" y="23"/>
                  <a:pt x="150" y="23"/>
                  <a:pt x="150" y="23"/>
                </a:cubicBezTo>
                <a:cubicBezTo>
                  <a:pt x="144" y="25"/>
                  <a:pt x="144" y="25"/>
                  <a:pt x="144" y="25"/>
                </a:cubicBezTo>
                <a:cubicBezTo>
                  <a:pt x="137" y="31"/>
                  <a:pt x="137" y="31"/>
                  <a:pt x="137" y="31"/>
                </a:cubicBezTo>
                <a:cubicBezTo>
                  <a:pt x="129" y="35"/>
                  <a:pt x="129" y="35"/>
                  <a:pt x="129" y="35"/>
                </a:cubicBezTo>
                <a:cubicBezTo>
                  <a:pt x="129" y="35"/>
                  <a:pt x="125" y="33"/>
                  <a:pt x="125" y="33"/>
                </a:cubicBezTo>
                <a:cubicBezTo>
                  <a:pt x="124" y="32"/>
                  <a:pt x="119" y="28"/>
                  <a:pt x="119" y="28"/>
                </a:cubicBezTo>
                <a:cubicBezTo>
                  <a:pt x="119" y="28"/>
                  <a:pt x="116" y="28"/>
                  <a:pt x="115" y="28"/>
                </a:cubicBezTo>
                <a:cubicBezTo>
                  <a:pt x="115" y="28"/>
                  <a:pt x="111" y="29"/>
                  <a:pt x="111" y="29"/>
                </a:cubicBezTo>
                <a:cubicBezTo>
                  <a:pt x="111" y="29"/>
                  <a:pt x="109" y="25"/>
                  <a:pt x="109" y="25"/>
                </a:cubicBezTo>
                <a:cubicBezTo>
                  <a:pt x="108" y="24"/>
                  <a:pt x="104" y="24"/>
                  <a:pt x="104" y="24"/>
                </a:cubicBezTo>
                <a:cubicBezTo>
                  <a:pt x="104" y="24"/>
                  <a:pt x="96" y="30"/>
                  <a:pt x="95" y="31"/>
                </a:cubicBezTo>
                <a:cubicBezTo>
                  <a:pt x="94" y="32"/>
                  <a:pt x="92" y="34"/>
                  <a:pt x="91" y="35"/>
                </a:cubicBezTo>
                <a:cubicBezTo>
                  <a:pt x="91" y="35"/>
                  <a:pt x="92" y="40"/>
                  <a:pt x="93" y="40"/>
                </a:cubicBezTo>
                <a:cubicBezTo>
                  <a:pt x="93" y="40"/>
                  <a:pt x="97" y="43"/>
                  <a:pt x="97" y="43"/>
                </a:cubicBezTo>
                <a:cubicBezTo>
                  <a:pt x="98" y="44"/>
                  <a:pt x="97" y="49"/>
                  <a:pt x="97" y="50"/>
                </a:cubicBezTo>
                <a:cubicBezTo>
                  <a:pt x="97" y="51"/>
                  <a:pt x="95" y="52"/>
                  <a:pt x="95" y="52"/>
                </a:cubicBezTo>
                <a:cubicBezTo>
                  <a:pt x="94" y="53"/>
                  <a:pt x="92" y="56"/>
                  <a:pt x="92" y="58"/>
                </a:cubicBezTo>
                <a:cubicBezTo>
                  <a:pt x="91" y="59"/>
                  <a:pt x="90" y="63"/>
                  <a:pt x="90" y="64"/>
                </a:cubicBezTo>
                <a:cubicBezTo>
                  <a:pt x="89" y="64"/>
                  <a:pt x="85" y="64"/>
                  <a:pt x="85" y="65"/>
                </a:cubicBezTo>
                <a:cubicBezTo>
                  <a:pt x="84" y="65"/>
                  <a:pt x="81" y="71"/>
                  <a:pt x="81" y="71"/>
                </a:cubicBezTo>
                <a:cubicBezTo>
                  <a:pt x="81" y="71"/>
                  <a:pt x="77" y="70"/>
                  <a:pt x="77" y="69"/>
                </a:cubicBezTo>
                <a:cubicBezTo>
                  <a:pt x="76" y="69"/>
                  <a:pt x="73" y="68"/>
                  <a:pt x="73" y="68"/>
                </a:cubicBezTo>
                <a:cubicBezTo>
                  <a:pt x="72" y="68"/>
                  <a:pt x="67" y="72"/>
                  <a:pt x="66" y="73"/>
                </a:cubicBezTo>
                <a:cubicBezTo>
                  <a:pt x="65" y="74"/>
                  <a:pt x="64" y="75"/>
                  <a:pt x="64" y="75"/>
                </a:cubicBezTo>
                <a:cubicBezTo>
                  <a:pt x="64" y="75"/>
                  <a:pt x="60" y="79"/>
                  <a:pt x="60" y="79"/>
                </a:cubicBezTo>
                <a:cubicBezTo>
                  <a:pt x="60" y="80"/>
                  <a:pt x="56" y="80"/>
                  <a:pt x="55" y="80"/>
                </a:cubicBezTo>
                <a:cubicBezTo>
                  <a:pt x="55" y="80"/>
                  <a:pt x="53" y="78"/>
                  <a:pt x="52" y="77"/>
                </a:cubicBezTo>
                <a:cubicBezTo>
                  <a:pt x="52" y="77"/>
                  <a:pt x="46" y="74"/>
                  <a:pt x="46" y="74"/>
                </a:cubicBezTo>
                <a:cubicBezTo>
                  <a:pt x="45" y="73"/>
                  <a:pt x="42" y="71"/>
                  <a:pt x="42" y="71"/>
                </a:cubicBezTo>
                <a:cubicBezTo>
                  <a:pt x="42" y="70"/>
                  <a:pt x="39" y="68"/>
                  <a:pt x="39" y="68"/>
                </a:cubicBezTo>
                <a:cubicBezTo>
                  <a:pt x="39" y="68"/>
                  <a:pt x="40" y="61"/>
                  <a:pt x="40" y="60"/>
                </a:cubicBezTo>
                <a:cubicBezTo>
                  <a:pt x="39" y="59"/>
                  <a:pt x="37" y="57"/>
                  <a:pt x="37" y="56"/>
                </a:cubicBezTo>
                <a:cubicBezTo>
                  <a:pt x="37" y="56"/>
                  <a:pt x="32" y="53"/>
                  <a:pt x="32" y="53"/>
                </a:cubicBezTo>
                <a:cubicBezTo>
                  <a:pt x="32" y="53"/>
                  <a:pt x="29" y="57"/>
                  <a:pt x="29" y="57"/>
                </a:cubicBezTo>
                <a:cubicBezTo>
                  <a:pt x="29" y="58"/>
                  <a:pt x="29" y="60"/>
                  <a:pt x="29" y="60"/>
                </a:cubicBezTo>
                <a:cubicBezTo>
                  <a:pt x="18" y="69"/>
                  <a:pt x="18" y="69"/>
                  <a:pt x="18" y="69"/>
                </a:cubicBezTo>
                <a:cubicBezTo>
                  <a:pt x="15" y="70"/>
                  <a:pt x="15" y="70"/>
                  <a:pt x="15" y="70"/>
                </a:cubicBezTo>
                <a:cubicBezTo>
                  <a:pt x="15" y="70"/>
                  <a:pt x="12" y="76"/>
                  <a:pt x="12" y="76"/>
                </a:cubicBezTo>
                <a:cubicBezTo>
                  <a:pt x="12" y="77"/>
                  <a:pt x="9" y="80"/>
                  <a:pt x="9" y="81"/>
                </a:cubicBezTo>
                <a:cubicBezTo>
                  <a:pt x="9" y="82"/>
                  <a:pt x="5" y="88"/>
                  <a:pt x="5" y="88"/>
                </a:cubicBezTo>
                <a:cubicBezTo>
                  <a:pt x="5" y="89"/>
                  <a:pt x="0" y="92"/>
                  <a:pt x="0" y="93"/>
                </a:cubicBezTo>
                <a:cubicBezTo>
                  <a:pt x="0" y="93"/>
                  <a:pt x="3" y="98"/>
                  <a:pt x="3" y="99"/>
                </a:cubicBezTo>
                <a:cubicBezTo>
                  <a:pt x="4" y="100"/>
                  <a:pt x="8" y="101"/>
                  <a:pt x="8" y="101"/>
                </a:cubicBezTo>
                <a:cubicBezTo>
                  <a:pt x="13" y="104"/>
                  <a:pt x="13" y="104"/>
                  <a:pt x="13" y="104"/>
                </a:cubicBezTo>
                <a:cubicBezTo>
                  <a:pt x="13" y="104"/>
                  <a:pt x="10" y="107"/>
                  <a:pt x="10" y="108"/>
                </a:cubicBezTo>
                <a:cubicBezTo>
                  <a:pt x="9" y="108"/>
                  <a:pt x="8" y="113"/>
                  <a:pt x="8" y="113"/>
                </a:cubicBezTo>
                <a:cubicBezTo>
                  <a:pt x="13" y="115"/>
                  <a:pt x="13" y="115"/>
                  <a:pt x="13" y="115"/>
                </a:cubicBezTo>
                <a:cubicBezTo>
                  <a:pt x="13" y="115"/>
                  <a:pt x="7" y="118"/>
                  <a:pt x="7" y="119"/>
                </a:cubicBezTo>
                <a:cubicBezTo>
                  <a:pt x="7" y="119"/>
                  <a:pt x="8" y="123"/>
                  <a:pt x="8" y="124"/>
                </a:cubicBezTo>
                <a:cubicBezTo>
                  <a:pt x="8" y="124"/>
                  <a:pt x="10" y="131"/>
                  <a:pt x="10" y="131"/>
                </a:cubicBezTo>
                <a:cubicBezTo>
                  <a:pt x="11" y="132"/>
                  <a:pt x="15" y="135"/>
                  <a:pt x="15" y="135"/>
                </a:cubicBezTo>
                <a:cubicBezTo>
                  <a:pt x="15" y="135"/>
                  <a:pt x="12" y="136"/>
                  <a:pt x="12" y="137"/>
                </a:cubicBezTo>
                <a:cubicBezTo>
                  <a:pt x="12" y="138"/>
                  <a:pt x="11" y="143"/>
                  <a:pt x="11" y="144"/>
                </a:cubicBezTo>
                <a:cubicBezTo>
                  <a:pt x="11" y="144"/>
                  <a:pt x="10" y="150"/>
                  <a:pt x="10" y="150"/>
                </a:cubicBezTo>
                <a:cubicBezTo>
                  <a:pt x="16" y="149"/>
                  <a:pt x="16" y="149"/>
                  <a:pt x="16" y="149"/>
                </a:cubicBezTo>
                <a:cubicBezTo>
                  <a:pt x="12" y="152"/>
                  <a:pt x="12" y="152"/>
                  <a:pt x="12" y="152"/>
                </a:cubicBezTo>
                <a:cubicBezTo>
                  <a:pt x="12" y="152"/>
                  <a:pt x="10" y="156"/>
                  <a:pt x="10" y="157"/>
                </a:cubicBezTo>
                <a:cubicBezTo>
                  <a:pt x="10" y="157"/>
                  <a:pt x="11" y="162"/>
                  <a:pt x="11" y="162"/>
                </a:cubicBezTo>
                <a:cubicBezTo>
                  <a:pt x="16" y="163"/>
                  <a:pt x="16" y="163"/>
                  <a:pt x="16" y="163"/>
                </a:cubicBezTo>
                <a:cubicBezTo>
                  <a:pt x="16" y="163"/>
                  <a:pt x="12" y="167"/>
                  <a:pt x="12" y="167"/>
                </a:cubicBezTo>
                <a:cubicBezTo>
                  <a:pt x="12" y="168"/>
                  <a:pt x="14" y="172"/>
                  <a:pt x="14" y="172"/>
                </a:cubicBezTo>
                <a:cubicBezTo>
                  <a:pt x="15" y="173"/>
                  <a:pt x="12" y="174"/>
                  <a:pt x="12" y="174"/>
                </a:cubicBezTo>
                <a:cubicBezTo>
                  <a:pt x="12" y="175"/>
                  <a:pt x="11" y="177"/>
                  <a:pt x="11" y="178"/>
                </a:cubicBezTo>
                <a:cubicBezTo>
                  <a:pt x="12" y="179"/>
                  <a:pt x="12" y="182"/>
                  <a:pt x="13" y="183"/>
                </a:cubicBezTo>
                <a:cubicBezTo>
                  <a:pt x="14" y="184"/>
                  <a:pt x="11" y="186"/>
                  <a:pt x="11" y="187"/>
                </a:cubicBezTo>
                <a:cubicBezTo>
                  <a:pt x="11" y="187"/>
                  <a:pt x="13" y="190"/>
                  <a:pt x="13" y="190"/>
                </a:cubicBezTo>
                <a:cubicBezTo>
                  <a:pt x="18" y="191"/>
                  <a:pt x="18" y="191"/>
                  <a:pt x="18" y="191"/>
                </a:cubicBezTo>
                <a:cubicBezTo>
                  <a:pt x="18" y="191"/>
                  <a:pt x="22" y="196"/>
                  <a:pt x="23" y="196"/>
                </a:cubicBezTo>
                <a:cubicBezTo>
                  <a:pt x="24" y="197"/>
                  <a:pt x="23" y="200"/>
                  <a:pt x="23" y="200"/>
                </a:cubicBezTo>
                <a:cubicBezTo>
                  <a:pt x="23" y="200"/>
                  <a:pt x="20" y="202"/>
                  <a:pt x="20" y="202"/>
                </a:cubicBezTo>
                <a:cubicBezTo>
                  <a:pt x="20" y="203"/>
                  <a:pt x="21" y="206"/>
                  <a:pt x="21" y="206"/>
                </a:cubicBezTo>
                <a:cubicBezTo>
                  <a:pt x="18" y="216"/>
                  <a:pt x="18" y="216"/>
                  <a:pt x="18" y="216"/>
                </a:cubicBezTo>
                <a:cubicBezTo>
                  <a:pt x="18" y="216"/>
                  <a:pt x="22" y="220"/>
                  <a:pt x="22" y="220"/>
                </a:cubicBezTo>
                <a:cubicBezTo>
                  <a:pt x="22" y="221"/>
                  <a:pt x="16" y="226"/>
                  <a:pt x="16" y="226"/>
                </a:cubicBezTo>
                <a:cubicBezTo>
                  <a:pt x="16" y="226"/>
                  <a:pt x="18" y="228"/>
                  <a:pt x="18" y="228"/>
                </a:cubicBezTo>
                <a:cubicBezTo>
                  <a:pt x="19" y="228"/>
                  <a:pt x="23" y="225"/>
                  <a:pt x="24" y="225"/>
                </a:cubicBezTo>
                <a:cubicBezTo>
                  <a:pt x="24" y="224"/>
                  <a:pt x="30" y="224"/>
                  <a:pt x="30" y="224"/>
                </a:cubicBezTo>
                <a:cubicBezTo>
                  <a:pt x="31" y="223"/>
                  <a:pt x="34" y="219"/>
                  <a:pt x="34" y="219"/>
                </a:cubicBezTo>
                <a:cubicBezTo>
                  <a:pt x="35" y="219"/>
                  <a:pt x="39" y="218"/>
                  <a:pt x="40" y="217"/>
                </a:cubicBezTo>
                <a:cubicBezTo>
                  <a:pt x="41" y="217"/>
                  <a:pt x="45" y="211"/>
                  <a:pt x="45" y="211"/>
                </a:cubicBezTo>
                <a:cubicBezTo>
                  <a:pt x="45" y="211"/>
                  <a:pt x="51" y="211"/>
                  <a:pt x="52" y="211"/>
                </a:cubicBezTo>
                <a:cubicBezTo>
                  <a:pt x="53" y="211"/>
                  <a:pt x="65" y="199"/>
                  <a:pt x="65" y="198"/>
                </a:cubicBezTo>
                <a:cubicBezTo>
                  <a:pt x="66" y="198"/>
                  <a:pt x="72" y="197"/>
                  <a:pt x="72" y="197"/>
                </a:cubicBezTo>
                <a:cubicBezTo>
                  <a:pt x="79" y="194"/>
                  <a:pt x="79" y="194"/>
                  <a:pt x="79" y="194"/>
                </a:cubicBezTo>
                <a:cubicBezTo>
                  <a:pt x="88" y="197"/>
                  <a:pt x="88" y="197"/>
                  <a:pt x="88" y="197"/>
                </a:cubicBezTo>
                <a:cubicBezTo>
                  <a:pt x="91" y="196"/>
                  <a:pt x="91" y="196"/>
                  <a:pt x="91" y="196"/>
                </a:cubicBezTo>
                <a:cubicBezTo>
                  <a:pt x="91" y="196"/>
                  <a:pt x="94" y="199"/>
                  <a:pt x="94" y="200"/>
                </a:cubicBezTo>
                <a:cubicBezTo>
                  <a:pt x="94" y="200"/>
                  <a:pt x="90" y="205"/>
                  <a:pt x="90" y="206"/>
                </a:cubicBezTo>
                <a:cubicBezTo>
                  <a:pt x="90" y="206"/>
                  <a:pt x="92" y="209"/>
                  <a:pt x="93" y="210"/>
                </a:cubicBezTo>
                <a:cubicBezTo>
                  <a:pt x="94" y="211"/>
                  <a:pt x="98" y="211"/>
                  <a:pt x="99" y="211"/>
                </a:cubicBezTo>
                <a:cubicBezTo>
                  <a:pt x="100" y="211"/>
                  <a:pt x="103" y="214"/>
                  <a:pt x="103" y="214"/>
                </a:cubicBezTo>
                <a:cubicBezTo>
                  <a:pt x="103" y="214"/>
                  <a:pt x="107" y="210"/>
                  <a:pt x="108" y="209"/>
                </a:cubicBezTo>
                <a:cubicBezTo>
                  <a:pt x="110" y="209"/>
                  <a:pt x="115" y="207"/>
                  <a:pt x="115" y="207"/>
                </a:cubicBezTo>
                <a:cubicBezTo>
                  <a:pt x="115" y="207"/>
                  <a:pt x="121" y="209"/>
                  <a:pt x="122" y="210"/>
                </a:cubicBezTo>
                <a:cubicBezTo>
                  <a:pt x="123" y="211"/>
                  <a:pt x="131" y="216"/>
                  <a:pt x="132" y="217"/>
                </a:cubicBezTo>
                <a:cubicBezTo>
                  <a:pt x="133" y="218"/>
                  <a:pt x="140" y="223"/>
                  <a:pt x="142" y="223"/>
                </a:cubicBezTo>
                <a:cubicBezTo>
                  <a:pt x="143" y="224"/>
                  <a:pt x="147" y="223"/>
                  <a:pt x="147" y="223"/>
                </a:cubicBezTo>
                <a:cubicBezTo>
                  <a:pt x="148" y="224"/>
                  <a:pt x="152" y="227"/>
                  <a:pt x="152" y="227"/>
                </a:cubicBezTo>
                <a:cubicBezTo>
                  <a:pt x="157" y="224"/>
                  <a:pt x="157" y="224"/>
                  <a:pt x="157" y="224"/>
                </a:cubicBezTo>
                <a:cubicBezTo>
                  <a:pt x="162" y="224"/>
                  <a:pt x="162" y="224"/>
                  <a:pt x="162" y="224"/>
                </a:cubicBezTo>
                <a:cubicBezTo>
                  <a:pt x="177" y="239"/>
                  <a:pt x="177" y="239"/>
                  <a:pt x="177" y="239"/>
                </a:cubicBezTo>
                <a:cubicBezTo>
                  <a:pt x="177" y="239"/>
                  <a:pt x="175" y="243"/>
                  <a:pt x="175" y="244"/>
                </a:cubicBezTo>
                <a:cubicBezTo>
                  <a:pt x="175" y="244"/>
                  <a:pt x="177" y="246"/>
                  <a:pt x="178" y="247"/>
                </a:cubicBezTo>
                <a:cubicBezTo>
                  <a:pt x="178" y="247"/>
                  <a:pt x="182" y="247"/>
                  <a:pt x="183" y="247"/>
                </a:cubicBezTo>
                <a:cubicBezTo>
                  <a:pt x="184" y="246"/>
                  <a:pt x="187" y="243"/>
                  <a:pt x="187" y="243"/>
                </a:cubicBezTo>
                <a:cubicBezTo>
                  <a:pt x="190" y="245"/>
                  <a:pt x="190" y="245"/>
                  <a:pt x="190" y="245"/>
                </a:cubicBezTo>
                <a:cubicBezTo>
                  <a:pt x="190" y="245"/>
                  <a:pt x="195" y="244"/>
                  <a:pt x="196" y="244"/>
                </a:cubicBezTo>
                <a:cubicBezTo>
                  <a:pt x="196" y="244"/>
                  <a:pt x="200" y="247"/>
                  <a:pt x="200" y="247"/>
                </a:cubicBezTo>
                <a:cubicBezTo>
                  <a:pt x="201" y="248"/>
                  <a:pt x="203" y="247"/>
                  <a:pt x="203" y="247"/>
                </a:cubicBezTo>
                <a:cubicBezTo>
                  <a:pt x="207" y="248"/>
                  <a:pt x="207" y="248"/>
                  <a:pt x="207" y="248"/>
                </a:cubicBezTo>
                <a:cubicBezTo>
                  <a:pt x="210" y="248"/>
                  <a:pt x="210" y="248"/>
                  <a:pt x="210" y="248"/>
                </a:cubicBezTo>
                <a:cubicBezTo>
                  <a:pt x="210" y="248"/>
                  <a:pt x="215" y="249"/>
                  <a:pt x="215" y="250"/>
                </a:cubicBezTo>
                <a:cubicBezTo>
                  <a:pt x="215" y="250"/>
                  <a:pt x="218" y="251"/>
                  <a:pt x="218" y="252"/>
                </a:cubicBezTo>
                <a:cubicBezTo>
                  <a:pt x="218" y="252"/>
                  <a:pt x="225" y="258"/>
                  <a:pt x="225" y="258"/>
                </a:cubicBezTo>
                <a:cubicBezTo>
                  <a:pt x="225" y="259"/>
                  <a:pt x="224" y="262"/>
                  <a:pt x="224" y="263"/>
                </a:cubicBezTo>
                <a:cubicBezTo>
                  <a:pt x="223" y="264"/>
                  <a:pt x="220" y="268"/>
                  <a:pt x="220" y="269"/>
                </a:cubicBezTo>
                <a:cubicBezTo>
                  <a:pt x="220" y="270"/>
                  <a:pt x="217" y="269"/>
                  <a:pt x="217" y="269"/>
                </a:cubicBezTo>
                <a:cubicBezTo>
                  <a:pt x="217" y="269"/>
                  <a:pt x="216" y="275"/>
                  <a:pt x="215" y="275"/>
                </a:cubicBezTo>
                <a:cubicBezTo>
                  <a:pt x="215" y="276"/>
                  <a:pt x="211" y="275"/>
                  <a:pt x="211" y="275"/>
                </a:cubicBezTo>
                <a:cubicBezTo>
                  <a:pt x="211" y="275"/>
                  <a:pt x="210" y="280"/>
                  <a:pt x="210" y="280"/>
                </a:cubicBezTo>
                <a:cubicBezTo>
                  <a:pt x="210" y="281"/>
                  <a:pt x="212" y="283"/>
                  <a:pt x="212" y="283"/>
                </a:cubicBezTo>
                <a:cubicBezTo>
                  <a:pt x="210" y="286"/>
                  <a:pt x="210" y="286"/>
                  <a:pt x="210" y="286"/>
                </a:cubicBezTo>
                <a:cubicBezTo>
                  <a:pt x="204" y="286"/>
                  <a:pt x="204" y="286"/>
                  <a:pt x="204" y="286"/>
                </a:cubicBezTo>
                <a:cubicBezTo>
                  <a:pt x="204" y="286"/>
                  <a:pt x="200" y="292"/>
                  <a:pt x="200" y="293"/>
                </a:cubicBezTo>
                <a:cubicBezTo>
                  <a:pt x="200" y="294"/>
                  <a:pt x="202" y="299"/>
                  <a:pt x="202" y="299"/>
                </a:cubicBezTo>
                <a:cubicBezTo>
                  <a:pt x="202" y="300"/>
                  <a:pt x="200" y="303"/>
                  <a:pt x="200" y="303"/>
                </a:cubicBezTo>
                <a:cubicBezTo>
                  <a:pt x="200" y="303"/>
                  <a:pt x="205" y="308"/>
                  <a:pt x="206" y="309"/>
                </a:cubicBezTo>
                <a:cubicBezTo>
                  <a:pt x="207" y="310"/>
                  <a:pt x="214" y="317"/>
                  <a:pt x="214" y="317"/>
                </a:cubicBezTo>
                <a:cubicBezTo>
                  <a:pt x="213" y="323"/>
                  <a:pt x="213" y="323"/>
                  <a:pt x="213" y="323"/>
                </a:cubicBezTo>
                <a:cubicBezTo>
                  <a:pt x="232" y="336"/>
                  <a:pt x="232" y="336"/>
                  <a:pt x="232" y="336"/>
                </a:cubicBezTo>
                <a:cubicBezTo>
                  <a:pt x="232" y="335"/>
                  <a:pt x="232" y="335"/>
                  <a:pt x="233" y="334"/>
                </a:cubicBezTo>
                <a:cubicBezTo>
                  <a:pt x="233" y="333"/>
                  <a:pt x="234" y="331"/>
                  <a:pt x="235" y="330"/>
                </a:cubicBezTo>
                <a:cubicBezTo>
                  <a:pt x="236" y="328"/>
                  <a:pt x="238" y="326"/>
                  <a:pt x="238" y="325"/>
                </a:cubicBezTo>
                <a:cubicBezTo>
                  <a:pt x="239" y="325"/>
                  <a:pt x="240" y="323"/>
                  <a:pt x="241" y="322"/>
                </a:cubicBezTo>
                <a:cubicBezTo>
                  <a:pt x="243" y="322"/>
                  <a:pt x="244" y="320"/>
                  <a:pt x="245" y="320"/>
                </a:cubicBezTo>
                <a:cubicBezTo>
                  <a:pt x="246" y="320"/>
                  <a:pt x="247" y="318"/>
                  <a:pt x="247" y="318"/>
                </a:cubicBezTo>
                <a:cubicBezTo>
                  <a:pt x="247" y="317"/>
                  <a:pt x="245" y="316"/>
                  <a:pt x="245" y="315"/>
                </a:cubicBezTo>
                <a:cubicBezTo>
                  <a:pt x="245" y="315"/>
                  <a:pt x="245" y="314"/>
                  <a:pt x="246" y="314"/>
                </a:cubicBezTo>
                <a:cubicBezTo>
                  <a:pt x="246" y="314"/>
                  <a:pt x="248" y="315"/>
                  <a:pt x="248" y="314"/>
                </a:cubicBezTo>
                <a:cubicBezTo>
                  <a:pt x="248" y="314"/>
                  <a:pt x="248" y="309"/>
                  <a:pt x="248" y="309"/>
                </a:cubicBezTo>
                <a:cubicBezTo>
                  <a:pt x="248" y="308"/>
                  <a:pt x="248" y="305"/>
                  <a:pt x="248" y="304"/>
                </a:cubicBezTo>
                <a:cubicBezTo>
                  <a:pt x="248" y="303"/>
                  <a:pt x="247" y="296"/>
                  <a:pt x="247" y="296"/>
                </a:cubicBezTo>
                <a:cubicBezTo>
                  <a:pt x="247" y="296"/>
                  <a:pt x="248" y="293"/>
                  <a:pt x="248" y="292"/>
                </a:cubicBezTo>
                <a:cubicBezTo>
                  <a:pt x="248" y="291"/>
                  <a:pt x="248" y="289"/>
                  <a:pt x="249" y="288"/>
                </a:cubicBezTo>
                <a:cubicBezTo>
                  <a:pt x="249" y="287"/>
                  <a:pt x="250" y="283"/>
                  <a:pt x="250" y="282"/>
                </a:cubicBezTo>
                <a:cubicBezTo>
                  <a:pt x="250" y="281"/>
                  <a:pt x="251" y="280"/>
                  <a:pt x="251" y="280"/>
                </a:cubicBezTo>
                <a:cubicBezTo>
                  <a:pt x="252" y="279"/>
                  <a:pt x="252" y="274"/>
                  <a:pt x="252" y="274"/>
                </a:cubicBezTo>
                <a:cubicBezTo>
                  <a:pt x="253" y="273"/>
                  <a:pt x="253" y="269"/>
                  <a:pt x="253" y="268"/>
                </a:cubicBezTo>
                <a:cubicBezTo>
                  <a:pt x="253" y="267"/>
                  <a:pt x="254" y="266"/>
                  <a:pt x="254" y="265"/>
                </a:cubicBezTo>
                <a:cubicBezTo>
                  <a:pt x="254" y="264"/>
                  <a:pt x="253" y="264"/>
                  <a:pt x="254" y="263"/>
                </a:cubicBezTo>
                <a:cubicBezTo>
                  <a:pt x="255" y="262"/>
                  <a:pt x="255" y="261"/>
                  <a:pt x="256" y="260"/>
                </a:cubicBezTo>
                <a:cubicBezTo>
                  <a:pt x="256" y="259"/>
                  <a:pt x="256" y="258"/>
                  <a:pt x="256" y="257"/>
                </a:cubicBezTo>
                <a:cubicBezTo>
                  <a:pt x="257" y="256"/>
                  <a:pt x="257" y="255"/>
                  <a:pt x="258" y="254"/>
                </a:cubicBezTo>
                <a:cubicBezTo>
                  <a:pt x="258" y="253"/>
                  <a:pt x="259" y="251"/>
                  <a:pt x="259" y="250"/>
                </a:cubicBezTo>
                <a:cubicBezTo>
                  <a:pt x="259" y="250"/>
                  <a:pt x="259" y="249"/>
                  <a:pt x="258" y="247"/>
                </a:cubicBezTo>
                <a:cubicBezTo>
                  <a:pt x="258" y="246"/>
                  <a:pt x="257" y="245"/>
                  <a:pt x="257" y="243"/>
                </a:cubicBezTo>
                <a:cubicBezTo>
                  <a:pt x="256" y="242"/>
                  <a:pt x="256" y="238"/>
                  <a:pt x="255" y="236"/>
                </a:cubicBezTo>
                <a:cubicBezTo>
                  <a:pt x="255" y="234"/>
                  <a:pt x="255" y="232"/>
                  <a:pt x="255" y="230"/>
                </a:cubicBezTo>
                <a:cubicBezTo>
                  <a:pt x="254" y="229"/>
                  <a:pt x="254" y="226"/>
                  <a:pt x="254" y="225"/>
                </a:cubicBezTo>
                <a:cubicBezTo>
                  <a:pt x="254" y="223"/>
                  <a:pt x="255" y="220"/>
                  <a:pt x="255" y="218"/>
                </a:cubicBezTo>
                <a:cubicBezTo>
                  <a:pt x="254" y="217"/>
                  <a:pt x="254" y="215"/>
                  <a:pt x="253" y="214"/>
                </a:cubicBezTo>
                <a:cubicBezTo>
                  <a:pt x="253" y="213"/>
                  <a:pt x="252" y="211"/>
                  <a:pt x="252" y="210"/>
                </a:cubicBezTo>
                <a:cubicBezTo>
                  <a:pt x="252" y="209"/>
                  <a:pt x="252" y="208"/>
                  <a:pt x="253" y="207"/>
                </a:cubicBezTo>
                <a:cubicBezTo>
                  <a:pt x="253" y="206"/>
                  <a:pt x="253" y="202"/>
                  <a:pt x="253" y="202"/>
                </a:cubicBezTo>
                <a:cubicBezTo>
                  <a:pt x="254" y="201"/>
                  <a:pt x="254" y="200"/>
                  <a:pt x="254" y="199"/>
                </a:cubicBezTo>
                <a:cubicBezTo>
                  <a:pt x="254" y="198"/>
                  <a:pt x="254" y="196"/>
                  <a:pt x="254" y="194"/>
                </a:cubicBezTo>
                <a:cubicBezTo>
                  <a:pt x="254" y="192"/>
                  <a:pt x="255" y="190"/>
                  <a:pt x="255" y="190"/>
                </a:cubicBezTo>
                <a:cubicBezTo>
                  <a:pt x="255" y="189"/>
                  <a:pt x="255" y="187"/>
                  <a:pt x="255" y="186"/>
                </a:cubicBezTo>
                <a:cubicBezTo>
                  <a:pt x="256" y="185"/>
                  <a:pt x="256" y="183"/>
                  <a:pt x="256" y="183"/>
                </a:cubicBezTo>
                <a:cubicBezTo>
                  <a:pt x="255" y="183"/>
                  <a:pt x="254" y="183"/>
                  <a:pt x="254" y="184"/>
                </a:cubicBezTo>
                <a:cubicBezTo>
                  <a:pt x="254" y="185"/>
                  <a:pt x="252" y="186"/>
                  <a:pt x="252" y="184"/>
                </a:cubicBezTo>
                <a:cubicBezTo>
                  <a:pt x="251" y="183"/>
                  <a:pt x="253" y="181"/>
                  <a:pt x="253" y="180"/>
                </a:cubicBezTo>
                <a:cubicBezTo>
                  <a:pt x="254" y="179"/>
                  <a:pt x="254" y="176"/>
                  <a:pt x="255" y="175"/>
                </a:cubicBezTo>
                <a:cubicBezTo>
                  <a:pt x="256" y="174"/>
                  <a:pt x="257" y="173"/>
                  <a:pt x="257" y="172"/>
                </a:cubicBezTo>
                <a:cubicBezTo>
                  <a:pt x="257" y="170"/>
                  <a:pt x="258" y="168"/>
                  <a:pt x="257" y="167"/>
                </a:cubicBezTo>
                <a:cubicBezTo>
                  <a:pt x="257" y="166"/>
                  <a:pt x="256" y="165"/>
                  <a:pt x="256" y="164"/>
                </a:cubicBezTo>
                <a:cubicBezTo>
                  <a:pt x="256" y="163"/>
                  <a:pt x="256" y="161"/>
                  <a:pt x="256" y="160"/>
                </a:cubicBezTo>
                <a:cubicBezTo>
                  <a:pt x="256" y="160"/>
                  <a:pt x="259" y="158"/>
                  <a:pt x="260" y="158"/>
                </a:cubicBezTo>
                <a:cubicBezTo>
                  <a:pt x="260" y="157"/>
                  <a:pt x="261" y="157"/>
                  <a:pt x="262" y="156"/>
                </a:cubicBezTo>
                <a:cubicBezTo>
                  <a:pt x="263" y="155"/>
                  <a:pt x="265" y="154"/>
                  <a:pt x="265" y="153"/>
                </a:cubicBezTo>
                <a:cubicBezTo>
                  <a:pt x="266" y="153"/>
                  <a:pt x="267" y="150"/>
                  <a:pt x="267" y="150"/>
                </a:cubicBezTo>
                <a:cubicBezTo>
                  <a:pt x="267" y="149"/>
                  <a:pt x="266" y="149"/>
                  <a:pt x="265" y="149"/>
                </a:cubicBezTo>
                <a:cubicBezTo>
                  <a:pt x="264" y="149"/>
                  <a:pt x="262" y="149"/>
                  <a:pt x="262" y="148"/>
                </a:cubicBezTo>
                <a:cubicBezTo>
                  <a:pt x="262" y="148"/>
                  <a:pt x="262" y="147"/>
                  <a:pt x="262" y="146"/>
                </a:cubicBezTo>
                <a:cubicBezTo>
                  <a:pt x="262" y="145"/>
                  <a:pt x="263" y="144"/>
                  <a:pt x="263" y="143"/>
                </a:cubicBezTo>
                <a:cubicBezTo>
                  <a:pt x="263" y="142"/>
                  <a:pt x="263" y="141"/>
                  <a:pt x="263" y="140"/>
                </a:cubicBezTo>
                <a:cubicBezTo>
                  <a:pt x="264" y="140"/>
                  <a:pt x="264" y="139"/>
                  <a:pt x="265" y="139"/>
                </a:cubicBezTo>
                <a:cubicBezTo>
                  <a:pt x="265" y="140"/>
                  <a:pt x="266" y="141"/>
                  <a:pt x="266" y="141"/>
                </a:cubicBezTo>
                <a:cubicBezTo>
                  <a:pt x="266" y="142"/>
                  <a:pt x="266" y="143"/>
                  <a:pt x="267" y="143"/>
                </a:cubicBezTo>
                <a:cubicBezTo>
                  <a:pt x="268" y="143"/>
                  <a:pt x="269" y="144"/>
                  <a:pt x="270" y="143"/>
                </a:cubicBezTo>
                <a:cubicBezTo>
                  <a:pt x="270" y="142"/>
                  <a:pt x="271" y="141"/>
                  <a:pt x="271" y="142"/>
                </a:cubicBezTo>
                <a:cubicBezTo>
                  <a:pt x="272" y="142"/>
                  <a:pt x="272" y="143"/>
                  <a:pt x="272" y="144"/>
                </a:cubicBezTo>
                <a:cubicBezTo>
                  <a:pt x="272" y="144"/>
                  <a:pt x="272" y="145"/>
                  <a:pt x="272" y="146"/>
                </a:cubicBezTo>
                <a:cubicBezTo>
                  <a:pt x="271" y="147"/>
                  <a:pt x="271" y="149"/>
                  <a:pt x="271" y="149"/>
                </a:cubicBezTo>
                <a:cubicBezTo>
                  <a:pt x="270" y="149"/>
                  <a:pt x="269" y="150"/>
                  <a:pt x="270" y="150"/>
                </a:cubicBezTo>
                <a:cubicBezTo>
                  <a:pt x="270" y="151"/>
                  <a:pt x="270" y="152"/>
                  <a:pt x="271" y="152"/>
                </a:cubicBezTo>
                <a:cubicBezTo>
                  <a:pt x="272" y="152"/>
                  <a:pt x="273" y="153"/>
                  <a:pt x="273" y="152"/>
                </a:cubicBezTo>
                <a:cubicBezTo>
                  <a:pt x="274" y="151"/>
                  <a:pt x="280" y="146"/>
                  <a:pt x="281" y="145"/>
                </a:cubicBezTo>
                <a:cubicBezTo>
                  <a:pt x="283" y="143"/>
                  <a:pt x="285" y="141"/>
                  <a:pt x="286" y="140"/>
                </a:cubicBezTo>
                <a:cubicBezTo>
                  <a:pt x="288" y="138"/>
                  <a:pt x="289" y="135"/>
                  <a:pt x="291" y="133"/>
                </a:cubicBezTo>
                <a:cubicBezTo>
                  <a:pt x="292" y="131"/>
                  <a:pt x="297" y="123"/>
                  <a:pt x="297" y="123"/>
                </a:cubicBezTo>
                <a:cubicBezTo>
                  <a:pt x="297" y="122"/>
                  <a:pt x="302" y="113"/>
                  <a:pt x="303" y="112"/>
                </a:cubicBezTo>
                <a:cubicBezTo>
                  <a:pt x="303" y="110"/>
                  <a:pt x="304" y="107"/>
                  <a:pt x="305" y="106"/>
                </a:cubicBezTo>
                <a:cubicBezTo>
                  <a:pt x="307" y="104"/>
                  <a:pt x="310" y="99"/>
                  <a:pt x="311" y="99"/>
                </a:cubicBezTo>
                <a:cubicBezTo>
                  <a:pt x="311" y="99"/>
                  <a:pt x="311" y="98"/>
                  <a:pt x="311" y="98"/>
                </a:cubicBezTo>
                <a:cubicBezTo>
                  <a:pt x="306" y="99"/>
                  <a:pt x="306" y="99"/>
                  <a:pt x="306" y="99"/>
                </a:cubicBezTo>
                <a:cubicBezTo>
                  <a:pt x="306" y="99"/>
                  <a:pt x="300" y="102"/>
                  <a:pt x="300" y="102"/>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29">
            <a:extLst>
              <a:ext uri="{FF2B5EF4-FFF2-40B4-BE49-F238E27FC236}">
                <a16:creationId xmlns:a16="http://schemas.microsoft.com/office/drawing/2014/main" id="{0F192D1A-EC49-1F18-1330-098A77D47DD7}"/>
              </a:ext>
            </a:extLst>
          </p:cNvPr>
          <p:cNvSpPr>
            <a:spLocks noEditPoints="1"/>
          </p:cNvSpPr>
          <p:nvPr/>
        </p:nvSpPr>
        <p:spPr bwMode="auto">
          <a:xfrm>
            <a:off x="1889370" y="2216454"/>
            <a:ext cx="476713" cy="574473"/>
          </a:xfrm>
          <a:custGeom>
            <a:avLst/>
            <a:gdLst>
              <a:gd name="T0" fmla="*/ 0 w 167"/>
              <a:gd name="T1" fmla="*/ 247760 h 187"/>
              <a:gd name="T2" fmla="*/ 19012 w 167"/>
              <a:gd name="T3" fmla="*/ 266819 h 187"/>
              <a:gd name="T4" fmla="*/ 45629 w 167"/>
              <a:gd name="T5" fmla="*/ 278254 h 187"/>
              <a:gd name="T6" fmla="*/ 79850 w 167"/>
              <a:gd name="T7" fmla="*/ 289689 h 187"/>
              <a:gd name="T8" fmla="*/ 102665 w 167"/>
              <a:gd name="T9" fmla="*/ 278254 h 187"/>
              <a:gd name="T10" fmla="*/ 136886 w 167"/>
              <a:gd name="T11" fmla="*/ 259195 h 187"/>
              <a:gd name="T12" fmla="*/ 174910 w 167"/>
              <a:gd name="T13" fmla="*/ 270630 h 187"/>
              <a:gd name="T14" fmla="*/ 201527 w 167"/>
              <a:gd name="T15" fmla="*/ 263007 h 187"/>
              <a:gd name="T16" fmla="*/ 247156 w 167"/>
              <a:gd name="T17" fmla="*/ 285877 h 187"/>
              <a:gd name="T18" fmla="*/ 292784 w 167"/>
              <a:gd name="T19" fmla="*/ 224890 h 187"/>
              <a:gd name="T20" fmla="*/ 315599 w 167"/>
              <a:gd name="T21" fmla="*/ 160091 h 187"/>
              <a:gd name="T22" fmla="*/ 422066 w 167"/>
              <a:gd name="T23" fmla="*/ 26682 h 187"/>
              <a:gd name="T24" fmla="*/ 422066 w 167"/>
              <a:gd name="T25" fmla="*/ 19058 h 187"/>
              <a:gd name="T26" fmla="*/ 452485 w 167"/>
              <a:gd name="T27" fmla="*/ 15247 h 187"/>
              <a:gd name="T28" fmla="*/ 463892 w 167"/>
              <a:gd name="T29" fmla="*/ 68611 h 187"/>
              <a:gd name="T30" fmla="*/ 482904 w 167"/>
              <a:gd name="T31" fmla="*/ 72422 h 187"/>
              <a:gd name="T32" fmla="*/ 498114 w 167"/>
              <a:gd name="T33" fmla="*/ 198208 h 187"/>
              <a:gd name="T34" fmla="*/ 513323 w 167"/>
              <a:gd name="T35" fmla="*/ 240137 h 187"/>
              <a:gd name="T36" fmla="*/ 558952 w 167"/>
              <a:gd name="T37" fmla="*/ 327806 h 187"/>
              <a:gd name="T38" fmla="*/ 619790 w 167"/>
              <a:gd name="T39" fmla="*/ 343053 h 187"/>
              <a:gd name="T40" fmla="*/ 631198 w 167"/>
              <a:gd name="T41" fmla="*/ 362111 h 187"/>
              <a:gd name="T42" fmla="*/ 631198 w 167"/>
              <a:gd name="T43" fmla="*/ 396416 h 187"/>
              <a:gd name="T44" fmla="*/ 627395 w 167"/>
              <a:gd name="T45" fmla="*/ 411663 h 187"/>
              <a:gd name="T46" fmla="*/ 631198 w 167"/>
              <a:gd name="T47" fmla="*/ 419286 h 187"/>
              <a:gd name="T48" fmla="*/ 619790 w 167"/>
              <a:gd name="T49" fmla="*/ 442157 h 187"/>
              <a:gd name="T50" fmla="*/ 596976 w 167"/>
              <a:gd name="T51" fmla="*/ 442157 h 187"/>
              <a:gd name="T52" fmla="*/ 581766 w 167"/>
              <a:gd name="T53" fmla="*/ 457403 h 187"/>
              <a:gd name="T54" fmla="*/ 551347 w 167"/>
              <a:gd name="T55" fmla="*/ 499332 h 187"/>
              <a:gd name="T56" fmla="*/ 505719 w 167"/>
              <a:gd name="T57" fmla="*/ 537449 h 187"/>
              <a:gd name="T58" fmla="*/ 471497 w 167"/>
              <a:gd name="T59" fmla="*/ 567943 h 187"/>
              <a:gd name="T60" fmla="*/ 448683 w 167"/>
              <a:gd name="T61" fmla="*/ 606060 h 187"/>
              <a:gd name="T62" fmla="*/ 463892 w 167"/>
              <a:gd name="T63" fmla="*/ 587001 h 187"/>
              <a:gd name="T64" fmla="*/ 475299 w 167"/>
              <a:gd name="T65" fmla="*/ 598436 h 187"/>
              <a:gd name="T66" fmla="*/ 448683 w 167"/>
              <a:gd name="T67" fmla="*/ 617495 h 187"/>
              <a:gd name="T68" fmla="*/ 429671 w 167"/>
              <a:gd name="T69" fmla="*/ 632741 h 187"/>
              <a:gd name="T70" fmla="*/ 406856 w 167"/>
              <a:gd name="T71" fmla="*/ 659423 h 187"/>
              <a:gd name="T72" fmla="*/ 380240 w 167"/>
              <a:gd name="T73" fmla="*/ 708975 h 187"/>
              <a:gd name="T74" fmla="*/ 361228 w 167"/>
              <a:gd name="T75" fmla="*/ 712787 h 187"/>
              <a:gd name="T76" fmla="*/ 311796 w 167"/>
              <a:gd name="T77" fmla="*/ 701352 h 187"/>
              <a:gd name="T78" fmla="*/ 292784 w 167"/>
              <a:gd name="T79" fmla="*/ 663235 h 187"/>
              <a:gd name="T80" fmla="*/ 281377 w 167"/>
              <a:gd name="T81" fmla="*/ 632741 h 187"/>
              <a:gd name="T82" fmla="*/ 250958 w 167"/>
              <a:gd name="T83" fmla="*/ 583189 h 187"/>
              <a:gd name="T84" fmla="*/ 224341 w 167"/>
              <a:gd name="T85" fmla="*/ 529826 h 187"/>
              <a:gd name="T86" fmla="*/ 224341 w 167"/>
              <a:gd name="T87" fmla="*/ 476462 h 187"/>
              <a:gd name="T88" fmla="*/ 182515 w 167"/>
              <a:gd name="T89" fmla="*/ 415475 h 187"/>
              <a:gd name="T90" fmla="*/ 159701 w 167"/>
              <a:gd name="T91" fmla="*/ 384981 h 187"/>
              <a:gd name="T92" fmla="*/ 98862 w 167"/>
              <a:gd name="T93" fmla="*/ 369734 h 187"/>
              <a:gd name="T94" fmla="*/ 64641 w 167"/>
              <a:gd name="T95" fmla="*/ 335429 h 187"/>
              <a:gd name="T96" fmla="*/ 7605 w 167"/>
              <a:gd name="T97" fmla="*/ 327806 h 187"/>
              <a:gd name="T98" fmla="*/ 574162 w 167"/>
              <a:gd name="T99" fmla="*/ 304936 h 187"/>
              <a:gd name="T100" fmla="*/ 566557 w 167"/>
              <a:gd name="T101" fmla="*/ 289689 h 187"/>
              <a:gd name="T102" fmla="*/ 547545 w 167"/>
              <a:gd name="T103" fmla="*/ 289689 h 187"/>
              <a:gd name="T104" fmla="*/ 547545 w 167"/>
              <a:gd name="T105" fmla="*/ 293501 h 187"/>
              <a:gd name="T106" fmla="*/ 555150 w 167"/>
              <a:gd name="T107" fmla="*/ 301124 h 187"/>
              <a:gd name="T108" fmla="*/ 558952 w 167"/>
              <a:gd name="T109" fmla="*/ 316371 h 187"/>
              <a:gd name="T110" fmla="*/ 562754 w 167"/>
              <a:gd name="T111" fmla="*/ 320182 h 187"/>
              <a:gd name="T112" fmla="*/ 574162 w 167"/>
              <a:gd name="T113" fmla="*/ 316371 h 187"/>
              <a:gd name="T114" fmla="*/ 574162 w 167"/>
              <a:gd name="T115" fmla="*/ 308747 h 1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7" h="187">
                <a:moveTo>
                  <a:pt x="3" y="74"/>
                </a:moveTo>
                <a:cubicBezTo>
                  <a:pt x="0" y="65"/>
                  <a:pt x="0" y="65"/>
                  <a:pt x="0" y="65"/>
                </a:cubicBezTo>
                <a:cubicBezTo>
                  <a:pt x="5" y="65"/>
                  <a:pt x="5" y="65"/>
                  <a:pt x="5" y="65"/>
                </a:cubicBezTo>
                <a:cubicBezTo>
                  <a:pt x="5" y="70"/>
                  <a:pt x="5" y="70"/>
                  <a:pt x="5" y="70"/>
                </a:cubicBezTo>
                <a:cubicBezTo>
                  <a:pt x="10" y="70"/>
                  <a:pt x="10" y="70"/>
                  <a:pt x="10" y="70"/>
                </a:cubicBezTo>
                <a:cubicBezTo>
                  <a:pt x="12" y="73"/>
                  <a:pt x="12" y="73"/>
                  <a:pt x="12" y="73"/>
                </a:cubicBezTo>
                <a:cubicBezTo>
                  <a:pt x="12" y="73"/>
                  <a:pt x="16" y="74"/>
                  <a:pt x="18" y="75"/>
                </a:cubicBezTo>
                <a:cubicBezTo>
                  <a:pt x="19" y="75"/>
                  <a:pt x="21" y="76"/>
                  <a:pt x="21" y="76"/>
                </a:cubicBezTo>
                <a:cubicBezTo>
                  <a:pt x="25" y="76"/>
                  <a:pt x="25" y="76"/>
                  <a:pt x="25" y="76"/>
                </a:cubicBezTo>
                <a:cubicBezTo>
                  <a:pt x="27" y="73"/>
                  <a:pt x="27" y="73"/>
                  <a:pt x="27" y="73"/>
                </a:cubicBezTo>
                <a:cubicBezTo>
                  <a:pt x="33" y="71"/>
                  <a:pt x="33" y="71"/>
                  <a:pt x="33" y="71"/>
                </a:cubicBezTo>
                <a:cubicBezTo>
                  <a:pt x="36" y="68"/>
                  <a:pt x="36" y="68"/>
                  <a:pt x="36" y="68"/>
                </a:cubicBezTo>
                <a:cubicBezTo>
                  <a:pt x="44" y="72"/>
                  <a:pt x="44" y="72"/>
                  <a:pt x="44" y="72"/>
                </a:cubicBezTo>
                <a:cubicBezTo>
                  <a:pt x="46" y="71"/>
                  <a:pt x="46" y="71"/>
                  <a:pt x="46" y="71"/>
                </a:cubicBezTo>
                <a:cubicBezTo>
                  <a:pt x="49" y="69"/>
                  <a:pt x="49" y="69"/>
                  <a:pt x="49" y="69"/>
                </a:cubicBezTo>
                <a:cubicBezTo>
                  <a:pt x="53" y="69"/>
                  <a:pt x="53" y="69"/>
                  <a:pt x="53" y="69"/>
                </a:cubicBezTo>
                <a:cubicBezTo>
                  <a:pt x="53" y="75"/>
                  <a:pt x="53" y="75"/>
                  <a:pt x="53" y="75"/>
                </a:cubicBezTo>
                <a:cubicBezTo>
                  <a:pt x="65" y="75"/>
                  <a:pt x="65" y="75"/>
                  <a:pt x="65" y="75"/>
                </a:cubicBezTo>
                <a:cubicBezTo>
                  <a:pt x="77" y="63"/>
                  <a:pt x="77" y="63"/>
                  <a:pt x="77" y="63"/>
                </a:cubicBezTo>
                <a:cubicBezTo>
                  <a:pt x="77" y="59"/>
                  <a:pt x="77" y="59"/>
                  <a:pt x="77" y="59"/>
                </a:cubicBezTo>
                <a:cubicBezTo>
                  <a:pt x="83" y="50"/>
                  <a:pt x="83" y="50"/>
                  <a:pt x="83" y="50"/>
                </a:cubicBezTo>
                <a:cubicBezTo>
                  <a:pt x="83" y="42"/>
                  <a:pt x="83" y="42"/>
                  <a:pt x="83" y="42"/>
                </a:cubicBezTo>
                <a:cubicBezTo>
                  <a:pt x="108" y="11"/>
                  <a:pt x="108" y="11"/>
                  <a:pt x="108" y="11"/>
                </a:cubicBezTo>
                <a:cubicBezTo>
                  <a:pt x="109" y="10"/>
                  <a:pt x="110" y="8"/>
                  <a:pt x="111" y="7"/>
                </a:cubicBezTo>
                <a:cubicBezTo>
                  <a:pt x="111" y="7"/>
                  <a:pt x="111" y="7"/>
                  <a:pt x="111" y="6"/>
                </a:cubicBezTo>
                <a:cubicBezTo>
                  <a:pt x="111" y="6"/>
                  <a:pt x="111" y="6"/>
                  <a:pt x="111" y="5"/>
                </a:cubicBezTo>
                <a:cubicBezTo>
                  <a:pt x="110" y="4"/>
                  <a:pt x="110" y="2"/>
                  <a:pt x="111" y="0"/>
                </a:cubicBezTo>
                <a:cubicBezTo>
                  <a:pt x="114" y="1"/>
                  <a:pt x="117" y="3"/>
                  <a:pt x="119" y="4"/>
                </a:cubicBezTo>
                <a:cubicBezTo>
                  <a:pt x="121" y="6"/>
                  <a:pt x="123" y="9"/>
                  <a:pt x="123" y="12"/>
                </a:cubicBezTo>
                <a:cubicBezTo>
                  <a:pt x="123" y="14"/>
                  <a:pt x="122" y="16"/>
                  <a:pt x="122" y="18"/>
                </a:cubicBezTo>
                <a:cubicBezTo>
                  <a:pt x="122" y="19"/>
                  <a:pt x="123" y="21"/>
                  <a:pt x="125" y="22"/>
                </a:cubicBezTo>
                <a:cubicBezTo>
                  <a:pt x="125" y="21"/>
                  <a:pt x="126" y="20"/>
                  <a:pt x="127" y="19"/>
                </a:cubicBezTo>
                <a:cubicBezTo>
                  <a:pt x="126" y="26"/>
                  <a:pt x="127" y="33"/>
                  <a:pt x="128" y="41"/>
                </a:cubicBezTo>
                <a:cubicBezTo>
                  <a:pt x="128" y="44"/>
                  <a:pt x="129" y="48"/>
                  <a:pt x="131" y="52"/>
                </a:cubicBezTo>
                <a:cubicBezTo>
                  <a:pt x="132" y="53"/>
                  <a:pt x="133" y="55"/>
                  <a:pt x="133" y="57"/>
                </a:cubicBezTo>
                <a:cubicBezTo>
                  <a:pt x="134" y="59"/>
                  <a:pt x="134" y="61"/>
                  <a:pt x="135" y="63"/>
                </a:cubicBezTo>
                <a:cubicBezTo>
                  <a:pt x="137" y="68"/>
                  <a:pt x="140" y="72"/>
                  <a:pt x="141" y="78"/>
                </a:cubicBezTo>
                <a:cubicBezTo>
                  <a:pt x="142" y="81"/>
                  <a:pt x="144" y="84"/>
                  <a:pt x="147" y="86"/>
                </a:cubicBezTo>
                <a:cubicBezTo>
                  <a:pt x="148" y="86"/>
                  <a:pt x="149" y="86"/>
                  <a:pt x="150" y="86"/>
                </a:cubicBezTo>
                <a:cubicBezTo>
                  <a:pt x="154" y="87"/>
                  <a:pt x="159" y="87"/>
                  <a:pt x="163" y="90"/>
                </a:cubicBezTo>
                <a:cubicBezTo>
                  <a:pt x="163" y="90"/>
                  <a:pt x="164" y="91"/>
                  <a:pt x="165" y="91"/>
                </a:cubicBezTo>
                <a:cubicBezTo>
                  <a:pt x="165" y="92"/>
                  <a:pt x="166" y="93"/>
                  <a:pt x="166" y="95"/>
                </a:cubicBezTo>
                <a:cubicBezTo>
                  <a:pt x="167" y="97"/>
                  <a:pt x="167" y="100"/>
                  <a:pt x="166" y="103"/>
                </a:cubicBezTo>
                <a:cubicBezTo>
                  <a:pt x="166" y="103"/>
                  <a:pt x="166" y="104"/>
                  <a:pt x="166" y="104"/>
                </a:cubicBezTo>
                <a:cubicBezTo>
                  <a:pt x="164" y="106"/>
                  <a:pt x="162" y="105"/>
                  <a:pt x="161" y="107"/>
                </a:cubicBezTo>
                <a:cubicBezTo>
                  <a:pt x="163" y="107"/>
                  <a:pt x="164" y="108"/>
                  <a:pt x="165" y="108"/>
                </a:cubicBezTo>
                <a:cubicBezTo>
                  <a:pt x="165" y="108"/>
                  <a:pt x="165" y="108"/>
                  <a:pt x="165" y="108"/>
                </a:cubicBezTo>
                <a:cubicBezTo>
                  <a:pt x="166" y="109"/>
                  <a:pt x="166" y="109"/>
                  <a:pt x="166" y="110"/>
                </a:cubicBezTo>
                <a:cubicBezTo>
                  <a:pt x="166" y="111"/>
                  <a:pt x="166" y="112"/>
                  <a:pt x="166" y="113"/>
                </a:cubicBezTo>
                <a:cubicBezTo>
                  <a:pt x="165" y="115"/>
                  <a:pt x="165" y="116"/>
                  <a:pt x="163" y="116"/>
                </a:cubicBezTo>
                <a:cubicBezTo>
                  <a:pt x="163" y="116"/>
                  <a:pt x="162" y="116"/>
                  <a:pt x="161" y="116"/>
                </a:cubicBezTo>
                <a:cubicBezTo>
                  <a:pt x="160" y="115"/>
                  <a:pt x="158" y="115"/>
                  <a:pt x="157" y="116"/>
                </a:cubicBezTo>
                <a:cubicBezTo>
                  <a:pt x="155" y="116"/>
                  <a:pt x="154" y="117"/>
                  <a:pt x="153" y="119"/>
                </a:cubicBezTo>
                <a:cubicBezTo>
                  <a:pt x="153" y="119"/>
                  <a:pt x="153" y="119"/>
                  <a:pt x="153" y="120"/>
                </a:cubicBezTo>
                <a:cubicBezTo>
                  <a:pt x="153" y="121"/>
                  <a:pt x="151" y="122"/>
                  <a:pt x="150" y="122"/>
                </a:cubicBezTo>
                <a:cubicBezTo>
                  <a:pt x="147" y="124"/>
                  <a:pt x="146" y="127"/>
                  <a:pt x="145" y="131"/>
                </a:cubicBezTo>
                <a:cubicBezTo>
                  <a:pt x="144" y="134"/>
                  <a:pt x="142" y="137"/>
                  <a:pt x="139" y="138"/>
                </a:cubicBezTo>
                <a:cubicBezTo>
                  <a:pt x="137" y="139"/>
                  <a:pt x="135" y="140"/>
                  <a:pt x="133" y="141"/>
                </a:cubicBezTo>
                <a:cubicBezTo>
                  <a:pt x="132" y="142"/>
                  <a:pt x="131" y="143"/>
                  <a:pt x="130" y="145"/>
                </a:cubicBezTo>
                <a:cubicBezTo>
                  <a:pt x="128" y="147"/>
                  <a:pt x="126" y="148"/>
                  <a:pt x="124" y="149"/>
                </a:cubicBezTo>
                <a:cubicBezTo>
                  <a:pt x="122" y="151"/>
                  <a:pt x="121" y="152"/>
                  <a:pt x="119" y="153"/>
                </a:cubicBezTo>
                <a:cubicBezTo>
                  <a:pt x="118" y="155"/>
                  <a:pt x="117" y="157"/>
                  <a:pt x="118" y="159"/>
                </a:cubicBezTo>
                <a:cubicBezTo>
                  <a:pt x="119" y="158"/>
                  <a:pt x="120" y="157"/>
                  <a:pt x="120" y="157"/>
                </a:cubicBezTo>
                <a:cubicBezTo>
                  <a:pt x="121" y="156"/>
                  <a:pt x="121" y="155"/>
                  <a:pt x="122" y="154"/>
                </a:cubicBezTo>
                <a:cubicBezTo>
                  <a:pt x="123" y="154"/>
                  <a:pt x="124" y="154"/>
                  <a:pt x="125" y="154"/>
                </a:cubicBezTo>
                <a:cubicBezTo>
                  <a:pt x="125" y="155"/>
                  <a:pt x="125" y="156"/>
                  <a:pt x="125" y="157"/>
                </a:cubicBezTo>
                <a:cubicBezTo>
                  <a:pt x="124" y="158"/>
                  <a:pt x="124" y="158"/>
                  <a:pt x="123" y="159"/>
                </a:cubicBezTo>
                <a:cubicBezTo>
                  <a:pt x="121" y="160"/>
                  <a:pt x="120" y="161"/>
                  <a:pt x="118" y="162"/>
                </a:cubicBezTo>
                <a:cubicBezTo>
                  <a:pt x="117" y="162"/>
                  <a:pt x="116" y="163"/>
                  <a:pt x="115" y="163"/>
                </a:cubicBezTo>
                <a:cubicBezTo>
                  <a:pt x="114" y="164"/>
                  <a:pt x="114" y="165"/>
                  <a:pt x="113" y="166"/>
                </a:cubicBezTo>
                <a:cubicBezTo>
                  <a:pt x="112" y="166"/>
                  <a:pt x="110" y="167"/>
                  <a:pt x="109" y="168"/>
                </a:cubicBezTo>
                <a:cubicBezTo>
                  <a:pt x="108" y="169"/>
                  <a:pt x="108" y="171"/>
                  <a:pt x="107" y="173"/>
                </a:cubicBezTo>
                <a:cubicBezTo>
                  <a:pt x="107" y="176"/>
                  <a:pt x="107" y="178"/>
                  <a:pt x="108" y="180"/>
                </a:cubicBezTo>
                <a:cubicBezTo>
                  <a:pt x="100" y="186"/>
                  <a:pt x="100" y="186"/>
                  <a:pt x="100" y="186"/>
                </a:cubicBezTo>
                <a:cubicBezTo>
                  <a:pt x="97" y="185"/>
                  <a:pt x="97" y="185"/>
                  <a:pt x="97" y="185"/>
                </a:cubicBezTo>
                <a:cubicBezTo>
                  <a:pt x="95" y="187"/>
                  <a:pt x="95" y="187"/>
                  <a:pt x="95" y="187"/>
                </a:cubicBezTo>
                <a:cubicBezTo>
                  <a:pt x="92" y="184"/>
                  <a:pt x="92" y="184"/>
                  <a:pt x="92" y="184"/>
                </a:cubicBezTo>
                <a:cubicBezTo>
                  <a:pt x="82" y="184"/>
                  <a:pt x="82" y="184"/>
                  <a:pt x="82" y="184"/>
                </a:cubicBezTo>
                <a:cubicBezTo>
                  <a:pt x="82" y="184"/>
                  <a:pt x="82" y="177"/>
                  <a:pt x="81" y="177"/>
                </a:cubicBezTo>
                <a:cubicBezTo>
                  <a:pt x="81" y="176"/>
                  <a:pt x="77" y="175"/>
                  <a:pt x="77" y="174"/>
                </a:cubicBezTo>
                <a:cubicBezTo>
                  <a:pt x="77" y="173"/>
                  <a:pt x="78" y="168"/>
                  <a:pt x="78" y="168"/>
                </a:cubicBezTo>
                <a:cubicBezTo>
                  <a:pt x="74" y="166"/>
                  <a:pt x="74" y="166"/>
                  <a:pt x="74" y="166"/>
                </a:cubicBezTo>
                <a:cubicBezTo>
                  <a:pt x="73" y="157"/>
                  <a:pt x="73" y="157"/>
                  <a:pt x="73" y="157"/>
                </a:cubicBezTo>
                <a:cubicBezTo>
                  <a:pt x="73" y="157"/>
                  <a:pt x="67" y="153"/>
                  <a:pt x="66" y="153"/>
                </a:cubicBezTo>
                <a:cubicBezTo>
                  <a:pt x="65" y="152"/>
                  <a:pt x="64" y="148"/>
                  <a:pt x="63" y="147"/>
                </a:cubicBezTo>
                <a:cubicBezTo>
                  <a:pt x="63" y="146"/>
                  <a:pt x="59" y="139"/>
                  <a:pt x="59" y="139"/>
                </a:cubicBezTo>
                <a:cubicBezTo>
                  <a:pt x="59" y="139"/>
                  <a:pt x="56" y="134"/>
                  <a:pt x="56" y="134"/>
                </a:cubicBezTo>
                <a:cubicBezTo>
                  <a:pt x="56" y="133"/>
                  <a:pt x="59" y="125"/>
                  <a:pt x="59" y="125"/>
                </a:cubicBezTo>
                <a:cubicBezTo>
                  <a:pt x="48" y="114"/>
                  <a:pt x="48" y="114"/>
                  <a:pt x="48" y="114"/>
                </a:cubicBezTo>
                <a:cubicBezTo>
                  <a:pt x="48" y="114"/>
                  <a:pt x="48" y="110"/>
                  <a:pt x="48" y="109"/>
                </a:cubicBezTo>
                <a:cubicBezTo>
                  <a:pt x="48" y="109"/>
                  <a:pt x="45" y="105"/>
                  <a:pt x="45" y="105"/>
                </a:cubicBezTo>
                <a:cubicBezTo>
                  <a:pt x="42" y="101"/>
                  <a:pt x="42" y="101"/>
                  <a:pt x="42" y="101"/>
                </a:cubicBezTo>
                <a:cubicBezTo>
                  <a:pt x="34" y="100"/>
                  <a:pt x="34" y="100"/>
                  <a:pt x="34" y="100"/>
                </a:cubicBezTo>
                <a:cubicBezTo>
                  <a:pt x="26" y="97"/>
                  <a:pt x="26" y="97"/>
                  <a:pt x="26" y="97"/>
                </a:cubicBezTo>
                <a:cubicBezTo>
                  <a:pt x="22" y="91"/>
                  <a:pt x="22" y="91"/>
                  <a:pt x="22" y="91"/>
                </a:cubicBezTo>
                <a:cubicBezTo>
                  <a:pt x="17" y="88"/>
                  <a:pt x="17" y="88"/>
                  <a:pt x="17" y="88"/>
                </a:cubicBezTo>
                <a:cubicBezTo>
                  <a:pt x="9" y="89"/>
                  <a:pt x="9" y="89"/>
                  <a:pt x="9" y="89"/>
                </a:cubicBezTo>
                <a:cubicBezTo>
                  <a:pt x="2" y="86"/>
                  <a:pt x="2" y="86"/>
                  <a:pt x="2" y="86"/>
                </a:cubicBezTo>
                <a:lnTo>
                  <a:pt x="3" y="74"/>
                </a:lnTo>
                <a:close/>
                <a:moveTo>
                  <a:pt x="151" y="80"/>
                </a:moveTo>
                <a:cubicBezTo>
                  <a:pt x="150" y="79"/>
                  <a:pt x="150" y="79"/>
                  <a:pt x="150" y="79"/>
                </a:cubicBezTo>
                <a:cubicBezTo>
                  <a:pt x="149" y="78"/>
                  <a:pt x="150" y="77"/>
                  <a:pt x="149" y="76"/>
                </a:cubicBezTo>
                <a:cubicBezTo>
                  <a:pt x="149" y="76"/>
                  <a:pt x="149" y="76"/>
                  <a:pt x="148" y="76"/>
                </a:cubicBezTo>
                <a:cubicBezTo>
                  <a:pt x="147" y="76"/>
                  <a:pt x="146" y="76"/>
                  <a:pt x="144" y="76"/>
                </a:cubicBezTo>
                <a:cubicBezTo>
                  <a:pt x="144" y="76"/>
                  <a:pt x="143" y="76"/>
                  <a:pt x="143" y="76"/>
                </a:cubicBezTo>
                <a:cubicBezTo>
                  <a:pt x="143" y="77"/>
                  <a:pt x="144" y="77"/>
                  <a:pt x="144" y="77"/>
                </a:cubicBezTo>
                <a:cubicBezTo>
                  <a:pt x="145" y="77"/>
                  <a:pt x="145" y="77"/>
                  <a:pt x="145" y="78"/>
                </a:cubicBezTo>
                <a:cubicBezTo>
                  <a:pt x="146" y="78"/>
                  <a:pt x="146" y="78"/>
                  <a:pt x="146" y="79"/>
                </a:cubicBezTo>
                <a:cubicBezTo>
                  <a:pt x="145" y="80"/>
                  <a:pt x="145" y="81"/>
                  <a:pt x="145" y="82"/>
                </a:cubicBezTo>
                <a:cubicBezTo>
                  <a:pt x="146" y="82"/>
                  <a:pt x="147" y="82"/>
                  <a:pt x="147" y="83"/>
                </a:cubicBezTo>
                <a:cubicBezTo>
                  <a:pt x="147" y="83"/>
                  <a:pt x="147" y="83"/>
                  <a:pt x="147" y="84"/>
                </a:cubicBezTo>
                <a:cubicBezTo>
                  <a:pt x="147" y="84"/>
                  <a:pt x="148" y="84"/>
                  <a:pt x="148" y="84"/>
                </a:cubicBezTo>
                <a:cubicBezTo>
                  <a:pt x="149" y="84"/>
                  <a:pt x="149" y="84"/>
                  <a:pt x="150" y="84"/>
                </a:cubicBezTo>
                <a:cubicBezTo>
                  <a:pt x="151" y="84"/>
                  <a:pt x="151" y="84"/>
                  <a:pt x="151" y="83"/>
                </a:cubicBezTo>
                <a:cubicBezTo>
                  <a:pt x="151" y="83"/>
                  <a:pt x="151" y="83"/>
                  <a:pt x="151" y="83"/>
                </a:cubicBezTo>
                <a:cubicBezTo>
                  <a:pt x="151" y="82"/>
                  <a:pt x="151" y="82"/>
                  <a:pt x="151" y="81"/>
                </a:cubicBezTo>
                <a:cubicBezTo>
                  <a:pt x="151" y="81"/>
                  <a:pt x="151" y="80"/>
                  <a:pt x="151" y="80"/>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40" name="Freeform 30">
            <a:extLst>
              <a:ext uri="{FF2B5EF4-FFF2-40B4-BE49-F238E27FC236}">
                <a16:creationId xmlns:a16="http://schemas.microsoft.com/office/drawing/2014/main" id="{498293E0-3557-FA0B-197F-E44BF48C0995}"/>
              </a:ext>
            </a:extLst>
          </p:cNvPr>
          <p:cNvSpPr>
            <a:spLocks/>
          </p:cNvSpPr>
          <p:nvPr/>
        </p:nvSpPr>
        <p:spPr bwMode="auto">
          <a:xfrm>
            <a:off x="85012" y="2437799"/>
            <a:ext cx="1661344" cy="1237229"/>
          </a:xfrm>
          <a:custGeom>
            <a:avLst/>
            <a:gdLst>
              <a:gd name="T0" fmla="*/ 2106326 w 581"/>
              <a:gd name="T1" fmla="*/ 502816 h 403"/>
              <a:gd name="T2" fmla="*/ 1988249 w 581"/>
              <a:gd name="T3" fmla="*/ 438059 h 403"/>
              <a:gd name="T4" fmla="*/ 1912071 w 581"/>
              <a:gd name="T5" fmla="*/ 369493 h 403"/>
              <a:gd name="T6" fmla="*/ 1744479 w 581"/>
              <a:gd name="T7" fmla="*/ 255217 h 403"/>
              <a:gd name="T8" fmla="*/ 1694964 w 581"/>
              <a:gd name="T9" fmla="*/ 384730 h 403"/>
              <a:gd name="T10" fmla="*/ 1634021 w 581"/>
              <a:gd name="T11" fmla="*/ 361875 h 403"/>
              <a:gd name="T12" fmla="*/ 1542607 w 581"/>
              <a:gd name="T13" fmla="*/ 445678 h 403"/>
              <a:gd name="T14" fmla="*/ 1504518 w 581"/>
              <a:gd name="T15" fmla="*/ 449487 h 403"/>
              <a:gd name="T16" fmla="*/ 1451194 w 581"/>
              <a:gd name="T17" fmla="*/ 373303 h 403"/>
              <a:gd name="T18" fmla="*/ 1466429 w 581"/>
              <a:gd name="T19" fmla="*/ 300928 h 403"/>
              <a:gd name="T20" fmla="*/ 1432149 w 581"/>
              <a:gd name="T21" fmla="*/ 220934 h 403"/>
              <a:gd name="T22" fmla="*/ 1424531 w 581"/>
              <a:gd name="T23" fmla="*/ 118086 h 403"/>
              <a:gd name="T24" fmla="*/ 1390251 w 581"/>
              <a:gd name="T25" fmla="*/ 26664 h 403"/>
              <a:gd name="T26" fmla="*/ 1317882 w 581"/>
              <a:gd name="T27" fmla="*/ 19046 h 403"/>
              <a:gd name="T28" fmla="*/ 1207424 w 581"/>
              <a:gd name="T29" fmla="*/ 99039 h 403"/>
              <a:gd name="T30" fmla="*/ 1161717 w 581"/>
              <a:gd name="T31" fmla="*/ 118086 h 403"/>
              <a:gd name="T32" fmla="*/ 1116010 w 581"/>
              <a:gd name="T33" fmla="*/ 144750 h 403"/>
              <a:gd name="T34" fmla="*/ 1066494 w 581"/>
              <a:gd name="T35" fmla="*/ 190461 h 403"/>
              <a:gd name="T36" fmla="*/ 1051258 w 581"/>
              <a:gd name="T37" fmla="*/ 163796 h 403"/>
              <a:gd name="T38" fmla="*/ 944609 w 581"/>
              <a:gd name="T39" fmla="*/ 190461 h 403"/>
              <a:gd name="T40" fmla="*/ 845577 w 581"/>
              <a:gd name="T41" fmla="*/ 118086 h 403"/>
              <a:gd name="T42" fmla="*/ 818915 w 581"/>
              <a:gd name="T43" fmla="*/ 34283 h 403"/>
              <a:gd name="T44" fmla="*/ 773208 w 581"/>
              <a:gd name="T45" fmla="*/ 26664 h 403"/>
              <a:gd name="T46" fmla="*/ 731310 w 581"/>
              <a:gd name="T47" fmla="*/ 57138 h 403"/>
              <a:gd name="T48" fmla="*/ 697030 w 581"/>
              <a:gd name="T49" fmla="*/ 53329 h 403"/>
              <a:gd name="T50" fmla="*/ 529438 w 581"/>
              <a:gd name="T51" fmla="*/ 60947 h 403"/>
              <a:gd name="T52" fmla="*/ 521820 w 581"/>
              <a:gd name="T53" fmla="*/ 140941 h 403"/>
              <a:gd name="T54" fmla="*/ 590381 w 581"/>
              <a:gd name="T55" fmla="*/ 175224 h 403"/>
              <a:gd name="T56" fmla="*/ 559909 w 581"/>
              <a:gd name="T57" fmla="*/ 209507 h 403"/>
              <a:gd name="T58" fmla="*/ 506585 w 581"/>
              <a:gd name="T59" fmla="*/ 213316 h 403"/>
              <a:gd name="T60" fmla="*/ 518011 w 581"/>
              <a:gd name="T61" fmla="*/ 339020 h 403"/>
              <a:gd name="T62" fmla="*/ 537056 w 581"/>
              <a:gd name="T63" fmla="*/ 396158 h 403"/>
              <a:gd name="T64" fmla="*/ 476113 w 581"/>
              <a:gd name="T65" fmla="*/ 841836 h 403"/>
              <a:gd name="T66" fmla="*/ 441833 w 581"/>
              <a:gd name="T67" fmla="*/ 826599 h 403"/>
              <a:gd name="T68" fmla="*/ 407553 w 581"/>
              <a:gd name="T69" fmla="*/ 815171 h 403"/>
              <a:gd name="T70" fmla="*/ 323757 w 581"/>
              <a:gd name="T71" fmla="*/ 841836 h 403"/>
              <a:gd name="T72" fmla="*/ 270432 w 581"/>
              <a:gd name="T73" fmla="*/ 857072 h 403"/>
              <a:gd name="T74" fmla="*/ 152356 w 581"/>
              <a:gd name="T75" fmla="*/ 929447 h 403"/>
              <a:gd name="T76" fmla="*/ 68560 w 581"/>
              <a:gd name="T77" fmla="*/ 1055151 h 403"/>
              <a:gd name="T78" fmla="*/ 11427 w 581"/>
              <a:gd name="T79" fmla="*/ 1161809 h 403"/>
              <a:gd name="T80" fmla="*/ 468496 w 581"/>
              <a:gd name="T81" fmla="*/ 1279895 h 403"/>
              <a:gd name="T82" fmla="*/ 936991 w 581"/>
              <a:gd name="T83" fmla="*/ 1485592 h 403"/>
              <a:gd name="T84" fmla="*/ 1062685 w 581"/>
              <a:gd name="T85" fmla="*/ 1470355 h 403"/>
              <a:gd name="T86" fmla="*/ 1127436 w 581"/>
              <a:gd name="T87" fmla="*/ 1447500 h 403"/>
              <a:gd name="T88" fmla="*/ 1207424 w 581"/>
              <a:gd name="T89" fmla="*/ 1432263 h 403"/>
              <a:gd name="T90" fmla="*/ 1253130 w 581"/>
              <a:gd name="T91" fmla="*/ 1348461 h 403"/>
              <a:gd name="T92" fmla="*/ 1428340 w 581"/>
              <a:gd name="T93" fmla="*/ 1352270 h 403"/>
              <a:gd name="T94" fmla="*/ 1496900 w 581"/>
              <a:gd name="T95" fmla="*/ 1417026 h 403"/>
              <a:gd name="T96" fmla="*/ 1961587 w 581"/>
              <a:gd name="T97" fmla="*/ 1401790 h 403"/>
              <a:gd name="T98" fmla="*/ 1961587 w 581"/>
              <a:gd name="T99" fmla="*/ 1306559 h 403"/>
              <a:gd name="T100" fmla="*/ 1988249 w 581"/>
              <a:gd name="T101" fmla="*/ 1222757 h 403"/>
              <a:gd name="T102" fmla="*/ 1961587 w 581"/>
              <a:gd name="T103" fmla="*/ 1119908 h 403"/>
              <a:gd name="T104" fmla="*/ 2182504 w 581"/>
              <a:gd name="T105" fmla="*/ 620901 h 403"/>
              <a:gd name="T106" fmla="*/ 2140606 w 581"/>
              <a:gd name="T107" fmla="*/ 628520 h 403"/>
              <a:gd name="T108" fmla="*/ 2087281 w 581"/>
              <a:gd name="T109" fmla="*/ 620901 h 403"/>
              <a:gd name="T110" fmla="*/ 2068237 w 581"/>
              <a:gd name="T111" fmla="*/ 605665 h 403"/>
              <a:gd name="T112" fmla="*/ 2087281 w 581"/>
              <a:gd name="T113" fmla="*/ 598046 h 403"/>
              <a:gd name="T114" fmla="*/ 2159650 w 581"/>
              <a:gd name="T115" fmla="*/ 559954 h 4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81" h="403">
                <a:moveTo>
                  <a:pt x="568" y="142"/>
                </a:moveTo>
                <a:cubicBezTo>
                  <a:pt x="568" y="142"/>
                  <a:pt x="564" y="140"/>
                  <a:pt x="564" y="140"/>
                </a:cubicBezTo>
                <a:cubicBezTo>
                  <a:pt x="563" y="140"/>
                  <a:pt x="559" y="140"/>
                  <a:pt x="558" y="139"/>
                </a:cubicBezTo>
                <a:cubicBezTo>
                  <a:pt x="558" y="138"/>
                  <a:pt x="556" y="136"/>
                  <a:pt x="555" y="135"/>
                </a:cubicBezTo>
                <a:cubicBezTo>
                  <a:pt x="555" y="134"/>
                  <a:pt x="553" y="132"/>
                  <a:pt x="553" y="132"/>
                </a:cubicBezTo>
                <a:cubicBezTo>
                  <a:pt x="553" y="132"/>
                  <a:pt x="548" y="133"/>
                  <a:pt x="547" y="132"/>
                </a:cubicBezTo>
                <a:cubicBezTo>
                  <a:pt x="547" y="132"/>
                  <a:pt x="536" y="128"/>
                  <a:pt x="536" y="128"/>
                </a:cubicBezTo>
                <a:cubicBezTo>
                  <a:pt x="526" y="118"/>
                  <a:pt x="526" y="118"/>
                  <a:pt x="526" y="118"/>
                </a:cubicBezTo>
                <a:cubicBezTo>
                  <a:pt x="526" y="111"/>
                  <a:pt x="526" y="111"/>
                  <a:pt x="526" y="111"/>
                </a:cubicBezTo>
                <a:cubicBezTo>
                  <a:pt x="522" y="115"/>
                  <a:pt x="522" y="115"/>
                  <a:pt x="522" y="115"/>
                </a:cubicBezTo>
                <a:cubicBezTo>
                  <a:pt x="518" y="112"/>
                  <a:pt x="518" y="112"/>
                  <a:pt x="518" y="112"/>
                </a:cubicBezTo>
                <a:cubicBezTo>
                  <a:pt x="513" y="111"/>
                  <a:pt x="513" y="111"/>
                  <a:pt x="513" y="111"/>
                </a:cubicBezTo>
                <a:cubicBezTo>
                  <a:pt x="511" y="103"/>
                  <a:pt x="511" y="103"/>
                  <a:pt x="511" y="103"/>
                </a:cubicBezTo>
                <a:cubicBezTo>
                  <a:pt x="507" y="101"/>
                  <a:pt x="507" y="101"/>
                  <a:pt x="507" y="101"/>
                </a:cubicBezTo>
                <a:cubicBezTo>
                  <a:pt x="502" y="97"/>
                  <a:pt x="502" y="97"/>
                  <a:pt x="502" y="97"/>
                </a:cubicBezTo>
                <a:cubicBezTo>
                  <a:pt x="502" y="92"/>
                  <a:pt x="502" y="92"/>
                  <a:pt x="502" y="92"/>
                </a:cubicBezTo>
                <a:cubicBezTo>
                  <a:pt x="502" y="92"/>
                  <a:pt x="501" y="89"/>
                  <a:pt x="501" y="88"/>
                </a:cubicBezTo>
                <a:cubicBezTo>
                  <a:pt x="500" y="88"/>
                  <a:pt x="497" y="85"/>
                  <a:pt x="497" y="85"/>
                </a:cubicBezTo>
                <a:cubicBezTo>
                  <a:pt x="497" y="67"/>
                  <a:pt x="497" y="67"/>
                  <a:pt x="497" y="67"/>
                </a:cubicBezTo>
                <a:cubicBezTo>
                  <a:pt x="458" y="67"/>
                  <a:pt x="458" y="67"/>
                  <a:pt x="458" y="67"/>
                </a:cubicBezTo>
                <a:cubicBezTo>
                  <a:pt x="451" y="80"/>
                  <a:pt x="451" y="80"/>
                  <a:pt x="451" y="80"/>
                </a:cubicBezTo>
                <a:cubicBezTo>
                  <a:pt x="446" y="92"/>
                  <a:pt x="446" y="92"/>
                  <a:pt x="446" y="92"/>
                </a:cubicBezTo>
                <a:cubicBezTo>
                  <a:pt x="448" y="96"/>
                  <a:pt x="448" y="96"/>
                  <a:pt x="448" y="96"/>
                </a:cubicBezTo>
                <a:cubicBezTo>
                  <a:pt x="450" y="98"/>
                  <a:pt x="450" y="98"/>
                  <a:pt x="450" y="98"/>
                </a:cubicBezTo>
                <a:cubicBezTo>
                  <a:pt x="445" y="101"/>
                  <a:pt x="445" y="101"/>
                  <a:pt x="445" y="101"/>
                </a:cubicBezTo>
                <a:cubicBezTo>
                  <a:pt x="443" y="101"/>
                  <a:pt x="443" y="101"/>
                  <a:pt x="443" y="101"/>
                </a:cubicBezTo>
                <a:cubicBezTo>
                  <a:pt x="442" y="104"/>
                  <a:pt x="442" y="104"/>
                  <a:pt x="442" y="104"/>
                </a:cubicBezTo>
                <a:cubicBezTo>
                  <a:pt x="434" y="104"/>
                  <a:pt x="434" y="104"/>
                  <a:pt x="434" y="104"/>
                </a:cubicBezTo>
                <a:cubicBezTo>
                  <a:pt x="432" y="99"/>
                  <a:pt x="432" y="99"/>
                  <a:pt x="432" y="99"/>
                </a:cubicBezTo>
                <a:cubicBezTo>
                  <a:pt x="432" y="99"/>
                  <a:pt x="430" y="95"/>
                  <a:pt x="429" y="95"/>
                </a:cubicBezTo>
                <a:cubicBezTo>
                  <a:pt x="429" y="94"/>
                  <a:pt x="421" y="91"/>
                  <a:pt x="421" y="91"/>
                </a:cubicBezTo>
                <a:cubicBezTo>
                  <a:pt x="414" y="97"/>
                  <a:pt x="414" y="97"/>
                  <a:pt x="414" y="97"/>
                </a:cubicBezTo>
                <a:cubicBezTo>
                  <a:pt x="408" y="101"/>
                  <a:pt x="408" y="101"/>
                  <a:pt x="408" y="101"/>
                </a:cubicBezTo>
                <a:cubicBezTo>
                  <a:pt x="408" y="101"/>
                  <a:pt x="408" y="110"/>
                  <a:pt x="408" y="110"/>
                </a:cubicBezTo>
                <a:cubicBezTo>
                  <a:pt x="407" y="111"/>
                  <a:pt x="405" y="117"/>
                  <a:pt x="405" y="117"/>
                </a:cubicBezTo>
                <a:cubicBezTo>
                  <a:pt x="405" y="117"/>
                  <a:pt x="409" y="123"/>
                  <a:pt x="409" y="124"/>
                </a:cubicBezTo>
                <a:cubicBezTo>
                  <a:pt x="409" y="124"/>
                  <a:pt x="409" y="126"/>
                  <a:pt x="409" y="126"/>
                </a:cubicBezTo>
                <a:cubicBezTo>
                  <a:pt x="406" y="123"/>
                  <a:pt x="406" y="123"/>
                  <a:pt x="406" y="123"/>
                </a:cubicBezTo>
                <a:cubicBezTo>
                  <a:pt x="397" y="122"/>
                  <a:pt x="397" y="122"/>
                  <a:pt x="397" y="122"/>
                </a:cubicBezTo>
                <a:cubicBezTo>
                  <a:pt x="395" y="118"/>
                  <a:pt x="395" y="118"/>
                  <a:pt x="395" y="118"/>
                </a:cubicBezTo>
                <a:cubicBezTo>
                  <a:pt x="391" y="112"/>
                  <a:pt x="391" y="112"/>
                  <a:pt x="391" y="112"/>
                </a:cubicBezTo>
                <a:cubicBezTo>
                  <a:pt x="384" y="107"/>
                  <a:pt x="384" y="107"/>
                  <a:pt x="384" y="107"/>
                </a:cubicBezTo>
                <a:cubicBezTo>
                  <a:pt x="378" y="104"/>
                  <a:pt x="378" y="104"/>
                  <a:pt x="378" y="104"/>
                </a:cubicBezTo>
                <a:cubicBezTo>
                  <a:pt x="376" y="100"/>
                  <a:pt x="376" y="100"/>
                  <a:pt x="376" y="100"/>
                </a:cubicBezTo>
                <a:cubicBezTo>
                  <a:pt x="381" y="98"/>
                  <a:pt x="381" y="98"/>
                  <a:pt x="381" y="98"/>
                </a:cubicBezTo>
                <a:cubicBezTo>
                  <a:pt x="383" y="96"/>
                  <a:pt x="383" y="96"/>
                  <a:pt x="383" y="96"/>
                </a:cubicBezTo>
                <a:cubicBezTo>
                  <a:pt x="383" y="96"/>
                  <a:pt x="383" y="92"/>
                  <a:pt x="383" y="92"/>
                </a:cubicBezTo>
                <a:cubicBezTo>
                  <a:pt x="383" y="92"/>
                  <a:pt x="386" y="88"/>
                  <a:pt x="386" y="88"/>
                </a:cubicBezTo>
                <a:cubicBezTo>
                  <a:pt x="384" y="84"/>
                  <a:pt x="384" y="84"/>
                  <a:pt x="384" y="84"/>
                </a:cubicBezTo>
                <a:cubicBezTo>
                  <a:pt x="385" y="79"/>
                  <a:pt x="385" y="79"/>
                  <a:pt x="385" y="79"/>
                </a:cubicBezTo>
                <a:cubicBezTo>
                  <a:pt x="383" y="77"/>
                  <a:pt x="383" y="77"/>
                  <a:pt x="383" y="77"/>
                </a:cubicBezTo>
                <a:cubicBezTo>
                  <a:pt x="380" y="73"/>
                  <a:pt x="380" y="73"/>
                  <a:pt x="380" y="73"/>
                </a:cubicBezTo>
                <a:cubicBezTo>
                  <a:pt x="378" y="71"/>
                  <a:pt x="378" y="71"/>
                  <a:pt x="378" y="71"/>
                </a:cubicBezTo>
                <a:cubicBezTo>
                  <a:pt x="377" y="60"/>
                  <a:pt x="377" y="60"/>
                  <a:pt x="377" y="60"/>
                </a:cubicBezTo>
                <a:cubicBezTo>
                  <a:pt x="376" y="58"/>
                  <a:pt x="376" y="58"/>
                  <a:pt x="376" y="58"/>
                </a:cubicBezTo>
                <a:cubicBezTo>
                  <a:pt x="375" y="54"/>
                  <a:pt x="375" y="54"/>
                  <a:pt x="375" y="54"/>
                </a:cubicBezTo>
                <a:cubicBezTo>
                  <a:pt x="377" y="49"/>
                  <a:pt x="377" y="49"/>
                  <a:pt x="377" y="49"/>
                </a:cubicBezTo>
                <a:cubicBezTo>
                  <a:pt x="378" y="40"/>
                  <a:pt x="378" y="40"/>
                  <a:pt x="378" y="40"/>
                </a:cubicBezTo>
                <a:cubicBezTo>
                  <a:pt x="378" y="40"/>
                  <a:pt x="374" y="37"/>
                  <a:pt x="374" y="36"/>
                </a:cubicBezTo>
                <a:cubicBezTo>
                  <a:pt x="374" y="35"/>
                  <a:pt x="375" y="31"/>
                  <a:pt x="374" y="31"/>
                </a:cubicBezTo>
                <a:cubicBezTo>
                  <a:pt x="373" y="30"/>
                  <a:pt x="372" y="27"/>
                  <a:pt x="371" y="26"/>
                </a:cubicBezTo>
                <a:cubicBezTo>
                  <a:pt x="370" y="26"/>
                  <a:pt x="366" y="23"/>
                  <a:pt x="366" y="23"/>
                </a:cubicBezTo>
                <a:cubicBezTo>
                  <a:pt x="370" y="12"/>
                  <a:pt x="370" y="12"/>
                  <a:pt x="370" y="12"/>
                </a:cubicBezTo>
                <a:cubicBezTo>
                  <a:pt x="370" y="9"/>
                  <a:pt x="370" y="9"/>
                  <a:pt x="370" y="9"/>
                </a:cubicBezTo>
                <a:cubicBezTo>
                  <a:pt x="365" y="7"/>
                  <a:pt x="365" y="7"/>
                  <a:pt x="365" y="7"/>
                </a:cubicBezTo>
                <a:cubicBezTo>
                  <a:pt x="358" y="7"/>
                  <a:pt x="358" y="7"/>
                  <a:pt x="358" y="7"/>
                </a:cubicBezTo>
                <a:cubicBezTo>
                  <a:pt x="356" y="4"/>
                  <a:pt x="356" y="4"/>
                  <a:pt x="356" y="4"/>
                </a:cubicBezTo>
                <a:cubicBezTo>
                  <a:pt x="352" y="1"/>
                  <a:pt x="352" y="1"/>
                  <a:pt x="352" y="1"/>
                </a:cubicBezTo>
                <a:cubicBezTo>
                  <a:pt x="348" y="2"/>
                  <a:pt x="348" y="2"/>
                  <a:pt x="348" y="2"/>
                </a:cubicBezTo>
                <a:cubicBezTo>
                  <a:pt x="346" y="5"/>
                  <a:pt x="346" y="5"/>
                  <a:pt x="346" y="5"/>
                </a:cubicBezTo>
                <a:cubicBezTo>
                  <a:pt x="339" y="5"/>
                  <a:pt x="339" y="5"/>
                  <a:pt x="339" y="5"/>
                </a:cubicBezTo>
                <a:cubicBezTo>
                  <a:pt x="334" y="9"/>
                  <a:pt x="334" y="9"/>
                  <a:pt x="334" y="9"/>
                </a:cubicBezTo>
                <a:cubicBezTo>
                  <a:pt x="324" y="11"/>
                  <a:pt x="324" y="11"/>
                  <a:pt x="324" y="11"/>
                </a:cubicBezTo>
                <a:cubicBezTo>
                  <a:pt x="323" y="22"/>
                  <a:pt x="323" y="22"/>
                  <a:pt x="323" y="22"/>
                </a:cubicBezTo>
                <a:cubicBezTo>
                  <a:pt x="317" y="26"/>
                  <a:pt x="317" y="26"/>
                  <a:pt x="317" y="26"/>
                </a:cubicBezTo>
                <a:cubicBezTo>
                  <a:pt x="315" y="29"/>
                  <a:pt x="315" y="29"/>
                  <a:pt x="315" y="29"/>
                </a:cubicBezTo>
                <a:cubicBezTo>
                  <a:pt x="315" y="29"/>
                  <a:pt x="313" y="29"/>
                  <a:pt x="313" y="28"/>
                </a:cubicBezTo>
                <a:cubicBezTo>
                  <a:pt x="313" y="28"/>
                  <a:pt x="314" y="24"/>
                  <a:pt x="314" y="24"/>
                </a:cubicBezTo>
                <a:cubicBezTo>
                  <a:pt x="312" y="24"/>
                  <a:pt x="312" y="24"/>
                  <a:pt x="312" y="24"/>
                </a:cubicBezTo>
                <a:cubicBezTo>
                  <a:pt x="312" y="24"/>
                  <a:pt x="306" y="30"/>
                  <a:pt x="305" y="31"/>
                </a:cubicBezTo>
                <a:cubicBezTo>
                  <a:pt x="304" y="31"/>
                  <a:pt x="303" y="34"/>
                  <a:pt x="303" y="34"/>
                </a:cubicBezTo>
                <a:cubicBezTo>
                  <a:pt x="300" y="31"/>
                  <a:pt x="300" y="31"/>
                  <a:pt x="300" y="31"/>
                </a:cubicBezTo>
                <a:cubicBezTo>
                  <a:pt x="300" y="31"/>
                  <a:pt x="298" y="32"/>
                  <a:pt x="297" y="32"/>
                </a:cubicBezTo>
                <a:cubicBezTo>
                  <a:pt x="297" y="33"/>
                  <a:pt x="295" y="34"/>
                  <a:pt x="294" y="34"/>
                </a:cubicBezTo>
                <a:cubicBezTo>
                  <a:pt x="294" y="34"/>
                  <a:pt x="293" y="38"/>
                  <a:pt x="293" y="38"/>
                </a:cubicBezTo>
                <a:cubicBezTo>
                  <a:pt x="289" y="37"/>
                  <a:pt x="289" y="37"/>
                  <a:pt x="289" y="37"/>
                </a:cubicBezTo>
                <a:cubicBezTo>
                  <a:pt x="289" y="37"/>
                  <a:pt x="288" y="40"/>
                  <a:pt x="288" y="41"/>
                </a:cubicBezTo>
                <a:cubicBezTo>
                  <a:pt x="288" y="42"/>
                  <a:pt x="287" y="44"/>
                  <a:pt x="287" y="44"/>
                </a:cubicBezTo>
                <a:cubicBezTo>
                  <a:pt x="282" y="44"/>
                  <a:pt x="282" y="44"/>
                  <a:pt x="282" y="44"/>
                </a:cubicBezTo>
                <a:cubicBezTo>
                  <a:pt x="282" y="44"/>
                  <a:pt x="280" y="49"/>
                  <a:pt x="280" y="50"/>
                </a:cubicBezTo>
                <a:cubicBezTo>
                  <a:pt x="280" y="50"/>
                  <a:pt x="276" y="53"/>
                  <a:pt x="276" y="54"/>
                </a:cubicBezTo>
                <a:cubicBezTo>
                  <a:pt x="276" y="54"/>
                  <a:pt x="273" y="53"/>
                  <a:pt x="273" y="52"/>
                </a:cubicBezTo>
                <a:cubicBezTo>
                  <a:pt x="273" y="52"/>
                  <a:pt x="274" y="50"/>
                  <a:pt x="274" y="50"/>
                </a:cubicBezTo>
                <a:cubicBezTo>
                  <a:pt x="276" y="47"/>
                  <a:pt x="276" y="47"/>
                  <a:pt x="276" y="47"/>
                </a:cubicBezTo>
                <a:cubicBezTo>
                  <a:pt x="276" y="47"/>
                  <a:pt x="276" y="44"/>
                  <a:pt x="276" y="43"/>
                </a:cubicBezTo>
                <a:cubicBezTo>
                  <a:pt x="275" y="43"/>
                  <a:pt x="273" y="42"/>
                  <a:pt x="273" y="42"/>
                </a:cubicBezTo>
                <a:cubicBezTo>
                  <a:pt x="273" y="42"/>
                  <a:pt x="268" y="43"/>
                  <a:pt x="267" y="43"/>
                </a:cubicBezTo>
                <a:cubicBezTo>
                  <a:pt x="267" y="43"/>
                  <a:pt x="263" y="44"/>
                  <a:pt x="263" y="44"/>
                </a:cubicBezTo>
                <a:cubicBezTo>
                  <a:pt x="258" y="50"/>
                  <a:pt x="258" y="50"/>
                  <a:pt x="258" y="50"/>
                </a:cubicBezTo>
                <a:cubicBezTo>
                  <a:pt x="248" y="50"/>
                  <a:pt x="248" y="50"/>
                  <a:pt x="248" y="50"/>
                </a:cubicBezTo>
                <a:cubicBezTo>
                  <a:pt x="231" y="34"/>
                  <a:pt x="231" y="34"/>
                  <a:pt x="231" y="34"/>
                </a:cubicBezTo>
                <a:cubicBezTo>
                  <a:pt x="231" y="34"/>
                  <a:pt x="230" y="35"/>
                  <a:pt x="228" y="35"/>
                </a:cubicBezTo>
                <a:cubicBezTo>
                  <a:pt x="226" y="36"/>
                  <a:pt x="223" y="36"/>
                  <a:pt x="223" y="36"/>
                </a:cubicBezTo>
                <a:cubicBezTo>
                  <a:pt x="221" y="34"/>
                  <a:pt x="221" y="34"/>
                  <a:pt x="221" y="34"/>
                </a:cubicBezTo>
                <a:cubicBezTo>
                  <a:pt x="222" y="31"/>
                  <a:pt x="222" y="31"/>
                  <a:pt x="222" y="31"/>
                </a:cubicBezTo>
                <a:cubicBezTo>
                  <a:pt x="222" y="31"/>
                  <a:pt x="224" y="30"/>
                  <a:pt x="224" y="29"/>
                </a:cubicBezTo>
                <a:cubicBezTo>
                  <a:pt x="224" y="29"/>
                  <a:pt x="224" y="23"/>
                  <a:pt x="223" y="23"/>
                </a:cubicBezTo>
                <a:cubicBezTo>
                  <a:pt x="223" y="23"/>
                  <a:pt x="222" y="20"/>
                  <a:pt x="222" y="19"/>
                </a:cubicBezTo>
                <a:cubicBezTo>
                  <a:pt x="222" y="19"/>
                  <a:pt x="222" y="16"/>
                  <a:pt x="222" y="16"/>
                </a:cubicBezTo>
                <a:cubicBezTo>
                  <a:pt x="215" y="9"/>
                  <a:pt x="215" y="9"/>
                  <a:pt x="215" y="9"/>
                </a:cubicBezTo>
                <a:cubicBezTo>
                  <a:pt x="214" y="0"/>
                  <a:pt x="214" y="0"/>
                  <a:pt x="214" y="0"/>
                </a:cubicBezTo>
                <a:cubicBezTo>
                  <a:pt x="211" y="2"/>
                  <a:pt x="211" y="2"/>
                  <a:pt x="211" y="2"/>
                </a:cubicBezTo>
                <a:cubicBezTo>
                  <a:pt x="207" y="3"/>
                  <a:pt x="207" y="3"/>
                  <a:pt x="207" y="3"/>
                </a:cubicBezTo>
                <a:cubicBezTo>
                  <a:pt x="207" y="3"/>
                  <a:pt x="206" y="4"/>
                  <a:pt x="206" y="4"/>
                </a:cubicBezTo>
                <a:cubicBezTo>
                  <a:pt x="206" y="5"/>
                  <a:pt x="204" y="7"/>
                  <a:pt x="203" y="7"/>
                </a:cubicBezTo>
                <a:cubicBezTo>
                  <a:pt x="203" y="8"/>
                  <a:pt x="200" y="7"/>
                  <a:pt x="200" y="7"/>
                </a:cubicBezTo>
                <a:cubicBezTo>
                  <a:pt x="200" y="7"/>
                  <a:pt x="199" y="8"/>
                  <a:pt x="198" y="9"/>
                </a:cubicBezTo>
                <a:cubicBezTo>
                  <a:pt x="198" y="10"/>
                  <a:pt x="196" y="11"/>
                  <a:pt x="195" y="12"/>
                </a:cubicBezTo>
                <a:cubicBezTo>
                  <a:pt x="195" y="12"/>
                  <a:pt x="196" y="15"/>
                  <a:pt x="196" y="15"/>
                </a:cubicBezTo>
                <a:cubicBezTo>
                  <a:pt x="196" y="15"/>
                  <a:pt x="192" y="16"/>
                  <a:pt x="192" y="15"/>
                </a:cubicBezTo>
                <a:cubicBezTo>
                  <a:pt x="192" y="15"/>
                  <a:pt x="192" y="15"/>
                  <a:pt x="191" y="13"/>
                </a:cubicBezTo>
                <a:cubicBezTo>
                  <a:pt x="190" y="11"/>
                  <a:pt x="187" y="6"/>
                  <a:pt x="186" y="6"/>
                </a:cubicBezTo>
                <a:cubicBezTo>
                  <a:pt x="186" y="7"/>
                  <a:pt x="186" y="9"/>
                  <a:pt x="185" y="10"/>
                </a:cubicBezTo>
                <a:cubicBezTo>
                  <a:pt x="185" y="10"/>
                  <a:pt x="184" y="12"/>
                  <a:pt x="184" y="12"/>
                </a:cubicBezTo>
                <a:cubicBezTo>
                  <a:pt x="183" y="14"/>
                  <a:pt x="183" y="14"/>
                  <a:pt x="183" y="14"/>
                </a:cubicBezTo>
                <a:cubicBezTo>
                  <a:pt x="188" y="18"/>
                  <a:pt x="188" y="18"/>
                  <a:pt x="188" y="18"/>
                </a:cubicBezTo>
                <a:cubicBezTo>
                  <a:pt x="147" y="18"/>
                  <a:pt x="147" y="18"/>
                  <a:pt x="147" y="18"/>
                </a:cubicBezTo>
                <a:cubicBezTo>
                  <a:pt x="147" y="18"/>
                  <a:pt x="145" y="16"/>
                  <a:pt x="144" y="16"/>
                </a:cubicBezTo>
                <a:cubicBezTo>
                  <a:pt x="144" y="16"/>
                  <a:pt x="141" y="14"/>
                  <a:pt x="141" y="15"/>
                </a:cubicBezTo>
                <a:cubicBezTo>
                  <a:pt x="140" y="15"/>
                  <a:pt x="140" y="16"/>
                  <a:pt x="139" y="16"/>
                </a:cubicBezTo>
                <a:cubicBezTo>
                  <a:pt x="138" y="17"/>
                  <a:pt x="134" y="17"/>
                  <a:pt x="134" y="17"/>
                </a:cubicBezTo>
                <a:cubicBezTo>
                  <a:pt x="133" y="17"/>
                  <a:pt x="131" y="18"/>
                  <a:pt x="131" y="18"/>
                </a:cubicBezTo>
                <a:cubicBezTo>
                  <a:pt x="131" y="39"/>
                  <a:pt x="131" y="39"/>
                  <a:pt x="131" y="39"/>
                </a:cubicBezTo>
                <a:cubicBezTo>
                  <a:pt x="133" y="38"/>
                  <a:pt x="133" y="38"/>
                  <a:pt x="133" y="38"/>
                </a:cubicBezTo>
                <a:cubicBezTo>
                  <a:pt x="133" y="38"/>
                  <a:pt x="136" y="37"/>
                  <a:pt x="137" y="37"/>
                </a:cubicBezTo>
                <a:cubicBezTo>
                  <a:pt x="137" y="38"/>
                  <a:pt x="139" y="40"/>
                  <a:pt x="139" y="40"/>
                </a:cubicBezTo>
                <a:cubicBezTo>
                  <a:pt x="152" y="40"/>
                  <a:pt x="152" y="40"/>
                  <a:pt x="152" y="40"/>
                </a:cubicBezTo>
                <a:cubicBezTo>
                  <a:pt x="152" y="40"/>
                  <a:pt x="152" y="42"/>
                  <a:pt x="152" y="42"/>
                </a:cubicBezTo>
                <a:cubicBezTo>
                  <a:pt x="153" y="43"/>
                  <a:pt x="154" y="43"/>
                  <a:pt x="154" y="44"/>
                </a:cubicBezTo>
                <a:cubicBezTo>
                  <a:pt x="154" y="44"/>
                  <a:pt x="155" y="46"/>
                  <a:pt x="155" y="46"/>
                </a:cubicBezTo>
                <a:cubicBezTo>
                  <a:pt x="155" y="46"/>
                  <a:pt x="154" y="48"/>
                  <a:pt x="154" y="48"/>
                </a:cubicBezTo>
                <a:cubicBezTo>
                  <a:pt x="153" y="49"/>
                  <a:pt x="154" y="52"/>
                  <a:pt x="154" y="52"/>
                </a:cubicBezTo>
                <a:cubicBezTo>
                  <a:pt x="156" y="53"/>
                  <a:pt x="156" y="53"/>
                  <a:pt x="156" y="53"/>
                </a:cubicBezTo>
                <a:cubicBezTo>
                  <a:pt x="156" y="53"/>
                  <a:pt x="154" y="54"/>
                  <a:pt x="153" y="55"/>
                </a:cubicBezTo>
                <a:cubicBezTo>
                  <a:pt x="152" y="55"/>
                  <a:pt x="147" y="55"/>
                  <a:pt x="147" y="55"/>
                </a:cubicBezTo>
                <a:cubicBezTo>
                  <a:pt x="144" y="50"/>
                  <a:pt x="144" y="50"/>
                  <a:pt x="144" y="50"/>
                </a:cubicBezTo>
                <a:cubicBezTo>
                  <a:pt x="144" y="50"/>
                  <a:pt x="142" y="52"/>
                  <a:pt x="142" y="53"/>
                </a:cubicBezTo>
                <a:cubicBezTo>
                  <a:pt x="141" y="53"/>
                  <a:pt x="139" y="55"/>
                  <a:pt x="139" y="55"/>
                </a:cubicBezTo>
                <a:cubicBezTo>
                  <a:pt x="137" y="53"/>
                  <a:pt x="137" y="53"/>
                  <a:pt x="137" y="53"/>
                </a:cubicBezTo>
                <a:cubicBezTo>
                  <a:pt x="133" y="56"/>
                  <a:pt x="133" y="56"/>
                  <a:pt x="133" y="56"/>
                </a:cubicBezTo>
                <a:cubicBezTo>
                  <a:pt x="125" y="56"/>
                  <a:pt x="125" y="56"/>
                  <a:pt x="125" y="56"/>
                </a:cubicBezTo>
                <a:cubicBezTo>
                  <a:pt x="125" y="82"/>
                  <a:pt x="125" y="82"/>
                  <a:pt x="125" y="82"/>
                </a:cubicBezTo>
                <a:cubicBezTo>
                  <a:pt x="125" y="82"/>
                  <a:pt x="127" y="82"/>
                  <a:pt x="128" y="82"/>
                </a:cubicBezTo>
                <a:cubicBezTo>
                  <a:pt x="128" y="83"/>
                  <a:pt x="131" y="86"/>
                  <a:pt x="132" y="86"/>
                </a:cubicBezTo>
                <a:cubicBezTo>
                  <a:pt x="132" y="87"/>
                  <a:pt x="136" y="89"/>
                  <a:pt x="136" y="89"/>
                </a:cubicBezTo>
                <a:cubicBezTo>
                  <a:pt x="137" y="90"/>
                  <a:pt x="139" y="91"/>
                  <a:pt x="139" y="92"/>
                </a:cubicBezTo>
                <a:cubicBezTo>
                  <a:pt x="140" y="92"/>
                  <a:pt x="140" y="94"/>
                  <a:pt x="140" y="95"/>
                </a:cubicBezTo>
                <a:cubicBezTo>
                  <a:pt x="140" y="95"/>
                  <a:pt x="140" y="97"/>
                  <a:pt x="140" y="98"/>
                </a:cubicBezTo>
                <a:cubicBezTo>
                  <a:pt x="140" y="99"/>
                  <a:pt x="139" y="100"/>
                  <a:pt x="139" y="101"/>
                </a:cubicBezTo>
                <a:cubicBezTo>
                  <a:pt x="139" y="101"/>
                  <a:pt x="141" y="103"/>
                  <a:pt x="141" y="104"/>
                </a:cubicBezTo>
                <a:cubicBezTo>
                  <a:pt x="142" y="105"/>
                  <a:pt x="146" y="111"/>
                  <a:pt x="146" y="111"/>
                </a:cubicBezTo>
                <a:cubicBezTo>
                  <a:pt x="146" y="125"/>
                  <a:pt x="146" y="125"/>
                  <a:pt x="146" y="125"/>
                </a:cubicBezTo>
                <a:cubicBezTo>
                  <a:pt x="128" y="215"/>
                  <a:pt x="128" y="215"/>
                  <a:pt x="128" y="215"/>
                </a:cubicBezTo>
                <a:cubicBezTo>
                  <a:pt x="128" y="215"/>
                  <a:pt x="127" y="218"/>
                  <a:pt x="127" y="218"/>
                </a:cubicBezTo>
                <a:cubicBezTo>
                  <a:pt x="127" y="218"/>
                  <a:pt x="125" y="221"/>
                  <a:pt x="125" y="221"/>
                </a:cubicBezTo>
                <a:cubicBezTo>
                  <a:pt x="125" y="217"/>
                  <a:pt x="125" y="217"/>
                  <a:pt x="125" y="217"/>
                </a:cubicBezTo>
                <a:cubicBezTo>
                  <a:pt x="123" y="218"/>
                  <a:pt x="123" y="218"/>
                  <a:pt x="123" y="218"/>
                </a:cubicBezTo>
                <a:cubicBezTo>
                  <a:pt x="119" y="220"/>
                  <a:pt x="119" y="220"/>
                  <a:pt x="119" y="220"/>
                </a:cubicBezTo>
                <a:cubicBezTo>
                  <a:pt x="119" y="220"/>
                  <a:pt x="118" y="219"/>
                  <a:pt x="118" y="219"/>
                </a:cubicBezTo>
                <a:cubicBezTo>
                  <a:pt x="118" y="219"/>
                  <a:pt x="116" y="217"/>
                  <a:pt x="116" y="217"/>
                </a:cubicBezTo>
                <a:cubicBezTo>
                  <a:pt x="116" y="213"/>
                  <a:pt x="116" y="213"/>
                  <a:pt x="116" y="213"/>
                </a:cubicBezTo>
                <a:cubicBezTo>
                  <a:pt x="116" y="213"/>
                  <a:pt x="113" y="213"/>
                  <a:pt x="113" y="213"/>
                </a:cubicBezTo>
                <a:cubicBezTo>
                  <a:pt x="112" y="213"/>
                  <a:pt x="109" y="214"/>
                  <a:pt x="109" y="214"/>
                </a:cubicBezTo>
                <a:cubicBezTo>
                  <a:pt x="108" y="216"/>
                  <a:pt x="108" y="216"/>
                  <a:pt x="108" y="216"/>
                </a:cubicBezTo>
                <a:cubicBezTo>
                  <a:pt x="107" y="214"/>
                  <a:pt x="107" y="214"/>
                  <a:pt x="107" y="214"/>
                </a:cubicBezTo>
                <a:cubicBezTo>
                  <a:pt x="105" y="213"/>
                  <a:pt x="105" y="213"/>
                  <a:pt x="105" y="213"/>
                </a:cubicBezTo>
                <a:cubicBezTo>
                  <a:pt x="104" y="215"/>
                  <a:pt x="104" y="215"/>
                  <a:pt x="104" y="215"/>
                </a:cubicBezTo>
                <a:cubicBezTo>
                  <a:pt x="99" y="215"/>
                  <a:pt x="99" y="215"/>
                  <a:pt x="99" y="215"/>
                </a:cubicBezTo>
                <a:cubicBezTo>
                  <a:pt x="96" y="221"/>
                  <a:pt x="96" y="221"/>
                  <a:pt x="96" y="221"/>
                </a:cubicBezTo>
                <a:cubicBezTo>
                  <a:pt x="85" y="221"/>
                  <a:pt x="85" y="221"/>
                  <a:pt x="85" y="221"/>
                </a:cubicBezTo>
                <a:cubicBezTo>
                  <a:pt x="83" y="224"/>
                  <a:pt x="83" y="224"/>
                  <a:pt x="83" y="224"/>
                </a:cubicBezTo>
                <a:cubicBezTo>
                  <a:pt x="77" y="224"/>
                  <a:pt x="77" y="224"/>
                  <a:pt x="77" y="224"/>
                </a:cubicBezTo>
                <a:cubicBezTo>
                  <a:pt x="76" y="226"/>
                  <a:pt x="76" y="226"/>
                  <a:pt x="76" y="226"/>
                </a:cubicBezTo>
                <a:cubicBezTo>
                  <a:pt x="73" y="226"/>
                  <a:pt x="73" y="226"/>
                  <a:pt x="73" y="226"/>
                </a:cubicBezTo>
                <a:cubicBezTo>
                  <a:pt x="71" y="225"/>
                  <a:pt x="71" y="225"/>
                  <a:pt x="71" y="225"/>
                </a:cubicBezTo>
                <a:cubicBezTo>
                  <a:pt x="64" y="225"/>
                  <a:pt x="64" y="225"/>
                  <a:pt x="64" y="225"/>
                </a:cubicBezTo>
                <a:cubicBezTo>
                  <a:pt x="55" y="234"/>
                  <a:pt x="55" y="234"/>
                  <a:pt x="55" y="234"/>
                </a:cubicBezTo>
                <a:cubicBezTo>
                  <a:pt x="48" y="235"/>
                  <a:pt x="48" y="235"/>
                  <a:pt x="48" y="235"/>
                </a:cubicBezTo>
                <a:cubicBezTo>
                  <a:pt x="47" y="238"/>
                  <a:pt x="47" y="238"/>
                  <a:pt x="47" y="238"/>
                </a:cubicBezTo>
                <a:cubicBezTo>
                  <a:pt x="40" y="244"/>
                  <a:pt x="40" y="244"/>
                  <a:pt x="40" y="244"/>
                </a:cubicBezTo>
                <a:cubicBezTo>
                  <a:pt x="31" y="247"/>
                  <a:pt x="31" y="247"/>
                  <a:pt x="31" y="247"/>
                </a:cubicBezTo>
                <a:cubicBezTo>
                  <a:pt x="31" y="247"/>
                  <a:pt x="30" y="254"/>
                  <a:pt x="30" y="255"/>
                </a:cubicBezTo>
                <a:cubicBezTo>
                  <a:pt x="30" y="255"/>
                  <a:pt x="28" y="260"/>
                  <a:pt x="28" y="260"/>
                </a:cubicBezTo>
                <a:cubicBezTo>
                  <a:pt x="28" y="264"/>
                  <a:pt x="28" y="264"/>
                  <a:pt x="28" y="264"/>
                </a:cubicBezTo>
                <a:cubicBezTo>
                  <a:pt x="18" y="277"/>
                  <a:pt x="18" y="277"/>
                  <a:pt x="18" y="277"/>
                </a:cubicBezTo>
                <a:cubicBezTo>
                  <a:pt x="18" y="282"/>
                  <a:pt x="18" y="282"/>
                  <a:pt x="18" y="282"/>
                </a:cubicBezTo>
                <a:cubicBezTo>
                  <a:pt x="22" y="288"/>
                  <a:pt x="22" y="288"/>
                  <a:pt x="22" y="288"/>
                </a:cubicBezTo>
                <a:cubicBezTo>
                  <a:pt x="23" y="292"/>
                  <a:pt x="23" y="292"/>
                  <a:pt x="23" y="292"/>
                </a:cubicBezTo>
                <a:cubicBezTo>
                  <a:pt x="5" y="300"/>
                  <a:pt x="5" y="300"/>
                  <a:pt x="5" y="300"/>
                </a:cubicBezTo>
                <a:cubicBezTo>
                  <a:pt x="3" y="305"/>
                  <a:pt x="3" y="305"/>
                  <a:pt x="3" y="305"/>
                </a:cubicBezTo>
                <a:cubicBezTo>
                  <a:pt x="0" y="313"/>
                  <a:pt x="0" y="313"/>
                  <a:pt x="0" y="313"/>
                </a:cubicBezTo>
                <a:cubicBezTo>
                  <a:pt x="39" y="328"/>
                  <a:pt x="39" y="328"/>
                  <a:pt x="39" y="328"/>
                </a:cubicBezTo>
                <a:cubicBezTo>
                  <a:pt x="61" y="330"/>
                  <a:pt x="61" y="330"/>
                  <a:pt x="61" y="330"/>
                </a:cubicBezTo>
                <a:cubicBezTo>
                  <a:pt x="84" y="334"/>
                  <a:pt x="84" y="334"/>
                  <a:pt x="84" y="334"/>
                </a:cubicBezTo>
                <a:cubicBezTo>
                  <a:pt x="123" y="336"/>
                  <a:pt x="123" y="336"/>
                  <a:pt x="123" y="336"/>
                </a:cubicBezTo>
                <a:cubicBezTo>
                  <a:pt x="173" y="380"/>
                  <a:pt x="173" y="380"/>
                  <a:pt x="173" y="380"/>
                </a:cubicBezTo>
                <a:cubicBezTo>
                  <a:pt x="229" y="403"/>
                  <a:pt x="229" y="403"/>
                  <a:pt x="229" y="403"/>
                </a:cubicBezTo>
                <a:cubicBezTo>
                  <a:pt x="239" y="399"/>
                  <a:pt x="239" y="399"/>
                  <a:pt x="239" y="399"/>
                </a:cubicBezTo>
                <a:cubicBezTo>
                  <a:pt x="245" y="395"/>
                  <a:pt x="245" y="395"/>
                  <a:pt x="245" y="395"/>
                </a:cubicBezTo>
                <a:cubicBezTo>
                  <a:pt x="246" y="390"/>
                  <a:pt x="246" y="390"/>
                  <a:pt x="246" y="390"/>
                </a:cubicBezTo>
                <a:cubicBezTo>
                  <a:pt x="258" y="390"/>
                  <a:pt x="258" y="390"/>
                  <a:pt x="258" y="390"/>
                </a:cubicBezTo>
                <a:cubicBezTo>
                  <a:pt x="258" y="390"/>
                  <a:pt x="267" y="396"/>
                  <a:pt x="268" y="396"/>
                </a:cubicBezTo>
                <a:cubicBezTo>
                  <a:pt x="268" y="396"/>
                  <a:pt x="272" y="391"/>
                  <a:pt x="272" y="391"/>
                </a:cubicBezTo>
                <a:cubicBezTo>
                  <a:pt x="279" y="391"/>
                  <a:pt x="279" y="391"/>
                  <a:pt x="279" y="391"/>
                </a:cubicBezTo>
                <a:cubicBezTo>
                  <a:pt x="279" y="386"/>
                  <a:pt x="279" y="386"/>
                  <a:pt x="279" y="386"/>
                </a:cubicBezTo>
                <a:cubicBezTo>
                  <a:pt x="285" y="387"/>
                  <a:pt x="285" y="387"/>
                  <a:pt x="285" y="387"/>
                </a:cubicBezTo>
                <a:cubicBezTo>
                  <a:pt x="288" y="391"/>
                  <a:pt x="288" y="391"/>
                  <a:pt x="288" y="391"/>
                </a:cubicBezTo>
                <a:cubicBezTo>
                  <a:pt x="291" y="391"/>
                  <a:pt x="291" y="391"/>
                  <a:pt x="291" y="391"/>
                </a:cubicBezTo>
                <a:cubicBezTo>
                  <a:pt x="291" y="391"/>
                  <a:pt x="296" y="385"/>
                  <a:pt x="296" y="384"/>
                </a:cubicBezTo>
                <a:cubicBezTo>
                  <a:pt x="296" y="383"/>
                  <a:pt x="296" y="380"/>
                  <a:pt x="296" y="380"/>
                </a:cubicBezTo>
                <a:cubicBezTo>
                  <a:pt x="296" y="379"/>
                  <a:pt x="298" y="376"/>
                  <a:pt x="298" y="376"/>
                </a:cubicBezTo>
                <a:cubicBezTo>
                  <a:pt x="301" y="377"/>
                  <a:pt x="301" y="377"/>
                  <a:pt x="301" y="377"/>
                </a:cubicBezTo>
                <a:cubicBezTo>
                  <a:pt x="301" y="377"/>
                  <a:pt x="305" y="377"/>
                  <a:pt x="306" y="377"/>
                </a:cubicBezTo>
                <a:cubicBezTo>
                  <a:pt x="306" y="376"/>
                  <a:pt x="312" y="374"/>
                  <a:pt x="312" y="374"/>
                </a:cubicBezTo>
                <a:cubicBezTo>
                  <a:pt x="317" y="376"/>
                  <a:pt x="317" y="376"/>
                  <a:pt x="317" y="376"/>
                </a:cubicBezTo>
                <a:cubicBezTo>
                  <a:pt x="320" y="375"/>
                  <a:pt x="320" y="375"/>
                  <a:pt x="320" y="375"/>
                </a:cubicBezTo>
                <a:cubicBezTo>
                  <a:pt x="323" y="367"/>
                  <a:pt x="323" y="367"/>
                  <a:pt x="323" y="367"/>
                </a:cubicBezTo>
                <a:cubicBezTo>
                  <a:pt x="326" y="366"/>
                  <a:pt x="326" y="366"/>
                  <a:pt x="326" y="366"/>
                </a:cubicBezTo>
                <a:cubicBezTo>
                  <a:pt x="329" y="361"/>
                  <a:pt x="329" y="361"/>
                  <a:pt x="329" y="361"/>
                </a:cubicBezTo>
                <a:cubicBezTo>
                  <a:pt x="329" y="354"/>
                  <a:pt x="329" y="354"/>
                  <a:pt x="329" y="354"/>
                </a:cubicBezTo>
                <a:cubicBezTo>
                  <a:pt x="335" y="353"/>
                  <a:pt x="335" y="353"/>
                  <a:pt x="335" y="353"/>
                </a:cubicBezTo>
                <a:cubicBezTo>
                  <a:pt x="339" y="342"/>
                  <a:pt x="339" y="342"/>
                  <a:pt x="339" y="342"/>
                </a:cubicBezTo>
                <a:cubicBezTo>
                  <a:pt x="365" y="342"/>
                  <a:pt x="365" y="342"/>
                  <a:pt x="365" y="342"/>
                </a:cubicBezTo>
                <a:cubicBezTo>
                  <a:pt x="372" y="349"/>
                  <a:pt x="372" y="349"/>
                  <a:pt x="372" y="349"/>
                </a:cubicBezTo>
                <a:cubicBezTo>
                  <a:pt x="375" y="355"/>
                  <a:pt x="375" y="355"/>
                  <a:pt x="375" y="355"/>
                </a:cubicBezTo>
                <a:cubicBezTo>
                  <a:pt x="381" y="355"/>
                  <a:pt x="381" y="355"/>
                  <a:pt x="381" y="355"/>
                </a:cubicBezTo>
                <a:cubicBezTo>
                  <a:pt x="381" y="362"/>
                  <a:pt x="381" y="362"/>
                  <a:pt x="381" y="362"/>
                </a:cubicBezTo>
                <a:cubicBezTo>
                  <a:pt x="387" y="363"/>
                  <a:pt x="387" y="363"/>
                  <a:pt x="387" y="363"/>
                </a:cubicBezTo>
                <a:cubicBezTo>
                  <a:pt x="387" y="363"/>
                  <a:pt x="388" y="367"/>
                  <a:pt x="389" y="367"/>
                </a:cubicBezTo>
                <a:cubicBezTo>
                  <a:pt x="389" y="368"/>
                  <a:pt x="392" y="371"/>
                  <a:pt x="393" y="372"/>
                </a:cubicBezTo>
                <a:cubicBezTo>
                  <a:pt x="393" y="372"/>
                  <a:pt x="396" y="373"/>
                  <a:pt x="396" y="373"/>
                </a:cubicBezTo>
                <a:cubicBezTo>
                  <a:pt x="402" y="365"/>
                  <a:pt x="402" y="365"/>
                  <a:pt x="402" y="365"/>
                </a:cubicBezTo>
                <a:cubicBezTo>
                  <a:pt x="406" y="369"/>
                  <a:pt x="406" y="369"/>
                  <a:pt x="406" y="369"/>
                </a:cubicBezTo>
                <a:cubicBezTo>
                  <a:pt x="513" y="369"/>
                  <a:pt x="513" y="369"/>
                  <a:pt x="513" y="369"/>
                </a:cubicBezTo>
                <a:cubicBezTo>
                  <a:pt x="515" y="368"/>
                  <a:pt x="515" y="368"/>
                  <a:pt x="515" y="368"/>
                </a:cubicBezTo>
                <a:cubicBezTo>
                  <a:pt x="513" y="365"/>
                  <a:pt x="513" y="365"/>
                  <a:pt x="513" y="365"/>
                </a:cubicBezTo>
                <a:cubicBezTo>
                  <a:pt x="513" y="365"/>
                  <a:pt x="512" y="362"/>
                  <a:pt x="513" y="362"/>
                </a:cubicBezTo>
                <a:cubicBezTo>
                  <a:pt x="513" y="361"/>
                  <a:pt x="514" y="354"/>
                  <a:pt x="515" y="353"/>
                </a:cubicBezTo>
                <a:cubicBezTo>
                  <a:pt x="515" y="353"/>
                  <a:pt x="517" y="349"/>
                  <a:pt x="517" y="348"/>
                </a:cubicBezTo>
                <a:cubicBezTo>
                  <a:pt x="516" y="347"/>
                  <a:pt x="515" y="344"/>
                  <a:pt x="515" y="343"/>
                </a:cubicBezTo>
                <a:cubicBezTo>
                  <a:pt x="515" y="342"/>
                  <a:pt x="515" y="338"/>
                  <a:pt x="515" y="338"/>
                </a:cubicBezTo>
                <a:cubicBezTo>
                  <a:pt x="515" y="338"/>
                  <a:pt x="515" y="335"/>
                  <a:pt x="515" y="335"/>
                </a:cubicBezTo>
                <a:cubicBezTo>
                  <a:pt x="515" y="334"/>
                  <a:pt x="519" y="329"/>
                  <a:pt x="519" y="329"/>
                </a:cubicBezTo>
                <a:cubicBezTo>
                  <a:pt x="519" y="326"/>
                  <a:pt x="519" y="326"/>
                  <a:pt x="519" y="326"/>
                </a:cubicBezTo>
                <a:cubicBezTo>
                  <a:pt x="522" y="321"/>
                  <a:pt x="522" y="321"/>
                  <a:pt x="522" y="321"/>
                </a:cubicBezTo>
                <a:cubicBezTo>
                  <a:pt x="521" y="316"/>
                  <a:pt x="521" y="316"/>
                  <a:pt x="521" y="316"/>
                </a:cubicBezTo>
                <a:cubicBezTo>
                  <a:pt x="514" y="309"/>
                  <a:pt x="514" y="309"/>
                  <a:pt x="514" y="309"/>
                </a:cubicBezTo>
                <a:cubicBezTo>
                  <a:pt x="511" y="304"/>
                  <a:pt x="511" y="304"/>
                  <a:pt x="511" y="304"/>
                </a:cubicBezTo>
                <a:cubicBezTo>
                  <a:pt x="511" y="304"/>
                  <a:pt x="511" y="299"/>
                  <a:pt x="511" y="299"/>
                </a:cubicBezTo>
                <a:cubicBezTo>
                  <a:pt x="511" y="298"/>
                  <a:pt x="514" y="295"/>
                  <a:pt x="515" y="294"/>
                </a:cubicBezTo>
                <a:cubicBezTo>
                  <a:pt x="515" y="293"/>
                  <a:pt x="519" y="286"/>
                  <a:pt x="519" y="286"/>
                </a:cubicBezTo>
                <a:cubicBezTo>
                  <a:pt x="581" y="156"/>
                  <a:pt x="581" y="156"/>
                  <a:pt x="581" y="156"/>
                </a:cubicBezTo>
                <a:cubicBezTo>
                  <a:pt x="581" y="156"/>
                  <a:pt x="581" y="156"/>
                  <a:pt x="581" y="156"/>
                </a:cubicBezTo>
                <a:cubicBezTo>
                  <a:pt x="580" y="156"/>
                  <a:pt x="580" y="156"/>
                  <a:pt x="579" y="156"/>
                </a:cubicBezTo>
                <a:cubicBezTo>
                  <a:pt x="577" y="158"/>
                  <a:pt x="575" y="160"/>
                  <a:pt x="573" y="163"/>
                </a:cubicBezTo>
                <a:cubicBezTo>
                  <a:pt x="573" y="164"/>
                  <a:pt x="573" y="164"/>
                  <a:pt x="573" y="165"/>
                </a:cubicBezTo>
                <a:cubicBezTo>
                  <a:pt x="572" y="166"/>
                  <a:pt x="570" y="166"/>
                  <a:pt x="568" y="166"/>
                </a:cubicBezTo>
                <a:cubicBezTo>
                  <a:pt x="568" y="165"/>
                  <a:pt x="568" y="164"/>
                  <a:pt x="569" y="164"/>
                </a:cubicBezTo>
                <a:cubicBezTo>
                  <a:pt x="567" y="163"/>
                  <a:pt x="565" y="165"/>
                  <a:pt x="563" y="165"/>
                </a:cubicBezTo>
                <a:cubicBezTo>
                  <a:pt x="563" y="165"/>
                  <a:pt x="563" y="165"/>
                  <a:pt x="562" y="165"/>
                </a:cubicBezTo>
                <a:cubicBezTo>
                  <a:pt x="561" y="165"/>
                  <a:pt x="560" y="166"/>
                  <a:pt x="559" y="166"/>
                </a:cubicBezTo>
                <a:cubicBezTo>
                  <a:pt x="558" y="166"/>
                  <a:pt x="557" y="166"/>
                  <a:pt x="557" y="165"/>
                </a:cubicBezTo>
                <a:cubicBezTo>
                  <a:pt x="557" y="165"/>
                  <a:pt x="557" y="164"/>
                  <a:pt x="557" y="164"/>
                </a:cubicBezTo>
                <a:cubicBezTo>
                  <a:pt x="557" y="164"/>
                  <a:pt x="556" y="164"/>
                  <a:pt x="556" y="164"/>
                </a:cubicBezTo>
                <a:cubicBezTo>
                  <a:pt x="554" y="163"/>
                  <a:pt x="551" y="164"/>
                  <a:pt x="548" y="163"/>
                </a:cubicBezTo>
                <a:cubicBezTo>
                  <a:pt x="549" y="162"/>
                  <a:pt x="549" y="161"/>
                  <a:pt x="549" y="160"/>
                </a:cubicBezTo>
                <a:cubicBezTo>
                  <a:pt x="549" y="160"/>
                  <a:pt x="549" y="160"/>
                  <a:pt x="548" y="159"/>
                </a:cubicBezTo>
                <a:cubicBezTo>
                  <a:pt x="548" y="159"/>
                  <a:pt x="548" y="159"/>
                  <a:pt x="548" y="159"/>
                </a:cubicBezTo>
                <a:cubicBezTo>
                  <a:pt x="547" y="159"/>
                  <a:pt x="546" y="159"/>
                  <a:pt x="544" y="159"/>
                </a:cubicBezTo>
                <a:cubicBezTo>
                  <a:pt x="544" y="159"/>
                  <a:pt x="543" y="159"/>
                  <a:pt x="543" y="159"/>
                </a:cubicBezTo>
                <a:cubicBezTo>
                  <a:pt x="542" y="159"/>
                  <a:pt x="541" y="161"/>
                  <a:pt x="541" y="162"/>
                </a:cubicBezTo>
                <a:cubicBezTo>
                  <a:pt x="539" y="169"/>
                  <a:pt x="530" y="171"/>
                  <a:pt x="523" y="174"/>
                </a:cubicBezTo>
                <a:cubicBezTo>
                  <a:pt x="528" y="169"/>
                  <a:pt x="534" y="164"/>
                  <a:pt x="540" y="159"/>
                </a:cubicBezTo>
                <a:cubicBezTo>
                  <a:pt x="541" y="158"/>
                  <a:pt x="541" y="158"/>
                  <a:pt x="542" y="157"/>
                </a:cubicBezTo>
                <a:cubicBezTo>
                  <a:pt x="544" y="157"/>
                  <a:pt x="546" y="157"/>
                  <a:pt x="548" y="157"/>
                </a:cubicBezTo>
                <a:cubicBezTo>
                  <a:pt x="551" y="158"/>
                  <a:pt x="555" y="159"/>
                  <a:pt x="559" y="159"/>
                </a:cubicBezTo>
                <a:cubicBezTo>
                  <a:pt x="564" y="160"/>
                  <a:pt x="569" y="161"/>
                  <a:pt x="572" y="158"/>
                </a:cubicBezTo>
                <a:cubicBezTo>
                  <a:pt x="569" y="157"/>
                  <a:pt x="569" y="152"/>
                  <a:pt x="572" y="150"/>
                </a:cubicBezTo>
                <a:cubicBezTo>
                  <a:pt x="573" y="149"/>
                  <a:pt x="575" y="148"/>
                  <a:pt x="577" y="148"/>
                </a:cubicBezTo>
                <a:cubicBezTo>
                  <a:pt x="567" y="147"/>
                  <a:pt x="567" y="147"/>
                  <a:pt x="567" y="147"/>
                </a:cubicBezTo>
                <a:cubicBezTo>
                  <a:pt x="567" y="147"/>
                  <a:pt x="569" y="142"/>
                  <a:pt x="568" y="142"/>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44" name="Freeform 31">
            <a:extLst>
              <a:ext uri="{FF2B5EF4-FFF2-40B4-BE49-F238E27FC236}">
                <a16:creationId xmlns:a16="http://schemas.microsoft.com/office/drawing/2014/main" id="{9ACE70D2-C170-B9E3-8D3C-4EA5E3570F50}"/>
              </a:ext>
            </a:extLst>
          </p:cNvPr>
          <p:cNvSpPr>
            <a:spLocks/>
          </p:cNvSpPr>
          <p:nvPr/>
        </p:nvSpPr>
        <p:spPr bwMode="auto">
          <a:xfrm>
            <a:off x="3469673" y="3573952"/>
            <a:ext cx="296754" cy="177843"/>
          </a:xfrm>
          <a:custGeom>
            <a:avLst/>
            <a:gdLst>
              <a:gd name="T0" fmla="*/ 338275 w 104"/>
              <a:gd name="T1" fmla="*/ 7609 h 58"/>
              <a:gd name="T2" fmla="*/ 315470 w 104"/>
              <a:gd name="T3" fmla="*/ 15218 h 58"/>
              <a:gd name="T4" fmla="*/ 292665 w 104"/>
              <a:gd name="T5" fmla="*/ 11414 h 58"/>
              <a:gd name="T6" fmla="*/ 273661 w 104"/>
              <a:gd name="T7" fmla="*/ 15218 h 58"/>
              <a:gd name="T8" fmla="*/ 273661 w 104"/>
              <a:gd name="T9" fmla="*/ 30436 h 58"/>
              <a:gd name="T10" fmla="*/ 266059 w 104"/>
              <a:gd name="T11" fmla="*/ 30436 h 58"/>
              <a:gd name="T12" fmla="*/ 258458 w 104"/>
              <a:gd name="T13" fmla="*/ 45654 h 58"/>
              <a:gd name="T14" fmla="*/ 247055 w 104"/>
              <a:gd name="T15" fmla="*/ 53263 h 58"/>
              <a:gd name="T16" fmla="*/ 231852 w 104"/>
              <a:gd name="T17" fmla="*/ 53263 h 58"/>
              <a:gd name="T18" fmla="*/ 216648 w 104"/>
              <a:gd name="T19" fmla="*/ 64677 h 58"/>
              <a:gd name="T20" fmla="*/ 197644 w 104"/>
              <a:gd name="T21" fmla="*/ 64677 h 58"/>
              <a:gd name="T22" fmla="*/ 178640 w 104"/>
              <a:gd name="T23" fmla="*/ 57068 h 58"/>
              <a:gd name="T24" fmla="*/ 167237 w 104"/>
              <a:gd name="T25" fmla="*/ 68481 h 58"/>
              <a:gd name="T26" fmla="*/ 152034 w 104"/>
              <a:gd name="T27" fmla="*/ 64677 h 58"/>
              <a:gd name="T28" fmla="*/ 144432 w 104"/>
              <a:gd name="T29" fmla="*/ 57068 h 58"/>
              <a:gd name="T30" fmla="*/ 133030 w 104"/>
              <a:gd name="T31" fmla="*/ 57068 h 58"/>
              <a:gd name="T32" fmla="*/ 125428 w 104"/>
              <a:gd name="T33" fmla="*/ 41850 h 58"/>
              <a:gd name="T34" fmla="*/ 106424 w 104"/>
              <a:gd name="T35" fmla="*/ 30436 h 58"/>
              <a:gd name="T36" fmla="*/ 98822 w 104"/>
              <a:gd name="T37" fmla="*/ 19023 h 58"/>
              <a:gd name="T38" fmla="*/ 91220 w 104"/>
              <a:gd name="T39" fmla="*/ 19023 h 58"/>
              <a:gd name="T40" fmla="*/ 76017 w 104"/>
              <a:gd name="T41" fmla="*/ 22827 h 58"/>
              <a:gd name="T42" fmla="*/ 72216 w 104"/>
              <a:gd name="T43" fmla="*/ 11414 h 58"/>
              <a:gd name="T44" fmla="*/ 53212 w 104"/>
              <a:gd name="T45" fmla="*/ 11414 h 58"/>
              <a:gd name="T46" fmla="*/ 34208 w 104"/>
              <a:gd name="T47" fmla="*/ 45654 h 58"/>
              <a:gd name="T48" fmla="*/ 0 w 104"/>
              <a:gd name="T49" fmla="*/ 60872 h 58"/>
              <a:gd name="T50" fmla="*/ 3801 w 104"/>
              <a:gd name="T51" fmla="*/ 72286 h 58"/>
              <a:gd name="T52" fmla="*/ 22805 w 104"/>
              <a:gd name="T53" fmla="*/ 83699 h 58"/>
              <a:gd name="T54" fmla="*/ 38008 w 104"/>
              <a:gd name="T55" fmla="*/ 91308 h 58"/>
              <a:gd name="T56" fmla="*/ 171038 w 104"/>
              <a:gd name="T57" fmla="*/ 152181 h 58"/>
              <a:gd name="T58" fmla="*/ 171038 w 104"/>
              <a:gd name="T59" fmla="*/ 171203 h 58"/>
              <a:gd name="T60" fmla="*/ 201445 w 104"/>
              <a:gd name="T61" fmla="*/ 186421 h 58"/>
              <a:gd name="T62" fmla="*/ 212847 w 104"/>
              <a:gd name="T63" fmla="*/ 194030 h 58"/>
              <a:gd name="T64" fmla="*/ 216648 w 104"/>
              <a:gd name="T65" fmla="*/ 205444 h 58"/>
              <a:gd name="T66" fmla="*/ 231852 w 104"/>
              <a:gd name="T67" fmla="*/ 209248 h 58"/>
              <a:gd name="T68" fmla="*/ 235652 w 104"/>
              <a:gd name="T69" fmla="*/ 220662 h 58"/>
              <a:gd name="T70" fmla="*/ 247055 w 104"/>
              <a:gd name="T71" fmla="*/ 213053 h 58"/>
              <a:gd name="T72" fmla="*/ 254657 w 104"/>
              <a:gd name="T73" fmla="*/ 194030 h 58"/>
              <a:gd name="T74" fmla="*/ 281263 w 104"/>
              <a:gd name="T75" fmla="*/ 171203 h 58"/>
              <a:gd name="T76" fmla="*/ 296466 w 104"/>
              <a:gd name="T77" fmla="*/ 152181 h 58"/>
              <a:gd name="T78" fmla="*/ 315470 w 104"/>
              <a:gd name="T79" fmla="*/ 117940 h 58"/>
              <a:gd name="T80" fmla="*/ 330674 w 104"/>
              <a:gd name="T81" fmla="*/ 110331 h 58"/>
              <a:gd name="T82" fmla="*/ 338275 w 104"/>
              <a:gd name="T83" fmla="*/ 95113 h 58"/>
              <a:gd name="T84" fmla="*/ 353479 w 104"/>
              <a:gd name="T85" fmla="*/ 83699 h 58"/>
              <a:gd name="T86" fmla="*/ 357280 w 104"/>
              <a:gd name="T87" fmla="*/ 72286 h 58"/>
              <a:gd name="T88" fmla="*/ 368682 w 104"/>
              <a:gd name="T89" fmla="*/ 64677 h 58"/>
              <a:gd name="T90" fmla="*/ 380085 w 104"/>
              <a:gd name="T91" fmla="*/ 49459 h 58"/>
              <a:gd name="T92" fmla="*/ 387686 w 104"/>
              <a:gd name="T93" fmla="*/ 30436 h 58"/>
              <a:gd name="T94" fmla="*/ 395288 w 104"/>
              <a:gd name="T95" fmla="*/ 15218 h 58"/>
              <a:gd name="T96" fmla="*/ 349678 w 104"/>
              <a:gd name="T97" fmla="*/ 0 h 58"/>
              <a:gd name="T98" fmla="*/ 338275 w 104"/>
              <a:gd name="T99" fmla="*/ 7609 h 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 h="58">
                <a:moveTo>
                  <a:pt x="89" y="2"/>
                </a:moveTo>
                <a:cubicBezTo>
                  <a:pt x="89" y="2"/>
                  <a:pt x="84" y="4"/>
                  <a:pt x="83" y="4"/>
                </a:cubicBezTo>
                <a:cubicBezTo>
                  <a:pt x="83" y="4"/>
                  <a:pt x="78" y="3"/>
                  <a:pt x="77" y="3"/>
                </a:cubicBezTo>
                <a:cubicBezTo>
                  <a:pt x="77" y="3"/>
                  <a:pt x="72" y="4"/>
                  <a:pt x="72" y="4"/>
                </a:cubicBezTo>
                <a:cubicBezTo>
                  <a:pt x="72" y="8"/>
                  <a:pt x="72" y="8"/>
                  <a:pt x="72" y="8"/>
                </a:cubicBezTo>
                <a:cubicBezTo>
                  <a:pt x="70" y="8"/>
                  <a:pt x="70" y="8"/>
                  <a:pt x="70" y="8"/>
                </a:cubicBezTo>
                <a:cubicBezTo>
                  <a:pt x="70" y="8"/>
                  <a:pt x="68" y="11"/>
                  <a:pt x="68" y="12"/>
                </a:cubicBezTo>
                <a:cubicBezTo>
                  <a:pt x="68" y="12"/>
                  <a:pt x="65" y="13"/>
                  <a:pt x="65" y="14"/>
                </a:cubicBezTo>
                <a:cubicBezTo>
                  <a:pt x="65" y="14"/>
                  <a:pt x="62" y="14"/>
                  <a:pt x="61" y="14"/>
                </a:cubicBezTo>
                <a:cubicBezTo>
                  <a:pt x="61" y="14"/>
                  <a:pt x="57" y="17"/>
                  <a:pt x="57" y="17"/>
                </a:cubicBezTo>
                <a:cubicBezTo>
                  <a:pt x="57" y="17"/>
                  <a:pt x="53" y="17"/>
                  <a:pt x="52" y="17"/>
                </a:cubicBezTo>
                <a:cubicBezTo>
                  <a:pt x="51" y="16"/>
                  <a:pt x="47" y="15"/>
                  <a:pt x="47" y="15"/>
                </a:cubicBezTo>
                <a:cubicBezTo>
                  <a:pt x="44" y="18"/>
                  <a:pt x="44" y="18"/>
                  <a:pt x="44" y="18"/>
                </a:cubicBezTo>
                <a:cubicBezTo>
                  <a:pt x="40" y="17"/>
                  <a:pt x="40" y="17"/>
                  <a:pt x="40" y="17"/>
                </a:cubicBezTo>
                <a:cubicBezTo>
                  <a:pt x="38" y="15"/>
                  <a:pt x="38" y="15"/>
                  <a:pt x="38" y="15"/>
                </a:cubicBezTo>
                <a:cubicBezTo>
                  <a:pt x="35" y="15"/>
                  <a:pt x="35" y="15"/>
                  <a:pt x="35" y="15"/>
                </a:cubicBezTo>
                <a:cubicBezTo>
                  <a:pt x="33" y="11"/>
                  <a:pt x="33" y="11"/>
                  <a:pt x="33" y="11"/>
                </a:cubicBezTo>
                <a:cubicBezTo>
                  <a:pt x="28" y="8"/>
                  <a:pt x="28" y="8"/>
                  <a:pt x="28" y="8"/>
                </a:cubicBezTo>
                <a:cubicBezTo>
                  <a:pt x="26" y="5"/>
                  <a:pt x="26" y="5"/>
                  <a:pt x="26" y="5"/>
                </a:cubicBezTo>
                <a:cubicBezTo>
                  <a:pt x="24" y="5"/>
                  <a:pt x="24" y="5"/>
                  <a:pt x="24" y="5"/>
                </a:cubicBezTo>
                <a:cubicBezTo>
                  <a:pt x="20" y="6"/>
                  <a:pt x="20" y="6"/>
                  <a:pt x="20" y="6"/>
                </a:cubicBezTo>
                <a:cubicBezTo>
                  <a:pt x="19" y="3"/>
                  <a:pt x="19" y="3"/>
                  <a:pt x="19" y="3"/>
                </a:cubicBezTo>
                <a:cubicBezTo>
                  <a:pt x="14" y="3"/>
                  <a:pt x="14" y="3"/>
                  <a:pt x="14" y="3"/>
                </a:cubicBezTo>
                <a:cubicBezTo>
                  <a:pt x="9" y="12"/>
                  <a:pt x="9" y="12"/>
                  <a:pt x="9" y="12"/>
                </a:cubicBezTo>
                <a:cubicBezTo>
                  <a:pt x="0" y="16"/>
                  <a:pt x="0" y="16"/>
                  <a:pt x="0" y="16"/>
                </a:cubicBezTo>
                <a:cubicBezTo>
                  <a:pt x="1" y="17"/>
                  <a:pt x="1" y="19"/>
                  <a:pt x="1" y="19"/>
                </a:cubicBezTo>
                <a:cubicBezTo>
                  <a:pt x="1" y="19"/>
                  <a:pt x="6" y="22"/>
                  <a:pt x="6" y="22"/>
                </a:cubicBezTo>
                <a:cubicBezTo>
                  <a:pt x="6" y="23"/>
                  <a:pt x="10" y="24"/>
                  <a:pt x="10" y="24"/>
                </a:cubicBezTo>
                <a:cubicBezTo>
                  <a:pt x="45" y="40"/>
                  <a:pt x="45" y="40"/>
                  <a:pt x="45" y="40"/>
                </a:cubicBezTo>
                <a:cubicBezTo>
                  <a:pt x="45" y="40"/>
                  <a:pt x="45" y="44"/>
                  <a:pt x="45" y="45"/>
                </a:cubicBezTo>
                <a:cubicBezTo>
                  <a:pt x="45" y="46"/>
                  <a:pt x="52" y="49"/>
                  <a:pt x="53" y="49"/>
                </a:cubicBezTo>
                <a:cubicBezTo>
                  <a:pt x="54" y="49"/>
                  <a:pt x="55" y="50"/>
                  <a:pt x="56" y="51"/>
                </a:cubicBezTo>
                <a:cubicBezTo>
                  <a:pt x="57" y="51"/>
                  <a:pt x="57" y="54"/>
                  <a:pt x="57" y="54"/>
                </a:cubicBezTo>
                <a:cubicBezTo>
                  <a:pt x="61" y="55"/>
                  <a:pt x="61" y="55"/>
                  <a:pt x="61" y="55"/>
                </a:cubicBezTo>
                <a:cubicBezTo>
                  <a:pt x="61" y="55"/>
                  <a:pt x="62" y="57"/>
                  <a:pt x="62" y="58"/>
                </a:cubicBezTo>
                <a:cubicBezTo>
                  <a:pt x="63" y="58"/>
                  <a:pt x="64" y="57"/>
                  <a:pt x="65" y="56"/>
                </a:cubicBezTo>
                <a:cubicBezTo>
                  <a:pt x="66" y="55"/>
                  <a:pt x="65" y="53"/>
                  <a:pt x="67" y="51"/>
                </a:cubicBezTo>
                <a:cubicBezTo>
                  <a:pt x="68" y="49"/>
                  <a:pt x="72" y="46"/>
                  <a:pt x="74" y="45"/>
                </a:cubicBezTo>
                <a:cubicBezTo>
                  <a:pt x="75" y="44"/>
                  <a:pt x="77" y="41"/>
                  <a:pt x="78" y="40"/>
                </a:cubicBezTo>
                <a:cubicBezTo>
                  <a:pt x="79" y="38"/>
                  <a:pt x="82" y="32"/>
                  <a:pt x="83" y="31"/>
                </a:cubicBezTo>
                <a:cubicBezTo>
                  <a:pt x="84" y="31"/>
                  <a:pt x="87" y="29"/>
                  <a:pt x="87" y="29"/>
                </a:cubicBezTo>
                <a:cubicBezTo>
                  <a:pt x="87" y="29"/>
                  <a:pt x="88" y="26"/>
                  <a:pt x="89" y="25"/>
                </a:cubicBezTo>
                <a:cubicBezTo>
                  <a:pt x="90" y="24"/>
                  <a:pt x="92" y="22"/>
                  <a:pt x="93" y="22"/>
                </a:cubicBezTo>
                <a:cubicBezTo>
                  <a:pt x="93" y="21"/>
                  <a:pt x="94" y="20"/>
                  <a:pt x="94" y="19"/>
                </a:cubicBezTo>
                <a:cubicBezTo>
                  <a:pt x="95" y="19"/>
                  <a:pt x="96" y="18"/>
                  <a:pt x="97" y="17"/>
                </a:cubicBezTo>
                <a:cubicBezTo>
                  <a:pt x="97" y="16"/>
                  <a:pt x="99" y="14"/>
                  <a:pt x="100" y="13"/>
                </a:cubicBezTo>
                <a:cubicBezTo>
                  <a:pt x="101" y="12"/>
                  <a:pt x="100" y="9"/>
                  <a:pt x="102" y="8"/>
                </a:cubicBezTo>
                <a:cubicBezTo>
                  <a:pt x="103" y="6"/>
                  <a:pt x="104" y="5"/>
                  <a:pt x="104" y="4"/>
                </a:cubicBezTo>
                <a:cubicBezTo>
                  <a:pt x="92" y="0"/>
                  <a:pt x="92" y="0"/>
                  <a:pt x="92" y="0"/>
                </a:cubicBezTo>
                <a:cubicBezTo>
                  <a:pt x="92" y="0"/>
                  <a:pt x="90" y="1"/>
                  <a:pt x="89" y="2"/>
                </a:cubicBez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46" name="Freeform 32">
            <a:extLst>
              <a:ext uri="{FF2B5EF4-FFF2-40B4-BE49-F238E27FC236}">
                <a16:creationId xmlns:a16="http://schemas.microsoft.com/office/drawing/2014/main" id="{CB4B52DC-7D2C-A9F7-9B26-0DEF77E2E1A2}"/>
              </a:ext>
            </a:extLst>
          </p:cNvPr>
          <p:cNvSpPr>
            <a:spLocks/>
          </p:cNvSpPr>
          <p:nvPr/>
        </p:nvSpPr>
        <p:spPr bwMode="auto">
          <a:xfrm>
            <a:off x="64752" y="3398667"/>
            <a:ext cx="700768" cy="418380"/>
          </a:xfrm>
          <a:custGeom>
            <a:avLst/>
            <a:gdLst>
              <a:gd name="T0" fmla="*/ 346710 w 245"/>
              <a:gd name="T1" fmla="*/ 80157 h 136"/>
              <a:gd name="T2" fmla="*/ 175260 w 245"/>
              <a:gd name="T3" fmla="*/ 57255 h 136"/>
              <a:gd name="T4" fmla="*/ 34290 w 245"/>
              <a:gd name="T5" fmla="*/ 15268 h 136"/>
              <a:gd name="T6" fmla="*/ 7620 w 245"/>
              <a:gd name="T7" fmla="*/ 26719 h 136"/>
              <a:gd name="T8" fmla="*/ 0 w 245"/>
              <a:gd name="T9" fmla="*/ 53438 h 136"/>
              <a:gd name="T10" fmla="*/ 38100 w 245"/>
              <a:gd name="T11" fmla="*/ 91608 h 136"/>
              <a:gd name="T12" fmla="*/ 49530 w 245"/>
              <a:gd name="T13" fmla="*/ 114510 h 136"/>
              <a:gd name="T14" fmla="*/ 53340 w 245"/>
              <a:gd name="T15" fmla="*/ 145046 h 136"/>
              <a:gd name="T16" fmla="*/ 68580 w 245"/>
              <a:gd name="T17" fmla="*/ 164131 h 136"/>
              <a:gd name="T18" fmla="*/ 83820 w 245"/>
              <a:gd name="T19" fmla="*/ 190850 h 136"/>
              <a:gd name="T20" fmla="*/ 118110 w 245"/>
              <a:gd name="T21" fmla="*/ 229020 h 136"/>
              <a:gd name="T22" fmla="*/ 133350 w 245"/>
              <a:gd name="T23" fmla="*/ 259556 h 136"/>
              <a:gd name="T24" fmla="*/ 167640 w 245"/>
              <a:gd name="T25" fmla="*/ 297726 h 136"/>
              <a:gd name="T26" fmla="*/ 224790 w 245"/>
              <a:gd name="T27" fmla="*/ 339713 h 136"/>
              <a:gd name="T28" fmla="*/ 236220 w 245"/>
              <a:gd name="T29" fmla="*/ 351164 h 136"/>
              <a:gd name="T30" fmla="*/ 232410 w 245"/>
              <a:gd name="T31" fmla="*/ 366432 h 136"/>
              <a:gd name="T32" fmla="*/ 419100 w 245"/>
              <a:gd name="T33" fmla="*/ 309177 h 136"/>
              <a:gd name="T34" fmla="*/ 434340 w 245"/>
              <a:gd name="T35" fmla="*/ 312994 h 136"/>
              <a:gd name="T36" fmla="*/ 438150 w 245"/>
              <a:gd name="T37" fmla="*/ 328262 h 136"/>
              <a:gd name="T38" fmla="*/ 426720 w 245"/>
              <a:gd name="T39" fmla="*/ 347347 h 136"/>
              <a:gd name="T40" fmla="*/ 441960 w 245"/>
              <a:gd name="T41" fmla="*/ 496210 h 136"/>
              <a:gd name="T42" fmla="*/ 476250 w 245"/>
              <a:gd name="T43" fmla="*/ 507661 h 136"/>
              <a:gd name="T44" fmla="*/ 563880 w 245"/>
              <a:gd name="T45" fmla="*/ 492393 h 136"/>
              <a:gd name="T46" fmla="*/ 632460 w 245"/>
              <a:gd name="T47" fmla="*/ 496210 h 136"/>
              <a:gd name="T48" fmla="*/ 666750 w 245"/>
              <a:gd name="T49" fmla="*/ 515295 h 136"/>
              <a:gd name="T50" fmla="*/ 697230 w 245"/>
              <a:gd name="T51" fmla="*/ 515295 h 136"/>
              <a:gd name="T52" fmla="*/ 758190 w 245"/>
              <a:gd name="T53" fmla="*/ 454223 h 136"/>
              <a:gd name="T54" fmla="*/ 788670 w 245"/>
              <a:gd name="T55" fmla="*/ 458040 h 136"/>
              <a:gd name="T56" fmla="*/ 807720 w 245"/>
              <a:gd name="T57" fmla="*/ 446589 h 136"/>
              <a:gd name="T58" fmla="*/ 849630 w 245"/>
              <a:gd name="T59" fmla="*/ 419870 h 136"/>
              <a:gd name="T60" fmla="*/ 868680 w 245"/>
              <a:gd name="T61" fmla="*/ 412236 h 136"/>
              <a:gd name="T62" fmla="*/ 933450 w 245"/>
              <a:gd name="T63" fmla="*/ 358798 h 136"/>
              <a:gd name="T64" fmla="*/ 495300 w 245"/>
              <a:gd name="T65" fmla="*/ 87791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5" h="136">
                <a:moveTo>
                  <a:pt x="130" y="23"/>
                </a:moveTo>
                <a:cubicBezTo>
                  <a:pt x="91" y="21"/>
                  <a:pt x="91" y="21"/>
                  <a:pt x="91" y="21"/>
                </a:cubicBezTo>
                <a:cubicBezTo>
                  <a:pt x="68" y="17"/>
                  <a:pt x="68" y="17"/>
                  <a:pt x="68" y="17"/>
                </a:cubicBezTo>
                <a:cubicBezTo>
                  <a:pt x="46" y="15"/>
                  <a:pt x="46" y="15"/>
                  <a:pt x="46" y="15"/>
                </a:cubicBezTo>
                <a:cubicBezTo>
                  <a:pt x="7" y="0"/>
                  <a:pt x="7" y="0"/>
                  <a:pt x="7" y="0"/>
                </a:cubicBezTo>
                <a:cubicBezTo>
                  <a:pt x="9" y="4"/>
                  <a:pt x="9" y="4"/>
                  <a:pt x="9" y="4"/>
                </a:cubicBezTo>
                <a:cubicBezTo>
                  <a:pt x="9" y="7"/>
                  <a:pt x="9" y="7"/>
                  <a:pt x="9" y="7"/>
                </a:cubicBezTo>
                <a:cubicBezTo>
                  <a:pt x="2" y="7"/>
                  <a:pt x="2" y="7"/>
                  <a:pt x="2" y="7"/>
                </a:cubicBezTo>
                <a:cubicBezTo>
                  <a:pt x="3" y="12"/>
                  <a:pt x="3" y="12"/>
                  <a:pt x="3" y="12"/>
                </a:cubicBezTo>
                <a:cubicBezTo>
                  <a:pt x="0" y="14"/>
                  <a:pt x="0" y="14"/>
                  <a:pt x="0" y="14"/>
                </a:cubicBezTo>
                <a:cubicBezTo>
                  <a:pt x="10" y="22"/>
                  <a:pt x="10" y="22"/>
                  <a:pt x="10" y="22"/>
                </a:cubicBezTo>
                <a:cubicBezTo>
                  <a:pt x="10" y="24"/>
                  <a:pt x="10" y="24"/>
                  <a:pt x="10" y="24"/>
                </a:cubicBezTo>
                <a:cubicBezTo>
                  <a:pt x="8" y="27"/>
                  <a:pt x="8" y="27"/>
                  <a:pt x="8" y="27"/>
                </a:cubicBezTo>
                <a:cubicBezTo>
                  <a:pt x="8" y="27"/>
                  <a:pt x="12" y="30"/>
                  <a:pt x="13" y="30"/>
                </a:cubicBezTo>
                <a:cubicBezTo>
                  <a:pt x="13" y="31"/>
                  <a:pt x="14" y="35"/>
                  <a:pt x="14" y="35"/>
                </a:cubicBezTo>
                <a:cubicBezTo>
                  <a:pt x="14" y="36"/>
                  <a:pt x="14" y="38"/>
                  <a:pt x="14" y="38"/>
                </a:cubicBezTo>
                <a:cubicBezTo>
                  <a:pt x="15" y="41"/>
                  <a:pt x="15" y="41"/>
                  <a:pt x="15" y="41"/>
                </a:cubicBezTo>
                <a:cubicBezTo>
                  <a:pt x="18" y="43"/>
                  <a:pt x="18" y="43"/>
                  <a:pt x="18" y="43"/>
                </a:cubicBezTo>
                <a:cubicBezTo>
                  <a:pt x="22" y="45"/>
                  <a:pt x="22" y="45"/>
                  <a:pt x="22" y="45"/>
                </a:cubicBezTo>
                <a:cubicBezTo>
                  <a:pt x="22" y="50"/>
                  <a:pt x="22" y="50"/>
                  <a:pt x="22" y="50"/>
                </a:cubicBezTo>
                <a:cubicBezTo>
                  <a:pt x="27" y="53"/>
                  <a:pt x="27" y="53"/>
                  <a:pt x="27" y="53"/>
                </a:cubicBezTo>
                <a:cubicBezTo>
                  <a:pt x="31" y="60"/>
                  <a:pt x="31" y="60"/>
                  <a:pt x="31" y="60"/>
                </a:cubicBezTo>
                <a:cubicBezTo>
                  <a:pt x="35" y="63"/>
                  <a:pt x="35" y="63"/>
                  <a:pt x="35" y="63"/>
                </a:cubicBezTo>
                <a:cubicBezTo>
                  <a:pt x="35" y="68"/>
                  <a:pt x="35" y="68"/>
                  <a:pt x="35" y="68"/>
                </a:cubicBezTo>
                <a:cubicBezTo>
                  <a:pt x="26" y="78"/>
                  <a:pt x="26" y="78"/>
                  <a:pt x="26" y="78"/>
                </a:cubicBezTo>
                <a:cubicBezTo>
                  <a:pt x="44" y="78"/>
                  <a:pt x="44" y="78"/>
                  <a:pt x="44" y="78"/>
                </a:cubicBezTo>
                <a:cubicBezTo>
                  <a:pt x="58" y="82"/>
                  <a:pt x="58" y="82"/>
                  <a:pt x="58" y="82"/>
                </a:cubicBezTo>
                <a:cubicBezTo>
                  <a:pt x="59" y="89"/>
                  <a:pt x="59" y="89"/>
                  <a:pt x="59" y="89"/>
                </a:cubicBezTo>
                <a:cubicBezTo>
                  <a:pt x="62" y="90"/>
                  <a:pt x="62" y="90"/>
                  <a:pt x="62" y="90"/>
                </a:cubicBezTo>
                <a:cubicBezTo>
                  <a:pt x="62" y="92"/>
                  <a:pt x="62" y="92"/>
                  <a:pt x="62" y="92"/>
                </a:cubicBezTo>
                <a:cubicBezTo>
                  <a:pt x="61" y="93"/>
                  <a:pt x="61" y="93"/>
                  <a:pt x="61" y="93"/>
                </a:cubicBezTo>
                <a:cubicBezTo>
                  <a:pt x="61" y="96"/>
                  <a:pt x="61" y="96"/>
                  <a:pt x="61" y="96"/>
                </a:cubicBezTo>
                <a:cubicBezTo>
                  <a:pt x="92" y="96"/>
                  <a:pt x="92" y="96"/>
                  <a:pt x="92" y="96"/>
                </a:cubicBezTo>
                <a:cubicBezTo>
                  <a:pt x="110" y="81"/>
                  <a:pt x="110" y="81"/>
                  <a:pt x="110" y="81"/>
                </a:cubicBezTo>
                <a:cubicBezTo>
                  <a:pt x="117" y="78"/>
                  <a:pt x="117" y="78"/>
                  <a:pt x="117" y="78"/>
                </a:cubicBezTo>
                <a:cubicBezTo>
                  <a:pt x="114" y="82"/>
                  <a:pt x="114" y="82"/>
                  <a:pt x="114" y="82"/>
                </a:cubicBezTo>
                <a:cubicBezTo>
                  <a:pt x="113" y="84"/>
                  <a:pt x="113" y="84"/>
                  <a:pt x="113" y="84"/>
                </a:cubicBezTo>
                <a:cubicBezTo>
                  <a:pt x="113" y="84"/>
                  <a:pt x="115" y="85"/>
                  <a:pt x="115" y="86"/>
                </a:cubicBezTo>
                <a:cubicBezTo>
                  <a:pt x="115" y="86"/>
                  <a:pt x="116" y="88"/>
                  <a:pt x="116" y="88"/>
                </a:cubicBezTo>
                <a:cubicBezTo>
                  <a:pt x="112" y="91"/>
                  <a:pt x="112" y="91"/>
                  <a:pt x="112" y="91"/>
                </a:cubicBezTo>
                <a:cubicBezTo>
                  <a:pt x="112" y="131"/>
                  <a:pt x="112" y="131"/>
                  <a:pt x="112" y="131"/>
                </a:cubicBezTo>
                <a:cubicBezTo>
                  <a:pt x="116" y="130"/>
                  <a:pt x="116" y="130"/>
                  <a:pt x="116" y="130"/>
                </a:cubicBezTo>
                <a:cubicBezTo>
                  <a:pt x="120" y="133"/>
                  <a:pt x="120" y="133"/>
                  <a:pt x="120" y="133"/>
                </a:cubicBezTo>
                <a:cubicBezTo>
                  <a:pt x="125" y="133"/>
                  <a:pt x="125" y="133"/>
                  <a:pt x="125" y="133"/>
                </a:cubicBezTo>
                <a:cubicBezTo>
                  <a:pt x="134" y="129"/>
                  <a:pt x="134" y="129"/>
                  <a:pt x="134" y="129"/>
                </a:cubicBezTo>
                <a:cubicBezTo>
                  <a:pt x="148" y="129"/>
                  <a:pt x="148" y="129"/>
                  <a:pt x="148" y="129"/>
                </a:cubicBezTo>
                <a:cubicBezTo>
                  <a:pt x="148" y="129"/>
                  <a:pt x="155" y="129"/>
                  <a:pt x="156" y="129"/>
                </a:cubicBezTo>
                <a:cubicBezTo>
                  <a:pt x="158" y="130"/>
                  <a:pt x="165" y="130"/>
                  <a:pt x="166" y="130"/>
                </a:cubicBezTo>
                <a:cubicBezTo>
                  <a:pt x="167" y="130"/>
                  <a:pt x="175" y="131"/>
                  <a:pt x="175" y="131"/>
                </a:cubicBezTo>
                <a:cubicBezTo>
                  <a:pt x="175" y="135"/>
                  <a:pt x="175" y="135"/>
                  <a:pt x="175" y="135"/>
                </a:cubicBezTo>
                <a:cubicBezTo>
                  <a:pt x="175" y="135"/>
                  <a:pt x="178" y="136"/>
                  <a:pt x="178" y="136"/>
                </a:cubicBezTo>
                <a:cubicBezTo>
                  <a:pt x="178" y="136"/>
                  <a:pt x="183" y="135"/>
                  <a:pt x="183" y="135"/>
                </a:cubicBezTo>
                <a:cubicBezTo>
                  <a:pt x="191" y="131"/>
                  <a:pt x="191" y="131"/>
                  <a:pt x="191" y="131"/>
                </a:cubicBezTo>
                <a:cubicBezTo>
                  <a:pt x="199" y="119"/>
                  <a:pt x="199" y="119"/>
                  <a:pt x="199" y="119"/>
                </a:cubicBezTo>
                <a:cubicBezTo>
                  <a:pt x="205" y="119"/>
                  <a:pt x="205" y="119"/>
                  <a:pt x="205" y="119"/>
                </a:cubicBezTo>
                <a:cubicBezTo>
                  <a:pt x="205" y="119"/>
                  <a:pt x="206" y="120"/>
                  <a:pt x="207" y="120"/>
                </a:cubicBezTo>
                <a:cubicBezTo>
                  <a:pt x="208" y="121"/>
                  <a:pt x="210" y="121"/>
                  <a:pt x="210" y="121"/>
                </a:cubicBezTo>
                <a:cubicBezTo>
                  <a:pt x="210" y="121"/>
                  <a:pt x="212" y="117"/>
                  <a:pt x="212" y="117"/>
                </a:cubicBezTo>
                <a:cubicBezTo>
                  <a:pt x="212" y="116"/>
                  <a:pt x="219" y="110"/>
                  <a:pt x="219" y="110"/>
                </a:cubicBezTo>
                <a:cubicBezTo>
                  <a:pt x="223" y="110"/>
                  <a:pt x="223" y="110"/>
                  <a:pt x="223" y="110"/>
                </a:cubicBezTo>
                <a:cubicBezTo>
                  <a:pt x="223" y="108"/>
                  <a:pt x="223" y="108"/>
                  <a:pt x="223" y="108"/>
                </a:cubicBezTo>
                <a:cubicBezTo>
                  <a:pt x="223" y="108"/>
                  <a:pt x="227" y="108"/>
                  <a:pt x="228" y="108"/>
                </a:cubicBezTo>
                <a:cubicBezTo>
                  <a:pt x="228" y="108"/>
                  <a:pt x="232" y="106"/>
                  <a:pt x="233" y="106"/>
                </a:cubicBezTo>
                <a:cubicBezTo>
                  <a:pt x="234" y="105"/>
                  <a:pt x="245" y="94"/>
                  <a:pt x="245" y="94"/>
                </a:cubicBezTo>
                <a:cubicBezTo>
                  <a:pt x="180" y="67"/>
                  <a:pt x="180" y="67"/>
                  <a:pt x="180" y="67"/>
                </a:cubicBezTo>
                <a:lnTo>
                  <a:pt x="130" y="23"/>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58" name="Freeform 25">
            <a:extLst>
              <a:ext uri="{FF2B5EF4-FFF2-40B4-BE49-F238E27FC236}">
                <a16:creationId xmlns:a16="http://schemas.microsoft.com/office/drawing/2014/main" id="{75820DEA-EF71-F9EB-E4E1-A47CFF83FCF1}"/>
              </a:ext>
            </a:extLst>
          </p:cNvPr>
          <p:cNvSpPr>
            <a:spLocks/>
          </p:cNvSpPr>
          <p:nvPr/>
        </p:nvSpPr>
        <p:spPr bwMode="auto">
          <a:xfrm>
            <a:off x="3126440" y="4529702"/>
            <a:ext cx="212137" cy="364643"/>
          </a:xfrm>
          <a:custGeom>
            <a:avLst/>
            <a:gdLst>
              <a:gd name="T0" fmla="*/ 168018 w 74"/>
              <a:gd name="T1" fmla="*/ 0 h 119"/>
              <a:gd name="T2" fmla="*/ 152743 w 74"/>
              <a:gd name="T3" fmla="*/ 15208 h 119"/>
              <a:gd name="T4" fmla="*/ 137469 w 74"/>
              <a:gd name="T5" fmla="*/ 7604 h 119"/>
              <a:gd name="T6" fmla="*/ 126013 w 74"/>
              <a:gd name="T7" fmla="*/ 15208 h 119"/>
              <a:gd name="T8" fmla="*/ 126013 w 74"/>
              <a:gd name="T9" fmla="*/ 30416 h 119"/>
              <a:gd name="T10" fmla="*/ 95465 w 74"/>
              <a:gd name="T11" fmla="*/ 49426 h 119"/>
              <a:gd name="T12" fmla="*/ 91646 w 74"/>
              <a:gd name="T13" fmla="*/ 72238 h 119"/>
              <a:gd name="T14" fmla="*/ 110739 w 74"/>
              <a:gd name="T15" fmla="*/ 79842 h 119"/>
              <a:gd name="T16" fmla="*/ 106920 w 74"/>
              <a:gd name="T17" fmla="*/ 98852 h 119"/>
              <a:gd name="T18" fmla="*/ 118376 w 74"/>
              <a:gd name="T19" fmla="*/ 110258 h 119"/>
              <a:gd name="T20" fmla="*/ 110739 w 74"/>
              <a:gd name="T21" fmla="*/ 129268 h 119"/>
              <a:gd name="T22" fmla="*/ 99283 w 74"/>
              <a:gd name="T23" fmla="*/ 125466 h 119"/>
              <a:gd name="T24" fmla="*/ 87827 w 74"/>
              <a:gd name="T25" fmla="*/ 125466 h 119"/>
              <a:gd name="T26" fmla="*/ 95465 w 74"/>
              <a:gd name="T27" fmla="*/ 136872 h 119"/>
              <a:gd name="T28" fmla="*/ 106920 w 74"/>
              <a:gd name="T29" fmla="*/ 152080 h 119"/>
              <a:gd name="T30" fmla="*/ 118376 w 74"/>
              <a:gd name="T31" fmla="*/ 182496 h 119"/>
              <a:gd name="T32" fmla="*/ 118376 w 74"/>
              <a:gd name="T33" fmla="*/ 205308 h 119"/>
              <a:gd name="T34" fmla="*/ 110739 w 74"/>
              <a:gd name="T35" fmla="*/ 220516 h 119"/>
              <a:gd name="T36" fmla="*/ 87827 w 74"/>
              <a:gd name="T37" fmla="*/ 247129 h 119"/>
              <a:gd name="T38" fmla="*/ 84009 w 74"/>
              <a:gd name="T39" fmla="*/ 269941 h 119"/>
              <a:gd name="T40" fmla="*/ 68734 w 74"/>
              <a:gd name="T41" fmla="*/ 281347 h 119"/>
              <a:gd name="T42" fmla="*/ 64916 w 74"/>
              <a:gd name="T43" fmla="*/ 304159 h 119"/>
              <a:gd name="T44" fmla="*/ 45823 w 74"/>
              <a:gd name="T45" fmla="*/ 311763 h 119"/>
              <a:gd name="T46" fmla="*/ 11456 w 74"/>
              <a:gd name="T47" fmla="*/ 315565 h 119"/>
              <a:gd name="T48" fmla="*/ 3819 w 74"/>
              <a:gd name="T49" fmla="*/ 326971 h 119"/>
              <a:gd name="T50" fmla="*/ 0 w 74"/>
              <a:gd name="T51" fmla="*/ 384001 h 119"/>
              <a:gd name="T52" fmla="*/ 15274 w 74"/>
              <a:gd name="T53" fmla="*/ 395407 h 119"/>
              <a:gd name="T54" fmla="*/ 15274 w 74"/>
              <a:gd name="T55" fmla="*/ 433427 h 119"/>
              <a:gd name="T56" fmla="*/ 87827 w 74"/>
              <a:gd name="T57" fmla="*/ 452437 h 119"/>
              <a:gd name="T58" fmla="*/ 118376 w 74"/>
              <a:gd name="T59" fmla="*/ 452437 h 119"/>
              <a:gd name="T60" fmla="*/ 129832 w 74"/>
              <a:gd name="T61" fmla="*/ 429625 h 119"/>
              <a:gd name="T62" fmla="*/ 148925 w 74"/>
              <a:gd name="T63" fmla="*/ 406813 h 119"/>
              <a:gd name="T64" fmla="*/ 168018 w 74"/>
              <a:gd name="T65" fmla="*/ 395407 h 119"/>
              <a:gd name="T66" fmla="*/ 202385 w 74"/>
              <a:gd name="T67" fmla="*/ 342179 h 119"/>
              <a:gd name="T68" fmla="*/ 217659 w 74"/>
              <a:gd name="T69" fmla="*/ 315565 h 119"/>
              <a:gd name="T70" fmla="*/ 221478 w 74"/>
              <a:gd name="T71" fmla="*/ 281347 h 119"/>
              <a:gd name="T72" fmla="*/ 225296 w 74"/>
              <a:gd name="T73" fmla="*/ 269941 h 119"/>
              <a:gd name="T74" fmla="*/ 240571 w 74"/>
              <a:gd name="T75" fmla="*/ 254733 h 119"/>
              <a:gd name="T76" fmla="*/ 255845 w 74"/>
              <a:gd name="T77" fmla="*/ 243327 h 119"/>
              <a:gd name="T78" fmla="*/ 267301 w 74"/>
              <a:gd name="T79" fmla="*/ 231921 h 119"/>
              <a:gd name="T80" fmla="*/ 274938 w 74"/>
              <a:gd name="T81" fmla="*/ 216714 h 119"/>
              <a:gd name="T82" fmla="*/ 278756 w 74"/>
              <a:gd name="T83" fmla="*/ 193902 h 119"/>
              <a:gd name="T84" fmla="*/ 274938 w 74"/>
              <a:gd name="T85" fmla="*/ 163486 h 119"/>
              <a:gd name="T86" fmla="*/ 274938 w 74"/>
              <a:gd name="T87" fmla="*/ 148278 h 119"/>
              <a:gd name="T88" fmla="*/ 274938 w 74"/>
              <a:gd name="T89" fmla="*/ 114060 h 119"/>
              <a:gd name="T90" fmla="*/ 274938 w 74"/>
              <a:gd name="T91" fmla="*/ 83644 h 119"/>
              <a:gd name="T92" fmla="*/ 278756 w 74"/>
              <a:gd name="T93" fmla="*/ 72238 h 119"/>
              <a:gd name="T94" fmla="*/ 282575 w 74"/>
              <a:gd name="T95" fmla="*/ 60832 h 119"/>
              <a:gd name="T96" fmla="*/ 210022 w 74"/>
              <a:gd name="T97" fmla="*/ 11406 h 119"/>
              <a:gd name="T98" fmla="*/ 168018 w 74"/>
              <a:gd name="T99" fmla="*/ 0 h 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119">
                <a:moveTo>
                  <a:pt x="44" y="0"/>
                </a:moveTo>
                <a:cubicBezTo>
                  <a:pt x="40" y="4"/>
                  <a:pt x="40" y="4"/>
                  <a:pt x="40" y="4"/>
                </a:cubicBezTo>
                <a:cubicBezTo>
                  <a:pt x="40" y="4"/>
                  <a:pt x="36" y="2"/>
                  <a:pt x="36" y="2"/>
                </a:cubicBezTo>
                <a:cubicBezTo>
                  <a:pt x="35" y="2"/>
                  <a:pt x="33" y="4"/>
                  <a:pt x="33" y="4"/>
                </a:cubicBezTo>
                <a:cubicBezTo>
                  <a:pt x="33" y="8"/>
                  <a:pt x="33" y="8"/>
                  <a:pt x="33" y="8"/>
                </a:cubicBezTo>
                <a:cubicBezTo>
                  <a:pt x="33" y="8"/>
                  <a:pt x="25" y="12"/>
                  <a:pt x="25" y="13"/>
                </a:cubicBezTo>
                <a:cubicBezTo>
                  <a:pt x="24" y="14"/>
                  <a:pt x="24" y="19"/>
                  <a:pt x="24" y="19"/>
                </a:cubicBezTo>
                <a:cubicBezTo>
                  <a:pt x="24" y="20"/>
                  <a:pt x="29" y="21"/>
                  <a:pt x="29" y="21"/>
                </a:cubicBezTo>
                <a:cubicBezTo>
                  <a:pt x="29" y="21"/>
                  <a:pt x="27" y="25"/>
                  <a:pt x="28" y="26"/>
                </a:cubicBezTo>
                <a:cubicBezTo>
                  <a:pt x="28" y="28"/>
                  <a:pt x="31" y="29"/>
                  <a:pt x="31" y="29"/>
                </a:cubicBezTo>
                <a:cubicBezTo>
                  <a:pt x="31" y="29"/>
                  <a:pt x="29" y="34"/>
                  <a:pt x="29" y="34"/>
                </a:cubicBezTo>
                <a:cubicBezTo>
                  <a:pt x="28" y="34"/>
                  <a:pt x="26" y="33"/>
                  <a:pt x="26" y="33"/>
                </a:cubicBezTo>
                <a:cubicBezTo>
                  <a:pt x="23" y="33"/>
                  <a:pt x="23" y="33"/>
                  <a:pt x="23" y="33"/>
                </a:cubicBezTo>
                <a:cubicBezTo>
                  <a:pt x="23" y="33"/>
                  <a:pt x="24" y="36"/>
                  <a:pt x="25" y="36"/>
                </a:cubicBezTo>
                <a:cubicBezTo>
                  <a:pt x="26" y="37"/>
                  <a:pt x="28" y="40"/>
                  <a:pt x="28" y="40"/>
                </a:cubicBezTo>
                <a:cubicBezTo>
                  <a:pt x="28" y="40"/>
                  <a:pt x="31" y="48"/>
                  <a:pt x="31" y="48"/>
                </a:cubicBezTo>
                <a:cubicBezTo>
                  <a:pt x="32" y="49"/>
                  <a:pt x="31" y="54"/>
                  <a:pt x="31" y="54"/>
                </a:cubicBezTo>
                <a:cubicBezTo>
                  <a:pt x="30" y="55"/>
                  <a:pt x="29" y="58"/>
                  <a:pt x="29" y="58"/>
                </a:cubicBezTo>
                <a:cubicBezTo>
                  <a:pt x="28" y="59"/>
                  <a:pt x="24" y="64"/>
                  <a:pt x="23" y="65"/>
                </a:cubicBezTo>
                <a:cubicBezTo>
                  <a:pt x="23" y="65"/>
                  <a:pt x="22" y="70"/>
                  <a:pt x="22" y="71"/>
                </a:cubicBezTo>
                <a:cubicBezTo>
                  <a:pt x="22" y="71"/>
                  <a:pt x="18" y="73"/>
                  <a:pt x="18" y="74"/>
                </a:cubicBezTo>
                <a:cubicBezTo>
                  <a:pt x="17" y="75"/>
                  <a:pt x="17" y="80"/>
                  <a:pt x="17" y="80"/>
                </a:cubicBezTo>
                <a:cubicBezTo>
                  <a:pt x="17" y="80"/>
                  <a:pt x="12" y="82"/>
                  <a:pt x="12" y="82"/>
                </a:cubicBezTo>
                <a:cubicBezTo>
                  <a:pt x="11" y="83"/>
                  <a:pt x="3" y="83"/>
                  <a:pt x="3" y="83"/>
                </a:cubicBezTo>
                <a:cubicBezTo>
                  <a:pt x="1" y="86"/>
                  <a:pt x="1" y="86"/>
                  <a:pt x="1" y="86"/>
                </a:cubicBezTo>
                <a:cubicBezTo>
                  <a:pt x="0" y="101"/>
                  <a:pt x="0" y="101"/>
                  <a:pt x="0" y="101"/>
                </a:cubicBezTo>
                <a:cubicBezTo>
                  <a:pt x="4" y="104"/>
                  <a:pt x="4" y="104"/>
                  <a:pt x="4" y="104"/>
                </a:cubicBezTo>
                <a:cubicBezTo>
                  <a:pt x="4" y="114"/>
                  <a:pt x="4" y="114"/>
                  <a:pt x="4" y="114"/>
                </a:cubicBezTo>
                <a:cubicBezTo>
                  <a:pt x="23" y="119"/>
                  <a:pt x="23" y="119"/>
                  <a:pt x="23" y="119"/>
                </a:cubicBezTo>
                <a:cubicBezTo>
                  <a:pt x="31" y="119"/>
                  <a:pt x="31" y="119"/>
                  <a:pt x="31" y="119"/>
                </a:cubicBezTo>
                <a:cubicBezTo>
                  <a:pt x="32" y="117"/>
                  <a:pt x="33" y="114"/>
                  <a:pt x="34" y="113"/>
                </a:cubicBezTo>
                <a:cubicBezTo>
                  <a:pt x="36" y="112"/>
                  <a:pt x="37" y="108"/>
                  <a:pt x="39" y="107"/>
                </a:cubicBezTo>
                <a:cubicBezTo>
                  <a:pt x="41" y="106"/>
                  <a:pt x="43" y="105"/>
                  <a:pt x="44" y="104"/>
                </a:cubicBezTo>
                <a:cubicBezTo>
                  <a:pt x="45" y="103"/>
                  <a:pt x="52" y="93"/>
                  <a:pt x="53" y="90"/>
                </a:cubicBezTo>
                <a:cubicBezTo>
                  <a:pt x="54" y="88"/>
                  <a:pt x="55" y="87"/>
                  <a:pt x="57" y="83"/>
                </a:cubicBezTo>
                <a:cubicBezTo>
                  <a:pt x="58" y="79"/>
                  <a:pt x="58" y="75"/>
                  <a:pt x="58" y="74"/>
                </a:cubicBezTo>
                <a:cubicBezTo>
                  <a:pt x="58" y="74"/>
                  <a:pt x="59" y="72"/>
                  <a:pt x="59" y="71"/>
                </a:cubicBezTo>
                <a:cubicBezTo>
                  <a:pt x="60" y="71"/>
                  <a:pt x="61" y="69"/>
                  <a:pt x="63" y="67"/>
                </a:cubicBezTo>
                <a:cubicBezTo>
                  <a:pt x="64" y="66"/>
                  <a:pt x="67" y="65"/>
                  <a:pt x="67" y="64"/>
                </a:cubicBezTo>
                <a:cubicBezTo>
                  <a:pt x="68" y="64"/>
                  <a:pt x="69" y="62"/>
                  <a:pt x="70" y="61"/>
                </a:cubicBezTo>
                <a:cubicBezTo>
                  <a:pt x="70" y="60"/>
                  <a:pt x="71" y="58"/>
                  <a:pt x="72" y="57"/>
                </a:cubicBezTo>
                <a:cubicBezTo>
                  <a:pt x="72" y="56"/>
                  <a:pt x="73" y="53"/>
                  <a:pt x="73" y="51"/>
                </a:cubicBezTo>
                <a:cubicBezTo>
                  <a:pt x="73" y="50"/>
                  <a:pt x="72" y="44"/>
                  <a:pt x="72" y="43"/>
                </a:cubicBezTo>
                <a:cubicBezTo>
                  <a:pt x="72" y="43"/>
                  <a:pt x="72" y="41"/>
                  <a:pt x="72" y="39"/>
                </a:cubicBezTo>
                <a:cubicBezTo>
                  <a:pt x="72" y="38"/>
                  <a:pt x="72" y="31"/>
                  <a:pt x="72" y="30"/>
                </a:cubicBezTo>
                <a:cubicBezTo>
                  <a:pt x="72" y="28"/>
                  <a:pt x="72" y="23"/>
                  <a:pt x="72" y="22"/>
                </a:cubicBezTo>
                <a:cubicBezTo>
                  <a:pt x="72" y="21"/>
                  <a:pt x="73" y="20"/>
                  <a:pt x="73" y="19"/>
                </a:cubicBezTo>
                <a:cubicBezTo>
                  <a:pt x="73" y="19"/>
                  <a:pt x="74" y="17"/>
                  <a:pt x="74" y="16"/>
                </a:cubicBezTo>
                <a:cubicBezTo>
                  <a:pt x="55" y="3"/>
                  <a:pt x="55" y="3"/>
                  <a:pt x="55" y="3"/>
                </a:cubicBezTo>
                <a:lnTo>
                  <a:pt x="44" y="0"/>
                </a:lnTo>
                <a:close/>
              </a:path>
            </a:pathLst>
          </a:custGeom>
          <a:solidFill>
            <a:schemeClr val="bg1">
              <a:lumMod val="85000"/>
              <a:alpha val="50000"/>
            </a:schemeClr>
          </a:solidFill>
          <a:ln w="7938" cap="rnd">
            <a:solidFill>
              <a:schemeClr val="bg1"/>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9" name="Elipse 8">
            <a:extLst>
              <a:ext uri="{FF2B5EF4-FFF2-40B4-BE49-F238E27FC236}">
                <a16:creationId xmlns:a16="http://schemas.microsoft.com/office/drawing/2014/main" id="{63B59A8E-EFFF-E0BE-C308-2D03AFCF9726}"/>
              </a:ext>
            </a:extLst>
          </p:cNvPr>
          <p:cNvSpPr/>
          <p:nvPr/>
        </p:nvSpPr>
        <p:spPr>
          <a:xfrm>
            <a:off x="2531961" y="4275079"/>
            <a:ext cx="54676" cy="54000"/>
          </a:xfrm>
          <a:prstGeom prst="ellipse">
            <a:avLst/>
          </a:prstGeom>
          <a:solidFill>
            <a:schemeClr val="accent2">
              <a:lumMod val="50000"/>
              <a:alpha val="5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latin typeface="Open Sans" panose="020B0606030504020204" pitchFamily="34" charset="0"/>
              <a:ea typeface="Open Sans" panose="020B0606030504020204" pitchFamily="34" charset="0"/>
              <a:cs typeface="Open Sans" panose="020B0606030504020204" pitchFamily="34" charset="0"/>
            </a:endParaRPr>
          </a:p>
        </p:txBody>
      </p:sp>
      <p:sp>
        <p:nvSpPr>
          <p:cNvPr id="14" name="CaixaDeTexto 13">
            <a:extLst>
              <a:ext uri="{FF2B5EF4-FFF2-40B4-BE49-F238E27FC236}">
                <a16:creationId xmlns:a16="http://schemas.microsoft.com/office/drawing/2014/main" id="{BBB6F5EF-CC68-1D19-6280-780DE5344CAD}"/>
              </a:ext>
            </a:extLst>
          </p:cNvPr>
          <p:cNvSpPr txBox="1"/>
          <p:nvPr/>
        </p:nvSpPr>
        <p:spPr>
          <a:xfrm>
            <a:off x="2172348" y="4058049"/>
            <a:ext cx="451218" cy="215765"/>
          </a:xfrm>
          <a:prstGeom prst="rect">
            <a:avLst/>
          </a:prstGeom>
          <a:solidFill>
            <a:schemeClr val="accent3">
              <a:lumMod val="40000"/>
              <a:lumOff val="60000"/>
              <a:alpha val="50000"/>
            </a:schemeClr>
          </a:solidFill>
          <a:ln>
            <a:solidFill>
              <a:schemeClr val="bg1"/>
            </a:solidFill>
          </a:ln>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algn="just"/>
            <a:r>
              <a:rPr lang="pt-BR" sz="800" i="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Brasília</a:t>
            </a:r>
          </a:p>
        </p:txBody>
      </p:sp>
      <p:sp>
        <p:nvSpPr>
          <p:cNvPr id="1026" name="Freeform 7">
            <a:extLst>
              <a:ext uri="{FF2B5EF4-FFF2-40B4-BE49-F238E27FC236}">
                <a16:creationId xmlns:a16="http://schemas.microsoft.com/office/drawing/2014/main" id="{9A454299-7AFC-8C26-766C-4950BA07778E}"/>
              </a:ext>
            </a:extLst>
          </p:cNvPr>
          <p:cNvSpPr>
            <a:spLocks/>
          </p:cNvSpPr>
          <p:nvPr/>
        </p:nvSpPr>
        <p:spPr bwMode="auto">
          <a:xfrm>
            <a:off x="2059795" y="4731856"/>
            <a:ext cx="849741" cy="614137"/>
          </a:xfrm>
          <a:custGeom>
            <a:avLst/>
            <a:gdLst>
              <a:gd name="T0" fmla="*/ 1067100 w 297"/>
              <a:gd name="T1" fmla="*/ 434340 h 200"/>
              <a:gd name="T2" fmla="*/ 1131888 w 297"/>
              <a:gd name="T3" fmla="*/ 403860 h 200"/>
              <a:gd name="T4" fmla="*/ 1074722 w 297"/>
              <a:gd name="T5" fmla="*/ 392430 h 200"/>
              <a:gd name="T6" fmla="*/ 1044233 w 297"/>
              <a:gd name="T7" fmla="*/ 361950 h 200"/>
              <a:gd name="T8" fmla="*/ 960390 w 297"/>
              <a:gd name="T9" fmla="*/ 392430 h 200"/>
              <a:gd name="T10" fmla="*/ 918468 w 297"/>
              <a:gd name="T11" fmla="*/ 403860 h 200"/>
              <a:gd name="T12" fmla="*/ 895602 w 297"/>
              <a:gd name="T13" fmla="*/ 430530 h 200"/>
              <a:gd name="T14" fmla="*/ 834624 w 297"/>
              <a:gd name="T15" fmla="*/ 403860 h 200"/>
              <a:gd name="T16" fmla="*/ 827002 w 297"/>
              <a:gd name="T17" fmla="*/ 377190 h 200"/>
              <a:gd name="T18" fmla="*/ 819380 w 297"/>
              <a:gd name="T19" fmla="*/ 323850 h 200"/>
              <a:gd name="T20" fmla="*/ 807947 w 297"/>
              <a:gd name="T21" fmla="*/ 278130 h 200"/>
              <a:gd name="T22" fmla="*/ 834624 w 297"/>
              <a:gd name="T23" fmla="*/ 228600 h 200"/>
              <a:gd name="T24" fmla="*/ 766025 w 297"/>
              <a:gd name="T25" fmla="*/ 220980 h 200"/>
              <a:gd name="T26" fmla="*/ 750781 w 297"/>
              <a:gd name="T27" fmla="*/ 125730 h 200"/>
              <a:gd name="T28" fmla="*/ 731726 w 297"/>
              <a:gd name="T29" fmla="*/ 95250 h 200"/>
              <a:gd name="T30" fmla="*/ 720292 w 297"/>
              <a:gd name="T31" fmla="*/ 49530 h 200"/>
              <a:gd name="T32" fmla="*/ 697426 w 297"/>
              <a:gd name="T33" fmla="*/ 41910 h 200"/>
              <a:gd name="T34" fmla="*/ 659315 w 297"/>
              <a:gd name="T35" fmla="*/ 45720 h 200"/>
              <a:gd name="T36" fmla="*/ 621205 w 297"/>
              <a:gd name="T37" fmla="*/ 45720 h 200"/>
              <a:gd name="T38" fmla="*/ 571661 w 297"/>
              <a:gd name="T39" fmla="*/ 49530 h 200"/>
              <a:gd name="T40" fmla="*/ 529739 w 297"/>
              <a:gd name="T41" fmla="*/ 99060 h 200"/>
              <a:gd name="T42" fmla="*/ 506872 w 297"/>
              <a:gd name="T43" fmla="*/ 53340 h 200"/>
              <a:gd name="T44" fmla="*/ 476384 w 297"/>
              <a:gd name="T45" fmla="*/ 41910 h 200"/>
              <a:gd name="T46" fmla="*/ 461140 w 297"/>
              <a:gd name="T47" fmla="*/ 26670 h 200"/>
              <a:gd name="T48" fmla="*/ 339185 w 297"/>
              <a:gd name="T49" fmla="*/ 15240 h 200"/>
              <a:gd name="T50" fmla="*/ 259153 w 297"/>
              <a:gd name="T51" fmla="*/ 60960 h 200"/>
              <a:gd name="T52" fmla="*/ 186742 w 297"/>
              <a:gd name="T53" fmla="*/ 118110 h 200"/>
              <a:gd name="T54" fmla="*/ 152443 w 297"/>
              <a:gd name="T55" fmla="*/ 182880 h 200"/>
              <a:gd name="T56" fmla="*/ 125765 w 297"/>
              <a:gd name="T57" fmla="*/ 240030 h 200"/>
              <a:gd name="T58" fmla="*/ 99088 w 297"/>
              <a:gd name="T59" fmla="*/ 293370 h 200"/>
              <a:gd name="T60" fmla="*/ 41922 w 297"/>
              <a:gd name="T61" fmla="*/ 354330 h 200"/>
              <a:gd name="T62" fmla="*/ 38111 w 297"/>
              <a:gd name="T63" fmla="*/ 392430 h 200"/>
              <a:gd name="T64" fmla="*/ 106710 w 297"/>
              <a:gd name="T65" fmla="*/ 396240 h 200"/>
              <a:gd name="T66" fmla="*/ 179120 w 297"/>
              <a:gd name="T67" fmla="*/ 396240 h 200"/>
              <a:gd name="T68" fmla="*/ 270586 w 297"/>
              <a:gd name="T69" fmla="*/ 411480 h 200"/>
              <a:gd name="T70" fmla="*/ 342996 w 297"/>
              <a:gd name="T71" fmla="*/ 430530 h 200"/>
              <a:gd name="T72" fmla="*/ 419218 w 297"/>
              <a:gd name="T73" fmla="*/ 457200 h 200"/>
              <a:gd name="T74" fmla="*/ 434462 w 297"/>
              <a:gd name="T75" fmla="*/ 525780 h 200"/>
              <a:gd name="T76" fmla="*/ 457328 w 297"/>
              <a:gd name="T77" fmla="*/ 582930 h 200"/>
              <a:gd name="T78" fmla="*/ 491628 w 297"/>
              <a:gd name="T79" fmla="*/ 632460 h 200"/>
              <a:gd name="T80" fmla="*/ 567850 w 297"/>
              <a:gd name="T81" fmla="*/ 674370 h 200"/>
              <a:gd name="T82" fmla="*/ 575472 w 297"/>
              <a:gd name="T83" fmla="*/ 735330 h 200"/>
              <a:gd name="T84" fmla="*/ 613582 w 297"/>
              <a:gd name="T85" fmla="*/ 712470 h 200"/>
              <a:gd name="T86" fmla="*/ 644071 w 297"/>
              <a:gd name="T87" fmla="*/ 754380 h 200"/>
              <a:gd name="T88" fmla="*/ 659315 w 297"/>
              <a:gd name="T89" fmla="*/ 716280 h 200"/>
              <a:gd name="T90" fmla="*/ 701237 w 297"/>
              <a:gd name="T91" fmla="*/ 689610 h 200"/>
              <a:gd name="T92" fmla="*/ 773647 w 297"/>
              <a:gd name="T93" fmla="*/ 636270 h 200"/>
              <a:gd name="T94" fmla="*/ 853680 w 297"/>
              <a:gd name="T95" fmla="*/ 586740 h 200"/>
              <a:gd name="T96" fmla="*/ 907035 w 297"/>
              <a:gd name="T97" fmla="*/ 556260 h 200"/>
              <a:gd name="T98" fmla="*/ 964201 w 297"/>
              <a:gd name="T99" fmla="*/ 563880 h 200"/>
              <a:gd name="T100" fmla="*/ 990878 w 297"/>
              <a:gd name="T101" fmla="*/ 529590 h 200"/>
              <a:gd name="T102" fmla="*/ 1048044 w 297"/>
              <a:gd name="T103" fmla="*/ 495300 h 200"/>
              <a:gd name="T104" fmla="*/ 1040422 w 297"/>
              <a:gd name="T105" fmla="*/ 476250 h 2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7" h="200">
                <a:moveTo>
                  <a:pt x="273" y="125"/>
                </a:moveTo>
                <a:cubicBezTo>
                  <a:pt x="273" y="124"/>
                  <a:pt x="275" y="117"/>
                  <a:pt x="275" y="117"/>
                </a:cubicBezTo>
                <a:cubicBezTo>
                  <a:pt x="280" y="114"/>
                  <a:pt x="280" y="114"/>
                  <a:pt x="280" y="114"/>
                </a:cubicBezTo>
                <a:cubicBezTo>
                  <a:pt x="285" y="111"/>
                  <a:pt x="285" y="111"/>
                  <a:pt x="285" y="111"/>
                </a:cubicBezTo>
                <a:cubicBezTo>
                  <a:pt x="285" y="111"/>
                  <a:pt x="292" y="112"/>
                  <a:pt x="292" y="111"/>
                </a:cubicBezTo>
                <a:cubicBezTo>
                  <a:pt x="292" y="110"/>
                  <a:pt x="297" y="106"/>
                  <a:pt x="297" y="106"/>
                </a:cubicBezTo>
                <a:cubicBezTo>
                  <a:pt x="297" y="106"/>
                  <a:pt x="297" y="104"/>
                  <a:pt x="294" y="103"/>
                </a:cubicBezTo>
                <a:cubicBezTo>
                  <a:pt x="292" y="101"/>
                  <a:pt x="289" y="101"/>
                  <a:pt x="288" y="101"/>
                </a:cubicBezTo>
                <a:cubicBezTo>
                  <a:pt x="287" y="102"/>
                  <a:pt x="282" y="103"/>
                  <a:pt x="282" y="103"/>
                </a:cubicBezTo>
                <a:cubicBezTo>
                  <a:pt x="282" y="103"/>
                  <a:pt x="281" y="102"/>
                  <a:pt x="280" y="101"/>
                </a:cubicBezTo>
                <a:cubicBezTo>
                  <a:pt x="280" y="101"/>
                  <a:pt x="277" y="96"/>
                  <a:pt x="277" y="96"/>
                </a:cubicBezTo>
                <a:cubicBezTo>
                  <a:pt x="274" y="95"/>
                  <a:pt x="274" y="95"/>
                  <a:pt x="274" y="95"/>
                </a:cubicBezTo>
                <a:cubicBezTo>
                  <a:pt x="274" y="95"/>
                  <a:pt x="271" y="97"/>
                  <a:pt x="269" y="97"/>
                </a:cubicBezTo>
                <a:cubicBezTo>
                  <a:pt x="267" y="97"/>
                  <a:pt x="257" y="104"/>
                  <a:pt x="257" y="104"/>
                </a:cubicBezTo>
                <a:cubicBezTo>
                  <a:pt x="257" y="104"/>
                  <a:pt x="253" y="104"/>
                  <a:pt x="252" y="103"/>
                </a:cubicBezTo>
                <a:cubicBezTo>
                  <a:pt x="252" y="103"/>
                  <a:pt x="245" y="101"/>
                  <a:pt x="245" y="101"/>
                </a:cubicBezTo>
                <a:cubicBezTo>
                  <a:pt x="245" y="105"/>
                  <a:pt x="245" y="105"/>
                  <a:pt x="245" y="105"/>
                </a:cubicBezTo>
                <a:cubicBezTo>
                  <a:pt x="241" y="106"/>
                  <a:pt x="241" y="106"/>
                  <a:pt x="241" y="106"/>
                </a:cubicBezTo>
                <a:cubicBezTo>
                  <a:pt x="245" y="108"/>
                  <a:pt x="245" y="108"/>
                  <a:pt x="245" y="108"/>
                </a:cubicBezTo>
                <a:cubicBezTo>
                  <a:pt x="245" y="110"/>
                  <a:pt x="245" y="110"/>
                  <a:pt x="245" y="110"/>
                </a:cubicBezTo>
                <a:cubicBezTo>
                  <a:pt x="235" y="113"/>
                  <a:pt x="235" y="113"/>
                  <a:pt x="235" y="113"/>
                </a:cubicBezTo>
                <a:cubicBezTo>
                  <a:pt x="235" y="113"/>
                  <a:pt x="232" y="113"/>
                  <a:pt x="231" y="113"/>
                </a:cubicBezTo>
                <a:cubicBezTo>
                  <a:pt x="229" y="113"/>
                  <a:pt x="225" y="109"/>
                  <a:pt x="225" y="108"/>
                </a:cubicBezTo>
                <a:cubicBezTo>
                  <a:pt x="224" y="108"/>
                  <a:pt x="219" y="106"/>
                  <a:pt x="219" y="106"/>
                </a:cubicBezTo>
                <a:cubicBezTo>
                  <a:pt x="223" y="103"/>
                  <a:pt x="223" y="103"/>
                  <a:pt x="223" y="103"/>
                </a:cubicBezTo>
                <a:cubicBezTo>
                  <a:pt x="222" y="100"/>
                  <a:pt x="222" y="100"/>
                  <a:pt x="222" y="100"/>
                </a:cubicBezTo>
                <a:cubicBezTo>
                  <a:pt x="217" y="99"/>
                  <a:pt x="217" y="99"/>
                  <a:pt x="217" y="99"/>
                </a:cubicBezTo>
                <a:cubicBezTo>
                  <a:pt x="212" y="93"/>
                  <a:pt x="212" y="93"/>
                  <a:pt x="212" y="93"/>
                </a:cubicBezTo>
                <a:cubicBezTo>
                  <a:pt x="215" y="88"/>
                  <a:pt x="215" y="88"/>
                  <a:pt x="215" y="88"/>
                </a:cubicBezTo>
                <a:cubicBezTo>
                  <a:pt x="215" y="88"/>
                  <a:pt x="216" y="85"/>
                  <a:pt x="215" y="85"/>
                </a:cubicBezTo>
                <a:cubicBezTo>
                  <a:pt x="215" y="84"/>
                  <a:pt x="212" y="83"/>
                  <a:pt x="212" y="82"/>
                </a:cubicBezTo>
                <a:cubicBezTo>
                  <a:pt x="212" y="82"/>
                  <a:pt x="216" y="80"/>
                  <a:pt x="216" y="79"/>
                </a:cubicBezTo>
                <a:cubicBezTo>
                  <a:pt x="216" y="79"/>
                  <a:pt x="212" y="73"/>
                  <a:pt x="212" y="73"/>
                </a:cubicBezTo>
                <a:cubicBezTo>
                  <a:pt x="216" y="68"/>
                  <a:pt x="216" y="68"/>
                  <a:pt x="216" y="68"/>
                </a:cubicBezTo>
                <a:cubicBezTo>
                  <a:pt x="216" y="68"/>
                  <a:pt x="219" y="66"/>
                  <a:pt x="219" y="65"/>
                </a:cubicBezTo>
                <a:cubicBezTo>
                  <a:pt x="219" y="64"/>
                  <a:pt x="219" y="60"/>
                  <a:pt x="219" y="60"/>
                </a:cubicBezTo>
                <a:cubicBezTo>
                  <a:pt x="219" y="60"/>
                  <a:pt x="213" y="59"/>
                  <a:pt x="212" y="58"/>
                </a:cubicBezTo>
                <a:cubicBezTo>
                  <a:pt x="211" y="58"/>
                  <a:pt x="205" y="60"/>
                  <a:pt x="205" y="60"/>
                </a:cubicBezTo>
                <a:cubicBezTo>
                  <a:pt x="201" y="58"/>
                  <a:pt x="201" y="58"/>
                  <a:pt x="201" y="58"/>
                </a:cubicBezTo>
                <a:cubicBezTo>
                  <a:pt x="197" y="43"/>
                  <a:pt x="197" y="43"/>
                  <a:pt x="197" y="43"/>
                </a:cubicBezTo>
                <a:cubicBezTo>
                  <a:pt x="197" y="43"/>
                  <a:pt x="194" y="38"/>
                  <a:pt x="195" y="37"/>
                </a:cubicBezTo>
                <a:cubicBezTo>
                  <a:pt x="195" y="36"/>
                  <a:pt x="196" y="35"/>
                  <a:pt x="197" y="33"/>
                </a:cubicBezTo>
                <a:cubicBezTo>
                  <a:pt x="197" y="32"/>
                  <a:pt x="199" y="31"/>
                  <a:pt x="198" y="30"/>
                </a:cubicBezTo>
                <a:cubicBezTo>
                  <a:pt x="198" y="29"/>
                  <a:pt x="198" y="27"/>
                  <a:pt x="196" y="27"/>
                </a:cubicBezTo>
                <a:cubicBezTo>
                  <a:pt x="194" y="26"/>
                  <a:pt x="193" y="25"/>
                  <a:pt x="192" y="25"/>
                </a:cubicBezTo>
                <a:cubicBezTo>
                  <a:pt x="192" y="24"/>
                  <a:pt x="193" y="20"/>
                  <a:pt x="193" y="19"/>
                </a:cubicBezTo>
                <a:cubicBezTo>
                  <a:pt x="193" y="19"/>
                  <a:pt x="195" y="18"/>
                  <a:pt x="194" y="17"/>
                </a:cubicBezTo>
                <a:cubicBezTo>
                  <a:pt x="193" y="15"/>
                  <a:pt x="189" y="14"/>
                  <a:pt x="189" y="13"/>
                </a:cubicBezTo>
                <a:cubicBezTo>
                  <a:pt x="189" y="12"/>
                  <a:pt x="190" y="11"/>
                  <a:pt x="189" y="10"/>
                </a:cubicBezTo>
                <a:cubicBezTo>
                  <a:pt x="188" y="9"/>
                  <a:pt x="185" y="9"/>
                  <a:pt x="185" y="9"/>
                </a:cubicBezTo>
                <a:cubicBezTo>
                  <a:pt x="185" y="9"/>
                  <a:pt x="184" y="11"/>
                  <a:pt x="183" y="11"/>
                </a:cubicBezTo>
                <a:cubicBezTo>
                  <a:pt x="182" y="11"/>
                  <a:pt x="179" y="9"/>
                  <a:pt x="179" y="9"/>
                </a:cubicBezTo>
                <a:cubicBezTo>
                  <a:pt x="178" y="8"/>
                  <a:pt x="174" y="7"/>
                  <a:pt x="174" y="7"/>
                </a:cubicBezTo>
                <a:cubicBezTo>
                  <a:pt x="173" y="12"/>
                  <a:pt x="173" y="12"/>
                  <a:pt x="173" y="12"/>
                </a:cubicBezTo>
                <a:cubicBezTo>
                  <a:pt x="169" y="10"/>
                  <a:pt x="169" y="10"/>
                  <a:pt x="169" y="10"/>
                </a:cubicBezTo>
                <a:cubicBezTo>
                  <a:pt x="166" y="15"/>
                  <a:pt x="166" y="15"/>
                  <a:pt x="166" y="15"/>
                </a:cubicBezTo>
                <a:cubicBezTo>
                  <a:pt x="166" y="15"/>
                  <a:pt x="163" y="13"/>
                  <a:pt x="163" y="12"/>
                </a:cubicBezTo>
                <a:cubicBezTo>
                  <a:pt x="162" y="12"/>
                  <a:pt x="162" y="9"/>
                  <a:pt x="162" y="9"/>
                </a:cubicBezTo>
                <a:cubicBezTo>
                  <a:pt x="161" y="10"/>
                  <a:pt x="159" y="15"/>
                  <a:pt x="159" y="15"/>
                </a:cubicBezTo>
                <a:cubicBezTo>
                  <a:pt x="159" y="15"/>
                  <a:pt x="151" y="13"/>
                  <a:pt x="150" y="13"/>
                </a:cubicBezTo>
                <a:cubicBezTo>
                  <a:pt x="150" y="13"/>
                  <a:pt x="145" y="13"/>
                  <a:pt x="145" y="13"/>
                </a:cubicBezTo>
                <a:cubicBezTo>
                  <a:pt x="145" y="13"/>
                  <a:pt x="141" y="12"/>
                  <a:pt x="141" y="12"/>
                </a:cubicBezTo>
                <a:cubicBezTo>
                  <a:pt x="141" y="13"/>
                  <a:pt x="139" y="26"/>
                  <a:pt x="139" y="26"/>
                </a:cubicBezTo>
                <a:cubicBezTo>
                  <a:pt x="139" y="26"/>
                  <a:pt x="136" y="24"/>
                  <a:pt x="136" y="23"/>
                </a:cubicBezTo>
                <a:cubicBezTo>
                  <a:pt x="136" y="21"/>
                  <a:pt x="136" y="18"/>
                  <a:pt x="136" y="16"/>
                </a:cubicBezTo>
                <a:cubicBezTo>
                  <a:pt x="135" y="15"/>
                  <a:pt x="133" y="14"/>
                  <a:pt x="133" y="14"/>
                </a:cubicBezTo>
                <a:cubicBezTo>
                  <a:pt x="130" y="19"/>
                  <a:pt x="130" y="19"/>
                  <a:pt x="130" y="19"/>
                </a:cubicBezTo>
                <a:cubicBezTo>
                  <a:pt x="125" y="17"/>
                  <a:pt x="125" y="17"/>
                  <a:pt x="125" y="17"/>
                </a:cubicBezTo>
                <a:cubicBezTo>
                  <a:pt x="125" y="11"/>
                  <a:pt x="125" y="11"/>
                  <a:pt x="125" y="11"/>
                </a:cubicBezTo>
                <a:cubicBezTo>
                  <a:pt x="127" y="7"/>
                  <a:pt x="127" y="7"/>
                  <a:pt x="127" y="7"/>
                </a:cubicBezTo>
                <a:cubicBezTo>
                  <a:pt x="123" y="4"/>
                  <a:pt x="123" y="4"/>
                  <a:pt x="123" y="4"/>
                </a:cubicBezTo>
                <a:cubicBezTo>
                  <a:pt x="121" y="7"/>
                  <a:pt x="121" y="7"/>
                  <a:pt x="121" y="7"/>
                </a:cubicBezTo>
                <a:cubicBezTo>
                  <a:pt x="106" y="8"/>
                  <a:pt x="106" y="8"/>
                  <a:pt x="106" y="8"/>
                </a:cubicBezTo>
                <a:cubicBezTo>
                  <a:pt x="100" y="4"/>
                  <a:pt x="100" y="4"/>
                  <a:pt x="100" y="4"/>
                </a:cubicBezTo>
                <a:cubicBezTo>
                  <a:pt x="89" y="4"/>
                  <a:pt x="89" y="4"/>
                  <a:pt x="89" y="4"/>
                </a:cubicBezTo>
                <a:cubicBezTo>
                  <a:pt x="85" y="0"/>
                  <a:pt x="85" y="0"/>
                  <a:pt x="85" y="0"/>
                </a:cubicBezTo>
                <a:cubicBezTo>
                  <a:pt x="69" y="12"/>
                  <a:pt x="69" y="12"/>
                  <a:pt x="69" y="12"/>
                </a:cubicBezTo>
                <a:cubicBezTo>
                  <a:pt x="69" y="12"/>
                  <a:pt x="68" y="16"/>
                  <a:pt x="68" y="16"/>
                </a:cubicBezTo>
                <a:cubicBezTo>
                  <a:pt x="68" y="17"/>
                  <a:pt x="63" y="20"/>
                  <a:pt x="62" y="21"/>
                </a:cubicBezTo>
                <a:cubicBezTo>
                  <a:pt x="60" y="22"/>
                  <a:pt x="55" y="22"/>
                  <a:pt x="55" y="22"/>
                </a:cubicBezTo>
                <a:cubicBezTo>
                  <a:pt x="55" y="23"/>
                  <a:pt x="49" y="31"/>
                  <a:pt x="49" y="31"/>
                </a:cubicBezTo>
                <a:cubicBezTo>
                  <a:pt x="49" y="32"/>
                  <a:pt x="49" y="37"/>
                  <a:pt x="49" y="37"/>
                </a:cubicBezTo>
                <a:cubicBezTo>
                  <a:pt x="49" y="37"/>
                  <a:pt x="48" y="41"/>
                  <a:pt x="48" y="42"/>
                </a:cubicBezTo>
                <a:cubicBezTo>
                  <a:pt x="47" y="42"/>
                  <a:pt x="40" y="48"/>
                  <a:pt x="40" y="48"/>
                </a:cubicBezTo>
                <a:cubicBezTo>
                  <a:pt x="40" y="48"/>
                  <a:pt x="41" y="53"/>
                  <a:pt x="40" y="55"/>
                </a:cubicBezTo>
                <a:cubicBezTo>
                  <a:pt x="39" y="57"/>
                  <a:pt x="38" y="61"/>
                  <a:pt x="37" y="62"/>
                </a:cubicBezTo>
                <a:cubicBezTo>
                  <a:pt x="36" y="63"/>
                  <a:pt x="33" y="63"/>
                  <a:pt x="33" y="63"/>
                </a:cubicBezTo>
                <a:cubicBezTo>
                  <a:pt x="33" y="63"/>
                  <a:pt x="32" y="67"/>
                  <a:pt x="32" y="68"/>
                </a:cubicBezTo>
                <a:cubicBezTo>
                  <a:pt x="32" y="69"/>
                  <a:pt x="31" y="73"/>
                  <a:pt x="31" y="73"/>
                </a:cubicBezTo>
                <a:cubicBezTo>
                  <a:pt x="26" y="77"/>
                  <a:pt x="26" y="77"/>
                  <a:pt x="26" y="77"/>
                </a:cubicBezTo>
                <a:cubicBezTo>
                  <a:pt x="26" y="77"/>
                  <a:pt x="24" y="80"/>
                  <a:pt x="24" y="82"/>
                </a:cubicBezTo>
                <a:cubicBezTo>
                  <a:pt x="23" y="83"/>
                  <a:pt x="21" y="87"/>
                  <a:pt x="21" y="87"/>
                </a:cubicBezTo>
                <a:cubicBezTo>
                  <a:pt x="21" y="87"/>
                  <a:pt x="13" y="92"/>
                  <a:pt x="11" y="93"/>
                </a:cubicBezTo>
                <a:cubicBezTo>
                  <a:pt x="9" y="94"/>
                  <a:pt x="4" y="97"/>
                  <a:pt x="4" y="97"/>
                </a:cubicBezTo>
                <a:cubicBezTo>
                  <a:pt x="3" y="97"/>
                  <a:pt x="0" y="100"/>
                  <a:pt x="0" y="100"/>
                </a:cubicBezTo>
                <a:cubicBezTo>
                  <a:pt x="0" y="100"/>
                  <a:pt x="9" y="103"/>
                  <a:pt x="10" y="103"/>
                </a:cubicBezTo>
                <a:cubicBezTo>
                  <a:pt x="10" y="103"/>
                  <a:pt x="15" y="101"/>
                  <a:pt x="15" y="101"/>
                </a:cubicBezTo>
                <a:cubicBezTo>
                  <a:pt x="15" y="101"/>
                  <a:pt x="21" y="103"/>
                  <a:pt x="21" y="103"/>
                </a:cubicBezTo>
                <a:cubicBezTo>
                  <a:pt x="22" y="103"/>
                  <a:pt x="28" y="104"/>
                  <a:pt x="28" y="104"/>
                </a:cubicBezTo>
                <a:cubicBezTo>
                  <a:pt x="32" y="97"/>
                  <a:pt x="32" y="97"/>
                  <a:pt x="32" y="97"/>
                </a:cubicBezTo>
                <a:cubicBezTo>
                  <a:pt x="39" y="103"/>
                  <a:pt x="39" y="103"/>
                  <a:pt x="39" y="103"/>
                </a:cubicBezTo>
                <a:cubicBezTo>
                  <a:pt x="47" y="104"/>
                  <a:pt x="47" y="104"/>
                  <a:pt x="47" y="104"/>
                </a:cubicBezTo>
                <a:cubicBezTo>
                  <a:pt x="47" y="104"/>
                  <a:pt x="60" y="104"/>
                  <a:pt x="60" y="104"/>
                </a:cubicBezTo>
                <a:cubicBezTo>
                  <a:pt x="61" y="104"/>
                  <a:pt x="65" y="108"/>
                  <a:pt x="65" y="108"/>
                </a:cubicBezTo>
                <a:cubicBezTo>
                  <a:pt x="66" y="109"/>
                  <a:pt x="71" y="108"/>
                  <a:pt x="71" y="108"/>
                </a:cubicBezTo>
                <a:cubicBezTo>
                  <a:pt x="72" y="109"/>
                  <a:pt x="75" y="114"/>
                  <a:pt x="75" y="114"/>
                </a:cubicBezTo>
                <a:cubicBezTo>
                  <a:pt x="77" y="114"/>
                  <a:pt x="77" y="114"/>
                  <a:pt x="77" y="114"/>
                </a:cubicBezTo>
                <a:cubicBezTo>
                  <a:pt x="77" y="114"/>
                  <a:pt x="89" y="113"/>
                  <a:pt x="90" y="113"/>
                </a:cubicBezTo>
                <a:cubicBezTo>
                  <a:pt x="90" y="112"/>
                  <a:pt x="93" y="115"/>
                  <a:pt x="93" y="115"/>
                </a:cubicBezTo>
                <a:cubicBezTo>
                  <a:pt x="101" y="113"/>
                  <a:pt x="101" y="113"/>
                  <a:pt x="101" y="113"/>
                </a:cubicBezTo>
                <a:cubicBezTo>
                  <a:pt x="101" y="113"/>
                  <a:pt x="107" y="119"/>
                  <a:pt x="110" y="120"/>
                </a:cubicBezTo>
                <a:cubicBezTo>
                  <a:pt x="112" y="122"/>
                  <a:pt x="113" y="125"/>
                  <a:pt x="114" y="126"/>
                </a:cubicBezTo>
                <a:cubicBezTo>
                  <a:pt x="115" y="128"/>
                  <a:pt x="115" y="131"/>
                  <a:pt x="115" y="132"/>
                </a:cubicBezTo>
                <a:cubicBezTo>
                  <a:pt x="115" y="133"/>
                  <a:pt x="114" y="136"/>
                  <a:pt x="114" y="138"/>
                </a:cubicBezTo>
                <a:cubicBezTo>
                  <a:pt x="114" y="140"/>
                  <a:pt x="117" y="143"/>
                  <a:pt x="117" y="144"/>
                </a:cubicBezTo>
                <a:cubicBezTo>
                  <a:pt x="117" y="145"/>
                  <a:pt x="114" y="147"/>
                  <a:pt x="114" y="148"/>
                </a:cubicBezTo>
                <a:cubicBezTo>
                  <a:pt x="114" y="149"/>
                  <a:pt x="119" y="152"/>
                  <a:pt x="120" y="153"/>
                </a:cubicBezTo>
                <a:cubicBezTo>
                  <a:pt x="122" y="154"/>
                  <a:pt x="125" y="159"/>
                  <a:pt x="125" y="159"/>
                </a:cubicBezTo>
                <a:cubicBezTo>
                  <a:pt x="123" y="162"/>
                  <a:pt x="123" y="162"/>
                  <a:pt x="123" y="162"/>
                </a:cubicBezTo>
                <a:cubicBezTo>
                  <a:pt x="129" y="166"/>
                  <a:pt x="129" y="166"/>
                  <a:pt x="129" y="166"/>
                </a:cubicBezTo>
                <a:cubicBezTo>
                  <a:pt x="129" y="166"/>
                  <a:pt x="125" y="171"/>
                  <a:pt x="125" y="171"/>
                </a:cubicBezTo>
                <a:cubicBezTo>
                  <a:pt x="125" y="172"/>
                  <a:pt x="126" y="177"/>
                  <a:pt x="126" y="177"/>
                </a:cubicBezTo>
                <a:cubicBezTo>
                  <a:pt x="149" y="177"/>
                  <a:pt x="149" y="177"/>
                  <a:pt x="149" y="177"/>
                </a:cubicBezTo>
                <a:cubicBezTo>
                  <a:pt x="152" y="184"/>
                  <a:pt x="152" y="184"/>
                  <a:pt x="152" y="184"/>
                </a:cubicBezTo>
                <a:cubicBezTo>
                  <a:pt x="149" y="189"/>
                  <a:pt x="149" y="189"/>
                  <a:pt x="149" y="189"/>
                </a:cubicBezTo>
                <a:cubicBezTo>
                  <a:pt x="151" y="193"/>
                  <a:pt x="151" y="193"/>
                  <a:pt x="151" y="193"/>
                </a:cubicBezTo>
                <a:cubicBezTo>
                  <a:pt x="154" y="190"/>
                  <a:pt x="154" y="190"/>
                  <a:pt x="154" y="190"/>
                </a:cubicBezTo>
                <a:cubicBezTo>
                  <a:pt x="157" y="191"/>
                  <a:pt x="157" y="191"/>
                  <a:pt x="157" y="191"/>
                </a:cubicBezTo>
                <a:cubicBezTo>
                  <a:pt x="161" y="187"/>
                  <a:pt x="161" y="187"/>
                  <a:pt x="161" y="187"/>
                </a:cubicBezTo>
                <a:cubicBezTo>
                  <a:pt x="162" y="196"/>
                  <a:pt x="162" y="196"/>
                  <a:pt x="162" y="196"/>
                </a:cubicBezTo>
                <a:cubicBezTo>
                  <a:pt x="167" y="200"/>
                  <a:pt x="167" y="200"/>
                  <a:pt x="167" y="200"/>
                </a:cubicBezTo>
                <a:cubicBezTo>
                  <a:pt x="167" y="199"/>
                  <a:pt x="168" y="198"/>
                  <a:pt x="169" y="198"/>
                </a:cubicBezTo>
                <a:cubicBezTo>
                  <a:pt x="170" y="197"/>
                  <a:pt x="173" y="196"/>
                  <a:pt x="173" y="196"/>
                </a:cubicBezTo>
                <a:cubicBezTo>
                  <a:pt x="173" y="195"/>
                  <a:pt x="173" y="193"/>
                  <a:pt x="171" y="192"/>
                </a:cubicBezTo>
                <a:cubicBezTo>
                  <a:pt x="170" y="191"/>
                  <a:pt x="172" y="189"/>
                  <a:pt x="173" y="188"/>
                </a:cubicBezTo>
                <a:cubicBezTo>
                  <a:pt x="174" y="188"/>
                  <a:pt x="175" y="187"/>
                  <a:pt x="175" y="187"/>
                </a:cubicBezTo>
                <a:cubicBezTo>
                  <a:pt x="175" y="188"/>
                  <a:pt x="177" y="188"/>
                  <a:pt x="178" y="187"/>
                </a:cubicBezTo>
                <a:cubicBezTo>
                  <a:pt x="179" y="186"/>
                  <a:pt x="182" y="182"/>
                  <a:pt x="184" y="181"/>
                </a:cubicBezTo>
                <a:cubicBezTo>
                  <a:pt x="185" y="180"/>
                  <a:pt x="190" y="178"/>
                  <a:pt x="192" y="177"/>
                </a:cubicBezTo>
                <a:cubicBezTo>
                  <a:pt x="194" y="176"/>
                  <a:pt x="198" y="172"/>
                  <a:pt x="200" y="171"/>
                </a:cubicBezTo>
                <a:cubicBezTo>
                  <a:pt x="201" y="170"/>
                  <a:pt x="203" y="168"/>
                  <a:pt x="203" y="167"/>
                </a:cubicBezTo>
                <a:cubicBezTo>
                  <a:pt x="204" y="166"/>
                  <a:pt x="210" y="161"/>
                  <a:pt x="212" y="159"/>
                </a:cubicBezTo>
                <a:cubicBezTo>
                  <a:pt x="214" y="158"/>
                  <a:pt x="218" y="156"/>
                  <a:pt x="219" y="155"/>
                </a:cubicBezTo>
                <a:cubicBezTo>
                  <a:pt x="220" y="155"/>
                  <a:pt x="222" y="154"/>
                  <a:pt x="224" y="154"/>
                </a:cubicBezTo>
                <a:cubicBezTo>
                  <a:pt x="226" y="153"/>
                  <a:pt x="229" y="153"/>
                  <a:pt x="229" y="153"/>
                </a:cubicBezTo>
                <a:cubicBezTo>
                  <a:pt x="229" y="153"/>
                  <a:pt x="229" y="150"/>
                  <a:pt x="231" y="149"/>
                </a:cubicBezTo>
                <a:cubicBezTo>
                  <a:pt x="232" y="148"/>
                  <a:pt x="236" y="146"/>
                  <a:pt x="238" y="146"/>
                </a:cubicBezTo>
                <a:cubicBezTo>
                  <a:pt x="239" y="146"/>
                  <a:pt x="240" y="146"/>
                  <a:pt x="242" y="146"/>
                </a:cubicBezTo>
                <a:cubicBezTo>
                  <a:pt x="244" y="146"/>
                  <a:pt x="248" y="145"/>
                  <a:pt x="249" y="146"/>
                </a:cubicBezTo>
                <a:cubicBezTo>
                  <a:pt x="250" y="147"/>
                  <a:pt x="252" y="148"/>
                  <a:pt x="253" y="148"/>
                </a:cubicBezTo>
                <a:cubicBezTo>
                  <a:pt x="254" y="148"/>
                  <a:pt x="255" y="148"/>
                  <a:pt x="255" y="146"/>
                </a:cubicBezTo>
                <a:cubicBezTo>
                  <a:pt x="255" y="145"/>
                  <a:pt x="254" y="143"/>
                  <a:pt x="255" y="141"/>
                </a:cubicBezTo>
                <a:cubicBezTo>
                  <a:pt x="256" y="140"/>
                  <a:pt x="258" y="139"/>
                  <a:pt x="260" y="139"/>
                </a:cubicBezTo>
                <a:cubicBezTo>
                  <a:pt x="261" y="139"/>
                  <a:pt x="263" y="138"/>
                  <a:pt x="265" y="136"/>
                </a:cubicBezTo>
                <a:cubicBezTo>
                  <a:pt x="266" y="135"/>
                  <a:pt x="269" y="132"/>
                  <a:pt x="270" y="132"/>
                </a:cubicBezTo>
                <a:cubicBezTo>
                  <a:pt x="271" y="131"/>
                  <a:pt x="271" y="130"/>
                  <a:pt x="275" y="130"/>
                </a:cubicBezTo>
                <a:cubicBezTo>
                  <a:pt x="276" y="130"/>
                  <a:pt x="277" y="131"/>
                  <a:pt x="278" y="131"/>
                </a:cubicBezTo>
                <a:cubicBezTo>
                  <a:pt x="277" y="128"/>
                  <a:pt x="277" y="128"/>
                  <a:pt x="277" y="128"/>
                </a:cubicBezTo>
                <a:cubicBezTo>
                  <a:pt x="277" y="128"/>
                  <a:pt x="274" y="125"/>
                  <a:pt x="273" y="125"/>
                </a:cubicBezTo>
                <a:close/>
              </a:path>
            </a:pathLst>
          </a:custGeom>
          <a:solidFill>
            <a:schemeClr val="accent2">
              <a:lumMod val="50000"/>
            </a:schemeClr>
          </a:solidFill>
          <a:ln w="7938" cap="rnd">
            <a:solidFill>
              <a:schemeClr val="bg1">
                <a:lumMod val="95000"/>
              </a:schemeClr>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027" name="Freeform 9">
            <a:extLst>
              <a:ext uri="{FF2B5EF4-FFF2-40B4-BE49-F238E27FC236}">
                <a16:creationId xmlns:a16="http://schemas.microsoft.com/office/drawing/2014/main" id="{79AD8C50-7CF7-6F65-06AF-344B9FAC7D48}"/>
              </a:ext>
            </a:extLst>
          </p:cNvPr>
          <p:cNvSpPr>
            <a:spLocks/>
          </p:cNvSpPr>
          <p:nvPr/>
        </p:nvSpPr>
        <p:spPr bwMode="auto">
          <a:xfrm>
            <a:off x="1985905" y="5422760"/>
            <a:ext cx="523193" cy="390232"/>
          </a:xfrm>
          <a:custGeom>
            <a:avLst/>
            <a:gdLst>
              <a:gd name="T0" fmla="*/ 552199 w 183"/>
              <a:gd name="T1" fmla="*/ 34312 h 127"/>
              <a:gd name="T2" fmla="*/ 498883 w 183"/>
              <a:gd name="T3" fmla="*/ 11437 h 127"/>
              <a:gd name="T4" fmla="*/ 449376 w 183"/>
              <a:gd name="T5" fmla="*/ 22875 h 127"/>
              <a:gd name="T6" fmla="*/ 407485 w 183"/>
              <a:gd name="T7" fmla="*/ 7625 h 127"/>
              <a:gd name="T8" fmla="*/ 373210 w 183"/>
              <a:gd name="T9" fmla="*/ 41937 h 127"/>
              <a:gd name="T10" fmla="*/ 331319 w 183"/>
              <a:gd name="T11" fmla="*/ 57187 h 127"/>
              <a:gd name="T12" fmla="*/ 304661 w 183"/>
              <a:gd name="T13" fmla="*/ 106750 h 127"/>
              <a:gd name="T14" fmla="*/ 262770 w 183"/>
              <a:gd name="T15" fmla="*/ 87687 h 127"/>
              <a:gd name="T16" fmla="*/ 186605 w 183"/>
              <a:gd name="T17" fmla="*/ 64812 h 127"/>
              <a:gd name="T18" fmla="*/ 140906 w 183"/>
              <a:gd name="T19" fmla="*/ 61000 h 127"/>
              <a:gd name="T20" fmla="*/ 121865 w 183"/>
              <a:gd name="T21" fmla="*/ 57187 h 127"/>
              <a:gd name="T22" fmla="*/ 76165 w 183"/>
              <a:gd name="T23" fmla="*/ 41937 h 127"/>
              <a:gd name="T24" fmla="*/ 22850 w 183"/>
              <a:gd name="T25" fmla="*/ 57187 h 127"/>
              <a:gd name="T26" fmla="*/ 15233 w 183"/>
              <a:gd name="T27" fmla="*/ 83875 h 127"/>
              <a:gd name="T28" fmla="*/ 11425 w 183"/>
              <a:gd name="T29" fmla="*/ 110562 h 127"/>
              <a:gd name="T30" fmla="*/ 19041 w 183"/>
              <a:gd name="T31" fmla="*/ 137250 h 127"/>
              <a:gd name="T32" fmla="*/ 7617 w 183"/>
              <a:gd name="T33" fmla="*/ 156312 h 127"/>
              <a:gd name="T34" fmla="*/ 0 w 183"/>
              <a:gd name="T35" fmla="*/ 171562 h 127"/>
              <a:gd name="T36" fmla="*/ 60932 w 183"/>
              <a:gd name="T37" fmla="*/ 163937 h 127"/>
              <a:gd name="T38" fmla="*/ 87590 w 183"/>
              <a:gd name="T39" fmla="*/ 171562 h 127"/>
              <a:gd name="T40" fmla="*/ 110440 w 183"/>
              <a:gd name="T41" fmla="*/ 179187 h 127"/>
              <a:gd name="T42" fmla="*/ 133289 w 183"/>
              <a:gd name="T43" fmla="*/ 186812 h 127"/>
              <a:gd name="T44" fmla="*/ 178989 w 183"/>
              <a:gd name="T45" fmla="*/ 175375 h 127"/>
              <a:gd name="T46" fmla="*/ 201838 w 183"/>
              <a:gd name="T47" fmla="*/ 183000 h 127"/>
              <a:gd name="T48" fmla="*/ 232304 w 183"/>
              <a:gd name="T49" fmla="*/ 205875 h 127"/>
              <a:gd name="T50" fmla="*/ 270387 w 183"/>
              <a:gd name="T51" fmla="*/ 213500 h 127"/>
              <a:gd name="T52" fmla="*/ 354169 w 183"/>
              <a:gd name="T53" fmla="*/ 282125 h 127"/>
              <a:gd name="T54" fmla="*/ 369402 w 183"/>
              <a:gd name="T55" fmla="*/ 308812 h 127"/>
              <a:gd name="T56" fmla="*/ 411293 w 183"/>
              <a:gd name="T57" fmla="*/ 354562 h 127"/>
              <a:gd name="T58" fmla="*/ 460800 w 183"/>
              <a:gd name="T59" fmla="*/ 358375 h 127"/>
              <a:gd name="T60" fmla="*/ 479842 w 183"/>
              <a:gd name="T61" fmla="*/ 358375 h 127"/>
              <a:gd name="T62" fmla="*/ 521733 w 183"/>
              <a:gd name="T63" fmla="*/ 373625 h 127"/>
              <a:gd name="T64" fmla="*/ 491267 w 183"/>
              <a:gd name="T65" fmla="*/ 449875 h 127"/>
              <a:gd name="T66" fmla="*/ 476033 w 183"/>
              <a:gd name="T67" fmla="*/ 480375 h 127"/>
              <a:gd name="T68" fmla="*/ 517924 w 183"/>
              <a:gd name="T69" fmla="*/ 476562 h 127"/>
              <a:gd name="T70" fmla="*/ 536966 w 183"/>
              <a:gd name="T71" fmla="*/ 468937 h 127"/>
              <a:gd name="T72" fmla="*/ 597898 w 183"/>
              <a:gd name="T73" fmla="*/ 407937 h 127"/>
              <a:gd name="T74" fmla="*/ 647406 w 183"/>
              <a:gd name="T75" fmla="*/ 366000 h 127"/>
              <a:gd name="T76" fmla="*/ 639789 w 183"/>
              <a:gd name="T77" fmla="*/ 354562 h 127"/>
              <a:gd name="T78" fmla="*/ 655022 w 183"/>
              <a:gd name="T79" fmla="*/ 327875 h 127"/>
              <a:gd name="T80" fmla="*/ 666447 w 183"/>
              <a:gd name="T81" fmla="*/ 289750 h 127"/>
              <a:gd name="T82" fmla="*/ 666447 w 183"/>
              <a:gd name="T83" fmla="*/ 255437 h 127"/>
              <a:gd name="T84" fmla="*/ 666447 w 183"/>
              <a:gd name="T85" fmla="*/ 232562 h 127"/>
              <a:gd name="T86" fmla="*/ 677872 w 183"/>
              <a:gd name="T87" fmla="*/ 236375 h 127"/>
              <a:gd name="T88" fmla="*/ 670255 w 183"/>
              <a:gd name="T89" fmla="*/ 259250 h 127"/>
              <a:gd name="T90" fmla="*/ 685488 w 183"/>
              <a:gd name="T91" fmla="*/ 244000 h 127"/>
              <a:gd name="T92" fmla="*/ 696913 w 183"/>
              <a:gd name="T93" fmla="*/ 224937 h 127"/>
              <a:gd name="T94" fmla="*/ 685488 w 183"/>
              <a:gd name="T95" fmla="*/ 209687 h 127"/>
              <a:gd name="T96" fmla="*/ 677872 w 183"/>
              <a:gd name="T97" fmla="*/ 224937 h 127"/>
              <a:gd name="T98" fmla="*/ 666447 w 183"/>
              <a:gd name="T99" fmla="*/ 217312 h 127"/>
              <a:gd name="T100" fmla="*/ 674063 w 183"/>
              <a:gd name="T101" fmla="*/ 198250 h 127"/>
              <a:gd name="T102" fmla="*/ 666447 w 183"/>
              <a:gd name="T103" fmla="*/ 183000 h 127"/>
              <a:gd name="T104" fmla="*/ 670255 w 183"/>
              <a:gd name="T105" fmla="*/ 152500 h 127"/>
              <a:gd name="T106" fmla="*/ 658830 w 183"/>
              <a:gd name="T107" fmla="*/ 102937 h 127"/>
              <a:gd name="T108" fmla="*/ 674063 w 183"/>
              <a:gd name="T109" fmla="*/ 57187 h 127"/>
              <a:gd name="T110" fmla="*/ 662639 w 183"/>
              <a:gd name="T111" fmla="*/ 38125 h 127"/>
              <a:gd name="T112" fmla="*/ 647406 w 183"/>
              <a:gd name="T113" fmla="*/ 38125 h 127"/>
              <a:gd name="T114" fmla="*/ 674063 w 183"/>
              <a:gd name="T115" fmla="*/ 0 h 127"/>
              <a:gd name="T116" fmla="*/ 578857 w 183"/>
              <a:gd name="T117" fmla="*/ 15250 h 1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3" h="127">
                <a:moveTo>
                  <a:pt x="152" y="4"/>
                </a:moveTo>
                <a:cubicBezTo>
                  <a:pt x="152" y="4"/>
                  <a:pt x="145" y="9"/>
                  <a:pt x="145" y="9"/>
                </a:cubicBezTo>
                <a:cubicBezTo>
                  <a:pt x="140" y="9"/>
                  <a:pt x="140" y="9"/>
                  <a:pt x="140" y="9"/>
                </a:cubicBezTo>
                <a:cubicBezTo>
                  <a:pt x="131" y="3"/>
                  <a:pt x="131" y="3"/>
                  <a:pt x="131" y="3"/>
                </a:cubicBezTo>
                <a:cubicBezTo>
                  <a:pt x="121" y="2"/>
                  <a:pt x="121" y="2"/>
                  <a:pt x="121" y="2"/>
                </a:cubicBezTo>
                <a:cubicBezTo>
                  <a:pt x="118" y="6"/>
                  <a:pt x="118" y="6"/>
                  <a:pt x="118" y="6"/>
                </a:cubicBezTo>
                <a:cubicBezTo>
                  <a:pt x="111" y="2"/>
                  <a:pt x="111" y="2"/>
                  <a:pt x="111" y="2"/>
                </a:cubicBezTo>
                <a:cubicBezTo>
                  <a:pt x="107" y="2"/>
                  <a:pt x="107" y="2"/>
                  <a:pt x="107" y="2"/>
                </a:cubicBezTo>
                <a:cubicBezTo>
                  <a:pt x="104" y="10"/>
                  <a:pt x="104" y="10"/>
                  <a:pt x="104" y="10"/>
                </a:cubicBezTo>
                <a:cubicBezTo>
                  <a:pt x="104" y="10"/>
                  <a:pt x="98" y="11"/>
                  <a:pt x="98" y="11"/>
                </a:cubicBezTo>
                <a:cubicBezTo>
                  <a:pt x="97" y="11"/>
                  <a:pt x="89" y="10"/>
                  <a:pt x="89" y="10"/>
                </a:cubicBezTo>
                <a:cubicBezTo>
                  <a:pt x="88" y="10"/>
                  <a:pt x="87" y="15"/>
                  <a:pt x="87" y="15"/>
                </a:cubicBezTo>
                <a:cubicBezTo>
                  <a:pt x="87" y="24"/>
                  <a:pt x="87" y="24"/>
                  <a:pt x="87" y="24"/>
                </a:cubicBezTo>
                <a:cubicBezTo>
                  <a:pt x="80" y="28"/>
                  <a:pt x="80" y="28"/>
                  <a:pt x="80" y="28"/>
                </a:cubicBezTo>
                <a:cubicBezTo>
                  <a:pt x="77" y="25"/>
                  <a:pt x="77" y="25"/>
                  <a:pt x="77" y="25"/>
                </a:cubicBezTo>
                <a:cubicBezTo>
                  <a:pt x="77" y="25"/>
                  <a:pt x="70" y="24"/>
                  <a:pt x="69" y="23"/>
                </a:cubicBezTo>
                <a:cubicBezTo>
                  <a:pt x="68" y="23"/>
                  <a:pt x="60" y="19"/>
                  <a:pt x="60" y="19"/>
                </a:cubicBezTo>
                <a:cubicBezTo>
                  <a:pt x="49" y="17"/>
                  <a:pt x="49" y="17"/>
                  <a:pt x="49" y="17"/>
                </a:cubicBezTo>
                <a:cubicBezTo>
                  <a:pt x="43" y="16"/>
                  <a:pt x="43" y="16"/>
                  <a:pt x="43" y="16"/>
                </a:cubicBezTo>
                <a:cubicBezTo>
                  <a:pt x="37" y="16"/>
                  <a:pt x="37" y="16"/>
                  <a:pt x="37" y="16"/>
                </a:cubicBezTo>
                <a:cubicBezTo>
                  <a:pt x="36" y="13"/>
                  <a:pt x="36" y="13"/>
                  <a:pt x="36" y="13"/>
                </a:cubicBezTo>
                <a:cubicBezTo>
                  <a:pt x="32" y="15"/>
                  <a:pt x="32" y="15"/>
                  <a:pt x="32" y="15"/>
                </a:cubicBezTo>
                <a:cubicBezTo>
                  <a:pt x="27" y="16"/>
                  <a:pt x="27" y="16"/>
                  <a:pt x="27" y="16"/>
                </a:cubicBezTo>
                <a:cubicBezTo>
                  <a:pt x="20" y="11"/>
                  <a:pt x="20" y="11"/>
                  <a:pt x="20" y="11"/>
                </a:cubicBezTo>
                <a:cubicBezTo>
                  <a:pt x="6" y="10"/>
                  <a:pt x="6" y="10"/>
                  <a:pt x="6" y="10"/>
                </a:cubicBezTo>
                <a:cubicBezTo>
                  <a:pt x="6" y="10"/>
                  <a:pt x="6" y="14"/>
                  <a:pt x="6" y="15"/>
                </a:cubicBezTo>
                <a:cubicBezTo>
                  <a:pt x="6" y="15"/>
                  <a:pt x="5" y="17"/>
                  <a:pt x="5" y="18"/>
                </a:cubicBezTo>
                <a:cubicBezTo>
                  <a:pt x="5" y="19"/>
                  <a:pt x="4" y="22"/>
                  <a:pt x="4" y="22"/>
                </a:cubicBezTo>
                <a:cubicBezTo>
                  <a:pt x="4" y="23"/>
                  <a:pt x="3" y="24"/>
                  <a:pt x="3" y="25"/>
                </a:cubicBezTo>
                <a:cubicBezTo>
                  <a:pt x="3" y="26"/>
                  <a:pt x="3" y="28"/>
                  <a:pt x="3" y="29"/>
                </a:cubicBezTo>
                <a:cubicBezTo>
                  <a:pt x="3" y="30"/>
                  <a:pt x="3" y="31"/>
                  <a:pt x="4" y="32"/>
                </a:cubicBezTo>
                <a:cubicBezTo>
                  <a:pt x="4" y="32"/>
                  <a:pt x="5" y="35"/>
                  <a:pt x="5" y="36"/>
                </a:cubicBezTo>
                <a:cubicBezTo>
                  <a:pt x="5" y="36"/>
                  <a:pt x="5" y="38"/>
                  <a:pt x="5" y="39"/>
                </a:cubicBezTo>
                <a:cubicBezTo>
                  <a:pt x="5" y="39"/>
                  <a:pt x="2" y="41"/>
                  <a:pt x="2" y="41"/>
                </a:cubicBezTo>
                <a:cubicBezTo>
                  <a:pt x="2" y="41"/>
                  <a:pt x="1" y="43"/>
                  <a:pt x="1" y="43"/>
                </a:cubicBezTo>
                <a:cubicBezTo>
                  <a:pt x="0" y="44"/>
                  <a:pt x="0" y="45"/>
                  <a:pt x="0" y="45"/>
                </a:cubicBezTo>
                <a:cubicBezTo>
                  <a:pt x="0" y="45"/>
                  <a:pt x="7" y="46"/>
                  <a:pt x="8" y="46"/>
                </a:cubicBezTo>
                <a:cubicBezTo>
                  <a:pt x="8" y="46"/>
                  <a:pt x="14" y="44"/>
                  <a:pt x="16" y="43"/>
                </a:cubicBezTo>
                <a:cubicBezTo>
                  <a:pt x="18" y="42"/>
                  <a:pt x="18" y="45"/>
                  <a:pt x="18" y="45"/>
                </a:cubicBezTo>
                <a:cubicBezTo>
                  <a:pt x="19" y="46"/>
                  <a:pt x="23" y="45"/>
                  <a:pt x="23" y="45"/>
                </a:cubicBezTo>
                <a:cubicBezTo>
                  <a:pt x="25" y="43"/>
                  <a:pt x="25" y="43"/>
                  <a:pt x="25" y="43"/>
                </a:cubicBezTo>
                <a:cubicBezTo>
                  <a:pt x="29" y="47"/>
                  <a:pt x="29" y="47"/>
                  <a:pt x="29" y="47"/>
                </a:cubicBezTo>
                <a:cubicBezTo>
                  <a:pt x="33" y="46"/>
                  <a:pt x="33" y="46"/>
                  <a:pt x="33" y="46"/>
                </a:cubicBezTo>
                <a:cubicBezTo>
                  <a:pt x="35" y="49"/>
                  <a:pt x="35" y="49"/>
                  <a:pt x="35" y="49"/>
                </a:cubicBezTo>
                <a:cubicBezTo>
                  <a:pt x="35" y="49"/>
                  <a:pt x="40" y="49"/>
                  <a:pt x="41" y="49"/>
                </a:cubicBezTo>
                <a:cubicBezTo>
                  <a:pt x="43" y="48"/>
                  <a:pt x="46" y="46"/>
                  <a:pt x="47" y="46"/>
                </a:cubicBezTo>
                <a:cubicBezTo>
                  <a:pt x="47" y="46"/>
                  <a:pt x="50" y="51"/>
                  <a:pt x="50" y="51"/>
                </a:cubicBezTo>
                <a:cubicBezTo>
                  <a:pt x="53" y="48"/>
                  <a:pt x="53" y="48"/>
                  <a:pt x="53" y="48"/>
                </a:cubicBezTo>
                <a:cubicBezTo>
                  <a:pt x="53" y="48"/>
                  <a:pt x="55" y="49"/>
                  <a:pt x="56" y="50"/>
                </a:cubicBezTo>
                <a:cubicBezTo>
                  <a:pt x="57" y="51"/>
                  <a:pt x="60" y="53"/>
                  <a:pt x="61" y="54"/>
                </a:cubicBezTo>
                <a:cubicBezTo>
                  <a:pt x="63" y="55"/>
                  <a:pt x="65" y="58"/>
                  <a:pt x="65" y="58"/>
                </a:cubicBezTo>
                <a:cubicBezTo>
                  <a:pt x="71" y="56"/>
                  <a:pt x="71" y="56"/>
                  <a:pt x="71" y="56"/>
                </a:cubicBezTo>
                <a:cubicBezTo>
                  <a:pt x="93" y="70"/>
                  <a:pt x="93" y="70"/>
                  <a:pt x="93" y="70"/>
                </a:cubicBezTo>
                <a:cubicBezTo>
                  <a:pt x="93" y="74"/>
                  <a:pt x="93" y="74"/>
                  <a:pt x="93" y="74"/>
                </a:cubicBezTo>
                <a:cubicBezTo>
                  <a:pt x="93" y="74"/>
                  <a:pt x="98" y="78"/>
                  <a:pt x="98" y="78"/>
                </a:cubicBezTo>
                <a:cubicBezTo>
                  <a:pt x="98" y="79"/>
                  <a:pt x="97" y="81"/>
                  <a:pt x="97" y="81"/>
                </a:cubicBezTo>
                <a:cubicBezTo>
                  <a:pt x="102" y="81"/>
                  <a:pt x="102" y="81"/>
                  <a:pt x="102" y="81"/>
                </a:cubicBezTo>
                <a:cubicBezTo>
                  <a:pt x="108" y="93"/>
                  <a:pt x="108" y="93"/>
                  <a:pt x="108" y="93"/>
                </a:cubicBezTo>
                <a:cubicBezTo>
                  <a:pt x="108" y="93"/>
                  <a:pt x="118" y="92"/>
                  <a:pt x="119" y="92"/>
                </a:cubicBezTo>
                <a:cubicBezTo>
                  <a:pt x="120" y="92"/>
                  <a:pt x="121" y="94"/>
                  <a:pt x="121" y="94"/>
                </a:cubicBezTo>
                <a:cubicBezTo>
                  <a:pt x="124" y="93"/>
                  <a:pt x="124" y="93"/>
                  <a:pt x="124" y="93"/>
                </a:cubicBezTo>
                <a:cubicBezTo>
                  <a:pt x="126" y="94"/>
                  <a:pt x="126" y="94"/>
                  <a:pt x="126" y="94"/>
                </a:cubicBezTo>
                <a:cubicBezTo>
                  <a:pt x="137" y="94"/>
                  <a:pt x="137" y="94"/>
                  <a:pt x="137" y="94"/>
                </a:cubicBezTo>
                <a:cubicBezTo>
                  <a:pt x="137" y="98"/>
                  <a:pt x="137" y="98"/>
                  <a:pt x="137" y="98"/>
                </a:cubicBezTo>
                <a:cubicBezTo>
                  <a:pt x="137" y="98"/>
                  <a:pt x="130" y="104"/>
                  <a:pt x="130" y="105"/>
                </a:cubicBezTo>
                <a:cubicBezTo>
                  <a:pt x="130" y="105"/>
                  <a:pt x="129" y="118"/>
                  <a:pt x="129" y="118"/>
                </a:cubicBezTo>
                <a:cubicBezTo>
                  <a:pt x="123" y="122"/>
                  <a:pt x="123" y="122"/>
                  <a:pt x="123" y="122"/>
                </a:cubicBezTo>
                <a:cubicBezTo>
                  <a:pt x="125" y="126"/>
                  <a:pt x="125" y="126"/>
                  <a:pt x="125" y="126"/>
                </a:cubicBezTo>
                <a:cubicBezTo>
                  <a:pt x="130" y="122"/>
                  <a:pt x="130" y="122"/>
                  <a:pt x="130" y="122"/>
                </a:cubicBezTo>
                <a:cubicBezTo>
                  <a:pt x="136" y="125"/>
                  <a:pt x="136" y="125"/>
                  <a:pt x="136" y="125"/>
                </a:cubicBezTo>
                <a:cubicBezTo>
                  <a:pt x="138" y="127"/>
                  <a:pt x="138" y="127"/>
                  <a:pt x="138" y="127"/>
                </a:cubicBezTo>
                <a:cubicBezTo>
                  <a:pt x="139" y="126"/>
                  <a:pt x="140" y="124"/>
                  <a:pt x="141" y="123"/>
                </a:cubicBezTo>
                <a:cubicBezTo>
                  <a:pt x="143" y="121"/>
                  <a:pt x="146" y="117"/>
                  <a:pt x="147" y="115"/>
                </a:cubicBezTo>
                <a:cubicBezTo>
                  <a:pt x="149" y="114"/>
                  <a:pt x="155" y="109"/>
                  <a:pt x="157" y="107"/>
                </a:cubicBezTo>
                <a:cubicBezTo>
                  <a:pt x="159" y="105"/>
                  <a:pt x="165" y="102"/>
                  <a:pt x="167" y="100"/>
                </a:cubicBezTo>
                <a:cubicBezTo>
                  <a:pt x="169" y="99"/>
                  <a:pt x="170" y="97"/>
                  <a:pt x="170" y="96"/>
                </a:cubicBezTo>
                <a:cubicBezTo>
                  <a:pt x="170" y="95"/>
                  <a:pt x="170" y="93"/>
                  <a:pt x="170" y="93"/>
                </a:cubicBezTo>
                <a:cubicBezTo>
                  <a:pt x="170" y="93"/>
                  <a:pt x="168" y="94"/>
                  <a:pt x="168" y="93"/>
                </a:cubicBezTo>
                <a:cubicBezTo>
                  <a:pt x="168" y="92"/>
                  <a:pt x="168" y="90"/>
                  <a:pt x="168" y="89"/>
                </a:cubicBezTo>
                <a:cubicBezTo>
                  <a:pt x="169" y="88"/>
                  <a:pt x="172" y="87"/>
                  <a:pt x="172" y="86"/>
                </a:cubicBezTo>
                <a:cubicBezTo>
                  <a:pt x="173" y="84"/>
                  <a:pt x="173" y="82"/>
                  <a:pt x="174" y="80"/>
                </a:cubicBezTo>
                <a:cubicBezTo>
                  <a:pt x="174" y="79"/>
                  <a:pt x="175" y="78"/>
                  <a:pt x="175" y="76"/>
                </a:cubicBezTo>
                <a:cubicBezTo>
                  <a:pt x="175" y="75"/>
                  <a:pt x="175" y="72"/>
                  <a:pt x="175" y="71"/>
                </a:cubicBezTo>
                <a:cubicBezTo>
                  <a:pt x="175" y="71"/>
                  <a:pt x="175" y="68"/>
                  <a:pt x="175" y="67"/>
                </a:cubicBezTo>
                <a:cubicBezTo>
                  <a:pt x="175" y="67"/>
                  <a:pt x="175" y="63"/>
                  <a:pt x="175" y="63"/>
                </a:cubicBezTo>
                <a:cubicBezTo>
                  <a:pt x="175" y="62"/>
                  <a:pt x="175" y="62"/>
                  <a:pt x="175" y="61"/>
                </a:cubicBezTo>
                <a:cubicBezTo>
                  <a:pt x="176" y="61"/>
                  <a:pt x="178" y="61"/>
                  <a:pt x="178" y="61"/>
                </a:cubicBezTo>
                <a:cubicBezTo>
                  <a:pt x="178" y="61"/>
                  <a:pt x="178" y="61"/>
                  <a:pt x="178" y="62"/>
                </a:cubicBezTo>
                <a:cubicBezTo>
                  <a:pt x="178" y="63"/>
                  <a:pt x="177" y="64"/>
                  <a:pt x="177" y="65"/>
                </a:cubicBezTo>
                <a:cubicBezTo>
                  <a:pt x="176" y="66"/>
                  <a:pt x="176" y="67"/>
                  <a:pt x="176" y="68"/>
                </a:cubicBezTo>
                <a:cubicBezTo>
                  <a:pt x="177" y="69"/>
                  <a:pt x="177" y="70"/>
                  <a:pt x="178" y="68"/>
                </a:cubicBezTo>
                <a:cubicBezTo>
                  <a:pt x="178" y="67"/>
                  <a:pt x="179" y="65"/>
                  <a:pt x="180" y="64"/>
                </a:cubicBezTo>
                <a:cubicBezTo>
                  <a:pt x="180" y="63"/>
                  <a:pt x="181" y="62"/>
                  <a:pt x="181" y="61"/>
                </a:cubicBezTo>
                <a:cubicBezTo>
                  <a:pt x="182" y="60"/>
                  <a:pt x="183" y="60"/>
                  <a:pt x="183" y="59"/>
                </a:cubicBezTo>
                <a:cubicBezTo>
                  <a:pt x="183" y="58"/>
                  <a:pt x="183" y="56"/>
                  <a:pt x="182" y="55"/>
                </a:cubicBezTo>
                <a:cubicBezTo>
                  <a:pt x="182" y="55"/>
                  <a:pt x="181" y="54"/>
                  <a:pt x="180" y="55"/>
                </a:cubicBezTo>
                <a:cubicBezTo>
                  <a:pt x="179" y="56"/>
                  <a:pt x="179" y="57"/>
                  <a:pt x="179" y="58"/>
                </a:cubicBezTo>
                <a:cubicBezTo>
                  <a:pt x="178" y="58"/>
                  <a:pt x="179" y="59"/>
                  <a:pt x="178" y="59"/>
                </a:cubicBezTo>
                <a:cubicBezTo>
                  <a:pt x="177" y="60"/>
                  <a:pt x="175" y="60"/>
                  <a:pt x="175" y="59"/>
                </a:cubicBezTo>
                <a:cubicBezTo>
                  <a:pt x="175" y="58"/>
                  <a:pt x="175" y="57"/>
                  <a:pt x="175" y="57"/>
                </a:cubicBezTo>
                <a:cubicBezTo>
                  <a:pt x="176" y="56"/>
                  <a:pt x="176" y="56"/>
                  <a:pt x="177" y="55"/>
                </a:cubicBezTo>
                <a:cubicBezTo>
                  <a:pt x="177" y="55"/>
                  <a:pt x="178" y="53"/>
                  <a:pt x="177" y="52"/>
                </a:cubicBezTo>
                <a:cubicBezTo>
                  <a:pt x="176" y="51"/>
                  <a:pt x="176" y="50"/>
                  <a:pt x="176" y="49"/>
                </a:cubicBezTo>
                <a:cubicBezTo>
                  <a:pt x="175" y="48"/>
                  <a:pt x="175" y="48"/>
                  <a:pt x="175" y="48"/>
                </a:cubicBezTo>
                <a:cubicBezTo>
                  <a:pt x="176" y="47"/>
                  <a:pt x="177" y="44"/>
                  <a:pt x="177" y="43"/>
                </a:cubicBezTo>
                <a:cubicBezTo>
                  <a:pt x="177" y="42"/>
                  <a:pt x="176" y="40"/>
                  <a:pt x="176" y="40"/>
                </a:cubicBezTo>
                <a:cubicBezTo>
                  <a:pt x="176" y="39"/>
                  <a:pt x="175" y="32"/>
                  <a:pt x="174" y="32"/>
                </a:cubicBezTo>
                <a:cubicBezTo>
                  <a:pt x="174" y="31"/>
                  <a:pt x="173" y="29"/>
                  <a:pt x="173" y="27"/>
                </a:cubicBezTo>
                <a:cubicBezTo>
                  <a:pt x="173" y="25"/>
                  <a:pt x="174" y="23"/>
                  <a:pt x="175" y="21"/>
                </a:cubicBezTo>
                <a:cubicBezTo>
                  <a:pt x="176" y="19"/>
                  <a:pt x="177" y="16"/>
                  <a:pt x="177" y="15"/>
                </a:cubicBezTo>
                <a:cubicBezTo>
                  <a:pt x="178" y="13"/>
                  <a:pt x="179" y="11"/>
                  <a:pt x="179" y="10"/>
                </a:cubicBezTo>
                <a:cubicBezTo>
                  <a:pt x="178" y="10"/>
                  <a:pt x="175" y="9"/>
                  <a:pt x="174" y="10"/>
                </a:cubicBezTo>
                <a:cubicBezTo>
                  <a:pt x="173" y="12"/>
                  <a:pt x="171" y="15"/>
                  <a:pt x="170" y="14"/>
                </a:cubicBezTo>
                <a:cubicBezTo>
                  <a:pt x="170" y="14"/>
                  <a:pt x="169" y="11"/>
                  <a:pt x="170" y="10"/>
                </a:cubicBezTo>
                <a:cubicBezTo>
                  <a:pt x="171" y="9"/>
                  <a:pt x="174" y="8"/>
                  <a:pt x="175" y="7"/>
                </a:cubicBezTo>
                <a:cubicBezTo>
                  <a:pt x="176" y="6"/>
                  <a:pt x="176" y="2"/>
                  <a:pt x="177" y="0"/>
                </a:cubicBezTo>
                <a:cubicBezTo>
                  <a:pt x="162" y="2"/>
                  <a:pt x="162" y="2"/>
                  <a:pt x="162" y="2"/>
                </a:cubicBezTo>
                <a:cubicBezTo>
                  <a:pt x="162" y="2"/>
                  <a:pt x="153" y="4"/>
                  <a:pt x="152" y="4"/>
                </a:cubicBezTo>
                <a:close/>
              </a:path>
            </a:pathLst>
          </a:custGeom>
          <a:solidFill>
            <a:schemeClr val="accent2">
              <a:lumMod val="60000"/>
              <a:lumOff val="40000"/>
            </a:schemeClr>
          </a:solidFill>
          <a:ln w="7938" cap="rnd">
            <a:solidFill>
              <a:schemeClr val="bg1">
                <a:lumMod val="95000"/>
              </a:schemeClr>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028" name="Freeform 10">
            <a:extLst>
              <a:ext uri="{FF2B5EF4-FFF2-40B4-BE49-F238E27FC236}">
                <a16:creationId xmlns:a16="http://schemas.microsoft.com/office/drawing/2014/main" id="{9E2273D7-E4BE-5A11-7DEB-F2E586F5C2E9}"/>
              </a:ext>
            </a:extLst>
          </p:cNvPr>
          <p:cNvSpPr>
            <a:spLocks/>
          </p:cNvSpPr>
          <p:nvPr/>
        </p:nvSpPr>
        <p:spPr bwMode="auto">
          <a:xfrm>
            <a:off x="1628370" y="5551985"/>
            <a:ext cx="752015" cy="791980"/>
          </a:xfrm>
          <a:custGeom>
            <a:avLst/>
            <a:gdLst>
              <a:gd name="T0" fmla="*/ 967434 w 263"/>
              <a:gd name="T1" fmla="*/ 289466 h 258"/>
              <a:gd name="T2" fmla="*/ 956007 w 263"/>
              <a:gd name="T3" fmla="*/ 198056 h 258"/>
              <a:gd name="T4" fmla="*/ 887449 w 263"/>
              <a:gd name="T5" fmla="*/ 194247 h 258"/>
              <a:gd name="T6" fmla="*/ 830317 w 263"/>
              <a:gd name="T7" fmla="*/ 121881 h 258"/>
              <a:gd name="T8" fmla="*/ 708436 w 263"/>
              <a:gd name="T9" fmla="*/ 45705 h 258"/>
              <a:gd name="T10" fmla="*/ 655113 w 263"/>
              <a:gd name="T11" fmla="*/ 15235 h 258"/>
              <a:gd name="T12" fmla="*/ 586554 w 263"/>
              <a:gd name="T13" fmla="*/ 19044 h 258"/>
              <a:gd name="T14" fmla="*/ 537040 w 263"/>
              <a:gd name="T15" fmla="*/ 3809 h 258"/>
              <a:gd name="T16" fmla="*/ 445629 w 263"/>
              <a:gd name="T17" fmla="*/ 26661 h 258"/>
              <a:gd name="T18" fmla="*/ 415159 w 263"/>
              <a:gd name="T19" fmla="*/ 49514 h 258"/>
              <a:gd name="T20" fmla="*/ 377071 w 263"/>
              <a:gd name="T21" fmla="*/ 53323 h 258"/>
              <a:gd name="T22" fmla="*/ 346600 w 263"/>
              <a:gd name="T23" fmla="*/ 64749 h 258"/>
              <a:gd name="T24" fmla="*/ 319939 w 263"/>
              <a:gd name="T25" fmla="*/ 110454 h 258"/>
              <a:gd name="T26" fmla="*/ 251380 w 263"/>
              <a:gd name="T27" fmla="*/ 152351 h 258"/>
              <a:gd name="T28" fmla="*/ 239954 w 263"/>
              <a:gd name="T29" fmla="*/ 186630 h 258"/>
              <a:gd name="T30" fmla="*/ 205675 w 263"/>
              <a:gd name="T31" fmla="*/ 201865 h 258"/>
              <a:gd name="T32" fmla="*/ 148543 w 263"/>
              <a:gd name="T33" fmla="*/ 278040 h 258"/>
              <a:gd name="T34" fmla="*/ 102837 w 263"/>
              <a:gd name="T35" fmla="*/ 331363 h 258"/>
              <a:gd name="T36" fmla="*/ 34279 w 263"/>
              <a:gd name="T37" fmla="*/ 399921 h 258"/>
              <a:gd name="T38" fmla="*/ 0 w 263"/>
              <a:gd name="T39" fmla="*/ 449435 h 258"/>
              <a:gd name="T40" fmla="*/ 49514 w 263"/>
              <a:gd name="T41" fmla="*/ 457052 h 258"/>
              <a:gd name="T42" fmla="*/ 167587 w 263"/>
              <a:gd name="T43" fmla="*/ 506566 h 258"/>
              <a:gd name="T44" fmla="*/ 243763 w 263"/>
              <a:gd name="T45" fmla="*/ 563698 h 258"/>
              <a:gd name="T46" fmla="*/ 293277 w 263"/>
              <a:gd name="T47" fmla="*/ 597976 h 258"/>
              <a:gd name="T48" fmla="*/ 346600 w 263"/>
              <a:gd name="T49" fmla="*/ 636064 h 258"/>
              <a:gd name="T50" fmla="*/ 441820 w 263"/>
              <a:gd name="T51" fmla="*/ 704622 h 258"/>
              <a:gd name="T52" fmla="*/ 495143 w 263"/>
              <a:gd name="T53" fmla="*/ 738901 h 258"/>
              <a:gd name="T54" fmla="*/ 517996 w 263"/>
              <a:gd name="T55" fmla="*/ 891252 h 258"/>
              <a:gd name="T56" fmla="*/ 567510 w 263"/>
              <a:gd name="T57" fmla="*/ 952192 h 258"/>
              <a:gd name="T58" fmla="*/ 651304 w 263"/>
              <a:gd name="T59" fmla="*/ 834120 h 258"/>
              <a:gd name="T60" fmla="*/ 693201 w 263"/>
              <a:gd name="T61" fmla="*/ 731283 h 258"/>
              <a:gd name="T62" fmla="*/ 681774 w 263"/>
              <a:gd name="T63" fmla="*/ 693196 h 258"/>
              <a:gd name="T64" fmla="*/ 712245 w 263"/>
              <a:gd name="T65" fmla="*/ 632255 h 258"/>
              <a:gd name="T66" fmla="*/ 765568 w 263"/>
              <a:gd name="T67" fmla="*/ 594168 h 258"/>
              <a:gd name="T68" fmla="*/ 792229 w 263"/>
              <a:gd name="T69" fmla="*/ 544654 h 258"/>
              <a:gd name="T70" fmla="*/ 815082 w 263"/>
              <a:gd name="T71" fmla="*/ 487522 h 258"/>
              <a:gd name="T72" fmla="*/ 807464 w 263"/>
              <a:gd name="T73" fmla="*/ 422773 h 258"/>
              <a:gd name="T74" fmla="*/ 834126 w 263"/>
              <a:gd name="T75" fmla="*/ 476096 h 258"/>
              <a:gd name="T76" fmla="*/ 883640 w 263"/>
              <a:gd name="T77" fmla="*/ 457052 h 258"/>
              <a:gd name="T78" fmla="*/ 883640 w 263"/>
              <a:gd name="T79" fmla="*/ 487522 h 258"/>
              <a:gd name="T80" fmla="*/ 853170 w 263"/>
              <a:gd name="T81" fmla="*/ 552271 h 258"/>
              <a:gd name="T82" fmla="*/ 834126 w 263"/>
              <a:gd name="T83" fmla="*/ 582741 h 258"/>
              <a:gd name="T84" fmla="*/ 792229 w 263"/>
              <a:gd name="T85" fmla="*/ 647490 h 258"/>
              <a:gd name="T86" fmla="*/ 738906 w 263"/>
              <a:gd name="T87" fmla="*/ 693196 h 258"/>
              <a:gd name="T88" fmla="*/ 704627 w 263"/>
              <a:gd name="T89" fmla="*/ 704622 h 258"/>
              <a:gd name="T90" fmla="*/ 716053 w 263"/>
              <a:gd name="T91" fmla="*/ 727475 h 258"/>
              <a:gd name="T92" fmla="*/ 811273 w 263"/>
              <a:gd name="T93" fmla="*/ 655108 h 258"/>
              <a:gd name="T94" fmla="*/ 876023 w 263"/>
              <a:gd name="T95" fmla="*/ 578933 h 258"/>
              <a:gd name="T96" fmla="*/ 940772 w 263"/>
              <a:gd name="T97" fmla="*/ 457052 h 258"/>
              <a:gd name="T98" fmla="*/ 994095 w 263"/>
              <a:gd name="T99" fmla="*/ 338980 h 25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3" h="258">
                <a:moveTo>
                  <a:pt x="255" y="80"/>
                </a:moveTo>
                <a:cubicBezTo>
                  <a:pt x="250" y="84"/>
                  <a:pt x="250" y="84"/>
                  <a:pt x="250" y="84"/>
                </a:cubicBezTo>
                <a:cubicBezTo>
                  <a:pt x="248" y="80"/>
                  <a:pt x="248" y="80"/>
                  <a:pt x="248" y="80"/>
                </a:cubicBezTo>
                <a:cubicBezTo>
                  <a:pt x="254" y="76"/>
                  <a:pt x="254" y="76"/>
                  <a:pt x="254" y="76"/>
                </a:cubicBezTo>
                <a:cubicBezTo>
                  <a:pt x="254" y="76"/>
                  <a:pt x="255" y="63"/>
                  <a:pt x="255" y="63"/>
                </a:cubicBezTo>
                <a:cubicBezTo>
                  <a:pt x="255" y="62"/>
                  <a:pt x="262" y="56"/>
                  <a:pt x="262" y="56"/>
                </a:cubicBezTo>
                <a:cubicBezTo>
                  <a:pt x="262" y="52"/>
                  <a:pt x="262" y="52"/>
                  <a:pt x="262" y="52"/>
                </a:cubicBezTo>
                <a:cubicBezTo>
                  <a:pt x="251" y="52"/>
                  <a:pt x="251" y="52"/>
                  <a:pt x="251" y="52"/>
                </a:cubicBezTo>
                <a:cubicBezTo>
                  <a:pt x="249" y="51"/>
                  <a:pt x="249" y="51"/>
                  <a:pt x="249" y="51"/>
                </a:cubicBezTo>
                <a:cubicBezTo>
                  <a:pt x="246" y="52"/>
                  <a:pt x="246" y="52"/>
                  <a:pt x="246" y="52"/>
                </a:cubicBezTo>
                <a:cubicBezTo>
                  <a:pt x="246" y="52"/>
                  <a:pt x="245" y="50"/>
                  <a:pt x="244" y="50"/>
                </a:cubicBezTo>
                <a:cubicBezTo>
                  <a:pt x="243" y="50"/>
                  <a:pt x="233" y="51"/>
                  <a:pt x="233" y="51"/>
                </a:cubicBezTo>
                <a:cubicBezTo>
                  <a:pt x="227" y="39"/>
                  <a:pt x="227" y="39"/>
                  <a:pt x="227" y="39"/>
                </a:cubicBezTo>
                <a:cubicBezTo>
                  <a:pt x="222" y="39"/>
                  <a:pt x="222" y="39"/>
                  <a:pt x="222" y="39"/>
                </a:cubicBezTo>
                <a:cubicBezTo>
                  <a:pt x="222" y="39"/>
                  <a:pt x="223" y="37"/>
                  <a:pt x="223" y="36"/>
                </a:cubicBezTo>
                <a:cubicBezTo>
                  <a:pt x="223" y="36"/>
                  <a:pt x="218" y="32"/>
                  <a:pt x="218" y="32"/>
                </a:cubicBezTo>
                <a:cubicBezTo>
                  <a:pt x="218" y="28"/>
                  <a:pt x="218" y="28"/>
                  <a:pt x="218" y="28"/>
                </a:cubicBezTo>
                <a:cubicBezTo>
                  <a:pt x="196" y="14"/>
                  <a:pt x="196" y="14"/>
                  <a:pt x="196" y="14"/>
                </a:cubicBezTo>
                <a:cubicBezTo>
                  <a:pt x="190" y="16"/>
                  <a:pt x="190" y="16"/>
                  <a:pt x="190" y="16"/>
                </a:cubicBezTo>
                <a:cubicBezTo>
                  <a:pt x="190" y="16"/>
                  <a:pt x="188" y="13"/>
                  <a:pt x="186" y="12"/>
                </a:cubicBezTo>
                <a:cubicBezTo>
                  <a:pt x="185" y="11"/>
                  <a:pt x="182" y="9"/>
                  <a:pt x="181" y="8"/>
                </a:cubicBezTo>
                <a:cubicBezTo>
                  <a:pt x="180" y="7"/>
                  <a:pt x="178" y="6"/>
                  <a:pt x="178" y="6"/>
                </a:cubicBezTo>
                <a:cubicBezTo>
                  <a:pt x="175" y="9"/>
                  <a:pt x="175" y="9"/>
                  <a:pt x="175" y="9"/>
                </a:cubicBezTo>
                <a:cubicBezTo>
                  <a:pt x="175" y="9"/>
                  <a:pt x="172" y="4"/>
                  <a:pt x="172" y="4"/>
                </a:cubicBezTo>
                <a:cubicBezTo>
                  <a:pt x="171" y="4"/>
                  <a:pt x="168" y="6"/>
                  <a:pt x="166" y="7"/>
                </a:cubicBezTo>
                <a:cubicBezTo>
                  <a:pt x="165" y="7"/>
                  <a:pt x="160" y="7"/>
                  <a:pt x="160" y="7"/>
                </a:cubicBezTo>
                <a:cubicBezTo>
                  <a:pt x="158" y="4"/>
                  <a:pt x="158" y="4"/>
                  <a:pt x="158" y="4"/>
                </a:cubicBezTo>
                <a:cubicBezTo>
                  <a:pt x="154" y="5"/>
                  <a:pt x="154" y="5"/>
                  <a:pt x="154" y="5"/>
                </a:cubicBezTo>
                <a:cubicBezTo>
                  <a:pt x="150" y="1"/>
                  <a:pt x="150" y="1"/>
                  <a:pt x="150" y="1"/>
                </a:cubicBezTo>
                <a:cubicBezTo>
                  <a:pt x="148" y="3"/>
                  <a:pt x="148" y="3"/>
                  <a:pt x="148" y="3"/>
                </a:cubicBezTo>
                <a:cubicBezTo>
                  <a:pt x="148" y="3"/>
                  <a:pt x="144" y="4"/>
                  <a:pt x="143" y="3"/>
                </a:cubicBezTo>
                <a:cubicBezTo>
                  <a:pt x="143" y="3"/>
                  <a:pt x="143" y="0"/>
                  <a:pt x="141" y="1"/>
                </a:cubicBezTo>
                <a:cubicBezTo>
                  <a:pt x="139" y="2"/>
                  <a:pt x="133" y="4"/>
                  <a:pt x="133" y="4"/>
                </a:cubicBezTo>
                <a:cubicBezTo>
                  <a:pt x="132" y="4"/>
                  <a:pt x="125" y="3"/>
                  <a:pt x="125" y="3"/>
                </a:cubicBezTo>
                <a:cubicBezTo>
                  <a:pt x="125" y="3"/>
                  <a:pt x="120" y="4"/>
                  <a:pt x="120" y="4"/>
                </a:cubicBezTo>
                <a:cubicBezTo>
                  <a:pt x="120" y="4"/>
                  <a:pt x="118" y="6"/>
                  <a:pt x="117" y="7"/>
                </a:cubicBezTo>
                <a:cubicBezTo>
                  <a:pt x="117" y="8"/>
                  <a:pt x="115" y="8"/>
                  <a:pt x="115" y="8"/>
                </a:cubicBezTo>
                <a:cubicBezTo>
                  <a:pt x="115" y="8"/>
                  <a:pt x="113" y="8"/>
                  <a:pt x="112" y="8"/>
                </a:cubicBezTo>
                <a:cubicBezTo>
                  <a:pt x="112" y="9"/>
                  <a:pt x="112" y="10"/>
                  <a:pt x="111" y="11"/>
                </a:cubicBezTo>
                <a:cubicBezTo>
                  <a:pt x="110" y="12"/>
                  <a:pt x="110" y="13"/>
                  <a:pt x="109" y="13"/>
                </a:cubicBezTo>
                <a:cubicBezTo>
                  <a:pt x="109" y="13"/>
                  <a:pt x="108" y="13"/>
                  <a:pt x="107" y="13"/>
                </a:cubicBezTo>
                <a:cubicBezTo>
                  <a:pt x="107" y="13"/>
                  <a:pt x="105" y="13"/>
                  <a:pt x="105" y="13"/>
                </a:cubicBezTo>
                <a:cubicBezTo>
                  <a:pt x="105" y="13"/>
                  <a:pt x="103" y="16"/>
                  <a:pt x="102" y="16"/>
                </a:cubicBezTo>
                <a:cubicBezTo>
                  <a:pt x="102" y="16"/>
                  <a:pt x="99" y="14"/>
                  <a:pt x="99" y="14"/>
                </a:cubicBezTo>
                <a:cubicBezTo>
                  <a:pt x="99" y="14"/>
                  <a:pt x="99" y="16"/>
                  <a:pt x="99" y="17"/>
                </a:cubicBezTo>
                <a:cubicBezTo>
                  <a:pt x="98" y="17"/>
                  <a:pt x="97" y="16"/>
                  <a:pt x="96" y="17"/>
                </a:cubicBezTo>
                <a:cubicBezTo>
                  <a:pt x="96" y="18"/>
                  <a:pt x="95" y="18"/>
                  <a:pt x="94" y="18"/>
                </a:cubicBezTo>
                <a:cubicBezTo>
                  <a:pt x="93" y="18"/>
                  <a:pt x="91" y="17"/>
                  <a:pt x="91" y="17"/>
                </a:cubicBezTo>
                <a:cubicBezTo>
                  <a:pt x="91" y="18"/>
                  <a:pt x="91" y="21"/>
                  <a:pt x="91" y="22"/>
                </a:cubicBezTo>
                <a:cubicBezTo>
                  <a:pt x="90" y="23"/>
                  <a:pt x="89" y="26"/>
                  <a:pt x="89" y="26"/>
                </a:cubicBezTo>
                <a:cubicBezTo>
                  <a:pt x="89" y="26"/>
                  <a:pt x="85" y="26"/>
                  <a:pt x="85" y="26"/>
                </a:cubicBezTo>
                <a:cubicBezTo>
                  <a:pt x="85" y="27"/>
                  <a:pt x="84" y="29"/>
                  <a:pt x="84" y="29"/>
                </a:cubicBezTo>
                <a:cubicBezTo>
                  <a:pt x="84" y="29"/>
                  <a:pt x="79" y="29"/>
                  <a:pt x="79" y="30"/>
                </a:cubicBezTo>
                <a:cubicBezTo>
                  <a:pt x="79" y="30"/>
                  <a:pt x="76" y="31"/>
                  <a:pt x="75" y="34"/>
                </a:cubicBezTo>
                <a:cubicBezTo>
                  <a:pt x="73" y="36"/>
                  <a:pt x="71" y="38"/>
                  <a:pt x="71" y="39"/>
                </a:cubicBezTo>
                <a:cubicBezTo>
                  <a:pt x="70" y="40"/>
                  <a:pt x="66" y="40"/>
                  <a:pt x="66" y="40"/>
                </a:cubicBezTo>
                <a:cubicBezTo>
                  <a:pt x="66" y="40"/>
                  <a:pt x="65" y="40"/>
                  <a:pt x="63" y="41"/>
                </a:cubicBezTo>
                <a:cubicBezTo>
                  <a:pt x="61" y="42"/>
                  <a:pt x="60" y="43"/>
                  <a:pt x="60" y="44"/>
                </a:cubicBezTo>
                <a:cubicBezTo>
                  <a:pt x="61" y="44"/>
                  <a:pt x="63" y="46"/>
                  <a:pt x="63" y="46"/>
                </a:cubicBezTo>
                <a:cubicBezTo>
                  <a:pt x="64" y="47"/>
                  <a:pt x="63" y="49"/>
                  <a:pt x="63" y="49"/>
                </a:cubicBezTo>
                <a:cubicBezTo>
                  <a:pt x="63" y="49"/>
                  <a:pt x="62" y="50"/>
                  <a:pt x="61" y="50"/>
                </a:cubicBezTo>
                <a:cubicBezTo>
                  <a:pt x="60" y="49"/>
                  <a:pt x="58" y="49"/>
                  <a:pt x="58" y="49"/>
                </a:cubicBezTo>
                <a:cubicBezTo>
                  <a:pt x="58" y="49"/>
                  <a:pt x="56" y="51"/>
                  <a:pt x="57" y="51"/>
                </a:cubicBezTo>
                <a:cubicBezTo>
                  <a:pt x="57" y="52"/>
                  <a:pt x="55" y="52"/>
                  <a:pt x="54" y="53"/>
                </a:cubicBezTo>
                <a:cubicBezTo>
                  <a:pt x="54" y="53"/>
                  <a:pt x="52" y="57"/>
                  <a:pt x="52" y="57"/>
                </a:cubicBezTo>
                <a:cubicBezTo>
                  <a:pt x="52" y="57"/>
                  <a:pt x="46" y="63"/>
                  <a:pt x="45" y="64"/>
                </a:cubicBezTo>
                <a:cubicBezTo>
                  <a:pt x="45" y="64"/>
                  <a:pt x="41" y="69"/>
                  <a:pt x="40" y="70"/>
                </a:cubicBezTo>
                <a:cubicBezTo>
                  <a:pt x="40" y="70"/>
                  <a:pt x="39" y="72"/>
                  <a:pt x="39" y="73"/>
                </a:cubicBezTo>
                <a:cubicBezTo>
                  <a:pt x="39" y="74"/>
                  <a:pt x="39" y="76"/>
                  <a:pt x="39" y="76"/>
                </a:cubicBezTo>
                <a:cubicBezTo>
                  <a:pt x="39" y="76"/>
                  <a:pt x="36" y="76"/>
                  <a:pt x="35" y="77"/>
                </a:cubicBezTo>
                <a:cubicBezTo>
                  <a:pt x="34" y="77"/>
                  <a:pt x="31" y="80"/>
                  <a:pt x="31" y="81"/>
                </a:cubicBezTo>
                <a:cubicBezTo>
                  <a:pt x="30" y="82"/>
                  <a:pt x="28" y="86"/>
                  <a:pt x="27" y="87"/>
                </a:cubicBezTo>
                <a:cubicBezTo>
                  <a:pt x="26" y="89"/>
                  <a:pt x="23" y="94"/>
                  <a:pt x="22" y="95"/>
                </a:cubicBezTo>
                <a:cubicBezTo>
                  <a:pt x="21" y="96"/>
                  <a:pt x="18" y="99"/>
                  <a:pt x="17" y="99"/>
                </a:cubicBezTo>
                <a:cubicBezTo>
                  <a:pt x="16" y="100"/>
                  <a:pt x="14" y="101"/>
                  <a:pt x="13" y="102"/>
                </a:cubicBezTo>
                <a:cubicBezTo>
                  <a:pt x="12" y="102"/>
                  <a:pt x="9" y="103"/>
                  <a:pt x="9" y="105"/>
                </a:cubicBezTo>
                <a:cubicBezTo>
                  <a:pt x="8" y="106"/>
                  <a:pt x="8" y="109"/>
                  <a:pt x="8" y="110"/>
                </a:cubicBezTo>
                <a:cubicBezTo>
                  <a:pt x="8" y="111"/>
                  <a:pt x="7" y="112"/>
                  <a:pt x="6" y="113"/>
                </a:cubicBezTo>
                <a:cubicBezTo>
                  <a:pt x="6" y="113"/>
                  <a:pt x="4" y="115"/>
                  <a:pt x="3" y="115"/>
                </a:cubicBezTo>
                <a:cubicBezTo>
                  <a:pt x="2" y="116"/>
                  <a:pt x="0" y="118"/>
                  <a:pt x="0" y="118"/>
                </a:cubicBezTo>
                <a:cubicBezTo>
                  <a:pt x="1" y="120"/>
                  <a:pt x="1" y="120"/>
                  <a:pt x="1" y="120"/>
                </a:cubicBezTo>
                <a:cubicBezTo>
                  <a:pt x="1" y="120"/>
                  <a:pt x="4" y="122"/>
                  <a:pt x="4" y="122"/>
                </a:cubicBezTo>
                <a:cubicBezTo>
                  <a:pt x="5" y="122"/>
                  <a:pt x="11" y="122"/>
                  <a:pt x="11" y="122"/>
                </a:cubicBezTo>
                <a:cubicBezTo>
                  <a:pt x="11" y="122"/>
                  <a:pt x="13" y="121"/>
                  <a:pt x="13" y="120"/>
                </a:cubicBezTo>
                <a:cubicBezTo>
                  <a:pt x="13" y="120"/>
                  <a:pt x="15" y="117"/>
                  <a:pt x="16" y="116"/>
                </a:cubicBezTo>
                <a:cubicBezTo>
                  <a:pt x="16" y="115"/>
                  <a:pt x="18" y="114"/>
                  <a:pt x="18" y="114"/>
                </a:cubicBezTo>
                <a:cubicBezTo>
                  <a:pt x="19" y="114"/>
                  <a:pt x="25" y="114"/>
                  <a:pt x="25" y="114"/>
                </a:cubicBezTo>
                <a:cubicBezTo>
                  <a:pt x="25" y="114"/>
                  <a:pt x="43" y="132"/>
                  <a:pt x="44" y="133"/>
                </a:cubicBezTo>
                <a:cubicBezTo>
                  <a:pt x="45" y="134"/>
                  <a:pt x="53" y="144"/>
                  <a:pt x="53" y="144"/>
                </a:cubicBezTo>
                <a:cubicBezTo>
                  <a:pt x="53" y="152"/>
                  <a:pt x="53" y="152"/>
                  <a:pt x="53" y="152"/>
                </a:cubicBezTo>
                <a:cubicBezTo>
                  <a:pt x="58" y="152"/>
                  <a:pt x="58" y="152"/>
                  <a:pt x="58" y="152"/>
                </a:cubicBezTo>
                <a:cubicBezTo>
                  <a:pt x="58" y="152"/>
                  <a:pt x="63" y="148"/>
                  <a:pt x="64" y="148"/>
                </a:cubicBezTo>
                <a:cubicBezTo>
                  <a:pt x="64" y="147"/>
                  <a:pt x="66" y="144"/>
                  <a:pt x="66" y="144"/>
                </a:cubicBezTo>
                <a:cubicBezTo>
                  <a:pt x="71" y="148"/>
                  <a:pt x="71" y="148"/>
                  <a:pt x="71" y="148"/>
                </a:cubicBezTo>
                <a:cubicBezTo>
                  <a:pt x="71" y="148"/>
                  <a:pt x="73" y="150"/>
                  <a:pt x="74" y="150"/>
                </a:cubicBezTo>
                <a:cubicBezTo>
                  <a:pt x="74" y="151"/>
                  <a:pt x="77" y="157"/>
                  <a:pt x="77" y="157"/>
                </a:cubicBezTo>
                <a:cubicBezTo>
                  <a:pt x="77" y="158"/>
                  <a:pt x="79" y="161"/>
                  <a:pt x="79" y="161"/>
                </a:cubicBezTo>
                <a:cubicBezTo>
                  <a:pt x="79" y="161"/>
                  <a:pt x="84" y="163"/>
                  <a:pt x="84" y="163"/>
                </a:cubicBezTo>
                <a:cubicBezTo>
                  <a:pt x="87" y="160"/>
                  <a:pt x="87" y="160"/>
                  <a:pt x="87" y="160"/>
                </a:cubicBezTo>
                <a:cubicBezTo>
                  <a:pt x="87" y="160"/>
                  <a:pt x="91" y="167"/>
                  <a:pt x="91" y="167"/>
                </a:cubicBezTo>
                <a:cubicBezTo>
                  <a:pt x="92" y="167"/>
                  <a:pt x="96" y="168"/>
                  <a:pt x="96" y="168"/>
                </a:cubicBezTo>
                <a:cubicBezTo>
                  <a:pt x="97" y="168"/>
                  <a:pt x="103" y="170"/>
                  <a:pt x="103" y="170"/>
                </a:cubicBezTo>
                <a:cubicBezTo>
                  <a:pt x="104" y="175"/>
                  <a:pt x="104" y="175"/>
                  <a:pt x="104" y="175"/>
                </a:cubicBezTo>
                <a:cubicBezTo>
                  <a:pt x="116" y="185"/>
                  <a:pt x="116" y="185"/>
                  <a:pt x="116" y="185"/>
                </a:cubicBezTo>
                <a:cubicBezTo>
                  <a:pt x="119" y="184"/>
                  <a:pt x="119" y="184"/>
                  <a:pt x="119" y="184"/>
                </a:cubicBezTo>
                <a:cubicBezTo>
                  <a:pt x="119" y="184"/>
                  <a:pt x="121" y="186"/>
                  <a:pt x="122" y="186"/>
                </a:cubicBezTo>
                <a:cubicBezTo>
                  <a:pt x="122" y="187"/>
                  <a:pt x="126" y="190"/>
                  <a:pt x="127" y="190"/>
                </a:cubicBezTo>
                <a:cubicBezTo>
                  <a:pt x="127" y="191"/>
                  <a:pt x="130" y="194"/>
                  <a:pt x="130" y="194"/>
                </a:cubicBezTo>
                <a:cubicBezTo>
                  <a:pt x="130" y="194"/>
                  <a:pt x="131" y="202"/>
                  <a:pt x="131" y="202"/>
                </a:cubicBezTo>
                <a:cubicBezTo>
                  <a:pt x="131" y="203"/>
                  <a:pt x="148" y="215"/>
                  <a:pt x="148" y="215"/>
                </a:cubicBezTo>
                <a:cubicBezTo>
                  <a:pt x="150" y="218"/>
                  <a:pt x="150" y="218"/>
                  <a:pt x="150" y="218"/>
                </a:cubicBezTo>
                <a:cubicBezTo>
                  <a:pt x="136" y="234"/>
                  <a:pt x="136" y="234"/>
                  <a:pt x="136" y="234"/>
                </a:cubicBezTo>
                <a:cubicBezTo>
                  <a:pt x="135" y="256"/>
                  <a:pt x="135" y="256"/>
                  <a:pt x="135" y="256"/>
                </a:cubicBezTo>
                <a:cubicBezTo>
                  <a:pt x="141" y="258"/>
                  <a:pt x="141" y="258"/>
                  <a:pt x="141" y="258"/>
                </a:cubicBezTo>
                <a:cubicBezTo>
                  <a:pt x="141" y="258"/>
                  <a:pt x="145" y="255"/>
                  <a:pt x="146" y="254"/>
                </a:cubicBezTo>
                <a:cubicBezTo>
                  <a:pt x="147" y="253"/>
                  <a:pt x="149" y="250"/>
                  <a:pt x="149" y="250"/>
                </a:cubicBezTo>
                <a:cubicBezTo>
                  <a:pt x="150" y="249"/>
                  <a:pt x="155" y="246"/>
                  <a:pt x="156" y="245"/>
                </a:cubicBezTo>
                <a:cubicBezTo>
                  <a:pt x="158" y="243"/>
                  <a:pt x="161" y="240"/>
                  <a:pt x="162" y="239"/>
                </a:cubicBezTo>
                <a:cubicBezTo>
                  <a:pt x="163" y="238"/>
                  <a:pt x="166" y="233"/>
                  <a:pt x="167" y="231"/>
                </a:cubicBezTo>
                <a:cubicBezTo>
                  <a:pt x="168" y="229"/>
                  <a:pt x="170" y="222"/>
                  <a:pt x="171" y="219"/>
                </a:cubicBezTo>
                <a:cubicBezTo>
                  <a:pt x="172" y="216"/>
                  <a:pt x="172" y="211"/>
                  <a:pt x="174" y="208"/>
                </a:cubicBezTo>
                <a:cubicBezTo>
                  <a:pt x="176" y="204"/>
                  <a:pt x="178" y="201"/>
                  <a:pt x="180" y="199"/>
                </a:cubicBezTo>
                <a:cubicBezTo>
                  <a:pt x="181" y="196"/>
                  <a:pt x="184" y="194"/>
                  <a:pt x="184" y="194"/>
                </a:cubicBezTo>
                <a:cubicBezTo>
                  <a:pt x="184" y="194"/>
                  <a:pt x="183" y="192"/>
                  <a:pt x="182" y="192"/>
                </a:cubicBezTo>
                <a:cubicBezTo>
                  <a:pt x="181" y="191"/>
                  <a:pt x="179" y="191"/>
                  <a:pt x="179" y="191"/>
                </a:cubicBezTo>
                <a:cubicBezTo>
                  <a:pt x="179" y="191"/>
                  <a:pt x="180" y="190"/>
                  <a:pt x="180" y="189"/>
                </a:cubicBezTo>
                <a:cubicBezTo>
                  <a:pt x="180" y="188"/>
                  <a:pt x="181" y="186"/>
                  <a:pt x="180" y="185"/>
                </a:cubicBezTo>
                <a:cubicBezTo>
                  <a:pt x="179" y="184"/>
                  <a:pt x="179" y="183"/>
                  <a:pt x="179" y="182"/>
                </a:cubicBezTo>
                <a:cubicBezTo>
                  <a:pt x="179" y="182"/>
                  <a:pt x="179" y="180"/>
                  <a:pt x="180" y="179"/>
                </a:cubicBezTo>
                <a:cubicBezTo>
                  <a:pt x="182" y="178"/>
                  <a:pt x="184" y="177"/>
                  <a:pt x="185" y="176"/>
                </a:cubicBezTo>
                <a:cubicBezTo>
                  <a:pt x="186" y="176"/>
                  <a:pt x="186" y="175"/>
                  <a:pt x="187" y="173"/>
                </a:cubicBezTo>
                <a:cubicBezTo>
                  <a:pt x="187" y="172"/>
                  <a:pt x="186" y="168"/>
                  <a:pt x="187" y="166"/>
                </a:cubicBezTo>
                <a:cubicBezTo>
                  <a:pt x="187" y="165"/>
                  <a:pt x="189" y="163"/>
                  <a:pt x="190" y="162"/>
                </a:cubicBezTo>
                <a:cubicBezTo>
                  <a:pt x="191" y="161"/>
                  <a:pt x="195" y="161"/>
                  <a:pt x="197" y="161"/>
                </a:cubicBezTo>
                <a:cubicBezTo>
                  <a:pt x="198" y="160"/>
                  <a:pt x="200" y="160"/>
                  <a:pt x="200" y="159"/>
                </a:cubicBezTo>
                <a:cubicBezTo>
                  <a:pt x="200" y="158"/>
                  <a:pt x="200" y="156"/>
                  <a:pt x="201" y="156"/>
                </a:cubicBezTo>
                <a:cubicBezTo>
                  <a:pt x="202" y="155"/>
                  <a:pt x="203" y="155"/>
                  <a:pt x="203" y="154"/>
                </a:cubicBezTo>
                <a:cubicBezTo>
                  <a:pt x="204" y="153"/>
                  <a:pt x="204" y="151"/>
                  <a:pt x="203" y="150"/>
                </a:cubicBezTo>
                <a:cubicBezTo>
                  <a:pt x="203" y="149"/>
                  <a:pt x="205" y="146"/>
                  <a:pt x="206" y="146"/>
                </a:cubicBezTo>
                <a:cubicBezTo>
                  <a:pt x="206" y="145"/>
                  <a:pt x="207" y="144"/>
                  <a:pt x="208" y="143"/>
                </a:cubicBezTo>
                <a:cubicBezTo>
                  <a:pt x="208" y="142"/>
                  <a:pt x="207" y="138"/>
                  <a:pt x="208" y="137"/>
                </a:cubicBezTo>
                <a:cubicBezTo>
                  <a:pt x="208" y="136"/>
                  <a:pt x="209" y="136"/>
                  <a:pt x="210" y="135"/>
                </a:cubicBezTo>
                <a:cubicBezTo>
                  <a:pt x="210" y="134"/>
                  <a:pt x="210" y="132"/>
                  <a:pt x="211" y="131"/>
                </a:cubicBezTo>
                <a:cubicBezTo>
                  <a:pt x="211" y="130"/>
                  <a:pt x="213" y="128"/>
                  <a:pt x="214" y="128"/>
                </a:cubicBezTo>
                <a:cubicBezTo>
                  <a:pt x="215" y="127"/>
                  <a:pt x="214" y="124"/>
                  <a:pt x="213" y="123"/>
                </a:cubicBezTo>
                <a:cubicBezTo>
                  <a:pt x="213" y="123"/>
                  <a:pt x="210" y="121"/>
                  <a:pt x="210" y="120"/>
                </a:cubicBezTo>
                <a:cubicBezTo>
                  <a:pt x="210" y="119"/>
                  <a:pt x="210" y="115"/>
                  <a:pt x="210" y="114"/>
                </a:cubicBezTo>
                <a:cubicBezTo>
                  <a:pt x="211" y="113"/>
                  <a:pt x="212" y="110"/>
                  <a:pt x="212" y="111"/>
                </a:cubicBezTo>
                <a:cubicBezTo>
                  <a:pt x="213" y="112"/>
                  <a:pt x="212" y="114"/>
                  <a:pt x="213" y="115"/>
                </a:cubicBezTo>
                <a:cubicBezTo>
                  <a:pt x="213" y="117"/>
                  <a:pt x="213" y="118"/>
                  <a:pt x="214" y="119"/>
                </a:cubicBezTo>
                <a:cubicBezTo>
                  <a:pt x="215" y="119"/>
                  <a:pt x="217" y="121"/>
                  <a:pt x="218" y="122"/>
                </a:cubicBezTo>
                <a:cubicBezTo>
                  <a:pt x="219" y="123"/>
                  <a:pt x="219" y="124"/>
                  <a:pt x="219" y="125"/>
                </a:cubicBezTo>
                <a:cubicBezTo>
                  <a:pt x="220" y="125"/>
                  <a:pt x="221" y="127"/>
                  <a:pt x="222" y="125"/>
                </a:cubicBezTo>
                <a:cubicBezTo>
                  <a:pt x="224" y="124"/>
                  <a:pt x="226" y="124"/>
                  <a:pt x="227" y="123"/>
                </a:cubicBezTo>
                <a:cubicBezTo>
                  <a:pt x="228" y="123"/>
                  <a:pt x="231" y="123"/>
                  <a:pt x="231" y="123"/>
                </a:cubicBezTo>
                <a:cubicBezTo>
                  <a:pt x="232" y="122"/>
                  <a:pt x="232" y="120"/>
                  <a:pt x="232" y="120"/>
                </a:cubicBezTo>
                <a:cubicBezTo>
                  <a:pt x="233" y="119"/>
                  <a:pt x="234" y="119"/>
                  <a:pt x="234" y="119"/>
                </a:cubicBezTo>
                <a:cubicBezTo>
                  <a:pt x="234" y="120"/>
                  <a:pt x="234" y="125"/>
                  <a:pt x="234" y="126"/>
                </a:cubicBezTo>
                <a:cubicBezTo>
                  <a:pt x="234" y="126"/>
                  <a:pt x="234" y="129"/>
                  <a:pt x="234" y="130"/>
                </a:cubicBezTo>
                <a:cubicBezTo>
                  <a:pt x="234" y="130"/>
                  <a:pt x="232" y="129"/>
                  <a:pt x="232" y="128"/>
                </a:cubicBezTo>
                <a:cubicBezTo>
                  <a:pt x="232" y="128"/>
                  <a:pt x="231" y="126"/>
                  <a:pt x="231" y="127"/>
                </a:cubicBezTo>
                <a:cubicBezTo>
                  <a:pt x="230" y="128"/>
                  <a:pt x="231" y="139"/>
                  <a:pt x="231" y="140"/>
                </a:cubicBezTo>
                <a:cubicBezTo>
                  <a:pt x="230" y="140"/>
                  <a:pt x="229" y="142"/>
                  <a:pt x="228" y="143"/>
                </a:cubicBezTo>
                <a:cubicBezTo>
                  <a:pt x="227" y="144"/>
                  <a:pt x="225" y="145"/>
                  <a:pt x="224" y="145"/>
                </a:cubicBezTo>
                <a:cubicBezTo>
                  <a:pt x="224" y="145"/>
                  <a:pt x="224" y="147"/>
                  <a:pt x="224" y="147"/>
                </a:cubicBezTo>
                <a:cubicBezTo>
                  <a:pt x="223" y="148"/>
                  <a:pt x="222" y="147"/>
                  <a:pt x="221" y="148"/>
                </a:cubicBezTo>
                <a:cubicBezTo>
                  <a:pt x="221" y="149"/>
                  <a:pt x="222" y="150"/>
                  <a:pt x="221" y="151"/>
                </a:cubicBezTo>
                <a:cubicBezTo>
                  <a:pt x="221" y="151"/>
                  <a:pt x="220" y="153"/>
                  <a:pt x="219" y="153"/>
                </a:cubicBezTo>
                <a:cubicBezTo>
                  <a:pt x="218" y="153"/>
                  <a:pt x="216" y="153"/>
                  <a:pt x="215" y="154"/>
                </a:cubicBezTo>
                <a:cubicBezTo>
                  <a:pt x="215" y="154"/>
                  <a:pt x="214" y="155"/>
                  <a:pt x="214" y="155"/>
                </a:cubicBezTo>
                <a:cubicBezTo>
                  <a:pt x="214" y="155"/>
                  <a:pt x="214" y="163"/>
                  <a:pt x="214" y="163"/>
                </a:cubicBezTo>
                <a:cubicBezTo>
                  <a:pt x="214" y="163"/>
                  <a:pt x="209" y="170"/>
                  <a:pt x="208" y="170"/>
                </a:cubicBezTo>
                <a:cubicBezTo>
                  <a:pt x="208" y="170"/>
                  <a:pt x="206" y="171"/>
                  <a:pt x="205" y="172"/>
                </a:cubicBezTo>
                <a:cubicBezTo>
                  <a:pt x="204" y="172"/>
                  <a:pt x="201" y="174"/>
                  <a:pt x="201" y="175"/>
                </a:cubicBezTo>
                <a:cubicBezTo>
                  <a:pt x="200" y="176"/>
                  <a:pt x="199" y="177"/>
                  <a:pt x="198" y="178"/>
                </a:cubicBezTo>
                <a:cubicBezTo>
                  <a:pt x="197" y="179"/>
                  <a:pt x="194" y="181"/>
                  <a:pt x="194" y="182"/>
                </a:cubicBezTo>
                <a:cubicBezTo>
                  <a:pt x="193" y="182"/>
                  <a:pt x="190" y="184"/>
                  <a:pt x="189" y="184"/>
                </a:cubicBezTo>
                <a:cubicBezTo>
                  <a:pt x="189" y="184"/>
                  <a:pt x="187" y="183"/>
                  <a:pt x="187" y="183"/>
                </a:cubicBezTo>
                <a:cubicBezTo>
                  <a:pt x="186" y="183"/>
                  <a:pt x="184" y="183"/>
                  <a:pt x="184" y="183"/>
                </a:cubicBezTo>
                <a:cubicBezTo>
                  <a:pt x="184" y="183"/>
                  <a:pt x="184" y="184"/>
                  <a:pt x="185" y="185"/>
                </a:cubicBezTo>
                <a:cubicBezTo>
                  <a:pt x="185" y="185"/>
                  <a:pt x="186" y="185"/>
                  <a:pt x="186" y="186"/>
                </a:cubicBezTo>
                <a:cubicBezTo>
                  <a:pt x="186" y="187"/>
                  <a:pt x="184" y="189"/>
                  <a:pt x="184" y="189"/>
                </a:cubicBezTo>
                <a:cubicBezTo>
                  <a:pt x="184" y="189"/>
                  <a:pt x="183" y="191"/>
                  <a:pt x="184" y="191"/>
                </a:cubicBezTo>
                <a:cubicBezTo>
                  <a:pt x="185" y="192"/>
                  <a:pt x="186" y="191"/>
                  <a:pt x="188" y="191"/>
                </a:cubicBezTo>
                <a:cubicBezTo>
                  <a:pt x="189" y="190"/>
                  <a:pt x="192" y="187"/>
                  <a:pt x="193" y="186"/>
                </a:cubicBezTo>
                <a:cubicBezTo>
                  <a:pt x="194" y="185"/>
                  <a:pt x="199" y="182"/>
                  <a:pt x="200" y="181"/>
                </a:cubicBezTo>
                <a:cubicBezTo>
                  <a:pt x="201" y="181"/>
                  <a:pt x="204" y="179"/>
                  <a:pt x="206" y="177"/>
                </a:cubicBezTo>
                <a:cubicBezTo>
                  <a:pt x="208" y="176"/>
                  <a:pt x="212" y="173"/>
                  <a:pt x="213" y="172"/>
                </a:cubicBezTo>
                <a:cubicBezTo>
                  <a:pt x="214" y="171"/>
                  <a:pt x="218" y="167"/>
                  <a:pt x="218" y="165"/>
                </a:cubicBezTo>
                <a:cubicBezTo>
                  <a:pt x="219" y="164"/>
                  <a:pt x="219" y="163"/>
                  <a:pt x="220" y="161"/>
                </a:cubicBezTo>
                <a:cubicBezTo>
                  <a:pt x="221" y="160"/>
                  <a:pt x="224" y="158"/>
                  <a:pt x="225" y="157"/>
                </a:cubicBezTo>
                <a:cubicBezTo>
                  <a:pt x="225" y="157"/>
                  <a:pt x="229" y="153"/>
                  <a:pt x="230" y="152"/>
                </a:cubicBezTo>
                <a:cubicBezTo>
                  <a:pt x="230" y="151"/>
                  <a:pt x="232" y="147"/>
                  <a:pt x="233" y="145"/>
                </a:cubicBezTo>
                <a:cubicBezTo>
                  <a:pt x="234" y="144"/>
                  <a:pt x="238" y="139"/>
                  <a:pt x="239" y="137"/>
                </a:cubicBezTo>
                <a:cubicBezTo>
                  <a:pt x="240" y="135"/>
                  <a:pt x="241" y="131"/>
                  <a:pt x="242" y="129"/>
                </a:cubicBezTo>
                <a:cubicBezTo>
                  <a:pt x="244" y="127"/>
                  <a:pt x="246" y="122"/>
                  <a:pt x="247" y="120"/>
                </a:cubicBezTo>
                <a:cubicBezTo>
                  <a:pt x="247" y="118"/>
                  <a:pt x="249" y="113"/>
                  <a:pt x="250" y="111"/>
                </a:cubicBezTo>
                <a:cubicBezTo>
                  <a:pt x="250" y="109"/>
                  <a:pt x="252" y="104"/>
                  <a:pt x="253" y="103"/>
                </a:cubicBezTo>
                <a:cubicBezTo>
                  <a:pt x="254" y="101"/>
                  <a:pt x="257" y="95"/>
                  <a:pt x="258" y="94"/>
                </a:cubicBezTo>
                <a:cubicBezTo>
                  <a:pt x="258" y="93"/>
                  <a:pt x="260" y="90"/>
                  <a:pt x="261" y="89"/>
                </a:cubicBezTo>
                <a:cubicBezTo>
                  <a:pt x="261" y="88"/>
                  <a:pt x="262" y="87"/>
                  <a:pt x="263" y="85"/>
                </a:cubicBezTo>
                <a:cubicBezTo>
                  <a:pt x="261" y="83"/>
                  <a:pt x="261" y="83"/>
                  <a:pt x="261" y="83"/>
                </a:cubicBezTo>
                <a:lnTo>
                  <a:pt x="255" y="80"/>
                </a:lnTo>
                <a:close/>
              </a:path>
            </a:pathLst>
          </a:custGeom>
          <a:solidFill>
            <a:schemeClr val="accent2">
              <a:lumMod val="60000"/>
              <a:lumOff val="40000"/>
            </a:schemeClr>
          </a:solidFill>
          <a:ln w="7938" cap="rnd">
            <a:solidFill>
              <a:schemeClr val="bg1">
                <a:lumMod val="95000"/>
              </a:schemeClr>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029" name="Freeform 14">
            <a:extLst>
              <a:ext uri="{FF2B5EF4-FFF2-40B4-BE49-F238E27FC236}">
                <a16:creationId xmlns:a16="http://schemas.microsoft.com/office/drawing/2014/main" id="{0F463999-4B03-3231-35C4-15E143E93546}"/>
              </a:ext>
            </a:extLst>
          </p:cNvPr>
          <p:cNvSpPr>
            <a:spLocks/>
          </p:cNvSpPr>
          <p:nvPr/>
        </p:nvSpPr>
        <p:spPr bwMode="auto">
          <a:xfrm>
            <a:off x="2840412" y="4839330"/>
            <a:ext cx="375412" cy="295553"/>
          </a:xfrm>
          <a:custGeom>
            <a:avLst/>
            <a:gdLst>
              <a:gd name="T0" fmla="*/ 396997 w 131"/>
              <a:gd name="T1" fmla="*/ 11460 h 96"/>
              <a:gd name="T2" fmla="*/ 366458 w 131"/>
              <a:gd name="T3" fmla="*/ 26739 h 96"/>
              <a:gd name="T4" fmla="*/ 355007 w 131"/>
              <a:gd name="T5" fmla="*/ 42019 h 96"/>
              <a:gd name="T6" fmla="*/ 339737 w 131"/>
              <a:gd name="T7" fmla="*/ 72578 h 96"/>
              <a:gd name="T8" fmla="*/ 320651 w 131"/>
              <a:gd name="T9" fmla="*/ 122237 h 96"/>
              <a:gd name="T10" fmla="*/ 286296 w 131"/>
              <a:gd name="T11" fmla="*/ 152797 h 96"/>
              <a:gd name="T12" fmla="*/ 221402 w 131"/>
              <a:gd name="T13" fmla="*/ 183356 h 96"/>
              <a:gd name="T14" fmla="*/ 194681 w 131"/>
              <a:gd name="T15" fmla="*/ 171896 h 96"/>
              <a:gd name="T16" fmla="*/ 133605 w 131"/>
              <a:gd name="T17" fmla="*/ 179536 h 96"/>
              <a:gd name="T18" fmla="*/ 80163 w 131"/>
              <a:gd name="T19" fmla="*/ 210095 h 96"/>
              <a:gd name="T20" fmla="*/ 22904 w 131"/>
              <a:gd name="T21" fmla="*/ 221555 h 96"/>
              <a:gd name="T22" fmla="*/ 26721 w 131"/>
              <a:gd name="T23" fmla="*/ 252115 h 96"/>
              <a:gd name="T24" fmla="*/ 57259 w 131"/>
              <a:gd name="T25" fmla="*/ 252115 h 96"/>
              <a:gd name="T26" fmla="*/ 91615 w 131"/>
              <a:gd name="T27" fmla="*/ 271214 h 96"/>
              <a:gd name="T28" fmla="*/ 45807 w 131"/>
              <a:gd name="T29" fmla="*/ 290314 h 96"/>
              <a:gd name="T30" fmla="*/ 7635 w 131"/>
              <a:gd name="T31" fmla="*/ 313233 h 96"/>
              <a:gd name="T32" fmla="*/ 15269 w 131"/>
              <a:gd name="T33" fmla="*/ 355252 h 96"/>
              <a:gd name="T34" fmla="*/ 38173 w 131"/>
              <a:gd name="T35" fmla="*/ 362892 h 96"/>
              <a:gd name="T36" fmla="*/ 22904 w 131"/>
              <a:gd name="T37" fmla="*/ 336153 h 96"/>
              <a:gd name="T38" fmla="*/ 57259 w 131"/>
              <a:gd name="T39" fmla="*/ 313233 h 96"/>
              <a:gd name="T40" fmla="*/ 80163 w 131"/>
              <a:gd name="T41" fmla="*/ 317053 h 96"/>
              <a:gd name="T42" fmla="*/ 122153 w 131"/>
              <a:gd name="T43" fmla="*/ 305593 h 96"/>
              <a:gd name="T44" fmla="*/ 167960 w 131"/>
              <a:gd name="T45" fmla="*/ 324693 h 96"/>
              <a:gd name="T46" fmla="*/ 213767 w 131"/>
              <a:gd name="T47" fmla="*/ 313233 h 96"/>
              <a:gd name="T48" fmla="*/ 217585 w 131"/>
              <a:gd name="T49" fmla="*/ 275034 h 96"/>
              <a:gd name="T50" fmla="*/ 229036 w 131"/>
              <a:gd name="T51" fmla="*/ 294134 h 96"/>
              <a:gd name="T52" fmla="*/ 259575 w 131"/>
              <a:gd name="T53" fmla="*/ 309413 h 96"/>
              <a:gd name="T54" fmla="*/ 305382 w 131"/>
              <a:gd name="T55" fmla="*/ 309413 h 96"/>
              <a:gd name="T56" fmla="*/ 339737 w 131"/>
              <a:gd name="T57" fmla="*/ 294134 h 96"/>
              <a:gd name="T58" fmla="*/ 366458 w 131"/>
              <a:gd name="T59" fmla="*/ 309413 h 96"/>
              <a:gd name="T60" fmla="*/ 366458 w 131"/>
              <a:gd name="T61" fmla="*/ 263574 h 96"/>
              <a:gd name="T62" fmla="*/ 400814 w 131"/>
              <a:gd name="T63" fmla="*/ 221555 h 96"/>
              <a:gd name="T64" fmla="*/ 488611 w 131"/>
              <a:gd name="T65" fmla="*/ 183356 h 96"/>
              <a:gd name="T66" fmla="*/ 488611 w 131"/>
              <a:gd name="T67" fmla="*/ 122237 h 96"/>
              <a:gd name="T68" fmla="*/ 500063 w 131"/>
              <a:gd name="T69" fmla="*/ 84038 h 96"/>
              <a:gd name="T70" fmla="*/ 469525 w 131"/>
              <a:gd name="T71" fmla="*/ 68759 h 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1" h="96">
                <a:moveTo>
                  <a:pt x="104" y="13"/>
                </a:moveTo>
                <a:cubicBezTo>
                  <a:pt x="104" y="3"/>
                  <a:pt x="104" y="3"/>
                  <a:pt x="104" y="3"/>
                </a:cubicBezTo>
                <a:cubicBezTo>
                  <a:pt x="100" y="0"/>
                  <a:pt x="100" y="0"/>
                  <a:pt x="100" y="0"/>
                </a:cubicBezTo>
                <a:cubicBezTo>
                  <a:pt x="96" y="7"/>
                  <a:pt x="96" y="7"/>
                  <a:pt x="96" y="7"/>
                </a:cubicBezTo>
                <a:cubicBezTo>
                  <a:pt x="90" y="8"/>
                  <a:pt x="90" y="8"/>
                  <a:pt x="90" y="8"/>
                </a:cubicBezTo>
                <a:cubicBezTo>
                  <a:pt x="93" y="11"/>
                  <a:pt x="93" y="11"/>
                  <a:pt x="93" y="11"/>
                </a:cubicBezTo>
                <a:cubicBezTo>
                  <a:pt x="89" y="15"/>
                  <a:pt x="89" y="15"/>
                  <a:pt x="89" y="15"/>
                </a:cubicBezTo>
                <a:cubicBezTo>
                  <a:pt x="89" y="15"/>
                  <a:pt x="88" y="19"/>
                  <a:pt x="89" y="19"/>
                </a:cubicBezTo>
                <a:cubicBezTo>
                  <a:pt x="89" y="20"/>
                  <a:pt x="87" y="25"/>
                  <a:pt x="87" y="25"/>
                </a:cubicBezTo>
                <a:cubicBezTo>
                  <a:pt x="87" y="26"/>
                  <a:pt x="84" y="32"/>
                  <a:pt x="84" y="32"/>
                </a:cubicBezTo>
                <a:cubicBezTo>
                  <a:pt x="86" y="35"/>
                  <a:pt x="86" y="35"/>
                  <a:pt x="86" y="35"/>
                </a:cubicBezTo>
                <a:cubicBezTo>
                  <a:pt x="86" y="35"/>
                  <a:pt x="76" y="39"/>
                  <a:pt x="75" y="40"/>
                </a:cubicBezTo>
                <a:cubicBezTo>
                  <a:pt x="75" y="40"/>
                  <a:pt x="69" y="43"/>
                  <a:pt x="68" y="43"/>
                </a:cubicBezTo>
                <a:cubicBezTo>
                  <a:pt x="68" y="43"/>
                  <a:pt x="58" y="48"/>
                  <a:pt x="58" y="48"/>
                </a:cubicBezTo>
                <a:cubicBezTo>
                  <a:pt x="54" y="46"/>
                  <a:pt x="54" y="46"/>
                  <a:pt x="54" y="46"/>
                </a:cubicBezTo>
                <a:cubicBezTo>
                  <a:pt x="51" y="45"/>
                  <a:pt x="51" y="45"/>
                  <a:pt x="51" y="45"/>
                </a:cubicBezTo>
                <a:cubicBezTo>
                  <a:pt x="51" y="45"/>
                  <a:pt x="47" y="48"/>
                  <a:pt x="47" y="48"/>
                </a:cubicBezTo>
                <a:cubicBezTo>
                  <a:pt x="46" y="48"/>
                  <a:pt x="35" y="47"/>
                  <a:pt x="35" y="47"/>
                </a:cubicBezTo>
                <a:cubicBezTo>
                  <a:pt x="30" y="51"/>
                  <a:pt x="30" y="51"/>
                  <a:pt x="30" y="51"/>
                </a:cubicBezTo>
                <a:cubicBezTo>
                  <a:pt x="21" y="55"/>
                  <a:pt x="21" y="55"/>
                  <a:pt x="21" y="55"/>
                </a:cubicBezTo>
                <a:cubicBezTo>
                  <a:pt x="14" y="55"/>
                  <a:pt x="14" y="55"/>
                  <a:pt x="14" y="55"/>
                </a:cubicBezTo>
                <a:cubicBezTo>
                  <a:pt x="6" y="58"/>
                  <a:pt x="6" y="58"/>
                  <a:pt x="6" y="58"/>
                </a:cubicBezTo>
                <a:cubicBezTo>
                  <a:pt x="4" y="61"/>
                  <a:pt x="4" y="61"/>
                  <a:pt x="4" y="61"/>
                </a:cubicBezTo>
                <a:cubicBezTo>
                  <a:pt x="4" y="61"/>
                  <a:pt x="7" y="66"/>
                  <a:pt x="7" y="66"/>
                </a:cubicBezTo>
                <a:cubicBezTo>
                  <a:pt x="8" y="67"/>
                  <a:pt x="9" y="68"/>
                  <a:pt x="9" y="68"/>
                </a:cubicBezTo>
                <a:cubicBezTo>
                  <a:pt x="9" y="68"/>
                  <a:pt x="14" y="67"/>
                  <a:pt x="15" y="66"/>
                </a:cubicBezTo>
                <a:cubicBezTo>
                  <a:pt x="16" y="66"/>
                  <a:pt x="19" y="66"/>
                  <a:pt x="21" y="68"/>
                </a:cubicBezTo>
                <a:cubicBezTo>
                  <a:pt x="24" y="69"/>
                  <a:pt x="24" y="71"/>
                  <a:pt x="24" y="71"/>
                </a:cubicBezTo>
                <a:cubicBezTo>
                  <a:pt x="24" y="71"/>
                  <a:pt x="19" y="75"/>
                  <a:pt x="19" y="76"/>
                </a:cubicBezTo>
                <a:cubicBezTo>
                  <a:pt x="19" y="77"/>
                  <a:pt x="12" y="76"/>
                  <a:pt x="12" y="76"/>
                </a:cubicBezTo>
                <a:cubicBezTo>
                  <a:pt x="7" y="79"/>
                  <a:pt x="7" y="79"/>
                  <a:pt x="7" y="79"/>
                </a:cubicBezTo>
                <a:cubicBezTo>
                  <a:pt x="2" y="82"/>
                  <a:pt x="2" y="82"/>
                  <a:pt x="2" y="82"/>
                </a:cubicBezTo>
                <a:cubicBezTo>
                  <a:pt x="2" y="82"/>
                  <a:pt x="0" y="89"/>
                  <a:pt x="0" y="90"/>
                </a:cubicBezTo>
                <a:cubicBezTo>
                  <a:pt x="1" y="90"/>
                  <a:pt x="4" y="93"/>
                  <a:pt x="4" y="93"/>
                </a:cubicBezTo>
                <a:cubicBezTo>
                  <a:pt x="5" y="96"/>
                  <a:pt x="5" y="96"/>
                  <a:pt x="5" y="96"/>
                </a:cubicBezTo>
                <a:cubicBezTo>
                  <a:pt x="8" y="96"/>
                  <a:pt x="9" y="96"/>
                  <a:pt x="10" y="95"/>
                </a:cubicBezTo>
                <a:cubicBezTo>
                  <a:pt x="11" y="95"/>
                  <a:pt x="14" y="93"/>
                  <a:pt x="10" y="92"/>
                </a:cubicBezTo>
                <a:cubicBezTo>
                  <a:pt x="7" y="91"/>
                  <a:pt x="5" y="89"/>
                  <a:pt x="6" y="88"/>
                </a:cubicBezTo>
                <a:cubicBezTo>
                  <a:pt x="7" y="86"/>
                  <a:pt x="8" y="84"/>
                  <a:pt x="10" y="84"/>
                </a:cubicBezTo>
                <a:cubicBezTo>
                  <a:pt x="12" y="83"/>
                  <a:pt x="14" y="83"/>
                  <a:pt x="15" y="82"/>
                </a:cubicBezTo>
                <a:cubicBezTo>
                  <a:pt x="16" y="81"/>
                  <a:pt x="16" y="80"/>
                  <a:pt x="18" y="81"/>
                </a:cubicBezTo>
                <a:cubicBezTo>
                  <a:pt x="19" y="82"/>
                  <a:pt x="21" y="83"/>
                  <a:pt x="21" y="83"/>
                </a:cubicBezTo>
                <a:cubicBezTo>
                  <a:pt x="22" y="84"/>
                  <a:pt x="23" y="83"/>
                  <a:pt x="26" y="82"/>
                </a:cubicBezTo>
                <a:cubicBezTo>
                  <a:pt x="28" y="80"/>
                  <a:pt x="30" y="80"/>
                  <a:pt x="32" y="80"/>
                </a:cubicBezTo>
                <a:cubicBezTo>
                  <a:pt x="35" y="80"/>
                  <a:pt x="37" y="80"/>
                  <a:pt x="39" y="81"/>
                </a:cubicBezTo>
                <a:cubicBezTo>
                  <a:pt x="40" y="82"/>
                  <a:pt x="41" y="86"/>
                  <a:pt x="44" y="85"/>
                </a:cubicBezTo>
                <a:cubicBezTo>
                  <a:pt x="47" y="84"/>
                  <a:pt x="48" y="83"/>
                  <a:pt x="50" y="83"/>
                </a:cubicBezTo>
                <a:cubicBezTo>
                  <a:pt x="52" y="83"/>
                  <a:pt x="56" y="83"/>
                  <a:pt x="56" y="82"/>
                </a:cubicBezTo>
                <a:cubicBezTo>
                  <a:pt x="57" y="81"/>
                  <a:pt x="55" y="77"/>
                  <a:pt x="55" y="76"/>
                </a:cubicBezTo>
                <a:cubicBezTo>
                  <a:pt x="55" y="75"/>
                  <a:pt x="55" y="73"/>
                  <a:pt x="57" y="72"/>
                </a:cubicBezTo>
                <a:cubicBezTo>
                  <a:pt x="58" y="72"/>
                  <a:pt x="61" y="70"/>
                  <a:pt x="61" y="72"/>
                </a:cubicBezTo>
                <a:cubicBezTo>
                  <a:pt x="61" y="74"/>
                  <a:pt x="60" y="76"/>
                  <a:pt x="60" y="77"/>
                </a:cubicBezTo>
                <a:cubicBezTo>
                  <a:pt x="60" y="79"/>
                  <a:pt x="59" y="81"/>
                  <a:pt x="61" y="82"/>
                </a:cubicBezTo>
                <a:cubicBezTo>
                  <a:pt x="64" y="82"/>
                  <a:pt x="66" y="82"/>
                  <a:pt x="68" y="81"/>
                </a:cubicBezTo>
                <a:cubicBezTo>
                  <a:pt x="71" y="80"/>
                  <a:pt x="75" y="79"/>
                  <a:pt x="76" y="80"/>
                </a:cubicBezTo>
                <a:cubicBezTo>
                  <a:pt x="77" y="80"/>
                  <a:pt x="77" y="81"/>
                  <a:pt x="80" y="81"/>
                </a:cubicBezTo>
                <a:cubicBezTo>
                  <a:pt x="83" y="80"/>
                  <a:pt x="88" y="81"/>
                  <a:pt x="88" y="80"/>
                </a:cubicBezTo>
                <a:cubicBezTo>
                  <a:pt x="88" y="80"/>
                  <a:pt x="87" y="78"/>
                  <a:pt x="89" y="77"/>
                </a:cubicBezTo>
                <a:cubicBezTo>
                  <a:pt x="91" y="77"/>
                  <a:pt x="93" y="76"/>
                  <a:pt x="94" y="77"/>
                </a:cubicBezTo>
                <a:cubicBezTo>
                  <a:pt x="94" y="78"/>
                  <a:pt x="96" y="82"/>
                  <a:pt x="96" y="81"/>
                </a:cubicBezTo>
                <a:cubicBezTo>
                  <a:pt x="96" y="79"/>
                  <a:pt x="96" y="77"/>
                  <a:pt x="97" y="75"/>
                </a:cubicBezTo>
                <a:cubicBezTo>
                  <a:pt x="98" y="74"/>
                  <a:pt x="97" y="71"/>
                  <a:pt x="96" y="69"/>
                </a:cubicBezTo>
                <a:cubicBezTo>
                  <a:pt x="96" y="67"/>
                  <a:pt x="98" y="64"/>
                  <a:pt x="100" y="63"/>
                </a:cubicBezTo>
                <a:cubicBezTo>
                  <a:pt x="101" y="62"/>
                  <a:pt x="102" y="60"/>
                  <a:pt x="105" y="58"/>
                </a:cubicBezTo>
                <a:cubicBezTo>
                  <a:pt x="109" y="56"/>
                  <a:pt x="114" y="53"/>
                  <a:pt x="118" y="52"/>
                </a:cubicBezTo>
                <a:cubicBezTo>
                  <a:pt x="121" y="51"/>
                  <a:pt x="127" y="50"/>
                  <a:pt x="128" y="48"/>
                </a:cubicBezTo>
                <a:cubicBezTo>
                  <a:pt x="130" y="47"/>
                  <a:pt x="131" y="43"/>
                  <a:pt x="131" y="41"/>
                </a:cubicBezTo>
                <a:cubicBezTo>
                  <a:pt x="130" y="39"/>
                  <a:pt x="128" y="34"/>
                  <a:pt x="128" y="32"/>
                </a:cubicBezTo>
                <a:cubicBezTo>
                  <a:pt x="128" y="30"/>
                  <a:pt x="127" y="29"/>
                  <a:pt x="128" y="27"/>
                </a:cubicBezTo>
                <a:cubicBezTo>
                  <a:pt x="130" y="25"/>
                  <a:pt x="131" y="24"/>
                  <a:pt x="131" y="22"/>
                </a:cubicBezTo>
                <a:cubicBezTo>
                  <a:pt x="131" y="21"/>
                  <a:pt x="131" y="20"/>
                  <a:pt x="131" y="18"/>
                </a:cubicBezTo>
                <a:cubicBezTo>
                  <a:pt x="123" y="18"/>
                  <a:pt x="123" y="18"/>
                  <a:pt x="123" y="18"/>
                </a:cubicBezTo>
                <a:lnTo>
                  <a:pt x="104" y="13"/>
                </a:lnTo>
                <a:close/>
              </a:path>
            </a:pathLst>
          </a:custGeom>
          <a:solidFill>
            <a:schemeClr val="accent2">
              <a:lumMod val="75000"/>
            </a:schemeClr>
          </a:solidFill>
          <a:ln w="7938" cap="rnd">
            <a:solidFill>
              <a:schemeClr val="bg1">
                <a:lumMod val="95000"/>
              </a:schemeClr>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030" name="Freeform 15">
            <a:extLst>
              <a:ext uri="{FF2B5EF4-FFF2-40B4-BE49-F238E27FC236}">
                <a16:creationId xmlns:a16="http://schemas.microsoft.com/office/drawing/2014/main" id="{7BEEBF67-485C-03B2-DAA5-EF8127922590}"/>
              </a:ext>
            </a:extLst>
          </p:cNvPr>
          <p:cNvSpPr>
            <a:spLocks/>
          </p:cNvSpPr>
          <p:nvPr/>
        </p:nvSpPr>
        <p:spPr bwMode="auto">
          <a:xfrm>
            <a:off x="1914398" y="5029968"/>
            <a:ext cx="623302" cy="478515"/>
          </a:xfrm>
          <a:custGeom>
            <a:avLst/>
            <a:gdLst>
              <a:gd name="T0" fmla="*/ 792178 w 218"/>
              <a:gd name="T1" fmla="*/ 357757 h 156"/>
              <a:gd name="T2" fmla="*/ 769326 w 218"/>
              <a:gd name="T3" fmla="*/ 365369 h 156"/>
              <a:gd name="T4" fmla="*/ 773135 w 218"/>
              <a:gd name="T5" fmla="*/ 331116 h 156"/>
              <a:gd name="T6" fmla="*/ 674113 w 218"/>
              <a:gd name="T7" fmla="*/ 304474 h 156"/>
              <a:gd name="T8" fmla="*/ 685538 w 218"/>
              <a:gd name="T9" fmla="*/ 262609 h 156"/>
              <a:gd name="T10" fmla="*/ 670304 w 218"/>
              <a:gd name="T11" fmla="*/ 235968 h 156"/>
              <a:gd name="T12" fmla="*/ 628410 w 218"/>
              <a:gd name="T13" fmla="*/ 194102 h 156"/>
              <a:gd name="T14" fmla="*/ 628410 w 218"/>
              <a:gd name="T15" fmla="*/ 156043 h 156"/>
              <a:gd name="T16" fmla="*/ 628410 w 218"/>
              <a:gd name="T17" fmla="*/ 110372 h 156"/>
              <a:gd name="T18" fmla="*/ 578899 w 218"/>
              <a:gd name="T19" fmla="*/ 60895 h 156"/>
              <a:gd name="T20" fmla="*/ 537005 w 218"/>
              <a:gd name="T21" fmla="*/ 60895 h 156"/>
              <a:gd name="T22" fmla="*/ 479877 w 218"/>
              <a:gd name="T23" fmla="*/ 64701 h 156"/>
              <a:gd name="T24" fmla="*/ 441791 w 218"/>
              <a:gd name="T25" fmla="*/ 41865 h 156"/>
              <a:gd name="T26" fmla="*/ 373237 w 218"/>
              <a:gd name="T27" fmla="*/ 26642 h 156"/>
              <a:gd name="T28" fmla="*/ 316109 w 218"/>
              <a:gd name="T29" fmla="*/ 0 h 156"/>
              <a:gd name="T30" fmla="*/ 274215 w 218"/>
              <a:gd name="T31" fmla="*/ 22836 h 156"/>
              <a:gd name="T32" fmla="*/ 232321 w 218"/>
              <a:gd name="T33" fmla="*/ 22836 h 156"/>
              <a:gd name="T34" fmla="*/ 182810 w 218"/>
              <a:gd name="T35" fmla="*/ 26642 h 156"/>
              <a:gd name="T36" fmla="*/ 121873 w 218"/>
              <a:gd name="T37" fmla="*/ 64701 h 156"/>
              <a:gd name="T38" fmla="*/ 68554 w 218"/>
              <a:gd name="T39" fmla="*/ 137013 h 156"/>
              <a:gd name="T40" fmla="*/ 64745 w 218"/>
              <a:gd name="T41" fmla="*/ 205520 h 156"/>
              <a:gd name="T42" fmla="*/ 34277 w 218"/>
              <a:gd name="T43" fmla="*/ 228356 h 156"/>
              <a:gd name="T44" fmla="*/ 38085 w 218"/>
              <a:gd name="T45" fmla="*/ 251191 h 156"/>
              <a:gd name="T46" fmla="*/ 38085 w 218"/>
              <a:gd name="T47" fmla="*/ 281639 h 156"/>
              <a:gd name="T48" fmla="*/ 15234 w 218"/>
              <a:gd name="T49" fmla="*/ 365369 h 156"/>
              <a:gd name="T50" fmla="*/ 7617 w 218"/>
              <a:gd name="T51" fmla="*/ 399623 h 156"/>
              <a:gd name="T52" fmla="*/ 0 w 218"/>
              <a:gd name="T53" fmla="*/ 437682 h 156"/>
              <a:gd name="T54" fmla="*/ 19043 w 218"/>
              <a:gd name="T55" fmla="*/ 449100 h 156"/>
              <a:gd name="T56" fmla="*/ 45703 w 218"/>
              <a:gd name="T57" fmla="*/ 437682 h 156"/>
              <a:gd name="T58" fmla="*/ 60937 w 218"/>
              <a:gd name="T59" fmla="*/ 422458 h 156"/>
              <a:gd name="T60" fmla="*/ 76171 w 218"/>
              <a:gd name="T61" fmla="*/ 441488 h 156"/>
              <a:gd name="T62" fmla="*/ 91405 w 218"/>
              <a:gd name="T63" fmla="*/ 452906 h 156"/>
              <a:gd name="T64" fmla="*/ 95214 w 218"/>
              <a:gd name="T65" fmla="*/ 494771 h 156"/>
              <a:gd name="T66" fmla="*/ 118065 w 218"/>
              <a:gd name="T67" fmla="*/ 525218 h 156"/>
              <a:gd name="T68" fmla="*/ 198044 w 218"/>
              <a:gd name="T69" fmla="*/ 548054 h 156"/>
              <a:gd name="T70" fmla="*/ 232321 w 218"/>
              <a:gd name="T71" fmla="*/ 536636 h 156"/>
              <a:gd name="T72" fmla="*/ 258981 w 218"/>
              <a:gd name="T73" fmla="*/ 548054 h 156"/>
              <a:gd name="T74" fmla="*/ 323726 w 218"/>
              <a:gd name="T75" fmla="*/ 559472 h 156"/>
              <a:gd name="T76" fmla="*/ 388472 w 218"/>
              <a:gd name="T77" fmla="*/ 582307 h 156"/>
              <a:gd name="T78" fmla="*/ 426557 w 218"/>
              <a:gd name="T79" fmla="*/ 578501 h 156"/>
              <a:gd name="T80" fmla="*/ 434174 w 218"/>
              <a:gd name="T81" fmla="*/ 525218 h 156"/>
              <a:gd name="T82" fmla="*/ 491302 w 218"/>
              <a:gd name="T83" fmla="*/ 525218 h 156"/>
              <a:gd name="T84" fmla="*/ 517962 w 218"/>
              <a:gd name="T85" fmla="*/ 494771 h 156"/>
              <a:gd name="T86" fmla="*/ 556048 w 218"/>
              <a:gd name="T87" fmla="*/ 494771 h 156"/>
              <a:gd name="T88" fmla="*/ 628410 w 218"/>
              <a:gd name="T89" fmla="*/ 521412 h 156"/>
              <a:gd name="T90" fmla="*/ 674113 w 218"/>
              <a:gd name="T91" fmla="*/ 502383 h 156"/>
              <a:gd name="T92" fmla="*/ 769326 w 218"/>
              <a:gd name="T93" fmla="*/ 487159 h 156"/>
              <a:gd name="T94" fmla="*/ 788369 w 218"/>
              <a:gd name="T95" fmla="*/ 449100 h 156"/>
              <a:gd name="T96" fmla="*/ 769326 w 218"/>
              <a:gd name="T97" fmla="*/ 430070 h 156"/>
              <a:gd name="T98" fmla="*/ 784560 w 218"/>
              <a:gd name="T99" fmla="*/ 403429 h 156"/>
              <a:gd name="T100" fmla="*/ 795986 w 218"/>
              <a:gd name="T101" fmla="*/ 411040 h 156"/>
              <a:gd name="T102" fmla="*/ 822646 w 218"/>
              <a:gd name="T103" fmla="*/ 399623 h 156"/>
              <a:gd name="T104" fmla="*/ 811220 w 218"/>
              <a:gd name="T105" fmla="*/ 376787 h 1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8" h="156">
                <a:moveTo>
                  <a:pt x="212" y="90"/>
                </a:moveTo>
                <a:cubicBezTo>
                  <a:pt x="208" y="94"/>
                  <a:pt x="208" y="94"/>
                  <a:pt x="208" y="94"/>
                </a:cubicBezTo>
                <a:cubicBezTo>
                  <a:pt x="205" y="93"/>
                  <a:pt x="205" y="93"/>
                  <a:pt x="205" y="93"/>
                </a:cubicBezTo>
                <a:cubicBezTo>
                  <a:pt x="202" y="96"/>
                  <a:pt x="202" y="96"/>
                  <a:pt x="202" y="96"/>
                </a:cubicBezTo>
                <a:cubicBezTo>
                  <a:pt x="200" y="92"/>
                  <a:pt x="200" y="92"/>
                  <a:pt x="200" y="92"/>
                </a:cubicBezTo>
                <a:cubicBezTo>
                  <a:pt x="203" y="87"/>
                  <a:pt x="203" y="87"/>
                  <a:pt x="203" y="87"/>
                </a:cubicBezTo>
                <a:cubicBezTo>
                  <a:pt x="200" y="80"/>
                  <a:pt x="200" y="80"/>
                  <a:pt x="200" y="80"/>
                </a:cubicBezTo>
                <a:cubicBezTo>
                  <a:pt x="177" y="80"/>
                  <a:pt x="177" y="80"/>
                  <a:pt x="177" y="80"/>
                </a:cubicBezTo>
                <a:cubicBezTo>
                  <a:pt x="177" y="80"/>
                  <a:pt x="176" y="75"/>
                  <a:pt x="176" y="74"/>
                </a:cubicBezTo>
                <a:cubicBezTo>
                  <a:pt x="176" y="74"/>
                  <a:pt x="180" y="69"/>
                  <a:pt x="180" y="69"/>
                </a:cubicBezTo>
                <a:cubicBezTo>
                  <a:pt x="174" y="65"/>
                  <a:pt x="174" y="65"/>
                  <a:pt x="174" y="65"/>
                </a:cubicBezTo>
                <a:cubicBezTo>
                  <a:pt x="176" y="62"/>
                  <a:pt x="176" y="62"/>
                  <a:pt x="176" y="62"/>
                </a:cubicBezTo>
                <a:cubicBezTo>
                  <a:pt x="176" y="62"/>
                  <a:pt x="173" y="57"/>
                  <a:pt x="171" y="56"/>
                </a:cubicBezTo>
                <a:cubicBezTo>
                  <a:pt x="170" y="55"/>
                  <a:pt x="165" y="52"/>
                  <a:pt x="165" y="51"/>
                </a:cubicBezTo>
                <a:cubicBezTo>
                  <a:pt x="165" y="50"/>
                  <a:pt x="168" y="48"/>
                  <a:pt x="168" y="47"/>
                </a:cubicBezTo>
                <a:cubicBezTo>
                  <a:pt x="168" y="46"/>
                  <a:pt x="165" y="43"/>
                  <a:pt x="165" y="41"/>
                </a:cubicBezTo>
                <a:cubicBezTo>
                  <a:pt x="165" y="39"/>
                  <a:pt x="166" y="36"/>
                  <a:pt x="166" y="35"/>
                </a:cubicBezTo>
                <a:cubicBezTo>
                  <a:pt x="166" y="34"/>
                  <a:pt x="166" y="31"/>
                  <a:pt x="165" y="29"/>
                </a:cubicBezTo>
                <a:cubicBezTo>
                  <a:pt x="164" y="28"/>
                  <a:pt x="163" y="25"/>
                  <a:pt x="161" y="23"/>
                </a:cubicBezTo>
                <a:cubicBezTo>
                  <a:pt x="158" y="22"/>
                  <a:pt x="152" y="16"/>
                  <a:pt x="152" y="16"/>
                </a:cubicBezTo>
                <a:cubicBezTo>
                  <a:pt x="144" y="18"/>
                  <a:pt x="144" y="18"/>
                  <a:pt x="144" y="18"/>
                </a:cubicBezTo>
                <a:cubicBezTo>
                  <a:pt x="144" y="18"/>
                  <a:pt x="141" y="15"/>
                  <a:pt x="141" y="16"/>
                </a:cubicBezTo>
                <a:cubicBezTo>
                  <a:pt x="140" y="16"/>
                  <a:pt x="128" y="17"/>
                  <a:pt x="128" y="17"/>
                </a:cubicBezTo>
                <a:cubicBezTo>
                  <a:pt x="126" y="17"/>
                  <a:pt x="126" y="17"/>
                  <a:pt x="126" y="17"/>
                </a:cubicBezTo>
                <a:cubicBezTo>
                  <a:pt x="126" y="17"/>
                  <a:pt x="123" y="12"/>
                  <a:pt x="122" y="11"/>
                </a:cubicBezTo>
                <a:cubicBezTo>
                  <a:pt x="122" y="11"/>
                  <a:pt x="117" y="12"/>
                  <a:pt x="116" y="11"/>
                </a:cubicBezTo>
                <a:cubicBezTo>
                  <a:pt x="116" y="11"/>
                  <a:pt x="112" y="7"/>
                  <a:pt x="111" y="7"/>
                </a:cubicBezTo>
                <a:cubicBezTo>
                  <a:pt x="111" y="7"/>
                  <a:pt x="98" y="7"/>
                  <a:pt x="98" y="7"/>
                </a:cubicBezTo>
                <a:cubicBezTo>
                  <a:pt x="90" y="6"/>
                  <a:pt x="90" y="6"/>
                  <a:pt x="90" y="6"/>
                </a:cubicBezTo>
                <a:cubicBezTo>
                  <a:pt x="83" y="0"/>
                  <a:pt x="83" y="0"/>
                  <a:pt x="83" y="0"/>
                </a:cubicBezTo>
                <a:cubicBezTo>
                  <a:pt x="79" y="7"/>
                  <a:pt x="79" y="7"/>
                  <a:pt x="79" y="7"/>
                </a:cubicBezTo>
                <a:cubicBezTo>
                  <a:pt x="79" y="7"/>
                  <a:pt x="73" y="6"/>
                  <a:pt x="72" y="6"/>
                </a:cubicBezTo>
                <a:cubicBezTo>
                  <a:pt x="72" y="6"/>
                  <a:pt x="66" y="4"/>
                  <a:pt x="66" y="4"/>
                </a:cubicBezTo>
                <a:cubicBezTo>
                  <a:pt x="66" y="4"/>
                  <a:pt x="61" y="6"/>
                  <a:pt x="61" y="6"/>
                </a:cubicBezTo>
                <a:cubicBezTo>
                  <a:pt x="60" y="6"/>
                  <a:pt x="51" y="3"/>
                  <a:pt x="51" y="3"/>
                </a:cubicBezTo>
                <a:cubicBezTo>
                  <a:pt x="48" y="7"/>
                  <a:pt x="48" y="7"/>
                  <a:pt x="48" y="7"/>
                </a:cubicBezTo>
                <a:cubicBezTo>
                  <a:pt x="39" y="14"/>
                  <a:pt x="39" y="14"/>
                  <a:pt x="39" y="14"/>
                </a:cubicBezTo>
                <a:cubicBezTo>
                  <a:pt x="32" y="17"/>
                  <a:pt x="32" y="17"/>
                  <a:pt x="32" y="17"/>
                </a:cubicBezTo>
                <a:cubicBezTo>
                  <a:pt x="32" y="17"/>
                  <a:pt x="28" y="32"/>
                  <a:pt x="28" y="33"/>
                </a:cubicBezTo>
                <a:cubicBezTo>
                  <a:pt x="27" y="34"/>
                  <a:pt x="18" y="36"/>
                  <a:pt x="18" y="36"/>
                </a:cubicBezTo>
                <a:cubicBezTo>
                  <a:pt x="17" y="46"/>
                  <a:pt x="17" y="46"/>
                  <a:pt x="17" y="46"/>
                </a:cubicBezTo>
                <a:cubicBezTo>
                  <a:pt x="17" y="54"/>
                  <a:pt x="17" y="54"/>
                  <a:pt x="17" y="54"/>
                </a:cubicBezTo>
                <a:cubicBezTo>
                  <a:pt x="10" y="58"/>
                  <a:pt x="10" y="58"/>
                  <a:pt x="10" y="58"/>
                </a:cubicBezTo>
                <a:cubicBezTo>
                  <a:pt x="10" y="58"/>
                  <a:pt x="9" y="60"/>
                  <a:pt x="9" y="60"/>
                </a:cubicBezTo>
                <a:cubicBezTo>
                  <a:pt x="9" y="60"/>
                  <a:pt x="8" y="62"/>
                  <a:pt x="8" y="62"/>
                </a:cubicBezTo>
                <a:cubicBezTo>
                  <a:pt x="8" y="63"/>
                  <a:pt x="9" y="65"/>
                  <a:pt x="10" y="66"/>
                </a:cubicBezTo>
                <a:cubicBezTo>
                  <a:pt x="10" y="66"/>
                  <a:pt x="11" y="69"/>
                  <a:pt x="11" y="69"/>
                </a:cubicBezTo>
                <a:cubicBezTo>
                  <a:pt x="11" y="70"/>
                  <a:pt x="10" y="72"/>
                  <a:pt x="10" y="74"/>
                </a:cubicBezTo>
                <a:cubicBezTo>
                  <a:pt x="10" y="76"/>
                  <a:pt x="6" y="90"/>
                  <a:pt x="5" y="90"/>
                </a:cubicBezTo>
                <a:cubicBezTo>
                  <a:pt x="5" y="91"/>
                  <a:pt x="4" y="94"/>
                  <a:pt x="4" y="96"/>
                </a:cubicBezTo>
                <a:cubicBezTo>
                  <a:pt x="4" y="97"/>
                  <a:pt x="5" y="100"/>
                  <a:pt x="5" y="100"/>
                </a:cubicBezTo>
                <a:cubicBezTo>
                  <a:pt x="5" y="100"/>
                  <a:pt x="3" y="104"/>
                  <a:pt x="2" y="105"/>
                </a:cubicBezTo>
                <a:cubicBezTo>
                  <a:pt x="2" y="105"/>
                  <a:pt x="0" y="108"/>
                  <a:pt x="0" y="108"/>
                </a:cubicBezTo>
                <a:cubicBezTo>
                  <a:pt x="0" y="115"/>
                  <a:pt x="0" y="115"/>
                  <a:pt x="0" y="115"/>
                </a:cubicBezTo>
                <a:cubicBezTo>
                  <a:pt x="3" y="117"/>
                  <a:pt x="3" y="117"/>
                  <a:pt x="3" y="117"/>
                </a:cubicBezTo>
                <a:cubicBezTo>
                  <a:pt x="5" y="118"/>
                  <a:pt x="5" y="118"/>
                  <a:pt x="5" y="118"/>
                </a:cubicBezTo>
                <a:cubicBezTo>
                  <a:pt x="6" y="115"/>
                  <a:pt x="6" y="115"/>
                  <a:pt x="6" y="115"/>
                </a:cubicBezTo>
                <a:cubicBezTo>
                  <a:pt x="12" y="115"/>
                  <a:pt x="12" y="115"/>
                  <a:pt x="12" y="115"/>
                </a:cubicBezTo>
                <a:cubicBezTo>
                  <a:pt x="12" y="115"/>
                  <a:pt x="14" y="113"/>
                  <a:pt x="14" y="113"/>
                </a:cubicBezTo>
                <a:cubicBezTo>
                  <a:pt x="14" y="112"/>
                  <a:pt x="15" y="111"/>
                  <a:pt x="16" y="111"/>
                </a:cubicBezTo>
                <a:cubicBezTo>
                  <a:pt x="16" y="111"/>
                  <a:pt x="17" y="114"/>
                  <a:pt x="17" y="114"/>
                </a:cubicBezTo>
                <a:cubicBezTo>
                  <a:pt x="17" y="114"/>
                  <a:pt x="19" y="116"/>
                  <a:pt x="20" y="116"/>
                </a:cubicBezTo>
                <a:cubicBezTo>
                  <a:pt x="20" y="116"/>
                  <a:pt x="23" y="116"/>
                  <a:pt x="23" y="116"/>
                </a:cubicBezTo>
                <a:cubicBezTo>
                  <a:pt x="23" y="116"/>
                  <a:pt x="24" y="118"/>
                  <a:pt x="24" y="119"/>
                </a:cubicBezTo>
                <a:cubicBezTo>
                  <a:pt x="24" y="120"/>
                  <a:pt x="24" y="125"/>
                  <a:pt x="24" y="126"/>
                </a:cubicBezTo>
                <a:cubicBezTo>
                  <a:pt x="24" y="126"/>
                  <a:pt x="25" y="129"/>
                  <a:pt x="25" y="130"/>
                </a:cubicBezTo>
                <a:cubicBezTo>
                  <a:pt x="26" y="131"/>
                  <a:pt x="28" y="133"/>
                  <a:pt x="28" y="134"/>
                </a:cubicBezTo>
                <a:cubicBezTo>
                  <a:pt x="29" y="135"/>
                  <a:pt x="31" y="138"/>
                  <a:pt x="31" y="138"/>
                </a:cubicBezTo>
                <a:cubicBezTo>
                  <a:pt x="45" y="139"/>
                  <a:pt x="45" y="139"/>
                  <a:pt x="45" y="139"/>
                </a:cubicBezTo>
                <a:cubicBezTo>
                  <a:pt x="52" y="144"/>
                  <a:pt x="52" y="144"/>
                  <a:pt x="52" y="144"/>
                </a:cubicBezTo>
                <a:cubicBezTo>
                  <a:pt x="57" y="143"/>
                  <a:pt x="57" y="143"/>
                  <a:pt x="57" y="143"/>
                </a:cubicBezTo>
                <a:cubicBezTo>
                  <a:pt x="61" y="141"/>
                  <a:pt x="61" y="141"/>
                  <a:pt x="61" y="141"/>
                </a:cubicBezTo>
                <a:cubicBezTo>
                  <a:pt x="62" y="144"/>
                  <a:pt x="62" y="144"/>
                  <a:pt x="62" y="144"/>
                </a:cubicBezTo>
                <a:cubicBezTo>
                  <a:pt x="68" y="144"/>
                  <a:pt x="68" y="144"/>
                  <a:pt x="68" y="144"/>
                </a:cubicBezTo>
                <a:cubicBezTo>
                  <a:pt x="74" y="145"/>
                  <a:pt x="74" y="145"/>
                  <a:pt x="74" y="145"/>
                </a:cubicBezTo>
                <a:cubicBezTo>
                  <a:pt x="85" y="147"/>
                  <a:pt x="85" y="147"/>
                  <a:pt x="85" y="147"/>
                </a:cubicBezTo>
                <a:cubicBezTo>
                  <a:pt x="85" y="147"/>
                  <a:pt x="93" y="151"/>
                  <a:pt x="94" y="151"/>
                </a:cubicBezTo>
                <a:cubicBezTo>
                  <a:pt x="95" y="152"/>
                  <a:pt x="102" y="153"/>
                  <a:pt x="102" y="153"/>
                </a:cubicBezTo>
                <a:cubicBezTo>
                  <a:pt x="105" y="156"/>
                  <a:pt x="105" y="156"/>
                  <a:pt x="105" y="156"/>
                </a:cubicBezTo>
                <a:cubicBezTo>
                  <a:pt x="112" y="152"/>
                  <a:pt x="112" y="152"/>
                  <a:pt x="112" y="152"/>
                </a:cubicBezTo>
                <a:cubicBezTo>
                  <a:pt x="112" y="143"/>
                  <a:pt x="112" y="143"/>
                  <a:pt x="112" y="143"/>
                </a:cubicBezTo>
                <a:cubicBezTo>
                  <a:pt x="112" y="143"/>
                  <a:pt x="113" y="138"/>
                  <a:pt x="114" y="138"/>
                </a:cubicBezTo>
                <a:cubicBezTo>
                  <a:pt x="114" y="138"/>
                  <a:pt x="122" y="139"/>
                  <a:pt x="123" y="139"/>
                </a:cubicBezTo>
                <a:cubicBezTo>
                  <a:pt x="123" y="139"/>
                  <a:pt x="129" y="138"/>
                  <a:pt x="129" y="138"/>
                </a:cubicBezTo>
                <a:cubicBezTo>
                  <a:pt x="132" y="130"/>
                  <a:pt x="132" y="130"/>
                  <a:pt x="132" y="130"/>
                </a:cubicBezTo>
                <a:cubicBezTo>
                  <a:pt x="136" y="130"/>
                  <a:pt x="136" y="130"/>
                  <a:pt x="136" y="130"/>
                </a:cubicBezTo>
                <a:cubicBezTo>
                  <a:pt x="143" y="134"/>
                  <a:pt x="143" y="134"/>
                  <a:pt x="143" y="134"/>
                </a:cubicBezTo>
                <a:cubicBezTo>
                  <a:pt x="146" y="130"/>
                  <a:pt x="146" y="130"/>
                  <a:pt x="146" y="130"/>
                </a:cubicBezTo>
                <a:cubicBezTo>
                  <a:pt x="156" y="131"/>
                  <a:pt x="156" y="131"/>
                  <a:pt x="156" y="131"/>
                </a:cubicBezTo>
                <a:cubicBezTo>
                  <a:pt x="165" y="137"/>
                  <a:pt x="165" y="137"/>
                  <a:pt x="165" y="137"/>
                </a:cubicBezTo>
                <a:cubicBezTo>
                  <a:pt x="170" y="137"/>
                  <a:pt x="170" y="137"/>
                  <a:pt x="170" y="137"/>
                </a:cubicBezTo>
                <a:cubicBezTo>
                  <a:pt x="170" y="137"/>
                  <a:pt x="177" y="132"/>
                  <a:pt x="177" y="132"/>
                </a:cubicBezTo>
                <a:cubicBezTo>
                  <a:pt x="178" y="132"/>
                  <a:pt x="187" y="130"/>
                  <a:pt x="187" y="130"/>
                </a:cubicBezTo>
                <a:cubicBezTo>
                  <a:pt x="202" y="128"/>
                  <a:pt x="202" y="128"/>
                  <a:pt x="202" y="128"/>
                </a:cubicBezTo>
                <a:cubicBezTo>
                  <a:pt x="202" y="128"/>
                  <a:pt x="202" y="127"/>
                  <a:pt x="202" y="127"/>
                </a:cubicBezTo>
                <a:cubicBezTo>
                  <a:pt x="203" y="125"/>
                  <a:pt x="206" y="119"/>
                  <a:pt x="207" y="118"/>
                </a:cubicBezTo>
                <a:cubicBezTo>
                  <a:pt x="207" y="117"/>
                  <a:pt x="208" y="115"/>
                  <a:pt x="207" y="114"/>
                </a:cubicBezTo>
                <a:cubicBezTo>
                  <a:pt x="206" y="114"/>
                  <a:pt x="202" y="113"/>
                  <a:pt x="202" y="113"/>
                </a:cubicBezTo>
                <a:cubicBezTo>
                  <a:pt x="201" y="112"/>
                  <a:pt x="198" y="111"/>
                  <a:pt x="201" y="110"/>
                </a:cubicBezTo>
                <a:cubicBezTo>
                  <a:pt x="204" y="110"/>
                  <a:pt x="205" y="108"/>
                  <a:pt x="206" y="106"/>
                </a:cubicBezTo>
                <a:cubicBezTo>
                  <a:pt x="207" y="104"/>
                  <a:pt x="209" y="103"/>
                  <a:pt x="209" y="104"/>
                </a:cubicBezTo>
                <a:cubicBezTo>
                  <a:pt x="210" y="105"/>
                  <a:pt x="209" y="107"/>
                  <a:pt x="209" y="108"/>
                </a:cubicBezTo>
                <a:cubicBezTo>
                  <a:pt x="210" y="109"/>
                  <a:pt x="212" y="110"/>
                  <a:pt x="213" y="109"/>
                </a:cubicBezTo>
                <a:cubicBezTo>
                  <a:pt x="214" y="108"/>
                  <a:pt x="216" y="106"/>
                  <a:pt x="216" y="105"/>
                </a:cubicBezTo>
                <a:cubicBezTo>
                  <a:pt x="217" y="104"/>
                  <a:pt x="217" y="103"/>
                  <a:pt x="218" y="103"/>
                </a:cubicBezTo>
                <a:cubicBezTo>
                  <a:pt x="213" y="99"/>
                  <a:pt x="213" y="99"/>
                  <a:pt x="213" y="99"/>
                </a:cubicBezTo>
                <a:lnTo>
                  <a:pt x="212" y="90"/>
                </a:lnTo>
                <a:close/>
              </a:path>
            </a:pathLst>
          </a:custGeom>
          <a:solidFill>
            <a:schemeClr val="accent2">
              <a:lumMod val="60000"/>
              <a:lumOff val="40000"/>
            </a:schemeClr>
          </a:solidFill>
          <a:ln w="7938" cap="rnd">
            <a:solidFill>
              <a:schemeClr val="bg1">
                <a:lumMod val="95000"/>
              </a:schemeClr>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1031" name="Freeform 22">
            <a:extLst>
              <a:ext uri="{FF2B5EF4-FFF2-40B4-BE49-F238E27FC236}">
                <a16:creationId xmlns:a16="http://schemas.microsoft.com/office/drawing/2014/main" id="{C38D6495-40B1-5644-A02D-F7798E910AC8}"/>
              </a:ext>
            </a:extLst>
          </p:cNvPr>
          <p:cNvSpPr>
            <a:spLocks/>
          </p:cNvSpPr>
          <p:nvPr/>
        </p:nvSpPr>
        <p:spPr bwMode="auto">
          <a:xfrm>
            <a:off x="2251672" y="4142029"/>
            <a:ext cx="1066645" cy="936559"/>
          </a:xfrm>
          <a:custGeom>
            <a:avLst/>
            <a:gdLst>
              <a:gd name="T0" fmla="*/ 571373 w 373"/>
              <a:gd name="T1" fmla="*/ 60960 h 305"/>
              <a:gd name="T2" fmla="*/ 548518 w 373"/>
              <a:gd name="T3" fmla="*/ 110490 h 305"/>
              <a:gd name="T4" fmla="*/ 533281 w 373"/>
              <a:gd name="T5" fmla="*/ 140970 h 305"/>
              <a:gd name="T6" fmla="*/ 540899 w 373"/>
              <a:gd name="T7" fmla="*/ 209550 h 305"/>
              <a:gd name="T8" fmla="*/ 476144 w 373"/>
              <a:gd name="T9" fmla="*/ 243840 h 305"/>
              <a:gd name="T10" fmla="*/ 472335 w 373"/>
              <a:gd name="T11" fmla="*/ 308610 h 305"/>
              <a:gd name="T12" fmla="*/ 487571 w 373"/>
              <a:gd name="T13" fmla="*/ 373380 h 305"/>
              <a:gd name="T14" fmla="*/ 445671 w 373"/>
              <a:gd name="T15" fmla="*/ 419100 h 305"/>
              <a:gd name="T16" fmla="*/ 468525 w 373"/>
              <a:gd name="T17" fmla="*/ 476250 h 305"/>
              <a:gd name="T18" fmla="*/ 438052 w 373"/>
              <a:gd name="T19" fmla="*/ 529590 h 305"/>
              <a:gd name="T20" fmla="*/ 377106 w 373"/>
              <a:gd name="T21" fmla="*/ 548640 h 305"/>
              <a:gd name="T22" fmla="*/ 316159 w 373"/>
              <a:gd name="T23" fmla="*/ 537210 h 305"/>
              <a:gd name="T24" fmla="*/ 251404 w 373"/>
              <a:gd name="T25" fmla="*/ 552450 h 305"/>
              <a:gd name="T26" fmla="*/ 201885 w 373"/>
              <a:gd name="T27" fmla="*/ 563880 h 305"/>
              <a:gd name="T28" fmla="*/ 137129 w 373"/>
              <a:gd name="T29" fmla="*/ 579120 h 305"/>
              <a:gd name="T30" fmla="*/ 68565 w 373"/>
              <a:gd name="T31" fmla="*/ 617220 h 305"/>
              <a:gd name="T32" fmla="*/ 26664 w 373"/>
              <a:gd name="T33" fmla="*/ 670560 h 305"/>
              <a:gd name="T34" fmla="*/ 0 w 373"/>
              <a:gd name="T35" fmla="*/ 731520 h 305"/>
              <a:gd name="T36" fmla="*/ 125702 w 373"/>
              <a:gd name="T37" fmla="*/ 746760 h 305"/>
              <a:gd name="T38" fmla="*/ 228549 w 373"/>
              <a:gd name="T39" fmla="*/ 758190 h 305"/>
              <a:gd name="T40" fmla="*/ 251404 w 373"/>
              <a:gd name="T41" fmla="*/ 784860 h 305"/>
              <a:gd name="T42" fmla="*/ 281877 w 373"/>
              <a:gd name="T43" fmla="*/ 777240 h 305"/>
              <a:gd name="T44" fmla="*/ 361869 w 373"/>
              <a:gd name="T45" fmla="*/ 765810 h 305"/>
              <a:gd name="T46" fmla="*/ 403770 w 373"/>
              <a:gd name="T47" fmla="*/ 777240 h 305"/>
              <a:gd name="T48" fmla="*/ 449480 w 373"/>
              <a:gd name="T49" fmla="*/ 765810 h 305"/>
              <a:gd name="T50" fmla="*/ 479953 w 373"/>
              <a:gd name="T51" fmla="*/ 803910 h 305"/>
              <a:gd name="T52" fmla="*/ 495190 w 373"/>
              <a:gd name="T53" fmla="*/ 857250 h 305"/>
              <a:gd name="T54" fmla="*/ 525663 w 373"/>
              <a:gd name="T55" fmla="*/ 960120 h 305"/>
              <a:gd name="T56" fmla="*/ 567563 w 373"/>
              <a:gd name="T57" fmla="*/ 990600 h 305"/>
              <a:gd name="T58" fmla="*/ 563754 w 373"/>
              <a:gd name="T59" fmla="*/ 1055370 h 305"/>
              <a:gd name="T60" fmla="*/ 590418 w 373"/>
              <a:gd name="T61" fmla="*/ 1112520 h 305"/>
              <a:gd name="T62" fmla="*/ 624701 w 373"/>
              <a:gd name="T63" fmla="*/ 1162050 h 305"/>
              <a:gd name="T64" fmla="*/ 662792 w 373"/>
              <a:gd name="T65" fmla="*/ 1135380 h 305"/>
              <a:gd name="T66" fmla="*/ 723739 w 373"/>
              <a:gd name="T67" fmla="*/ 1127760 h 305"/>
              <a:gd name="T68" fmla="*/ 807540 w 373"/>
              <a:gd name="T69" fmla="*/ 1085850 h 305"/>
              <a:gd name="T70" fmla="*/ 918005 w 373"/>
              <a:gd name="T71" fmla="*/ 1043940 h 305"/>
              <a:gd name="T72" fmla="*/ 1005616 w 373"/>
              <a:gd name="T73" fmla="*/ 1047750 h 305"/>
              <a:gd name="T74" fmla="*/ 1104654 w 373"/>
              <a:gd name="T75" fmla="*/ 986790 h 305"/>
              <a:gd name="T76" fmla="*/ 1138936 w 373"/>
              <a:gd name="T77" fmla="*/ 906780 h 305"/>
              <a:gd name="T78" fmla="*/ 1169409 w 373"/>
              <a:gd name="T79" fmla="*/ 807720 h 305"/>
              <a:gd name="T80" fmla="*/ 1234165 w 373"/>
              <a:gd name="T81" fmla="*/ 762000 h 305"/>
              <a:gd name="T82" fmla="*/ 1283684 w 373"/>
              <a:gd name="T83" fmla="*/ 685800 h 305"/>
              <a:gd name="T84" fmla="*/ 1253210 w 373"/>
              <a:gd name="T85" fmla="*/ 605790 h 305"/>
              <a:gd name="T86" fmla="*/ 1272256 w 373"/>
              <a:gd name="T87" fmla="*/ 579120 h 305"/>
              <a:gd name="T88" fmla="*/ 1291302 w 373"/>
              <a:gd name="T89" fmla="*/ 510540 h 305"/>
              <a:gd name="T90" fmla="*/ 1333203 w 373"/>
              <a:gd name="T91" fmla="*/ 480060 h 305"/>
              <a:gd name="T92" fmla="*/ 1325584 w 373"/>
              <a:gd name="T93" fmla="*/ 415290 h 305"/>
              <a:gd name="T94" fmla="*/ 1363676 w 373"/>
              <a:gd name="T95" fmla="*/ 350520 h 305"/>
              <a:gd name="T96" fmla="*/ 1382721 w 373"/>
              <a:gd name="T97" fmla="*/ 308610 h 305"/>
              <a:gd name="T98" fmla="*/ 1420813 w 373"/>
              <a:gd name="T99" fmla="*/ 243840 h 305"/>
              <a:gd name="T100" fmla="*/ 1352248 w 373"/>
              <a:gd name="T101" fmla="*/ 205740 h 305"/>
              <a:gd name="T102" fmla="*/ 1287493 w 373"/>
              <a:gd name="T103" fmla="*/ 194310 h 305"/>
              <a:gd name="T104" fmla="*/ 1230355 w 373"/>
              <a:gd name="T105" fmla="*/ 190500 h 305"/>
              <a:gd name="T106" fmla="*/ 1142745 w 373"/>
              <a:gd name="T107" fmla="*/ 125730 h 305"/>
              <a:gd name="T108" fmla="*/ 1028471 w 373"/>
              <a:gd name="T109" fmla="*/ 60960 h 305"/>
              <a:gd name="T110" fmla="*/ 940860 w 373"/>
              <a:gd name="T111" fmla="*/ 64770 h 305"/>
              <a:gd name="T112" fmla="*/ 910387 w 373"/>
              <a:gd name="T113" fmla="*/ 7620 h 305"/>
              <a:gd name="T114" fmla="*/ 811349 w 373"/>
              <a:gd name="T115" fmla="*/ 15240 h 305"/>
              <a:gd name="T116" fmla="*/ 693265 w 373"/>
              <a:gd name="T117" fmla="*/ 95250 h 305"/>
              <a:gd name="T118" fmla="*/ 624701 w 373"/>
              <a:gd name="T119" fmla="*/ 121920 h 305"/>
              <a:gd name="T120" fmla="*/ 601846 w 373"/>
              <a:gd name="T121" fmla="*/ 87630 h 3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3" h="305">
                <a:moveTo>
                  <a:pt x="158" y="23"/>
                </a:moveTo>
                <a:cubicBezTo>
                  <a:pt x="157" y="19"/>
                  <a:pt x="157" y="19"/>
                  <a:pt x="157" y="19"/>
                </a:cubicBezTo>
                <a:cubicBezTo>
                  <a:pt x="157" y="19"/>
                  <a:pt x="152" y="16"/>
                  <a:pt x="152" y="15"/>
                </a:cubicBezTo>
                <a:cubicBezTo>
                  <a:pt x="152" y="15"/>
                  <a:pt x="150" y="16"/>
                  <a:pt x="150" y="16"/>
                </a:cubicBezTo>
                <a:cubicBezTo>
                  <a:pt x="150" y="16"/>
                  <a:pt x="149" y="20"/>
                  <a:pt x="149" y="20"/>
                </a:cubicBezTo>
                <a:cubicBezTo>
                  <a:pt x="150" y="21"/>
                  <a:pt x="151" y="24"/>
                  <a:pt x="151" y="24"/>
                </a:cubicBezTo>
                <a:cubicBezTo>
                  <a:pt x="150" y="29"/>
                  <a:pt x="150" y="29"/>
                  <a:pt x="150" y="29"/>
                </a:cubicBezTo>
                <a:cubicBezTo>
                  <a:pt x="144" y="29"/>
                  <a:pt x="144" y="29"/>
                  <a:pt x="144" y="29"/>
                </a:cubicBezTo>
                <a:cubicBezTo>
                  <a:pt x="140" y="26"/>
                  <a:pt x="140" y="26"/>
                  <a:pt x="140" y="26"/>
                </a:cubicBezTo>
                <a:cubicBezTo>
                  <a:pt x="140" y="26"/>
                  <a:pt x="138" y="29"/>
                  <a:pt x="138" y="29"/>
                </a:cubicBezTo>
                <a:cubicBezTo>
                  <a:pt x="138" y="30"/>
                  <a:pt x="137" y="33"/>
                  <a:pt x="137" y="34"/>
                </a:cubicBezTo>
                <a:cubicBezTo>
                  <a:pt x="137" y="35"/>
                  <a:pt x="140" y="37"/>
                  <a:pt x="140" y="37"/>
                </a:cubicBezTo>
                <a:cubicBezTo>
                  <a:pt x="136" y="43"/>
                  <a:pt x="136" y="43"/>
                  <a:pt x="136" y="43"/>
                </a:cubicBezTo>
                <a:cubicBezTo>
                  <a:pt x="136" y="43"/>
                  <a:pt x="137" y="45"/>
                  <a:pt x="138" y="46"/>
                </a:cubicBezTo>
                <a:cubicBezTo>
                  <a:pt x="138" y="46"/>
                  <a:pt x="142" y="49"/>
                  <a:pt x="142" y="49"/>
                </a:cubicBezTo>
                <a:cubicBezTo>
                  <a:pt x="142" y="55"/>
                  <a:pt x="142" y="55"/>
                  <a:pt x="142" y="55"/>
                </a:cubicBezTo>
                <a:cubicBezTo>
                  <a:pt x="142" y="55"/>
                  <a:pt x="137" y="57"/>
                  <a:pt x="136" y="58"/>
                </a:cubicBezTo>
                <a:cubicBezTo>
                  <a:pt x="136" y="58"/>
                  <a:pt x="129" y="60"/>
                  <a:pt x="129" y="60"/>
                </a:cubicBezTo>
                <a:cubicBezTo>
                  <a:pt x="124" y="61"/>
                  <a:pt x="124" y="61"/>
                  <a:pt x="124" y="61"/>
                </a:cubicBezTo>
                <a:cubicBezTo>
                  <a:pt x="125" y="64"/>
                  <a:pt x="125" y="64"/>
                  <a:pt x="125" y="64"/>
                </a:cubicBezTo>
                <a:cubicBezTo>
                  <a:pt x="125" y="69"/>
                  <a:pt x="125" y="69"/>
                  <a:pt x="125" y="69"/>
                </a:cubicBezTo>
                <a:cubicBezTo>
                  <a:pt x="121" y="73"/>
                  <a:pt x="121" y="73"/>
                  <a:pt x="121" y="73"/>
                </a:cubicBezTo>
                <a:cubicBezTo>
                  <a:pt x="121" y="73"/>
                  <a:pt x="121" y="75"/>
                  <a:pt x="121" y="77"/>
                </a:cubicBezTo>
                <a:cubicBezTo>
                  <a:pt x="121" y="78"/>
                  <a:pt x="123" y="80"/>
                  <a:pt x="124" y="81"/>
                </a:cubicBezTo>
                <a:cubicBezTo>
                  <a:pt x="125" y="82"/>
                  <a:pt x="127" y="84"/>
                  <a:pt x="128" y="85"/>
                </a:cubicBezTo>
                <a:cubicBezTo>
                  <a:pt x="128" y="86"/>
                  <a:pt x="128" y="91"/>
                  <a:pt x="129" y="92"/>
                </a:cubicBezTo>
                <a:cubicBezTo>
                  <a:pt x="129" y="93"/>
                  <a:pt x="132" y="96"/>
                  <a:pt x="132" y="96"/>
                </a:cubicBezTo>
                <a:cubicBezTo>
                  <a:pt x="132" y="96"/>
                  <a:pt x="129" y="97"/>
                  <a:pt x="128" y="98"/>
                </a:cubicBezTo>
                <a:cubicBezTo>
                  <a:pt x="127" y="98"/>
                  <a:pt x="124" y="100"/>
                  <a:pt x="124" y="101"/>
                </a:cubicBezTo>
                <a:cubicBezTo>
                  <a:pt x="123" y="101"/>
                  <a:pt x="121" y="104"/>
                  <a:pt x="121" y="105"/>
                </a:cubicBezTo>
                <a:cubicBezTo>
                  <a:pt x="121" y="106"/>
                  <a:pt x="118" y="106"/>
                  <a:pt x="118" y="107"/>
                </a:cubicBezTo>
                <a:cubicBezTo>
                  <a:pt x="118" y="107"/>
                  <a:pt x="117" y="108"/>
                  <a:pt x="117" y="110"/>
                </a:cubicBezTo>
                <a:cubicBezTo>
                  <a:pt x="117" y="111"/>
                  <a:pt x="120" y="112"/>
                  <a:pt x="121" y="113"/>
                </a:cubicBezTo>
                <a:cubicBezTo>
                  <a:pt x="121" y="114"/>
                  <a:pt x="126" y="116"/>
                  <a:pt x="126" y="116"/>
                </a:cubicBezTo>
                <a:cubicBezTo>
                  <a:pt x="126" y="117"/>
                  <a:pt x="124" y="121"/>
                  <a:pt x="124" y="122"/>
                </a:cubicBezTo>
                <a:cubicBezTo>
                  <a:pt x="123" y="122"/>
                  <a:pt x="123" y="124"/>
                  <a:pt x="123" y="125"/>
                </a:cubicBezTo>
                <a:cubicBezTo>
                  <a:pt x="123" y="126"/>
                  <a:pt x="125" y="128"/>
                  <a:pt x="124" y="129"/>
                </a:cubicBezTo>
                <a:cubicBezTo>
                  <a:pt x="124" y="130"/>
                  <a:pt x="124" y="134"/>
                  <a:pt x="124" y="134"/>
                </a:cubicBezTo>
                <a:cubicBezTo>
                  <a:pt x="124" y="134"/>
                  <a:pt x="119" y="137"/>
                  <a:pt x="118" y="137"/>
                </a:cubicBezTo>
                <a:cubicBezTo>
                  <a:pt x="118" y="138"/>
                  <a:pt x="115" y="139"/>
                  <a:pt x="115" y="139"/>
                </a:cubicBezTo>
                <a:cubicBezTo>
                  <a:pt x="115" y="139"/>
                  <a:pt x="109" y="144"/>
                  <a:pt x="109" y="144"/>
                </a:cubicBezTo>
                <a:cubicBezTo>
                  <a:pt x="108" y="145"/>
                  <a:pt x="106" y="145"/>
                  <a:pt x="106" y="145"/>
                </a:cubicBezTo>
                <a:cubicBezTo>
                  <a:pt x="105" y="145"/>
                  <a:pt x="102" y="147"/>
                  <a:pt x="102" y="147"/>
                </a:cubicBezTo>
                <a:cubicBezTo>
                  <a:pt x="99" y="144"/>
                  <a:pt x="99" y="144"/>
                  <a:pt x="99" y="144"/>
                </a:cubicBezTo>
                <a:cubicBezTo>
                  <a:pt x="93" y="142"/>
                  <a:pt x="93" y="142"/>
                  <a:pt x="93" y="142"/>
                </a:cubicBezTo>
                <a:cubicBezTo>
                  <a:pt x="90" y="144"/>
                  <a:pt x="90" y="144"/>
                  <a:pt x="90" y="144"/>
                </a:cubicBezTo>
                <a:cubicBezTo>
                  <a:pt x="86" y="144"/>
                  <a:pt x="86" y="144"/>
                  <a:pt x="86" y="144"/>
                </a:cubicBezTo>
                <a:cubicBezTo>
                  <a:pt x="83" y="141"/>
                  <a:pt x="83" y="141"/>
                  <a:pt x="83" y="141"/>
                </a:cubicBezTo>
                <a:cubicBezTo>
                  <a:pt x="76" y="143"/>
                  <a:pt x="76" y="143"/>
                  <a:pt x="76" y="143"/>
                </a:cubicBezTo>
                <a:cubicBezTo>
                  <a:pt x="74" y="143"/>
                  <a:pt x="74" y="143"/>
                  <a:pt x="74" y="143"/>
                </a:cubicBezTo>
                <a:cubicBezTo>
                  <a:pt x="70" y="141"/>
                  <a:pt x="70" y="141"/>
                  <a:pt x="70" y="141"/>
                </a:cubicBezTo>
                <a:cubicBezTo>
                  <a:pt x="66" y="145"/>
                  <a:pt x="66" y="145"/>
                  <a:pt x="66" y="145"/>
                </a:cubicBezTo>
                <a:cubicBezTo>
                  <a:pt x="60" y="146"/>
                  <a:pt x="60" y="146"/>
                  <a:pt x="60" y="146"/>
                </a:cubicBezTo>
                <a:cubicBezTo>
                  <a:pt x="58" y="150"/>
                  <a:pt x="58" y="150"/>
                  <a:pt x="58" y="150"/>
                </a:cubicBezTo>
                <a:cubicBezTo>
                  <a:pt x="54" y="153"/>
                  <a:pt x="54" y="153"/>
                  <a:pt x="54" y="153"/>
                </a:cubicBezTo>
                <a:cubicBezTo>
                  <a:pt x="53" y="148"/>
                  <a:pt x="53" y="148"/>
                  <a:pt x="53" y="148"/>
                </a:cubicBezTo>
                <a:cubicBezTo>
                  <a:pt x="49" y="148"/>
                  <a:pt x="49" y="148"/>
                  <a:pt x="49" y="148"/>
                </a:cubicBezTo>
                <a:cubicBezTo>
                  <a:pt x="45" y="152"/>
                  <a:pt x="45" y="152"/>
                  <a:pt x="45" y="152"/>
                </a:cubicBezTo>
                <a:cubicBezTo>
                  <a:pt x="41" y="153"/>
                  <a:pt x="41" y="153"/>
                  <a:pt x="41" y="153"/>
                </a:cubicBezTo>
                <a:cubicBezTo>
                  <a:pt x="36" y="152"/>
                  <a:pt x="36" y="152"/>
                  <a:pt x="36" y="152"/>
                </a:cubicBezTo>
                <a:cubicBezTo>
                  <a:pt x="33" y="154"/>
                  <a:pt x="33" y="154"/>
                  <a:pt x="33" y="154"/>
                </a:cubicBezTo>
                <a:cubicBezTo>
                  <a:pt x="23" y="155"/>
                  <a:pt x="23" y="155"/>
                  <a:pt x="23" y="155"/>
                </a:cubicBezTo>
                <a:cubicBezTo>
                  <a:pt x="21" y="159"/>
                  <a:pt x="21" y="159"/>
                  <a:pt x="21" y="159"/>
                </a:cubicBezTo>
                <a:cubicBezTo>
                  <a:pt x="18" y="162"/>
                  <a:pt x="18" y="162"/>
                  <a:pt x="18" y="162"/>
                </a:cubicBezTo>
                <a:cubicBezTo>
                  <a:pt x="17" y="165"/>
                  <a:pt x="17" y="165"/>
                  <a:pt x="17" y="165"/>
                </a:cubicBezTo>
                <a:cubicBezTo>
                  <a:pt x="16" y="170"/>
                  <a:pt x="16" y="170"/>
                  <a:pt x="16" y="170"/>
                </a:cubicBezTo>
                <a:cubicBezTo>
                  <a:pt x="13" y="171"/>
                  <a:pt x="13" y="171"/>
                  <a:pt x="13" y="171"/>
                </a:cubicBezTo>
                <a:cubicBezTo>
                  <a:pt x="7" y="176"/>
                  <a:pt x="7" y="176"/>
                  <a:pt x="7" y="176"/>
                </a:cubicBezTo>
                <a:cubicBezTo>
                  <a:pt x="7" y="178"/>
                  <a:pt x="7" y="178"/>
                  <a:pt x="7" y="178"/>
                </a:cubicBezTo>
                <a:cubicBezTo>
                  <a:pt x="7" y="183"/>
                  <a:pt x="7" y="183"/>
                  <a:pt x="7" y="183"/>
                </a:cubicBezTo>
                <a:cubicBezTo>
                  <a:pt x="2" y="186"/>
                  <a:pt x="2" y="186"/>
                  <a:pt x="2" y="186"/>
                </a:cubicBezTo>
                <a:cubicBezTo>
                  <a:pt x="0" y="192"/>
                  <a:pt x="0" y="192"/>
                  <a:pt x="0" y="192"/>
                </a:cubicBezTo>
                <a:cubicBezTo>
                  <a:pt x="2" y="204"/>
                  <a:pt x="2" y="204"/>
                  <a:pt x="2" y="204"/>
                </a:cubicBezTo>
                <a:cubicBezTo>
                  <a:pt x="18" y="192"/>
                  <a:pt x="18" y="192"/>
                  <a:pt x="18" y="192"/>
                </a:cubicBezTo>
                <a:cubicBezTo>
                  <a:pt x="22" y="196"/>
                  <a:pt x="22" y="196"/>
                  <a:pt x="22" y="196"/>
                </a:cubicBezTo>
                <a:cubicBezTo>
                  <a:pt x="33" y="196"/>
                  <a:pt x="33" y="196"/>
                  <a:pt x="33" y="196"/>
                </a:cubicBezTo>
                <a:cubicBezTo>
                  <a:pt x="39" y="200"/>
                  <a:pt x="39" y="200"/>
                  <a:pt x="39" y="200"/>
                </a:cubicBezTo>
                <a:cubicBezTo>
                  <a:pt x="54" y="199"/>
                  <a:pt x="54" y="199"/>
                  <a:pt x="54" y="199"/>
                </a:cubicBezTo>
                <a:cubicBezTo>
                  <a:pt x="56" y="196"/>
                  <a:pt x="56" y="196"/>
                  <a:pt x="56" y="196"/>
                </a:cubicBezTo>
                <a:cubicBezTo>
                  <a:pt x="60" y="199"/>
                  <a:pt x="60" y="199"/>
                  <a:pt x="60" y="199"/>
                </a:cubicBezTo>
                <a:cubicBezTo>
                  <a:pt x="58" y="203"/>
                  <a:pt x="58" y="203"/>
                  <a:pt x="58" y="203"/>
                </a:cubicBezTo>
                <a:cubicBezTo>
                  <a:pt x="58" y="209"/>
                  <a:pt x="58" y="209"/>
                  <a:pt x="58" y="209"/>
                </a:cubicBezTo>
                <a:cubicBezTo>
                  <a:pt x="63" y="211"/>
                  <a:pt x="63" y="211"/>
                  <a:pt x="63" y="211"/>
                </a:cubicBezTo>
                <a:cubicBezTo>
                  <a:pt x="66" y="206"/>
                  <a:pt x="66" y="206"/>
                  <a:pt x="66" y="206"/>
                </a:cubicBezTo>
                <a:cubicBezTo>
                  <a:pt x="66" y="206"/>
                  <a:pt x="68" y="207"/>
                  <a:pt x="69" y="208"/>
                </a:cubicBezTo>
                <a:cubicBezTo>
                  <a:pt x="69" y="210"/>
                  <a:pt x="69" y="213"/>
                  <a:pt x="69" y="215"/>
                </a:cubicBezTo>
                <a:cubicBezTo>
                  <a:pt x="69" y="216"/>
                  <a:pt x="72" y="218"/>
                  <a:pt x="72" y="218"/>
                </a:cubicBezTo>
                <a:cubicBezTo>
                  <a:pt x="72" y="218"/>
                  <a:pt x="74" y="205"/>
                  <a:pt x="74" y="204"/>
                </a:cubicBezTo>
                <a:cubicBezTo>
                  <a:pt x="74" y="204"/>
                  <a:pt x="78" y="205"/>
                  <a:pt x="78" y="205"/>
                </a:cubicBezTo>
                <a:cubicBezTo>
                  <a:pt x="78" y="205"/>
                  <a:pt x="83" y="205"/>
                  <a:pt x="83" y="205"/>
                </a:cubicBezTo>
                <a:cubicBezTo>
                  <a:pt x="84" y="205"/>
                  <a:pt x="92" y="207"/>
                  <a:pt x="92" y="207"/>
                </a:cubicBezTo>
                <a:cubicBezTo>
                  <a:pt x="92" y="207"/>
                  <a:pt x="94" y="202"/>
                  <a:pt x="95" y="201"/>
                </a:cubicBezTo>
                <a:cubicBezTo>
                  <a:pt x="95" y="201"/>
                  <a:pt x="95" y="204"/>
                  <a:pt x="96" y="204"/>
                </a:cubicBezTo>
                <a:cubicBezTo>
                  <a:pt x="96" y="205"/>
                  <a:pt x="99" y="207"/>
                  <a:pt x="99" y="207"/>
                </a:cubicBezTo>
                <a:cubicBezTo>
                  <a:pt x="102" y="202"/>
                  <a:pt x="102" y="202"/>
                  <a:pt x="102" y="202"/>
                </a:cubicBezTo>
                <a:cubicBezTo>
                  <a:pt x="106" y="204"/>
                  <a:pt x="106" y="204"/>
                  <a:pt x="106" y="204"/>
                </a:cubicBezTo>
                <a:cubicBezTo>
                  <a:pt x="107" y="199"/>
                  <a:pt x="107" y="199"/>
                  <a:pt x="107" y="199"/>
                </a:cubicBezTo>
                <a:cubicBezTo>
                  <a:pt x="107" y="199"/>
                  <a:pt x="111" y="200"/>
                  <a:pt x="112" y="201"/>
                </a:cubicBezTo>
                <a:cubicBezTo>
                  <a:pt x="112" y="201"/>
                  <a:pt x="115" y="203"/>
                  <a:pt x="116" y="203"/>
                </a:cubicBezTo>
                <a:cubicBezTo>
                  <a:pt x="117" y="203"/>
                  <a:pt x="118" y="201"/>
                  <a:pt x="118" y="201"/>
                </a:cubicBezTo>
                <a:cubicBezTo>
                  <a:pt x="118" y="201"/>
                  <a:pt x="121" y="201"/>
                  <a:pt x="122" y="202"/>
                </a:cubicBezTo>
                <a:cubicBezTo>
                  <a:pt x="123" y="203"/>
                  <a:pt x="122" y="204"/>
                  <a:pt x="122" y="205"/>
                </a:cubicBezTo>
                <a:cubicBezTo>
                  <a:pt x="122" y="206"/>
                  <a:pt x="126" y="207"/>
                  <a:pt x="127" y="209"/>
                </a:cubicBezTo>
                <a:cubicBezTo>
                  <a:pt x="128" y="210"/>
                  <a:pt x="126" y="211"/>
                  <a:pt x="126" y="211"/>
                </a:cubicBezTo>
                <a:cubicBezTo>
                  <a:pt x="126" y="212"/>
                  <a:pt x="125" y="216"/>
                  <a:pt x="125" y="217"/>
                </a:cubicBezTo>
                <a:cubicBezTo>
                  <a:pt x="126" y="217"/>
                  <a:pt x="127" y="218"/>
                  <a:pt x="129" y="219"/>
                </a:cubicBezTo>
                <a:cubicBezTo>
                  <a:pt x="131" y="219"/>
                  <a:pt x="131" y="221"/>
                  <a:pt x="131" y="222"/>
                </a:cubicBezTo>
                <a:cubicBezTo>
                  <a:pt x="132" y="223"/>
                  <a:pt x="130" y="224"/>
                  <a:pt x="130" y="225"/>
                </a:cubicBezTo>
                <a:cubicBezTo>
                  <a:pt x="129" y="227"/>
                  <a:pt x="128" y="228"/>
                  <a:pt x="128" y="229"/>
                </a:cubicBezTo>
                <a:cubicBezTo>
                  <a:pt x="127" y="230"/>
                  <a:pt x="130" y="235"/>
                  <a:pt x="130" y="235"/>
                </a:cubicBezTo>
                <a:cubicBezTo>
                  <a:pt x="134" y="250"/>
                  <a:pt x="134" y="250"/>
                  <a:pt x="134" y="250"/>
                </a:cubicBezTo>
                <a:cubicBezTo>
                  <a:pt x="138" y="252"/>
                  <a:pt x="138" y="252"/>
                  <a:pt x="138" y="252"/>
                </a:cubicBezTo>
                <a:cubicBezTo>
                  <a:pt x="138" y="252"/>
                  <a:pt x="144" y="250"/>
                  <a:pt x="145" y="250"/>
                </a:cubicBezTo>
                <a:cubicBezTo>
                  <a:pt x="146" y="251"/>
                  <a:pt x="152" y="252"/>
                  <a:pt x="152" y="252"/>
                </a:cubicBezTo>
                <a:cubicBezTo>
                  <a:pt x="152" y="252"/>
                  <a:pt x="152" y="256"/>
                  <a:pt x="152" y="257"/>
                </a:cubicBezTo>
                <a:cubicBezTo>
                  <a:pt x="152" y="258"/>
                  <a:pt x="149" y="260"/>
                  <a:pt x="149" y="260"/>
                </a:cubicBezTo>
                <a:cubicBezTo>
                  <a:pt x="145" y="265"/>
                  <a:pt x="145" y="265"/>
                  <a:pt x="145" y="265"/>
                </a:cubicBezTo>
                <a:cubicBezTo>
                  <a:pt x="145" y="265"/>
                  <a:pt x="149" y="271"/>
                  <a:pt x="149" y="271"/>
                </a:cubicBezTo>
                <a:cubicBezTo>
                  <a:pt x="149" y="272"/>
                  <a:pt x="145" y="274"/>
                  <a:pt x="145" y="274"/>
                </a:cubicBezTo>
                <a:cubicBezTo>
                  <a:pt x="145" y="275"/>
                  <a:pt x="148" y="276"/>
                  <a:pt x="148" y="277"/>
                </a:cubicBezTo>
                <a:cubicBezTo>
                  <a:pt x="149" y="277"/>
                  <a:pt x="148" y="280"/>
                  <a:pt x="148" y="280"/>
                </a:cubicBezTo>
                <a:cubicBezTo>
                  <a:pt x="145" y="285"/>
                  <a:pt x="145" y="285"/>
                  <a:pt x="145" y="285"/>
                </a:cubicBezTo>
                <a:cubicBezTo>
                  <a:pt x="150" y="291"/>
                  <a:pt x="150" y="291"/>
                  <a:pt x="150" y="291"/>
                </a:cubicBezTo>
                <a:cubicBezTo>
                  <a:pt x="155" y="292"/>
                  <a:pt x="155" y="292"/>
                  <a:pt x="155" y="292"/>
                </a:cubicBezTo>
                <a:cubicBezTo>
                  <a:pt x="156" y="295"/>
                  <a:pt x="156" y="295"/>
                  <a:pt x="156" y="295"/>
                </a:cubicBezTo>
                <a:cubicBezTo>
                  <a:pt x="152" y="298"/>
                  <a:pt x="152" y="298"/>
                  <a:pt x="152" y="298"/>
                </a:cubicBezTo>
                <a:cubicBezTo>
                  <a:pt x="152" y="298"/>
                  <a:pt x="157" y="300"/>
                  <a:pt x="158" y="300"/>
                </a:cubicBezTo>
                <a:cubicBezTo>
                  <a:pt x="158" y="301"/>
                  <a:pt x="162" y="305"/>
                  <a:pt x="164" y="305"/>
                </a:cubicBezTo>
                <a:cubicBezTo>
                  <a:pt x="165" y="305"/>
                  <a:pt x="168" y="305"/>
                  <a:pt x="168" y="305"/>
                </a:cubicBezTo>
                <a:cubicBezTo>
                  <a:pt x="178" y="302"/>
                  <a:pt x="178" y="302"/>
                  <a:pt x="178" y="302"/>
                </a:cubicBezTo>
                <a:cubicBezTo>
                  <a:pt x="178" y="300"/>
                  <a:pt x="178" y="300"/>
                  <a:pt x="178" y="300"/>
                </a:cubicBezTo>
                <a:cubicBezTo>
                  <a:pt x="174" y="298"/>
                  <a:pt x="174" y="298"/>
                  <a:pt x="174" y="298"/>
                </a:cubicBezTo>
                <a:cubicBezTo>
                  <a:pt x="178" y="297"/>
                  <a:pt x="178" y="297"/>
                  <a:pt x="178" y="297"/>
                </a:cubicBezTo>
                <a:cubicBezTo>
                  <a:pt x="178" y="293"/>
                  <a:pt x="178" y="293"/>
                  <a:pt x="178" y="293"/>
                </a:cubicBezTo>
                <a:cubicBezTo>
                  <a:pt x="178" y="293"/>
                  <a:pt x="185" y="295"/>
                  <a:pt x="185" y="295"/>
                </a:cubicBezTo>
                <a:cubicBezTo>
                  <a:pt x="186" y="296"/>
                  <a:pt x="190" y="296"/>
                  <a:pt x="190" y="296"/>
                </a:cubicBezTo>
                <a:cubicBezTo>
                  <a:pt x="190" y="296"/>
                  <a:pt x="200" y="289"/>
                  <a:pt x="202" y="289"/>
                </a:cubicBezTo>
                <a:cubicBezTo>
                  <a:pt x="204" y="289"/>
                  <a:pt x="207" y="287"/>
                  <a:pt x="207" y="287"/>
                </a:cubicBezTo>
                <a:cubicBezTo>
                  <a:pt x="210" y="288"/>
                  <a:pt x="210" y="288"/>
                  <a:pt x="210" y="288"/>
                </a:cubicBezTo>
                <a:cubicBezTo>
                  <a:pt x="212" y="285"/>
                  <a:pt x="212" y="285"/>
                  <a:pt x="212" y="285"/>
                </a:cubicBezTo>
                <a:cubicBezTo>
                  <a:pt x="220" y="282"/>
                  <a:pt x="220" y="282"/>
                  <a:pt x="220" y="282"/>
                </a:cubicBezTo>
                <a:cubicBezTo>
                  <a:pt x="227" y="282"/>
                  <a:pt x="227" y="282"/>
                  <a:pt x="227" y="282"/>
                </a:cubicBezTo>
                <a:cubicBezTo>
                  <a:pt x="236" y="278"/>
                  <a:pt x="236" y="278"/>
                  <a:pt x="236" y="278"/>
                </a:cubicBezTo>
                <a:cubicBezTo>
                  <a:pt x="241" y="274"/>
                  <a:pt x="241" y="274"/>
                  <a:pt x="241" y="274"/>
                </a:cubicBezTo>
                <a:cubicBezTo>
                  <a:pt x="241" y="274"/>
                  <a:pt x="252" y="275"/>
                  <a:pt x="253" y="275"/>
                </a:cubicBezTo>
                <a:cubicBezTo>
                  <a:pt x="253" y="275"/>
                  <a:pt x="257" y="272"/>
                  <a:pt x="257" y="272"/>
                </a:cubicBezTo>
                <a:cubicBezTo>
                  <a:pt x="260" y="273"/>
                  <a:pt x="260" y="273"/>
                  <a:pt x="260" y="273"/>
                </a:cubicBezTo>
                <a:cubicBezTo>
                  <a:pt x="264" y="275"/>
                  <a:pt x="264" y="275"/>
                  <a:pt x="264" y="275"/>
                </a:cubicBezTo>
                <a:cubicBezTo>
                  <a:pt x="264" y="275"/>
                  <a:pt x="274" y="270"/>
                  <a:pt x="274" y="270"/>
                </a:cubicBezTo>
                <a:cubicBezTo>
                  <a:pt x="275" y="270"/>
                  <a:pt x="281" y="267"/>
                  <a:pt x="281" y="267"/>
                </a:cubicBezTo>
                <a:cubicBezTo>
                  <a:pt x="282" y="266"/>
                  <a:pt x="292" y="262"/>
                  <a:pt x="292" y="262"/>
                </a:cubicBezTo>
                <a:cubicBezTo>
                  <a:pt x="290" y="259"/>
                  <a:pt x="290" y="259"/>
                  <a:pt x="290" y="259"/>
                </a:cubicBezTo>
                <a:cubicBezTo>
                  <a:pt x="290" y="259"/>
                  <a:pt x="293" y="253"/>
                  <a:pt x="293" y="252"/>
                </a:cubicBezTo>
                <a:cubicBezTo>
                  <a:pt x="293" y="252"/>
                  <a:pt x="295" y="247"/>
                  <a:pt x="295" y="246"/>
                </a:cubicBezTo>
                <a:cubicBezTo>
                  <a:pt x="294" y="246"/>
                  <a:pt x="295" y="242"/>
                  <a:pt x="295" y="242"/>
                </a:cubicBezTo>
                <a:cubicBezTo>
                  <a:pt x="299" y="238"/>
                  <a:pt x="299" y="238"/>
                  <a:pt x="299" y="238"/>
                </a:cubicBezTo>
                <a:cubicBezTo>
                  <a:pt x="296" y="235"/>
                  <a:pt x="296" y="235"/>
                  <a:pt x="296" y="235"/>
                </a:cubicBezTo>
                <a:cubicBezTo>
                  <a:pt x="302" y="234"/>
                  <a:pt x="302" y="234"/>
                  <a:pt x="302" y="234"/>
                </a:cubicBezTo>
                <a:cubicBezTo>
                  <a:pt x="306" y="227"/>
                  <a:pt x="306" y="227"/>
                  <a:pt x="306" y="227"/>
                </a:cubicBezTo>
                <a:cubicBezTo>
                  <a:pt x="307" y="212"/>
                  <a:pt x="307" y="212"/>
                  <a:pt x="307" y="212"/>
                </a:cubicBezTo>
                <a:cubicBezTo>
                  <a:pt x="309" y="209"/>
                  <a:pt x="309" y="209"/>
                  <a:pt x="309" y="209"/>
                </a:cubicBezTo>
                <a:cubicBezTo>
                  <a:pt x="309" y="209"/>
                  <a:pt x="317" y="209"/>
                  <a:pt x="318" y="208"/>
                </a:cubicBezTo>
                <a:cubicBezTo>
                  <a:pt x="318" y="208"/>
                  <a:pt x="323" y="206"/>
                  <a:pt x="323" y="206"/>
                </a:cubicBezTo>
                <a:cubicBezTo>
                  <a:pt x="323" y="206"/>
                  <a:pt x="323" y="201"/>
                  <a:pt x="324" y="200"/>
                </a:cubicBezTo>
                <a:cubicBezTo>
                  <a:pt x="324" y="199"/>
                  <a:pt x="328" y="197"/>
                  <a:pt x="328" y="197"/>
                </a:cubicBezTo>
                <a:cubicBezTo>
                  <a:pt x="328" y="196"/>
                  <a:pt x="329" y="191"/>
                  <a:pt x="329" y="191"/>
                </a:cubicBezTo>
                <a:cubicBezTo>
                  <a:pt x="330" y="190"/>
                  <a:pt x="334" y="185"/>
                  <a:pt x="335" y="184"/>
                </a:cubicBezTo>
                <a:cubicBezTo>
                  <a:pt x="335" y="184"/>
                  <a:pt x="336" y="181"/>
                  <a:pt x="337" y="180"/>
                </a:cubicBezTo>
                <a:cubicBezTo>
                  <a:pt x="337" y="180"/>
                  <a:pt x="338" y="175"/>
                  <a:pt x="337" y="174"/>
                </a:cubicBezTo>
                <a:cubicBezTo>
                  <a:pt x="337" y="174"/>
                  <a:pt x="334" y="166"/>
                  <a:pt x="334" y="166"/>
                </a:cubicBezTo>
                <a:cubicBezTo>
                  <a:pt x="334" y="166"/>
                  <a:pt x="332" y="163"/>
                  <a:pt x="331" y="162"/>
                </a:cubicBezTo>
                <a:cubicBezTo>
                  <a:pt x="330" y="162"/>
                  <a:pt x="329" y="159"/>
                  <a:pt x="329" y="159"/>
                </a:cubicBezTo>
                <a:cubicBezTo>
                  <a:pt x="332" y="159"/>
                  <a:pt x="332" y="159"/>
                  <a:pt x="332" y="159"/>
                </a:cubicBezTo>
                <a:cubicBezTo>
                  <a:pt x="332" y="159"/>
                  <a:pt x="334" y="160"/>
                  <a:pt x="335" y="160"/>
                </a:cubicBezTo>
                <a:cubicBezTo>
                  <a:pt x="335" y="160"/>
                  <a:pt x="337" y="155"/>
                  <a:pt x="337" y="155"/>
                </a:cubicBezTo>
                <a:cubicBezTo>
                  <a:pt x="337" y="155"/>
                  <a:pt x="334" y="154"/>
                  <a:pt x="334" y="152"/>
                </a:cubicBezTo>
                <a:cubicBezTo>
                  <a:pt x="333" y="151"/>
                  <a:pt x="335" y="147"/>
                  <a:pt x="335" y="147"/>
                </a:cubicBezTo>
                <a:cubicBezTo>
                  <a:pt x="335" y="147"/>
                  <a:pt x="330" y="146"/>
                  <a:pt x="330" y="145"/>
                </a:cubicBezTo>
                <a:cubicBezTo>
                  <a:pt x="330" y="145"/>
                  <a:pt x="330" y="140"/>
                  <a:pt x="331" y="139"/>
                </a:cubicBezTo>
                <a:cubicBezTo>
                  <a:pt x="331" y="138"/>
                  <a:pt x="339" y="134"/>
                  <a:pt x="339" y="134"/>
                </a:cubicBezTo>
                <a:cubicBezTo>
                  <a:pt x="339" y="130"/>
                  <a:pt x="339" y="130"/>
                  <a:pt x="339" y="130"/>
                </a:cubicBezTo>
                <a:cubicBezTo>
                  <a:pt x="339" y="130"/>
                  <a:pt x="341" y="128"/>
                  <a:pt x="342" y="128"/>
                </a:cubicBezTo>
                <a:cubicBezTo>
                  <a:pt x="342" y="128"/>
                  <a:pt x="346" y="130"/>
                  <a:pt x="346" y="130"/>
                </a:cubicBezTo>
                <a:cubicBezTo>
                  <a:pt x="350" y="126"/>
                  <a:pt x="350" y="126"/>
                  <a:pt x="350" y="126"/>
                </a:cubicBezTo>
                <a:cubicBezTo>
                  <a:pt x="361" y="129"/>
                  <a:pt x="361" y="129"/>
                  <a:pt x="361" y="129"/>
                </a:cubicBezTo>
                <a:cubicBezTo>
                  <a:pt x="362" y="123"/>
                  <a:pt x="362" y="123"/>
                  <a:pt x="362" y="123"/>
                </a:cubicBezTo>
                <a:cubicBezTo>
                  <a:pt x="362" y="123"/>
                  <a:pt x="355" y="116"/>
                  <a:pt x="354" y="115"/>
                </a:cubicBezTo>
                <a:cubicBezTo>
                  <a:pt x="353" y="114"/>
                  <a:pt x="348" y="109"/>
                  <a:pt x="348" y="109"/>
                </a:cubicBezTo>
                <a:cubicBezTo>
                  <a:pt x="348" y="109"/>
                  <a:pt x="350" y="106"/>
                  <a:pt x="350" y="105"/>
                </a:cubicBezTo>
                <a:cubicBezTo>
                  <a:pt x="350" y="105"/>
                  <a:pt x="348" y="100"/>
                  <a:pt x="348" y="99"/>
                </a:cubicBezTo>
                <a:cubicBezTo>
                  <a:pt x="348" y="98"/>
                  <a:pt x="352" y="92"/>
                  <a:pt x="352" y="92"/>
                </a:cubicBezTo>
                <a:cubicBezTo>
                  <a:pt x="358" y="92"/>
                  <a:pt x="358" y="92"/>
                  <a:pt x="358" y="92"/>
                </a:cubicBezTo>
                <a:cubicBezTo>
                  <a:pt x="360" y="89"/>
                  <a:pt x="360" y="89"/>
                  <a:pt x="360" y="89"/>
                </a:cubicBezTo>
                <a:cubicBezTo>
                  <a:pt x="360" y="89"/>
                  <a:pt x="358" y="87"/>
                  <a:pt x="358" y="86"/>
                </a:cubicBezTo>
                <a:cubicBezTo>
                  <a:pt x="358" y="86"/>
                  <a:pt x="359" y="81"/>
                  <a:pt x="359" y="81"/>
                </a:cubicBezTo>
                <a:cubicBezTo>
                  <a:pt x="359" y="81"/>
                  <a:pt x="363" y="82"/>
                  <a:pt x="363" y="81"/>
                </a:cubicBezTo>
                <a:cubicBezTo>
                  <a:pt x="364" y="81"/>
                  <a:pt x="365" y="75"/>
                  <a:pt x="365" y="75"/>
                </a:cubicBezTo>
                <a:cubicBezTo>
                  <a:pt x="365" y="75"/>
                  <a:pt x="368" y="76"/>
                  <a:pt x="368" y="75"/>
                </a:cubicBezTo>
                <a:cubicBezTo>
                  <a:pt x="368" y="74"/>
                  <a:pt x="371" y="70"/>
                  <a:pt x="372" y="69"/>
                </a:cubicBezTo>
                <a:cubicBezTo>
                  <a:pt x="372" y="68"/>
                  <a:pt x="373" y="65"/>
                  <a:pt x="373" y="64"/>
                </a:cubicBezTo>
                <a:cubicBezTo>
                  <a:pt x="373" y="64"/>
                  <a:pt x="366" y="58"/>
                  <a:pt x="366" y="58"/>
                </a:cubicBezTo>
                <a:cubicBezTo>
                  <a:pt x="366" y="57"/>
                  <a:pt x="363" y="56"/>
                  <a:pt x="363" y="56"/>
                </a:cubicBezTo>
                <a:cubicBezTo>
                  <a:pt x="363" y="55"/>
                  <a:pt x="358" y="54"/>
                  <a:pt x="358" y="54"/>
                </a:cubicBezTo>
                <a:cubicBezTo>
                  <a:pt x="355" y="54"/>
                  <a:pt x="355" y="54"/>
                  <a:pt x="355" y="54"/>
                </a:cubicBezTo>
                <a:cubicBezTo>
                  <a:pt x="351" y="53"/>
                  <a:pt x="351" y="53"/>
                  <a:pt x="351" y="53"/>
                </a:cubicBezTo>
                <a:cubicBezTo>
                  <a:pt x="351" y="53"/>
                  <a:pt x="349" y="54"/>
                  <a:pt x="348" y="53"/>
                </a:cubicBezTo>
                <a:cubicBezTo>
                  <a:pt x="348" y="53"/>
                  <a:pt x="344" y="50"/>
                  <a:pt x="344" y="50"/>
                </a:cubicBezTo>
                <a:cubicBezTo>
                  <a:pt x="343" y="50"/>
                  <a:pt x="338" y="51"/>
                  <a:pt x="338" y="51"/>
                </a:cubicBezTo>
                <a:cubicBezTo>
                  <a:pt x="335" y="49"/>
                  <a:pt x="335" y="49"/>
                  <a:pt x="335" y="49"/>
                </a:cubicBezTo>
                <a:cubicBezTo>
                  <a:pt x="335" y="49"/>
                  <a:pt x="332" y="52"/>
                  <a:pt x="331" y="53"/>
                </a:cubicBezTo>
                <a:cubicBezTo>
                  <a:pt x="330" y="53"/>
                  <a:pt x="326" y="53"/>
                  <a:pt x="326" y="53"/>
                </a:cubicBezTo>
                <a:cubicBezTo>
                  <a:pt x="325" y="52"/>
                  <a:pt x="323" y="50"/>
                  <a:pt x="323" y="50"/>
                </a:cubicBezTo>
                <a:cubicBezTo>
                  <a:pt x="323" y="49"/>
                  <a:pt x="325" y="45"/>
                  <a:pt x="325" y="45"/>
                </a:cubicBezTo>
                <a:cubicBezTo>
                  <a:pt x="310" y="30"/>
                  <a:pt x="310" y="30"/>
                  <a:pt x="310" y="30"/>
                </a:cubicBezTo>
                <a:cubicBezTo>
                  <a:pt x="305" y="30"/>
                  <a:pt x="305" y="30"/>
                  <a:pt x="305" y="30"/>
                </a:cubicBezTo>
                <a:cubicBezTo>
                  <a:pt x="300" y="33"/>
                  <a:pt x="300" y="33"/>
                  <a:pt x="300" y="33"/>
                </a:cubicBezTo>
                <a:cubicBezTo>
                  <a:pt x="300" y="33"/>
                  <a:pt x="296" y="30"/>
                  <a:pt x="295" y="29"/>
                </a:cubicBezTo>
                <a:cubicBezTo>
                  <a:pt x="295" y="29"/>
                  <a:pt x="291" y="30"/>
                  <a:pt x="290" y="29"/>
                </a:cubicBezTo>
                <a:cubicBezTo>
                  <a:pt x="288" y="29"/>
                  <a:pt x="281" y="24"/>
                  <a:pt x="280" y="23"/>
                </a:cubicBezTo>
                <a:cubicBezTo>
                  <a:pt x="279" y="22"/>
                  <a:pt x="271" y="17"/>
                  <a:pt x="270" y="16"/>
                </a:cubicBezTo>
                <a:cubicBezTo>
                  <a:pt x="269" y="15"/>
                  <a:pt x="263" y="13"/>
                  <a:pt x="263" y="13"/>
                </a:cubicBezTo>
                <a:cubicBezTo>
                  <a:pt x="263" y="13"/>
                  <a:pt x="258" y="15"/>
                  <a:pt x="256" y="15"/>
                </a:cubicBezTo>
                <a:cubicBezTo>
                  <a:pt x="255" y="16"/>
                  <a:pt x="251" y="20"/>
                  <a:pt x="251" y="20"/>
                </a:cubicBezTo>
                <a:cubicBezTo>
                  <a:pt x="251" y="20"/>
                  <a:pt x="248" y="17"/>
                  <a:pt x="247" y="17"/>
                </a:cubicBezTo>
                <a:cubicBezTo>
                  <a:pt x="246" y="17"/>
                  <a:pt x="242" y="17"/>
                  <a:pt x="241" y="16"/>
                </a:cubicBezTo>
                <a:cubicBezTo>
                  <a:pt x="240" y="15"/>
                  <a:pt x="238" y="12"/>
                  <a:pt x="238" y="12"/>
                </a:cubicBezTo>
                <a:cubicBezTo>
                  <a:pt x="238" y="11"/>
                  <a:pt x="242" y="6"/>
                  <a:pt x="242" y="6"/>
                </a:cubicBezTo>
                <a:cubicBezTo>
                  <a:pt x="242" y="5"/>
                  <a:pt x="239" y="2"/>
                  <a:pt x="239" y="2"/>
                </a:cubicBezTo>
                <a:cubicBezTo>
                  <a:pt x="236" y="3"/>
                  <a:pt x="236" y="3"/>
                  <a:pt x="236" y="3"/>
                </a:cubicBezTo>
                <a:cubicBezTo>
                  <a:pt x="227" y="0"/>
                  <a:pt x="227" y="0"/>
                  <a:pt x="227" y="0"/>
                </a:cubicBezTo>
                <a:cubicBezTo>
                  <a:pt x="220" y="3"/>
                  <a:pt x="220" y="3"/>
                  <a:pt x="220" y="3"/>
                </a:cubicBezTo>
                <a:cubicBezTo>
                  <a:pt x="220" y="3"/>
                  <a:pt x="214" y="4"/>
                  <a:pt x="213" y="4"/>
                </a:cubicBezTo>
                <a:cubicBezTo>
                  <a:pt x="213" y="5"/>
                  <a:pt x="201" y="17"/>
                  <a:pt x="200" y="17"/>
                </a:cubicBezTo>
                <a:cubicBezTo>
                  <a:pt x="199" y="17"/>
                  <a:pt x="193" y="17"/>
                  <a:pt x="193" y="17"/>
                </a:cubicBezTo>
                <a:cubicBezTo>
                  <a:pt x="193" y="17"/>
                  <a:pt x="189" y="23"/>
                  <a:pt x="188" y="23"/>
                </a:cubicBezTo>
                <a:cubicBezTo>
                  <a:pt x="187" y="24"/>
                  <a:pt x="183" y="25"/>
                  <a:pt x="182" y="25"/>
                </a:cubicBezTo>
                <a:cubicBezTo>
                  <a:pt x="182" y="25"/>
                  <a:pt x="179" y="29"/>
                  <a:pt x="178" y="30"/>
                </a:cubicBezTo>
                <a:cubicBezTo>
                  <a:pt x="178" y="30"/>
                  <a:pt x="172" y="30"/>
                  <a:pt x="172" y="31"/>
                </a:cubicBezTo>
                <a:cubicBezTo>
                  <a:pt x="171" y="31"/>
                  <a:pt x="167" y="34"/>
                  <a:pt x="166" y="34"/>
                </a:cubicBezTo>
                <a:cubicBezTo>
                  <a:pt x="166" y="34"/>
                  <a:pt x="164" y="32"/>
                  <a:pt x="164" y="32"/>
                </a:cubicBezTo>
                <a:cubicBezTo>
                  <a:pt x="164" y="32"/>
                  <a:pt x="170" y="27"/>
                  <a:pt x="170" y="26"/>
                </a:cubicBezTo>
                <a:cubicBezTo>
                  <a:pt x="170" y="26"/>
                  <a:pt x="166" y="22"/>
                  <a:pt x="166" y="22"/>
                </a:cubicBezTo>
                <a:cubicBezTo>
                  <a:pt x="160" y="25"/>
                  <a:pt x="160" y="25"/>
                  <a:pt x="160" y="25"/>
                </a:cubicBezTo>
                <a:lnTo>
                  <a:pt x="158" y="23"/>
                </a:lnTo>
                <a:close/>
              </a:path>
            </a:pathLst>
          </a:custGeom>
          <a:solidFill>
            <a:schemeClr val="accent2">
              <a:lumMod val="75000"/>
            </a:schemeClr>
          </a:solidFill>
          <a:ln w="7938" cap="rnd">
            <a:solidFill>
              <a:schemeClr val="bg1">
                <a:lumMod val="95000"/>
              </a:schemeClr>
            </a:solidFill>
            <a:prstDash val="solid"/>
            <a:round/>
            <a:headEnd/>
            <a:tailEnd/>
          </a:ln>
        </p:spPr>
        <p:txBody>
          <a:bodyPr/>
          <a:lstStyle/>
          <a:p>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53" name="CaixaDeTexto 52">
            <a:extLst>
              <a:ext uri="{FF2B5EF4-FFF2-40B4-BE49-F238E27FC236}">
                <a16:creationId xmlns:a16="http://schemas.microsoft.com/office/drawing/2014/main" id="{C10F1D37-5779-9024-BC82-0507810E3693}"/>
              </a:ext>
            </a:extLst>
          </p:cNvPr>
          <p:cNvSpPr txBox="1"/>
          <p:nvPr/>
        </p:nvSpPr>
        <p:spPr>
          <a:xfrm>
            <a:off x="85013" y="5622419"/>
            <a:ext cx="1969466" cy="585225"/>
          </a:xfrm>
          <a:prstGeom prst="rect">
            <a:avLst/>
          </a:prstGeom>
          <a:solidFill>
            <a:schemeClr val="bg1">
              <a:lumMod val="95000"/>
              <a:alpha val="50000"/>
            </a:schemeClr>
          </a:solidFill>
          <a:ln>
            <a:solidFill>
              <a:schemeClr val="bg1">
                <a:lumMod val="95000"/>
              </a:schemeClr>
            </a:solidFill>
          </a:ln>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algn="l"/>
            <a:r>
              <a:rPr lang="en-US" sz="2000" b="1" i="0">
                <a:solidFill>
                  <a:schemeClr val="tx1"/>
                </a:solidFill>
                <a:latin typeface="Open Sans" panose="020B0606030504020204" pitchFamily="34" charset="0"/>
                <a:ea typeface="Open Sans" panose="020B0606030504020204" pitchFamily="34" charset="0"/>
                <a:cs typeface="Open Sans" panose="020B0606030504020204" pitchFamily="34" charset="0"/>
              </a:rPr>
              <a:t>~60% of GDP</a:t>
            </a:r>
            <a:br>
              <a:rPr lang="pt-BR" sz="2000" b="1" i="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pt-BR" sz="1050" b="1" i="0">
                <a:solidFill>
                  <a:schemeClr val="tx1"/>
                </a:solidFill>
                <a:latin typeface="Open Sans" panose="020B0606030504020204" pitchFamily="34" charset="0"/>
                <a:ea typeface="Open Sans" panose="020B0606030504020204" pitchFamily="34" charset="0"/>
                <a:cs typeface="Open Sans" panose="020B0606030504020204" pitchFamily="34" charset="0"/>
              </a:rPr>
              <a:t>is </a:t>
            </a:r>
            <a:r>
              <a:rPr lang="pt-BR" sz="1050" b="1" i="0" err="1">
                <a:solidFill>
                  <a:schemeClr val="tx1"/>
                </a:solidFill>
                <a:latin typeface="Open Sans" panose="020B0606030504020204" pitchFamily="34" charset="0"/>
                <a:ea typeface="Open Sans" panose="020B0606030504020204" pitchFamily="34" charset="0"/>
                <a:cs typeface="Open Sans" panose="020B0606030504020204" pitchFamily="34" charset="0"/>
              </a:rPr>
              <a:t>concentrated</a:t>
            </a:r>
            <a:r>
              <a:rPr lang="pt-BR" sz="1050" b="1" i="0">
                <a:solidFill>
                  <a:schemeClr val="tx1"/>
                </a:solidFill>
                <a:latin typeface="Open Sans" panose="020B0606030504020204" pitchFamily="34" charset="0"/>
                <a:ea typeface="Open Sans" panose="020B0606030504020204" pitchFamily="34" charset="0"/>
                <a:cs typeface="Open Sans" panose="020B0606030504020204" pitchFamily="34" charset="0"/>
              </a:rPr>
              <a:t> in 6 </a:t>
            </a:r>
            <a:r>
              <a:rPr lang="pt-BR" sz="1050" b="1" i="0" err="1">
                <a:solidFill>
                  <a:schemeClr val="tx1"/>
                </a:solidFill>
                <a:latin typeface="Open Sans" panose="020B0606030504020204" pitchFamily="34" charset="0"/>
                <a:ea typeface="Open Sans" panose="020B0606030504020204" pitchFamily="34" charset="0"/>
                <a:cs typeface="Open Sans" panose="020B0606030504020204" pitchFamily="34" charset="0"/>
              </a:rPr>
              <a:t>states</a:t>
            </a:r>
            <a:r>
              <a:rPr lang="pt-BR" sz="1050" b="1" i="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pt-BR" sz="105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84" name="Picture 12" descr="Stock Market Icon Png #16855 - Free Icons Library">
            <a:extLst>
              <a:ext uri="{FF2B5EF4-FFF2-40B4-BE49-F238E27FC236}">
                <a16:creationId xmlns:a16="http://schemas.microsoft.com/office/drawing/2014/main" id="{7CBD9BCD-25C6-5A24-CFBA-922DAE4927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89498" y="4227597"/>
            <a:ext cx="649257" cy="64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771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a:extLst>
              <a:ext uri="{FF2B5EF4-FFF2-40B4-BE49-F238E27FC236}">
                <a16:creationId xmlns:a16="http://schemas.microsoft.com/office/drawing/2014/main" id="{0FCF6D3C-5D80-4C5A-9317-367470C96A2E}"/>
              </a:ext>
            </a:extLst>
          </p:cNvPr>
          <p:cNvSpPr>
            <a:spLocks noGrp="1"/>
          </p:cNvSpPr>
          <p:nvPr>
            <p:ph type="title"/>
          </p:nvPr>
        </p:nvSpPr>
        <p:spPr/>
        <p:txBody>
          <a:bodyPr/>
          <a:lstStyle/>
          <a:p>
            <a:r>
              <a:rPr lang="pt-BR"/>
              <a:t>UK-Brazil TRADE FLOWS</a:t>
            </a:r>
            <a:endParaRPr lang="pt-BR" b="0"/>
          </a:p>
        </p:txBody>
      </p:sp>
      <p:sp>
        <p:nvSpPr>
          <p:cNvPr id="2" name="Espaço Reservado para Conteúdo 1">
            <a:extLst>
              <a:ext uri="{FF2B5EF4-FFF2-40B4-BE49-F238E27FC236}">
                <a16:creationId xmlns:a16="http://schemas.microsoft.com/office/drawing/2014/main" id="{D20CD4A3-CD05-4856-B483-49DF79F9748A}"/>
              </a:ext>
            </a:extLst>
          </p:cNvPr>
          <p:cNvSpPr>
            <a:spLocks noGrp="1"/>
          </p:cNvSpPr>
          <p:nvPr>
            <p:ph sz="quarter" idx="13"/>
          </p:nvPr>
        </p:nvSpPr>
        <p:spPr/>
        <p:txBody>
          <a:bodyPr/>
          <a:lstStyle/>
          <a:p>
            <a:r>
              <a:rPr lang="pt-BR"/>
              <a:t>Bilateral Trade, Investments </a:t>
            </a:r>
            <a:r>
              <a:rPr lang="pt-BR" err="1"/>
              <a:t>and</a:t>
            </a:r>
            <a:r>
              <a:rPr lang="pt-BR"/>
              <a:t> M&amp;A </a:t>
            </a:r>
            <a:r>
              <a:rPr lang="pt-BR" err="1"/>
              <a:t>Activity</a:t>
            </a:r>
            <a:r>
              <a:rPr lang="pt-BR"/>
              <a:t> in Brazil
</a:t>
            </a:r>
          </a:p>
        </p:txBody>
      </p:sp>
      <p:sp>
        <p:nvSpPr>
          <p:cNvPr id="7" name="Retângulo 6">
            <a:extLst>
              <a:ext uri="{FF2B5EF4-FFF2-40B4-BE49-F238E27FC236}">
                <a16:creationId xmlns:a16="http://schemas.microsoft.com/office/drawing/2014/main" id="{2CD2DAEA-5C34-4115-769B-F74643F8E910}"/>
              </a:ext>
            </a:extLst>
          </p:cNvPr>
          <p:cNvSpPr/>
          <p:nvPr/>
        </p:nvSpPr>
        <p:spPr>
          <a:xfrm>
            <a:off x="4983399" y="2380758"/>
            <a:ext cx="4346247" cy="2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8" name="Retângulo 7">
            <a:extLst>
              <a:ext uri="{FF2B5EF4-FFF2-40B4-BE49-F238E27FC236}">
                <a16:creationId xmlns:a16="http://schemas.microsoft.com/office/drawing/2014/main" id="{59A50D33-A556-CCFD-8A5E-E07EBC479082}"/>
              </a:ext>
            </a:extLst>
          </p:cNvPr>
          <p:cNvSpPr/>
          <p:nvPr/>
        </p:nvSpPr>
        <p:spPr>
          <a:xfrm>
            <a:off x="4983399" y="2732309"/>
            <a:ext cx="4346247" cy="2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9" name="Retângulo 8">
            <a:extLst>
              <a:ext uri="{FF2B5EF4-FFF2-40B4-BE49-F238E27FC236}">
                <a16:creationId xmlns:a16="http://schemas.microsoft.com/office/drawing/2014/main" id="{9499A4FD-FA95-AB93-428E-03BC96D14D1C}"/>
              </a:ext>
            </a:extLst>
          </p:cNvPr>
          <p:cNvSpPr/>
          <p:nvPr/>
        </p:nvSpPr>
        <p:spPr>
          <a:xfrm>
            <a:off x="4983399" y="3083860"/>
            <a:ext cx="4346247" cy="2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2" name="Retângulo 11">
            <a:extLst>
              <a:ext uri="{FF2B5EF4-FFF2-40B4-BE49-F238E27FC236}">
                <a16:creationId xmlns:a16="http://schemas.microsoft.com/office/drawing/2014/main" id="{D62D4A56-C324-716A-5CA9-C8E9CEE15793}"/>
              </a:ext>
            </a:extLst>
          </p:cNvPr>
          <p:cNvSpPr/>
          <p:nvPr/>
        </p:nvSpPr>
        <p:spPr>
          <a:xfrm>
            <a:off x="4983399" y="3435411"/>
            <a:ext cx="4346247" cy="2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3" name="Retângulo 22">
            <a:extLst>
              <a:ext uri="{FF2B5EF4-FFF2-40B4-BE49-F238E27FC236}">
                <a16:creationId xmlns:a16="http://schemas.microsoft.com/office/drawing/2014/main" id="{FA916887-5912-2025-C68D-081BF3BCA566}"/>
              </a:ext>
            </a:extLst>
          </p:cNvPr>
          <p:cNvSpPr/>
          <p:nvPr/>
        </p:nvSpPr>
        <p:spPr>
          <a:xfrm>
            <a:off x="4983399" y="3793829"/>
            <a:ext cx="4346247" cy="2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25" name="Retângulo 24">
            <a:extLst>
              <a:ext uri="{FF2B5EF4-FFF2-40B4-BE49-F238E27FC236}">
                <a16:creationId xmlns:a16="http://schemas.microsoft.com/office/drawing/2014/main" id="{A83392DC-086A-B4BC-8ECC-33A8545EA2ED}"/>
              </a:ext>
            </a:extLst>
          </p:cNvPr>
          <p:cNvSpPr/>
          <p:nvPr/>
        </p:nvSpPr>
        <p:spPr>
          <a:xfrm>
            <a:off x="4983399" y="2380758"/>
            <a:ext cx="80196" cy="28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2" name="Retângulo 41">
            <a:extLst>
              <a:ext uri="{FF2B5EF4-FFF2-40B4-BE49-F238E27FC236}">
                <a16:creationId xmlns:a16="http://schemas.microsoft.com/office/drawing/2014/main" id="{D4DFDEE3-7611-F95E-6319-89220E18F377}"/>
              </a:ext>
            </a:extLst>
          </p:cNvPr>
          <p:cNvSpPr/>
          <p:nvPr/>
        </p:nvSpPr>
        <p:spPr>
          <a:xfrm>
            <a:off x="4983399" y="2732309"/>
            <a:ext cx="80196" cy="28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4" name="Retângulo 43">
            <a:extLst>
              <a:ext uri="{FF2B5EF4-FFF2-40B4-BE49-F238E27FC236}">
                <a16:creationId xmlns:a16="http://schemas.microsoft.com/office/drawing/2014/main" id="{DF173E98-AF06-6A17-0A28-EF11AE198C3A}"/>
              </a:ext>
            </a:extLst>
          </p:cNvPr>
          <p:cNvSpPr/>
          <p:nvPr/>
        </p:nvSpPr>
        <p:spPr>
          <a:xfrm>
            <a:off x="4983399" y="3083860"/>
            <a:ext cx="80196" cy="28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5" name="Retângulo 44">
            <a:extLst>
              <a:ext uri="{FF2B5EF4-FFF2-40B4-BE49-F238E27FC236}">
                <a16:creationId xmlns:a16="http://schemas.microsoft.com/office/drawing/2014/main" id="{41A8FCC6-CED4-C384-B307-011171A6E43B}"/>
              </a:ext>
            </a:extLst>
          </p:cNvPr>
          <p:cNvSpPr/>
          <p:nvPr/>
        </p:nvSpPr>
        <p:spPr>
          <a:xfrm>
            <a:off x="4983399" y="3435411"/>
            <a:ext cx="80196" cy="28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6" name="Retângulo 45">
            <a:extLst>
              <a:ext uri="{FF2B5EF4-FFF2-40B4-BE49-F238E27FC236}">
                <a16:creationId xmlns:a16="http://schemas.microsoft.com/office/drawing/2014/main" id="{2500FB06-661E-9EFA-CBBA-4788DBDD2206}"/>
              </a:ext>
            </a:extLst>
          </p:cNvPr>
          <p:cNvSpPr/>
          <p:nvPr/>
        </p:nvSpPr>
        <p:spPr>
          <a:xfrm>
            <a:off x="4983399" y="3786962"/>
            <a:ext cx="80196" cy="28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47" name="Retângulo 46">
            <a:extLst>
              <a:ext uri="{FF2B5EF4-FFF2-40B4-BE49-F238E27FC236}">
                <a16:creationId xmlns:a16="http://schemas.microsoft.com/office/drawing/2014/main" id="{86F8CDFB-780C-10ED-F393-B574A92BA512}"/>
              </a:ext>
            </a:extLst>
          </p:cNvPr>
          <p:cNvSpPr/>
          <p:nvPr/>
        </p:nvSpPr>
        <p:spPr>
          <a:xfrm>
            <a:off x="4983399" y="2046328"/>
            <a:ext cx="4346247" cy="288000"/>
          </a:xfrm>
          <a:prstGeom prst="rect">
            <a:avLst/>
          </a:prstGeom>
          <a:solidFill>
            <a:srgbClr val="2EAE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pic>
        <p:nvPicPr>
          <p:cNvPr id="48" name="Imagem 47" descr="Uma imagem contendo Padrão do plano de fundo&#10;&#10;Descrição gerada automaticamente">
            <a:extLst>
              <a:ext uri="{FF2B5EF4-FFF2-40B4-BE49-F238E27FC236}">
                <a16:creationId xmlns:a16="http://schemas.microsoft.com/office/drawing/2014/main" id="{3BB4DCA0-4376-9905-0FC2-65FFEA24C1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02310" y="2472094"/>
            <a:ext cx="200491" cy="113835"/>
          </a:xfrm>
          <a:prstGeom prst="rect">
            <a:avLst/>
          </a:prstGeom>
        </p:spPr>
      </p:pic>
      <p:pic>
        <p:nvPicPr>
          <p:cNvPr id="49" name="Imagem 48" descr="Logotipo&#10;&#10;Descrição gerada automaticamente">
            <a:extLst>
              <a:ext uri="{FF2B5EF4-FFF2-40B4-BE49-F238E27FC236}">
                <a16:creationId xmlns:a16="http://schemas.microsoft.com/office/drawing/2014/main" id="{5779A839-3313-AE8E-E42E-EAE661155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2310" y="2793314"/>
            <a:ext cx="200491" cy="180000"/>
          </a:xfrm>
          <a:prstGeom prst="rect">
            <a:avLst/>
          </a:prstGeom>
        </p:spPr>
      </p:pic>
      <p:pic>
        <p:nvPicPr>
          <p:cNvPr id="53" name="Imagem 52" descr="Ícone&#10;&#10;Descrição gerada automaticamente com confiança média">
            <a:extLst>
              <a:ext uri="{FF2B5EF4-FFF2-40B4-BE49-F238E27FC236}">
                <a16:creationId xmlns:a16="http://schemas.microsoft.com/office/drawing/2014/main" id="{69D5DAEE-8BF1-2E40-D2F5-2545B7E4D9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310" y="3487883"/>
            <a:ext cx="200491" cy="180000"/>
          </a:xfrm>
          <a:prstGeom prst="rect">
            <a:avLst/>
          </a:prstGeom>
        </p:spPr>
      </p:pic>
      <p:pic>
        <p:nvPicPr>
          <p:cNvPr id="54" name="Imagem 53" descr="Uma imagem contendo Logotipo&#10;&#10;Descrição gerada automaticamente">
            <a:extLst>
              <a:ext uri="{FF2B5EF4-FFF2-40B4-BE49-F238E27FC236}">
                <a16:creationId xmlns:a16="http://schemas.microsoft.com/office/drawing/2014/main" id="{71CF024E-6A11-0448-BDB9-934B0D626C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2310" y="3120872"/>
            <a:ext cx="200491" cy="180000"/>
          </a:xfrm>
          <a:prstGeom prst="rect">
            <a:avLst/>
          </a:prstGeom>
        </p:spPr>
      </p:pic>
      <p:cxnSp>
        <p:nvCxnSpPr>
          <p:cNvPr id="56" name="Conector reto 55">
            <a:extLst>
              <a:ext uri="{FF2B5EF4-FFF2-40B4-BE49-F238E27FC236}">
                <a16:creationId xmlns:a16="http://schemas.microsoft.com/office/drawing/2014/main" id="{7FE235DC-3BE3-3171-E3D3-E6B696C71A7B}"/>
              </a:ext>
            </a:extLst>
          </p:cNvPr>
          <p:cNvCxnSpPr>
            <a:cxnSpLocks/>
          </p:cNvCxnSpPr>
          <p:nvPr/>
        </p:nvCxnSpPr>
        <p:spPr>
          <a:xfrm>
            <a:off x="6613827" y="2418078"/>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to 56">
            <a:extLst>
              <a:ext uri="{FF2B5EF4-FFF2-40B4-BE49-F238E27FC236}">
                <a16:creationId xmlns:a16="http://schemas.microsoft.com/office/drawing/2014/main" id="{759ACEAB-529A-AAFE-FD47-2E8BAB0DA492}"/>
              </a:ext>
            </a:extLst>
          </p:cNvPr>
          <p:cNvCxnSpPr>
            <a:cxnSpLocks/>
          </p:cNvCxnSpPr>
          <p:nvPr/>
        </p:nvCxnSpPr>
        <p:spPr>
          <a:xfrm>
            <a:off x="8046223" y="2418078"/>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a16="http://schemas.microsoft.com/office/drawing/2014/main" id="{B22D4CDA-CA39-E983-3D80-8A9BFAD2B9CB}"/>
              </a:ext>
            </a:extLst>
          </p:cNvPr>
          <p:cNvCxnSpPr>
            <a:cxnSpLocks/>
          </p:cNvCxnSpPr>
          <p:nvPr/>
        </p:nvCxnSpPr>
        <p:spPr>
          <a:xfrm>
            <a:off x="6613827" y="2769629"/>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a16="http://schemas.microsoft.com/office/drawing/2014/main" id="{C6ED2685-ABED-EBD1-F3F0-1728B26F297F}"/>
              </a:ext>
            </a:extLst>
          </p:cNvPr>
          <p:cNvCxnSpPr>
            <a:cxnSpLocks/>
          </p:cNvCxnSpPr>
          <p:nvPr/>
        </p:nvCxnSpPr>
        <p:spPr>
          <a:xfrm>
            <a:off x="8046223" y="2769629"/>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Conector reto 59">
            <a:extLst>
              <a:ext uri="{FF2B5EF4-FFF2-40B4-BE49-F238E27FC236}">
                <a16:creationId xmlns:a16="http://schemas.microsoft.com/office/drawing/2014/main" id="{0C076BDE-64C4-5208-8C8F-AD4932E41166}"/>
              </a:ext>
            </a:extLst>
          </p:cNvPr>
          <p:cNvCxnSpPr>
            <a:cxnSpLocks/>
          </p:cNvCxnSpPr>
          <p:nvPr/>
        </p:nvCxnSpPr>
        <p:spPr>
          <a:xfrm>
            <a:off x="6613827" y="3121180"/>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Conector reto 60">
            <a:extLst>
              <a:ext uri="{FF2B5EF4-FFF2-40B4-BE49-F238E27FC236}">
                <a16:creationId xmlns:a16="http://schemas.microsoft.com/office/drawing/2014/main" id="{A5B79BBF-983E-1199-CCA3-16215BE73CB3}"/>
              </a:ext>
            </a:extLst>
          </p:cNvPr>
          <p:cNvCxnSpPr>
            <a:cxnSpLocks/>
          </p:cNvCxnSpPr>
          <p:nvPr/>
        </p:nvCxnSpPr>
        <p:spPr>
          <a:xfrm>
            <a:off x="8046223" y="3121180"/>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Conector reto 61">
            <a:extLst>
              <a:ext uri="{FF2B5EF4-FFF2-40B4-BE49-F238E27FC236}">
                <a16:creationId xmlns:a16="http://schemas.microsoft.com/office/drawing/2014/main" id="{51DEEBA6-4CF3-BBD5-9946-DD2AED0BE785}"/>
              </a:ext>
            </a:extLst>
          </p:cNvPr>
          <p:cNvCxnSpPr>
            <a:cxnSpLocks/>
          </p:cNvCxnSpPr>
          <p:nvPr/>
        </p:nvCxnSpPr>
        <p:spPr>
          <a:xfrm>
            <a:off x="6613827" y="3472731"/>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a16="http://schemas.microsoft.com/office/drawing/2014/main" id="{2A761AB8-A676-4853-3D40-7730BCCCE812}"/>
              </a:ext>
            </a:extLst>
          </p:cNvPr>
          <p:cNvCxnSpPr>
            <a:cxnSpLocks/>
          </p:cNvCxnSpPr>
          <p:nvPr/>
        </p:nvCxnSpPr>
        <p:spPr>
          <a:xfrm>
            <a:off x="8046223" y="3472731"/>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Conector reto 63">
            <a:extLst>
              <a:ext uri="{FF2B5EF4-FFF2-40B4-BE49-F238E27FC236}">
                <a16:creationId xmlns:a16="http://schemas.microsoft.com/office/drawing/2014/main" id="{B342BE74-E77F-5E5D-EF2A-32BF0584F9BB}"/>
              </a:ext>
            </a:extLst>
          </p:cNvPr>
          <p:cNvCxnSpPr>
            <a:cxnSpLocks/>
          </p:cNvCxnSpPr>
          <p:nvPr/>
        </p:nvCxnSpPr>
        <p:spPr>
          <a:xfrm>
            <a:off x="6613827" y="3824282"/>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Conector reto 64">
            <a:extLst>
              <a:ext uri="{FF2B5EF4-FFF2-40B4-BE49-F238E27FC236}">
                <a16:creationId xmlns:a16="http://schemas.microsoft.com/office/drawing/2014/main" id="{642D3FE1-B039-284A-F5BA-BA2C73CB4E2E}"/>
              </a:ext>
            </a:extLst>
          </p:cNvPr>
          <p:cNvCxnSpPr>
            <a:cxnSpLocks/>
          </p:cNvCxnSpPr>
          <p:nvPr/>
        </p:nvCxnSpPr>
        <p:spPr>
          <a:xfrm>
            <a:off x="8046223" y="3831149"/>
            <a:ext cx="0" cy="21336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CaixaDeTexto 65">
            <a:extLst>
              <a:ext uri="{FF2B5EF4-FFF2-40B4-BE49-F238E27FC236}">
                <a16:creationId xmlns:a16="http://schemas.microsoft.com/office/drawing/2014/main" id="{8CFDAC5B-6A5D-B0E3-1A94-31819C152B30}"/>
              </a:ext>
            </a:extLst>
          </p:cNvPr>
          <p:cNvSpPr txBox="1"/>
          <p:nvPr/>
        </p:nvSpPr>
        <p:spPr>
          <a:xfrm>
            <a:off x="5407170" y="2416876"/>
            <a:ext cx="1031948" cy="215765"/>
          </a:xfrm>
          <a:prstGeom prst="rect">
            <a:avLst/>
          </a:prstGeom>
        </p:spPr>
        <p:txBody>
          <a:bodyPr wrap="square" lIns="72000" rIns="36000" rtlCol="0">
            <a:spAutoFit/>
          </a:bodyPr>
          <a:lstStyle/>
          <a:p>
            <a:pPr fontAlgn="auto">
              <a:lnSpc>
                <a:spcPct val="105000"/>
              </a:lnSpc>
              <a:spcBef>
                <a:spcPts val="300"/>
              </a:spcBef>
              <a:spcAft>
                <a:spcPts val="0"/>
              </a:spcAft>
              <a:buClr>
                <a:srgbClr val="06305D"/>
              </a:buClr>
              <a:buSzPct val="120000"/>
            </a:pPr>
            <a:r>
              <a:rPr lang="pt-BR" sz="800" i="0">
                <a:latin typeface="+mn-lt"/>
              </a:rPr>
              <a:t>United States</a:t>
            </a:r>
          </a:p>
        </p:txBody>
      </p:sp>
      <p:sp>
        <p:nvSpPr>
          <p:cNvPr id="67" name="CaixaDeTexto 66">
            <a:extLst>
              <a:ext uri="{FF2B5EF4-FFF2-40B4-BE49-F238E27FC236}">
                <a16:creationId xmlns:a16="http://schemas.microsoft.com/office/drawing/2014/main" id="{81003F1B-779C-CA51-CEC1-96CFB8490C20}"/>
              </a:ext>
            </a:extLst>
          </p:cNvPr>
          <p:cNvSpPr txBox="1"/>
          <p:nvPr/>
        </p:nvSpPr>
        <p:spPr>
          <a:xfrm>
            <a:off x="5407169" y="2768427"/>
            <a:ext cx="1065228" cy="215765"/>
          </a:xfrm>
          <a:prstGeom prst="rect">
            <a:avLst/>
          </a:prstGeom>
        </p:spPr>
        <p:txBody>
          <a:bodyPr wrap="square" lIns="72000" rIns="36000" rtlCol="0">
            <a:spAutoFit/>
          </a:bodyPr>
          <a:lstStyle/>
          <a:p>
            <a:pPr fontAlgn="auto">
              <a:lnSpc>
                <a:spcPct val="105000"/>
              </a:lnSpc>
              <a:spcBef>
                <a:spcPts val="300"/>
              </a:spcBef>
              <a:spcAft>
                <a:spcPts val="0"/>
              </a:spcAft>
              <a:buClr>
                <a:srgbClr val="06305D"/>
              </a:buClr>
              <a:buSzPct val="120000"/>
            </a:pPr>
            <a:r>
              <a:rPr lang="pt-BR" sz="800" i="0">
                <a:latin typeface="+mn-lt"/>
              </a:rPr>
              <a:t>United Kingdom</a:t>
            </a:r>
          </a:p>
        </p:txBody>
      </p:sp>
      <p:sp>
        <p:nvSpPr>
          <p:cNvPr id="68" name="CaixaDeTexto 67">
            <a:extLst>
              <a:ext uri="{FF2B5EF4-FFF2-40B4-BE49-F238E27FC236}">
                <a16:creationId xmlns:a16="http://schemas.microsoft.com/office/drawing/2014/main" id="{1ADCC2FE-39D1-3501-6B1F-72BD49450B03}"/>
              </a:ext>
            </a:extLst>
          </p:cNvPr>
          <p:cNvSpPr txBox="1"/>
          <p:nvPr/>
        </p:nvSpPr>
        <p:spPr>
          <a:xfrm>
            <a:off x="5407170" y="3119978"/>
            <a:ext cx="1031948" cy="215765"/>
          </a:xfrm>
          <a:prstGeom prst="rect">
            <a:avLst/>
          </a:prstGeom>
        </p:spPr>
        <p:txBody>
          <a:bodyPr wrap="square" lIns="72000" rIns="36000" rtlCol="0">
            <a:spAutoFit/>
          </a:bodyPr>
          <a:lstStyle/>
          <a:p>
            <a:pPr fontAlgn="auto">
              <a:lnSpc>
                <a:spcPct val="105000"/>
              </a:lnSpc>
              <a:spcBef>
                <a:spcPts val="300"/>
              </a:spcBef>
              <a:spcAft>
                <a:spcPts val="0"/>
              </a:spcAft>
              <a:buClr>
                <a:srgbClr val="06305D"/>
              </a:buClr>
              <a:buSzPct val="120000"/>
            </a:pPr>
            <a:r>
              <a:rPr lang="pt-BR" sz="800" i="0">
                <a:latin typeface="+mn-lt"/>
              </a:rPr>
              <a:t>Spain</a:t>
            </a:r>
          </a:p>
        </p:txBody>
      </p:sp>
      <p:sp>
        <p:nvSpPr>
          <p:cNvPr id="73" name="CaixaDeTexto 72">
            <a:extLst>
              <a:ext uri="{FF2B5EF4-FFF2-40B4-BE49-F238E27FC236}">
                <a16:creationId xmlns:a16="http://schemas.microsoft.com/office/drawing/2014/main" id="{B0150B4C-840F-7E7A-13C7-BD5F04B49110}"/>
              </a:ext>
            </a:extLst>
          </p:cNvPr>
          <p:cNvSpPr txBox="1"/>
          <p:nvPr/>
        </p:nvSpPr>
        <p:spPr>
          <a:xfrm>
            <a:off x="5407170" y="3471529"/>
            <a:ext cx="1031948" cy="215765"/>
          </a:xfrm>
          <a:prstGeom prst="rect">
            <a:avLst/>
          </a:prstGeom>
        </p:spPr>
        <p:txBody>
          <a:bodyPr wrap="square" lIns="72000" rIns="36000" rtlCol="0">
            <a:spAutoFit/>
          </a:bodyPr>
          <a:lstStyle/>
          <a:p>
            <a:pPr fontAlgn="auto">
              <a:lnSpc>
                <a:spcPct val="105000"/>
              </a:lnSpc>
              <a:spcBef>
                <a:spcPts val="300"/>
              </a:spcBef>
              <a:spcAft>
                <a:spcPts val="0"/>
              </a:spcAft>
              <a:buClr>
                <a:srgbClr val="06305D"/>
              </a:buClr>
              <a:buSzPct val="120000"/>
            </a:pPr>
            <a:r>
              <a:rPr lang="pt-BR" sz="800" i="0">
                <a:latin typeface="+mn-lt"/>
              </a:rPr>
              <a:t>Germany</a:t>
            </a:r>
          </a:p>
        </p:txBody>
      </p:sp>
      <p:sp>
        <p:nvSpPr>
          <p:cNvPr id="87" name="CaixaDeTexto 86">
            <a:extLst>
              <a:ext uri="{FF2B5EF4-FFF2-40B4-BE49-F238E27FC236}">
                <a16:creationId xmlns:a16="http://schemas.microsoft.com/office/drawing/2014/main" id="{044AEEB3-62FA-128B-E4CB-C59F4F070D3A}"/>
              </a:ext>
            </a:extLst>
          </p:cNvPr>
          <p:cNvSpPr txBox="1"/>
          <p:nvPr/>
        </p:nvSpPr>
        <p:spPr>
          <a:xfrm>
            <a:off x="5407170" y="3829947"/>
            <a:ext cx="1031948" cy="215765"/>
          </a:xfrm>
          <a:prstGeom prst="rect">
            <a:avLst/>
          </a:prstGeom>
        </p:spPr>
        <p:txBody>
          <a:bodyPr wrap="square" lIns="72000" rIns="36000" rtlCol="0">
            <a:spAutoFit/>
          </a:bodyPr>
          <a:lstStyle/>
          <a:p>
            <a:pPr fontAlgn="auto">
              <a:lnSpc>
                <a:spcPct val="105000"/>
              </a:lnSpc>
              <a:spcBef>
                <a:spcPts val="300"/>
              </a:spcBef>
              <a:spcAft>
                <a:spcPts val="0"/>
              </a:spcAft>
              <a:buClr>
                <a:srgbClr val="06305D"/>
              </a:buClr>
              <a:buSzPct val="120000"/>
            </a:pPr>
            <a:r>
              <a:rPr lang="pt-BR" sz="800" i="0">
                <a:latin typeface="+mn-lt"/>
              </a:rPr>
              <a:t>Canada </a:t>
            </a:r>
          </a:p>
        </p:txBody>
      </p:sp>
      <p:sp>
        <p:nvSpPr>
          <p:cNvPr id="89" name="CaixaDeTexto 88">
            <a:extLst>
              <a:ext uri="{FF2B5EF4-FFF2-40B4-BE49-F238E27FC236}">
                <a16:creationId xmlns:a16="http://schemas.microsoft.com/office/drawing/2014/main" id="{4E6A7084-FA77-5FAE-1191-17106F4449B7}"/>
              </a:ext>
            </a:extLst>
          </p:cNvPr>
          <p:cNvSpPr txBox="1"/>
          <p:nvPr/>
        </p:nvSpPr>
        <p:spPr>
          <a:xfrm>
            <a:off x="4994587" y="2082446"/>
            <a:ext cx="1276066" cy="215765"/>
          </a:xfrm>
          <a:prstGeom prst="rect">
            <a:avLst/>
          </a:prstGeom>
        </p:spPr>
        <p:txBody>
          <a:bodyPr wrap="square" lIns="72000" rIns="36000" rtlCol="0">
            <a:spAutoFit/>
          </a:bodyPr>
          <a:lstStyle/>
          <a:p>
            <a:pPr algn="just" fontAlgn="auto">
              <a:lnSpc>
                <a:spcPct val="105000"/>
              </a:lnSpc>
              <a:spcBef>
                <a:spcPts val="300"/>
              </a:spcBef>
              <a:spcAft>
                <a:spcPts val="0"/>
              </a:spcAft>
              <a:buClr>
                <a:srgbClr val="06305D"/>
              </a:buClr>
              <a:buSzPct val="120000"/>
            </a:pPr>
            <a:r>
              <a:rPr lang="pt-BR" sz="800" i="0">
                <a:solidFill>
                  <a:schemeClr val="bg1"/>
                </a:solidFill>
                <a:latin typeface="+mn-lt"/>
              </a:rPr>
              <a:t>BIDDER COUNTRY</a:t>
            </a:r>
          </a:p>
        </p:txBody>
      </p:sp>
      <p:sp>
        <p:nvSpPr>
          <p:cNvPr id="91" name="CaixaDeTexto 90">
            <a:extLst>
              <a:ext uri="{FF2B5EF4-FFF2-40B4-BE49-F238E27FC236}">
                <a16:creationId xmlns:a16="http://schemas.microsoft.com/office/drawing/2014/main" id="{99A88564-4033-BA1E-ED9F-566BD96BED5D}"/>
              </a:ext>
            </a:extLst>
          </p:cNvPr>
          <p:cNvSpPr txBox="1"/>
          <p:nvPr/>
        </p:nvSpPr>
        <p:spPr>
          <a:xfrm>
            <a:off x="6815759" y="2082446"/>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i="0">
                <a:solidFill>
                  <a:schemeClr val="bg1"/>
                </a:solidFill>
                <a:latin typeface="+mn-lt"/>
              </a:rPr>
              <a:t>No.</a:t>
            </a:r>
          </a:p>
        </p:txBody>
      </p:sp>
      <p:sp>
        <p:nvSpPr>
          <p:cNvPr id="93" name="CaixaDeTexto 92">
            <a:extLst>
              <a:ext uri="{FF2B5EF4-FFF2-40B4-BE49-F238E27FC236}">
                <a16:creationId xmlns:a16="http://schemas.microsoft.com/office/drawing/2014/main" id="{FA38E1A1-2F4D-2E1E-F326-FF7FDA4417E3}"/>
              </a:ext>
            </a:extLst>
          </p:cNvPr>
          <p:cNvSpPr txBox="1"/>
          <p:nvPr/>
        </p:nvSpPr>
        <p:spPr>
          <a:xfrm>
            <a:off x="7906591" y="2082446"/>
            <a:ext cx="1411849"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i="0">
                <a:solidFill>
                  <a:schemeClr val="bg1"/>
                </a:solidFill>
                <a:latin typeface="+mn-lt"/>
              </a:rPr>
              <a:t>TOTAL VALUE (</a:t>
            </a:r>
            <a:r>
              <a:rPr lang="pt-BR" sz="800" i="0" err="1">
                <a:solidFill>
                  <a:schemeClr val="bg1"/>
                </a:solidFill>
                <a:latin typeface="+mn-lt"/>
              </a:rPr>
              <a:t>USDm</a:t>
            </a:r>
            <a:r>
              <a:rPr lang="pt-BR" sz="800" i="0">
                <a:solidFill>
                  <a:schemeClr val="bg1"/>
                </a:solidFill>
                <a:latin typeface="+mn-lt"/>
              </a:rPr>
              <a:t>)</a:t>
            </a:r>
          </a:p>
        </p:txBody>
      </p:sp>
      <p:sp>
        <p:nvSpPr>
          <p:cNvPr id="95" name="CaixaDeTexto 94">
            <a:extLst>
              <a:ext uri="{FF2B5EF4-FFF2-40B4-BE49-F238E27FC236}">
                <a16:creationId xmlns:a16="http://schemas.microsoft.com/office/drawing/2014/main" id="{84058D33-06BC-C390-3B87-43355201038F}"/>
              </a:ext>
            </a:extLst>
          </p:cNvPr>
          <p:cNvSpPr txBox="1"/>
          <p:nvPr/>
        </p:nvSpPr>
        <p:spPr>
          <a:xfrm>
            <a:off x="6835196" y="2422052"/>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161</a:t>
            </a:r>
          </a:p>
        </p:txBody>
      </p:sp>
      <p:sp>
        <p:nvSpPr>
          <p:cNvPr id="97" name="CaixaDeTexto 96">
            <a:extLst>
              <a:ext uri="{FF2B5EF4-FFF2-40B4-BE49-F238E27FC236}">
                <a16:creationId xmlns:a16="http://schemas.microsoft.com/office/drawing/2014/main" id="{A5010280-0A97-D1DE-D463-FCA00FBC2051}"/>
              </a:ext>
            </a:extLst>
          </p:cNvPr>
          <p:cNvSpPr txBox="1"/>
          <p:nvPr/>
        </p:nvSpPr>
        <p:spPr>
          <a:xfrm>
            <a:off x="6845058" y="2768427"/>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53</a:t>
            </a:r>
          </a:p>
        </p:txBody>
      </p:sp>
      <p:sp>
        <p:nvSpPr>
          <p:cNvPr id="131" name="CaixaDeTexto 130">
            <a:extLst>
              <a:ext uri="{FF2B5EF4-FFF2-40B4-BE49-F238E27FC236}">
                <a16:creationId xmlns:a16="http://schemas.microsoft.com/office/drawing/2014/main" id="{7B7B1D47-2485-93FF-3017-9660F0C88DB0}"/>
              </a:ext>
            </a:extLst>
          </p:cNvPr>
          <p:cNvSpPr txBox="1"/>
          <p:nvPr/>
        </p:nvSpPr>
        <p:spPr>
          <a:xfrm>
            <a:off x="6854920" y="3119978"/>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23</a:t>
            </a:r>
          </a:p>
        </p:txBody>
      </p:sp>
      <p:sp>
        <p:nvSpPr>
          <p:cNvPr id="132" name="CaixaDeTexto 131">
            <a:extLst>
              <a:ext uri="{FF2B5EF4-FFF2-40B4-BE49-F238E27FC236}">
                <a16:creationId xmlns:a16="http://schemas.microsoft.com/office/drawing/2014/main" id="{6877408A-598D-DD1F-3802-9996E62DE16E}"/>
              </a:ext>
            </a:extLst>
          </p:cNvPr>
          <p:cNvSpPr txBox="1"/>
          <p:nvPr/>
        </p:nvSpPr>
        <p:spPr>
          <a:xfrm>
            <a:off x="6864782" y="3471529"/>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18</a:t>
            </a:r>
          </a:p>
        </p:txBody>
      </p:sp>
      <p:sp>
        <p:nvSpPr>
          <p:cNvPr id="133" name="CaixaDeTexto 132">
            <a:extLst>
              <a:ext uri="{FF2B5EF4-FFF2-40B4-BE49-F238E27FC236}">
                <a16:creationId xmlns:a16="http://schemas.microsoft.com/office/drawing/2014/main" id="{EDF02747-A60C-A1E5-74D4-DD9C20DC7965}"/>
              </a:ext>
            </a:extLst>
          </p:cNvPr>
          <p:cNvSpPr txBox="1"/>
          <p:nvPr/>
        </p:nvSpPr>
        <p:spPr>
          <a:xfrm>
            <a:off x="6874644" y="3829947"/>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22</a:t>
            </a:r>
          </a:p>
        </p:txBody>
      </p:sp>
      <p:sp>
        <p:nvSpPr>
          <p:cNvPr id="134" name="CaixaDeTexto 133">
            <a:extLst>
              <a:ext uri="{FF2B5EF4-FFF2-40B4-BE49-F238E27FC236}">
                <a16:creationId xmlns:a16="http://schemas.microsoft.com/office/drawing/2014/main" id="{6CF7CED2-1671-E896-F206-212491F32600}"/>
              </a:ext>
            </a:extLst>
          </p:cNvPr>
          <p:cNvSpPr txBox="1"/>
          <p:nvPr/>
        </p:nvSpPr>
        <p:spPr>
          <a:xfrm>
            <a:off x="8146408" y="2422052"/>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5,130</a:t>
            </a:r>
          </a:p>
        </p:txBody>
      </p:sp>
      <p:sp>
        <p:nvSpPr>
          <p:cNvPr id="135" name="CaixaDeTexto 134">
            <a:extLst>
              <a:ext uri="{FF2B5EF4-FFF2-40B4-BE49-F238E27FC236}">
                <a16:creationId xmlns:a16="http://schemas.microsoft.com/office/drawing/2014/main" id="{974BD8A6-29A4-462A-A3A3-AF5F2073B6BE}"/>
              </a:ext>
            </a:extLst>
          </p:cNvPr>
          <p:cNvSpPr txBox="1"/>
          <p:nvPr/>
        </p:nvSpPr>
        <p:spPr>
          <a:xfrm>
            <a:off x="8156270" y="2768427"/>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1,401</a:t>
            </a:r>
          </a:p>
        </p:txBody>
      </p:sp>
      <p:sp>
        <p:nvSpPr>
          <p:cNvPr id="136" name="CaixaDeTexto 135">
            <a:extLst>
              <a:ext uri="{FF2B5EF4-FFF2-40B4-BE49-F238E27FC236}">
                <a16:creationId xmlns:a16="http://schemas.microsoft.com/office/drawing/2014/main" id="{4E4F5853-B0C0-F469-68A0-9DC2951672D1}"/>
              </a:ext>
            </a:extLst>
          </p:cNvPr>
          <p:cNvSpPr txBox="1"/>
          <p:nvPr/>
        </p:nvSpPr>
        <p:spPr>
          <a:xfrm>
            <a:off x="8166132" y="3119978"/>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585</a:t>
            </a:r>
          </a:p>
        </p:txBody>
      </p:sp>
      <p:sp>
        <p:nvSpPr>
          <p:cNvPr id="137" name="CaixaDeTexto 136">
            <a:extLst>
              <a:ext uri="{FF2B5EF4-FFF2-40B4-BE49-F238E27FC236}">
                <a16:creationId xmlns:a16="http://schemas.microsoft.com/office/drawing/2014/main" id="{B401549A-8491-66B9-2CE5-1CEB0352A3F2}"/>
              </a:ext>
            </a:extLst>
          </p:cNvPr>
          <p:cNvSpPr txBox="1"/>
          <p:nvPr/>
        </p:nvSpPr>
        <p:spPr>
          <a:xfrm>
            <a:off x="8175994" y="3471529"/>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1,663</a:t>
            </a:r>
          </a:p>
        </p:txBody>
      </p:sp>
      <p:sp>
        <p:nvSpPr>
          <p:cNvPr id="138" name="CaixaDeTexto 137">
            <a:extLst>
              <a:ext uri="{FF2B5EF4-FFF2-40B4-BE49-F238E27FC236}">
                <a16:creationId xmlns:a16="http://schemas.microsoft.com/office/drawing/2014/main" id="{4E53F340-A487-4BA8-3DDC-183A3437F957}"/>
              </a:ext>
            </a:extLst>
          </p:cNvPr>
          <p:cNvSpPr txBox="1"/>
          <p:nvPr/>
        </p:nvSpPr>
        <p:spPr>
          <a:xfrm>
            <a:off x="8185856" y="3829947"/>
            <a:ext cx="1031948" cy="215765"/>
          </a:xfrm>
          <a:prstGeom prst="rect">
            <a:avLst/>
          </a:prstGeom>
        </p:spPr>
        <p:txBody>
          <a:bodyPr wrap="square" lIns="72000" rIns="36000" rtlCol="0">
            <a:spAutoFit/>
          </a:bodyPr>
          <a:lstStyle/>
          <a:p>
            <a:pPr algn="ctr" fontAlgn="auto">
              <a:lnSpc>
                <a:spcPct val="105000"/>
              </a:lnSpc>
              <a:spcBef>
                <a:spcPts val="300"/>
              </a:spcBef>
              <a:spcAft>
                <a:spcPts val="0"/>
              </a:spcAft>
              <a:buClr>
                <a:srgbClr val="06305D"/>
              </a:buClr>
              <a:buSzPct val="120000"/>
            </a:pPr>
            <a:r>
              <a:rPr lang="pt-BR" sz="800" b="0" i="0">
                <a:latin typeface="+mn-lt"/>
              </a:rPr>
              <a:t>703</a:t>
            </a:r>
          </a:p>
        </p:txBody>
      </p:sp>
      <p:sp>
        <p:nvSpPr>
          <p:cNvPr id="152" name="CaixaDeTexto 151">
            <a:extLst>
              <a:ext uri="{FF2B5EF4-FFF2-40B4-BE49-F238E27FC236}">
                <a16:creationId xmlns:a16="http://schemas.microsoft.com/office/drawing/2014/main" id="{CEC0091C-AC92-BF44-DC98-453BEB836773}"/>
              </a:ext>
            </a:extLst>
          </p:cNvPr>
          <p:cNvSpPr txBox="1"/>
          <p:nvPr/>
        </p:nvSpPr>
        <p:spPr>
          <a:xfrm>
            <a:off x="4953000" y="1494976"/>
            <a:ext cx="4177139" cy="477567"/>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r>
              <a:rPr lang="pt-BR" sz="1200" b="1" i="1" cap="all">
                <a:solidFill>
                  <a:srgbClr val="2EAED8"/>
                </a:solidFill>
              </a:rPr>
              <a:t>Top 5 COUNTRIES IN M&amp;A IN BRAZIL (2023)</a:t>
            </a:r>
          </a:p>
          <a:p>
            <a:r>
              <a:rPr lang="pt-BR" sz="900" i="1" cap="all">
                <a:solidFill>
                  <a:schemeClr val="tx2">
                    <a:lumMod val="75000"/>
                  </a:schemeClr>
                </a:solidFill>
              </a:rPr>
              <a:t># CROSS-BORDER DEAL VOLUME &amp; VALUE</a:t>
            </a:r>
          </a:p>
        </p:txBody>
      </p:sp>
      <p:pic>
        <p:nvPicPr>
          <p:cNvPr id="3074" name="Picture 2">
            <a:extLst>
              <a:ext uri="{FF2B5EF4-FFF2-40B4-BE49-F238E27FC236}">
                <a16:creationId xmlns:a16="http://schemas.microsoft.com/office/drawing/2014/main" id="{F0C962ED-0F01-6DFF-F8A1-2F942F27E2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7941" y="3873364"/>
            <a:ext cx="200491" cy="127136"/>
          </a:xfrm>
          <a:prstGeom prst="rect">
            <a:avLst/>
          </a:prstGeom>
          <a:noFill/>
          <a:extLst>
            <a:ext uri="{909E8E84-426E-40DD-AFC4-6F175D3DCCD1}">
              <a14:hiddenFill xmlns:a14="http://schemas.microsoft.com/office/drawing/2010/main">
                <a:solidFill>
                  <a:srgbClr val="FFFFFF"/>
                </a:solidFill>
              </a14:hiddenFill>
            </a:ext>
          </a:extLst>
        </p:spPr>
      </p:pic>
      <p:sp>
        <p:nvSpPr>
          <p:cNvPr id="4" name="Seta: Pentágono 3">
            <a:extLst>
              <a:ext uri="{FF2B5EF4-FFF2-40B4-BE49-F238E27FC236}">
                <a16:creationId xmlns:a16="http://schemas.microsoft.com/office/drawing/2014/main" id="{18F81C2B-A008-82E8-D432-DFE39E02E2FF}"/>
              </a:ext>
            </a:extLst>
          </p:cNvPr>
          <p:cNvSpPr/>
          <p:nvPr/>
        </p:nvSpPr>
        <p:spPr>
          <a:xfrm>
            <a:off x="486645" y="1645588"/>
            <a:ext cx="3856755" cy="323049"/>
          </a:xfrm>
          <a:prstGeom prst="homePlate">
            <a:avLst/>
          </a:prstGeom>
          <a:solidFill>
            <a:srgbClr val="2EAED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pt-BR" sz="1800" i="0">
                <a:solidFill>
                  <a:schemeClr val="bg1"/>
                </a:solidFill>
              </a:rPr>
              <a:t>Snapshot</a:t>
            </a:r>
          </a:p>
        </p:txBody>
      </p:sp>
      <p:sp>
        <p:nvSpPr>
          <p:cNvPr id="17" name="CaixaDeTexto 16">
            <a:extLst>
              <a:ext uri="{FF2B5EF4-FFF2-40B4-BE49-F238E27FC236}">
                <a16:creationId xmlns:a16="http://schemas.microsoft.com/office/drawing/2014/main" id="{DBF11CE4-E241-A432-9EC3-C24155A6E882}"/>
              </a:ext>
            </a:extLst>
          </p:cNvPr>
          <p:cNvSpPr txBox="1"/>
          <p:nvPr/>
        </p:nvSpPr>
        <p:spPr>
          <a:xfrm>
            <a:off x="424348" y="2077837"/>
            <a:ext cx="3766129" cy="4502836"/>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Total trade in goods and services (exports plus imports) between the UK and Brazil was £10.4 billion in the four quarters to the end of Q3 2023, an increase of 28.2% or £2.3 billion in current prices from the four quarters to the end of Q3 2022. Of this £10.4 billion:</a:t>
            </a:r>
          </a:p>
          <a:p>
            <a:pPr marL="171450" indent="-171450" algn="just">
              <a:buFont typeface="Wingdings" panose="05000000000000000000" pitchFamily="2" charset="2"/>
              <a:buChar char="q"/>
            </a:pPr>
            <a:endPar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Total UK exports to Brazil amounted to £5.6 billion in the four quarters to the end of Q4 2023 (an increase of 36.1% or £1.5 billion in current prices, compared to the four quarters to the end of Q3 2022);</a:t>
            </a:r>
          </a:p>
          <a:p>
            <a:pPr marL="171450" indent="-171450" algn="just">
              <a:buFont typeface="Wingdings" panose="05000000000000000000" pitchFamily="2" charset="2"/>
              <a:buChar char="q"/>
            </a:pPr>
            <a:endPar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Total UK imports from Brazil amounted to £4.8 billion in the four quarters to the end of Q3 2023 (an increase of 20.0% or £800 million in current prices, compared to the four quarters to the end of Q3 2022).</a:t>
            </a:r>
          </a:p>
          <a:p>
            <a:pPr marL="171450" indent="-171450" algn="just">
              <a:buFont typeface="Wingdings" panose="05000000000000000000" pitchFamily="2" charset="2"/>
              <a:buChar char="q"/>
            </a:pPr>
            <a:endPar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 2021, the outward stock of foreign direct investment (FDI) from the UK in Brazil was £10.8 billion accounting for 0.6% of the total UK outward FDI stock.</a:t>
            </a:r>
          </a:p>
          <a:p>
            <a:pPr marL="171450" indent="-171450" algn="just">
              <a:buFont typeface="Wingdings" panose="05000000000000000000" pitchFamily="2" charset="2"/>
              <a:buChar char="q"/>
            </a:pPr>
            <a:endPar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Wingdings" panose="05000000000000000000" pitchFamily="2" charset="2"/>
              <a:buChar char="q"/>
            </a:pPr>
            <a:r>
              <a:rPr lang="en-US"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 2021, the inward stock of foreign direct investment (FDI) in the UK from Brazil was £2.0 billion accounting for 0.1% of the total UK inward FDI stock.</a:t>
            </a:r>
          </a:p>
          <a:p>
            <a:pPr marL="171450" indent="-171450" algn="just">
              <a:buFont typeface="Wingdings" panose="05000000000000000000" pitchFamily="2" charset="2"/>
              <a:buChar char="q"/>
            </a:pPr>
            <a:endParaRPr lang="pt-BR" sz="105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4" descr="Brazil-UK Workshop">
            <a:extLst>
              <a:ext uri="{FF2B5EF4-FFF2-40B4-BE49-F238E27FC236}">
                <a16:creationId xmlns:a16="http://schemas.microsoft.com/office/drawing/2014/main" id="{5CA67D46-BD84-BC62-6AF2-85E6605F68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4956" y="1479348"/>
            <a:ext cx="649257" cy="64925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75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81A1EC3-7587-DD32-414C-843D3B7D7705}"/>
              </a:ext>
            </a:extLst>
          </p:cNvPr>
          <p:cNvSpPr>
            <a:spLocks noGrp="1"/>
          </p:cNvSpPr>
          <p:nvPr>
            <p:ph type="title"/>
          </p:nvPr>
        </p:nvSpPr>
        <p:spPr>
          <a:xfrm>
            <a:off x="3229200" y="4513195"/>
            <a:ext cx="6588000" cy="385358"/>
          </a:xfrm>
        </p:spPr>
        <p:txBody>
          <a:bodyPr/>
          <a:lstStyle/>
          <a:p>
            <a:r>
              <a:rPr lang="pt-BR"/>
              <a:t>SPORTS BETTING GLOBAL OUTLOOK</a:t>
            </a:r>
          </a:p>
        </p:txBody>
      </p:sp>
    </p:spTree>
    <p:extLst>
      <p:ext uri="{BB962C8B-B14F-4D97-AF65-F5344CB8AC3E}">
        <p14:creationId xmlns:p14="http://schemas.microsoft.com/office/powerpoint/2010/main" val="1705859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6000"/>
          </a:schemeClr>
        </a:solid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29BA7223-D5DD-4B21-9F23-785EED92C805}"/>
              </a:ext>
            </a:extLst>
          </p:cNvPr>
          <p:cNvSpPr>
            <a:spLocks noGrp="1"/>
          </p:cNvSpPr>
          <p:nvPr>
            <p:ph type="title"/>
          </p:nvPr>
        </p:nvSpPr>
        <p:spPr>
          <a:xfrm>
            <a:off x="415924" y="414000"/>
            <a:ext cx="7776000" cy="380480"/>
          </a:xfrm>
        </p:spPr>
        <p:txBody>
          <a:bodyPr/>
          <a:lstStyle/>
          <a:p>
            <a:r>
              <a:rPr lang="pt-BR" sz="2000" b="1"/>
              <a:t>GLOBAL </a:t>
            </a:r>
            <a:r>
              <a:rPr lang="pt-BR" sz="2000"/>
              <a:t>MARKET OUTLOOK</a:t>
            </a:r>
          </a:p>
        </p:txBody>
      </p:sp>
      <p:sp>
        <p:nvSpPr>
          <p:cNvPr id="38" name="Espaço Reservado para Conteúdo 2">
            <a:extLst>
              <a:ext uri="{FF2B5EF4-FFF2-40B4-BE49-F238E27FC236}">
                <a16:creationId xmlns:a16="http://schemas.microsoft.com/office/drawing/2014/main" id="{798DCCAA-CC2D-40BD-AD20-9C166567E200}"/>
              </a:ext>
            </a:extLst>
          </p:cNvPr>
          <p:cNvSpPr txBox="1">
            <a:spLocks/>
          </p:cNvSpPr>
          <p:nvPr/>
        </p:nvSpPr>
        <p:spPr>
          <a:xfrm>
            <a:off x="428497" y="856012"/>
            <a:ext cx="9047731" cy="304458"/>
          </a:xfrm>
          <a:prstGeom prst="rect">
            <a:avLst/>
          </a:prstGeom>
        </p:spPr>
        <p:txBody>
          <a:bodyPr vert="horz" lIns="72000" tIns="45720" rIns="36000" bIns="45720" rtlCol="0">
            <a:noAutofit/>
          </a:bodyPr>
          <a:lstStyle>
            <a:lvl1pPr marL="0" indent="0" algn="l" defTabSz="914296" rtl="0" eaLnBrk="1" latinLnBrk="0" hangingPunct="1">
              <a:lnSpc>
                <a:spcPct val="105000"/>
              </a:lnSpc>
              <a:spcBef>
                <a:spcPts val="300"/>
              </a:spcBef>
              <a:buClr>
                <a:schemeClr val="tx2"/>
              </a:buClr>
              <a:buSzPct val="120000"/>
              <a:buFont typeface="Wingdings" panose="05000000000000000000" pitchFamily="2" charset="2"/>
              <a:buNone/>
              <a:defRPr sz="1600" i="1" kern="1200">
                <a:solidFill>
                  <a:schemeClr val="bg1">
                    <a:lumMod val="50000"/>
                  </a:schemeClr>
                </a:solidFill>
                <a:latin typeface="+mj-lt"/>
                <a:ea typeface="+mn-ea"/>
                <a:cs typeface="+mn-cs"/>
              </a:defRPr>
            </a:lvl1pPr>
            <a:lvl2pPr marL="358775" marR="0" indent="-184150" algn="l" defTabSz="914296" rtl="0" eaLnBrk="1" fontAlgn="auto" latinLnBrk="0" hangingPunct="1">
              <a:lnSpc>
                <a:spcPct val="105000"/>
              </a:lnSpc>
              <a:spcBef>
                <a:spcPts val="200"/>
              </a:spcBef>
              <a:spcAft>
                <a:spcPts val="0"/>
              </a:spcAft>
              <a:buClr>
                <a:schemeClr val="accent1"/>
              </a:buClr>
              <a:buSzPct val="120000"/>
              <a:buFont typeface="Wingdings" pitchFamily="2" charset="2"/>
              <a:buChar char="§"/>
              <a:tabLst/>
              <a:defRPr lang="en-US" sz="1200" b="0" i="0" kern="1200" baseline="0" dirty="0" smtClean="0">
                <a:solidFill>
                  <a:schemeClr val="bg1">
                    <a:lumMod val="50000"/>
                  </a:schemeClr>
                </a:solidFill>
                <a:latin typeface="+mn-lt"/>
                <a:ea typeface="+mn-ea"/>
                <a:cs typeface="+mn-cs"/>
              </a:defRPr>
            </a:lvl2pPr>
            <a:lvl3pPr marL="533400" indent="-174625" algn="l" defTabSz="914296" rtl="0" eaLnBrk="1" latinLnBrk="0" hangingPunct="1">
              <a:lnSpc>
                <a:spcPct val="105000"/>
              </a:lnSpc>
              <a:spcBef>
                <a:spcPts val="100"/>
              </a:spcBef>
              <a:buClr>
                <a:schemeClr val="accent3"/>
              </a:buClr>
              <a:buSzPct val="120000"/>
              <a:buFont typeface="Wingdings" panose="05000000000000000000" pitchFamily="2" charset="2"/>
              <a:buChar char="§"/>
              <a:defRPr lang="en-US" sz="1200" b="0" i="0" kern="1200" baseline="0" dirty="0" smtClean="0">
                <a:solidFill>
                  <a:schemeClr val="bg1">
                    <a:lumMod val="50000"/>
                  </a:schemeClr>
                </a:solidFill>
                <a:latin typeface="+mn-lt"/>
                <a:ea typeface="+mn-ea"/>
                <a:cs typeface="+mn-cs"/>
              </a:defRPr>
            </a:lvl3pPr>
            <a:lvl4pPr marL="719138" indent="-185738" algn="l" defTabSz="914296" rtl="0" eaLnBrk="1" latinLnBrk="0" hangingPunct="1">
              <a:lnSpc>
                <a:spcPct val="105000"/>
              </a:lnSpc>
              <a:spcBef>
                <a:spcPts val="0"/>
              </a:spcBef>
              <a:buClr>
                <a:schemeClr val="accent4"/>
              </a:buClr>
              <a:buSzPct val="120000"/>
              <a:buFont typeface="Wingdings" panose="05000000000000000000" pitchFamily="2" charset="2"/>
              <a:buChar char="§"/>
              <a:defRPr sz="1200" kern="1200" baseline="0">
                <a:solidFill>
                  <a:schemeClr val="bg1">
                    <a:lumMod val="50000"/>
                  </a:schemeClr>
                </a:solidFill>
                <a:latin typeface="+mn-lt"/>
                <a:ea typeface="+mn-ea"/>
                <a:cs typeface="+mn-cs"/>
              </a:defRPr>
            </a:lvl4pPr>
            <a:lvl5pPr marL="892175" indent="-173038" algn="l" defTabSz="914296" rtl="0" eaLnBrk="1" latinLnBrk="0" hangingPunct="1">
              <a:lnSpc>
                <a:spcPct val="105000"/>
              </a:lnSpc>
              <a:spcBef>
                <a:spcPts val="0"/>
              </a:spcBef>
              <a:buClr>
                <a:schemeClr val="accent2"/>
              </a:buClr>
              <a:buFont typeface="Arial" panose="020B0604020202020204" pitchFamily="34" charset="0"/>
              <a:buChar char="»"/>
              <a:defRPr sz="1200" kern="1200">
                <a:solidFill>
                  <a:schemeClr val="bg1">
                    <a:lumMod val="50000"/>
                  </a:schemeClr>
                </a:solidFill>
                <a:latin typeface="+mn-lt"/>
                <a:ea typeface="+mn-ea"/>
                <a:cs typeface="+mn-cs"/>
              </a:defRPr>
            </a:lvl5pPr>
            <a:lvl6pPr marL="2514314"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2"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0"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58" indent="-228574" algn="l" defTabSz="91429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t>The global sports betting market showed the fastest growth in all commercial gaming segments, and is expected to grow by close to 10% over the next five years </a:t>
            </a:r>
            <a:endParaRPr lang="pt-BR" b="0"/>
          </a:p>
        </p:txBody>
      </p:sp>
      <p:sp>
        <p:nvSpPr>
          <p:cNvPr id="48" name="CaixaDeTexto 47">
            <a:extLst>
              <a:ext uri="{FF2B5EF4-FFF2-40B4-BE49-F238E27FC236}">
                <a16:creationId xmlns:a16="http://schemas.microsoft.com/office/drawing/2014/main" id="{101D60EB-8F8F-A4AC-7B5F-EF7A48B118BC}"/>
              </a:ext>
            </a:extLst>
          </p:cNvPr>
          <p:cNvSpPr txBox="1"/>
          <p:nvPr/>
        </p:nvSpPr>
        <p:spPr>
          <a:xfrm>
            <a:off x="308013" y="6564995"/>
            <a:ext cx="2001063" cy="215444"/>
          </a:xfrm>
          <a:prstGeom prst="rect">
            <a:avLst/>
          </a:prstGeom>
          <a:noFill/>
        </p:spPr>
        <p:txBody>
          <a:bodyPr wrap="square">
            <a:spAutoFit/>
          </a:bodyPr>
          <a:lstStyle/>
          <a:p>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Source</a:t>
            </a:r>
            <a:r>
              <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Data Bridge Market </a:t>
            </a:r>
            <a:r>
              <a:rPr lang="pt-BR" sz="800" i="1"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Research</a:t>
            </a:r>
            <a:endParaRPr lang="pt-BR" sz="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Gráfico 3">
            <a:extLst>
              <a:ext uri="{FF2B5EF4-FFF2-40B4-BE49-F238E27FC236}">
                <a16:creationId xmlns:a16="http://schemas.microsoft.com/office/drawing/2014/main" id="{A40AE536-FDAD-E57C-75A1-6165CFBB4EF1}"/>
              </a:ext>
            </a:extLst>
          </p:cNvPr>
          <p:cNvGraphicFramePr>
            <a:graphicFrameLocks/>
          </p:cNvGraphicFramePr>
          <p:nvPr>
            <p:extLst>
              <p:ext uri="{D42A27DB-BD31-4B8C-83A1-F6EECF244321}">
                <p14:modId xmlns:p14="http://schemas.microsoft.com/office/powerpoint/2010/main" val="1383596"/>
              </p:ext>
            </p:extLst>
          </p:nvPr>
        </p:nvGraphicFramePr>
        <p:xfrm>
          <a:off x="460829" y="2057399"/>
          <a:ext cx="5315858" cy="432196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ector de Seta Reta 6">
            <a:extLst>
              <a:ext uri="{FF2B5EF4-FFF2-40B4-BE49-F238E27FC236}">
                <a16:creationId xmlns:a16="http://schemas.microsoft.com/office/drawing/2014/main" id="{A6F3BB63-75B0-594B-9773-0715BB2474F2}"/>
              </a:ext>
            </a:extLst>
          </p:cNvPr>
          <p:cNvCxnSpPr>
            <a:cxnSpLocks/>
          </p:cNvCxnSpPr>
          <p:nvPr/>
        </p:nvCxnSpPr>
        <p:spPr>
          <a:xfrm flipV="1">
            <a:off x="667657" y="2057399"/>
            <a:ext cx="4876800" cy="1553431"/>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Elipse 8">
            <a:extLst>
              <a:ext uri="{FF2B5EF4-FFF2-40B4-BE49-F238E27FC236}">
                <a16:creationId xmlns:a16="http://schemas.microsoft.com/office/drawing/2014/main" id="{1FEAD7B5-21BC-B1FE-0895-0790E3EEAB7A}"/>
              </a:ext>
            </a:extLst>
          </p:cNvPr>
          <p:cNvSpPr/>
          <p:nvPr/>
        </p:nvSpPr>
        <p:spPr>
          <a:xfrm rot="20668412">
            <a:off x="2380342" y="2485771"/>
            <a:ext cx="1204685" cy="696686"/>
          </a:xfrm>
          <a:prstGeom prst="ellipse">
            <a:avLst/>
          </a:prstGeom>
          <a:solidFill>
            <a:schemeClr val="bg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endParaRPr lang="pt-BR" b="0" i="0"/>
          </a:p>
        </p:txBody>
      </p:sp>
      <p:sp>
        <p:nvSpPr>
          <p:cNvPr id="10" name="CaixaDeTexto 9">
            <a:extLst>
              <a:ext uri="{FF2B5EF4-FFF2-40B4-BE49-F238E27FC236}">
                <a16:creationId xmlns:a16="http://schemas.microsoft.com/office/drawing/2014/main" id="{DE9E6258-254C-36F0-2982-2A5043186BE6}"/>
              </a:ext>
            </a:extLst>
          </p:cNvPr>
          <p:cNvSpPr txBox="1"/>
          <p:nvPr/>
        </p:nvSpPr>
        <p:spPr>
          <a:xfrm rot="20100748">
            <a:off x="2517190" y="2512982"/>
            <a:ext cx="960016" cy="577530"/>
          </a:xfrm>
          <a:prstGeom prst="rect">
            <a:avLst/>
          </a:prstGeom>
          <a:noFill/>
          <a:ln>
            <a:noFill/>
          </a:ln>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algn="l"/>
            <a:r>
              <a:rPr lang="en-US" sz="2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+9.2%</a:t>
            </a:r>
            <a:br>
              <a:rPr lang="en-US" sz="2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br>
            <a:r>
              <a:rPr lang="en-US"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CAGR ‘23-30</a:t>
            </a:r>
            <a:endParaRPr lang="pt-BR" sz="105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aixaDeTexto 10">
            <a:extLst>
              <a:ext uri="{FF2B5EF4-FFF2-40B4-BE49-F238E27FC236}">
                <a16:creationId xmlns:a16="http://schemas.microsoft.com/office/drawing/2014/main" id="{21CD7372-32B2-BCE5-9BD7-FEF036F9F84D}"/>
              </a:ext>
            </a:extLst>
          </p:cNvPr>
          <p:cNvSpPr txBox="1"/>
          <p:nvPr/>
        </p:nvSpPr>
        <p:spPr>
          <a:xfrm>
            <a:off x="2562097" y="6321419"/>
            <a:ext cx="4177139" cy="229935"/>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r>
              <a:rPr lang="pt-BR" sz="900" i="1" cap="all">
                <a:solidFill>
                  <a:schemeClr val="tx2">
                    <a:lumMod val="75000"/>
                  </a:schemeClr>
                </a:solidFill>
              </a:rPr>
              <a:t>VALUES IN USD bi</a:t>
            </a:r>
          </a:p>
        </p:txBody>
      </p:sp>
      <p:sp>
        <p:nvSpPr>
          <p:cNvPr id="12" name="CaixaDeTexto 11">
            <a:extLst>
              <a:ext uri="{FF2B5EF4-FFF2-40B4-BE49-F238E27FC236}">
                <a16:creationId xmlns:a16="http://schemas.microsoft.com/office/drawing/2014/main" id="{A2776061-9714-48D0-198A-997CD0B21569}"/>
              </a:ext>
            </a:extLst>
          </p:cNvPr>
          <p:cNvSpPr txBox="1"/>
          <p:nvPr/>
        </p:nvSpPr>
        <p:spPr>
          <a:xfrm>
            <a:off x="6253843" y="1767339"/>
            <a:ext cx="4177139" cy="336887"/>
          </a:xfrm>
          <a:prstGeom prst="rect">
            <a:avLst/>
          </a:prstGeom>
        </p:spPr>
        <p:txBody>
          <a:bodyPr wrap="square" lIns="72000" rIns="36000" rtlCol="0">
            <a:spAutoFit/>
          </a:bodyPr>
          <a:lstStyle>
            <a:defPPr>
              <a:defRPr lang="pt-BR"/>
            </a:defPPr>
            <a:lvl1pPr fontAlgn="auto">
              <a:lnSpc>
                <a:spcPct val="105000"/>
              </a:lnSpc>
              <a:spcBef>
                <a:spcPts val="300"/>
              </a:spcBef>
              <a:spcAft>
                <a:spcPts val="0"/>
              </a:spcAft>
              <a:buClr>
                <a:srgbClr val="06305D"/>
              </a:buClr>
              <a:buSzPct val="120000"/>
              <a:defRPr sz="1400" b="0" i="0">
                <a:solidFill>
                  <a:schemeClr val="accent2"/>
                </a:solidFill>
                <a:latin typeface="+mj-lt"/>
              </a:defRPr>
            </a:lvl1pPr>
          </a:lstStyle>
          <a:p>
            <a:pPr algn="ctr"/>
            <a:r>
              <a:rPr lang="pt-BR" sz="1600" b="1" i="1" cap="all">
                <a:solidFill>
                  <a:srgbClr val="2EAED8"/>
                </a:solidFill>
                <a:effectLst>
                  <a:outerShdw blurRad="38100" dist="38100" dir="2700000" algn="tl">
                    <a:srgbClr val="000000">
                      <a:alpha val="43137"/>
                    </a:srgbClr>
                  </a:outerShdw>
                </a:effectLst>
              </a:rPr>
              <a:t>GROWTH DRIVERS</a:t>
            </a:r>
          </a:p>
        </p:txBody>
      </p:sp>
      <p:sp>
        <p:nvSpPr>
          <p:cNvPr id="14" name="CaixaDeTexto 13">
            <a:extLst>
              <a:ext uri="{FF2B5EF4-FFF2-40B4-BE49-F238E27FC236}">
                <a16:creationId xmlns:a16="http://schemas.microsoft.com/office/drawing/2014/main" id="{6E746A37-9815-DA0C-B9FA-7E53C42982C3}"/>
              </a:ext>
            </a:extLst>
          </p:cNvPr>
          <p:cNvSpPr txBox="1"/>
          <p:nvPr/>
        </p:nvSpPr>
        <p:spPr>
          <a:xfrm>
            <a:off x="6516911" y="2187018"/>
            <a:ext cx="3323773" cy="4346318"/>
          </a:xfrm>
          <a:prstGeom prst="rect">
            <a:avLst/>
          </a:prstGeom>
        </p:spPr>
        <p:txBody>
          <a:bodyPr wrap="square" lIns="72000" rIns="36000" rtlCol="0" anchor="ctr">
            <a:spAutoFit/>
          </a:bodyPr>
          <a:lstStyle>
            <a:defPPr>
              <a:defRPr lang="en-GB"/>
            </a:defPPr>
            <a:lvl1pPr algn="ctr" fontAlgn="auto">
              <a:lnSpc>
                <a:spcPct val="105000"/>
              </a:lnSpc>
              <a:spcBef>
                <a:spcPts val="300"/>
              </a:spcBef>
              <a:spcAft>
                <a:spcPts val="0"/>
              </a:spcAft>
              <a:buClr>
                <a:srgbClr val="06305D"/>
              </a:buClr>
              <a:buSzPct val="120000"/>
              <a:defRPr sz="2800" b="0" i="0">
                <a:solidFill>
                  <a:schemeClr val="tx2"/>
                </a:solidFill>
                <a:latin typeface="+mn-lt"/>
              </a:defRPr>
            </a:lvl1pPr>
          </a:lstStyle>
          <a:p>
            <a:pPr algn="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Growth of digital infrastructure, Smart Phones and the prevalence of wireless connectivity</a:t>
            </a:r>
          </a:p>
          <a:p>
            <a:pPr algn="r"/>
            <a:endPar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online space is still only ~35%  of the market but is forecast to be over 50% over the next few years, growing at ~15% over the forecast period. </a:t>
            </a:r>
          </a:p>
          <a:p>
            <a:pPr algn="r"/>
            <a:endPar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Increasing investments in online platforms and use of Digital payments</a:t>
            </a:r>
          </a:p>
          <a:p>
            <a:pPr algn="r"/>
            <a:endPar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Internationalization of Global Sports </a:t>
            </a:r>
          </a:p>
          <a:p>
            <a:pPr algn="r"/>
            <a:endPar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Growing Acceptance of Online Gambling &amp; Betting</a:t>
            </a:r>
          </a:p>
          <a:p>
            <a:pPr algn="r"/>
            <a:endParaRPr lang="en-US"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Changes</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in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legislation</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especially</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in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emerging</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markets</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as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government´s</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seek</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to</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boost</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tax</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pt-BR" sz="120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revenues</a:t>
            </a:r>
            <a:r>
              <a:rPr lang="pt-BR" sz="12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050" name="Picture 2" descr="Digital Meticulous Line icon">
            <a:extLst>
              <a:ext uri="{FF2B5EF4-FFF2-40B4-BE49-F238E27FC236}">
                <a16:creationId xmlns:a16="http://schemas.microsoft.com/office/drawing/2014/main" id="{9C689B41-6DE1-5EF2-3118-3E6FA5DD5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515" y="2299821"/>
            <a:ext cx="540657" cy="5406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ternational e commerce icon">
            <a:extLst>
              <a:ext uri="{FF2B5EF4-FFF2-40B4-BE49-F238E27FC236}">
                <a16:creationId xmlns:a16="http://schemas.microsoft.com/office/drawing/2014/main" id="{622946C5-53BE-D6CC-030A-D3CC873398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801" y="3051747"/>
            <a:ext cx="540657" cy="5406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gital payment icon. Outline digital payment vector icon for web design  isolated on white background">
            <a:extLst>
              <a:ext uri="{FF2B5EF4-FFF2-40B4-BE49-F238E27FC236}">
                <a16:creationId xmlns:a16="http://schemas.microsoft.com/office/drawing/2014/main" id="{A2DCB3E2-9689-F234-6DD5-41D854D8C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9800" y="3974947"/>
            <a:ext cx="594179" cy="5941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Legislation - Free security icons">
            <a:extLst>
              <a:ext uri="{FF2B5EF4-FFF2-40B4-BE49-F238E27FC236}">
                <a16:creationId xmlns:a16="http://schemas.microsoft.com/office/drawing/2014/main" id="{7B61B05D-5159-FACE-6BB0-FDAC7ACC7A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2582" y="5760076"/>
            <a:ext cx="542917" cy="54291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Online game - Free gaming icons">
            <a:extLst>
              <a:ext uri="{FF2B5EF4-FFF2-40B4-BE49-F238E27FC236}">
                <a16:creationId xmlns:a16="http://schemas.microsoft.com/office/drawing/2014/main" id="{476BB076-1771-F1B3-6A69-E744DC9F77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6326" y="4873315"/>
            <a:ext cx="370370" cy="37037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opularity - Free business and finance icons">
            <a:extLst>
              <a:ext uri="{FF2B5EF4-FFF2-40B4-BE49-F238E27FC236}">
                <a16:creationId xmlns:a16="http://schemas.microsoft.com/office/drawing/2014/main" id="{303A8208-F07B-AC57-E326-8E2173F2A6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2172" y="5010940"/>
            <a:ext cx="514408" cy="51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309203"/>
      </p:ext>
    </p:extLst>
  </p:cSld>
  <p:clrMapOvr>
    <a:masterClrMapping/>
  </p:clrMapOvr>
</p:sld>
</file>

<file path=ppt/theme/theme1.xml><?xml version="1.0" encoding="utf-8"?>
<a:theme xmlns:a="http://schemas.openxmlformats.org/drawingml/2006/main" name="Slide_Mestre_Redirection">
  <a:themeElements>
    <a:clrScheme name="Tema Redirection">
      <a:dk1>
        <a:srgbClr val="3C4451"/>
      </a:dk1>
      <a:lt1>
        <a:sysClr val="window" lastClr="FFFFFF"/>
      </a:lt1>
      <a:dk2>
        <a:srgbClr val="5F5F5F"/>
      </a:dk2>
      <a:lt2>
        <a:srgbClr val="D8D8D8"/>
      </a:lt2>
      <a:accent1>
        <a:srgbClr val="3C4451"/>
      </a:accent1>
      <a:accent2>
        <a:srgbClr val="315E9E"/>
      </a:accent2>
      <a:accent3>
        <a:srgbClr val="2EAED8"/>
      </a:accent3>
      <a:accent4>
        <a:srgbClr val="EA554A"/>
      </a:accent4>
      <a:accent5>
        <a:srgbClr val="B21B30"/>
      </a:accent5>
      <a:accent6>
        <a:srgbClr val="7B3763"/>
      </a:accent6>
      <a:hlink>
        <a:srgbClr val="39839D"/>
      </a:hlink>
      <a:folHlink>
        <a:srgbClr val="7B3763"/>
      </a:folHlink>
    </a:clrScheme>
    <a:fontScheme name="Redirection">
      <a:majorFont>
        <a:latin typeface="Montserra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defRPr b="0" i="0" dirty="0"/>
        </a:defPPr>
      </a:lstStyle>
      <a:style>
        <a:lnRef idx="2">
          <a:schemeClr val="accent1">
            <a:shade val="50000"/>
          </a:schemeClr>
        </a:lnRef>
        <a:fillRef idx="1">
          <a:schemeClr val="accent1"/>
        </a:fillRef>
        <a:effectRef idx="0">
          <a:schemeClr val="accent1"/>
        </a:effectRef>
        <a:fontRef idx="minor">
          <a:schemeClr val="lt1"/>
        </a:fontRef>
      </a:style>
    </a:spDef>
    <a:txDef>
      <a:spPr/>
      <a:bodyPr wrap="none" lIns="72000" rIns="36000" rtlCol="0">
        <a:spAutoFit/>
      </a:bodyPr>
      <a:lstStyle>
        <a:defPPr marL="179388" indent="-179388" fontAlgn="auto">
          <a:lnSpc>
            <a:spcPct val="105000"/>
          </a:lnSpc>
          <a:spcBef>
            <a:spcPts val="300"/>
          </a:spcBef>
          <a:spcAft>
            <a:spcPts val="0"/>
          </a:spcAft>
          <a:buClr>
            <a:srgbClr val="06305D"/>
          </a:buClr>
          <a:buSzPct val="120000"/>
          <a:buFont typeface="Wingdings" panose="05000000000000000000" pitchFamily="2" charset="2"/>
          <a:buChar char="§"/>
          <a:defRPr b="0" i="0" dirty="0" smtClean="0">
            <a:latin typeface="+mn-lt"/>
          </a:defRPr>
        </a:defPPr>
      </a:lstStyle>
    </a:txDef>
  </a:objectDefaults>
  <a:extraClrSchemeLst/>
  <a:extLst>
    <a:ext uri="{05A4C25C-085E-4340-85A3-A5531E510DB2}">
      <thm15:themeFamily xmlns:thm15="http://schemas.microsoft.com/office/thememl/2012/main" name="all slides_V1" id="{E70D8608-9733-4770-AAE2-4FA77AD0EBEE}" vid="{F0430C05-8DB7-4F1A-BC89-22636C1B89FA}"/>
    </a:ext>
  </a:extLst>
</a:theme>
</file>

<file path=ppt/theme/theme2.xml><?xml version="1.0" encoding="utf-8"?>
<a:theme xmlns:a="http://schemas.openxmlformats.org/drawingml/2006/main" name="1_Slide_Mestre_Redirection">
  <a:themeElements>
    <a:clrScheme name="Tema Redirection">
      <a:dk1>
        <a:srgbClr val="3C4451"/>
      </a:dk1>
      <a:lt1>
        <a:sysClr val="window" lastClr="FFFFFF"/>
      </a:lt1>
      <a:dk2>
        <a:srgbClr val="5F5F5F"/>
      </a:dk2>
      <a:lt2>
        <a:srgbClr val="D8D8D8"/>
      </a:lt2>
      <a:accent1>
        <a:srgbClr val="3C4451"/>
      </a:accent1>
      <a:accent2>
        <a:srgbClr val="315E9E"/>
      </a:accent2>
      <a:accent3>
        <a:srgbClr val="2EAED8"/>
      </a:accent3>
      <a:accent4>
        <a:srgbClr val="EA554A"/>
      </a:accent4>
      <a:accent5>
        <a:srgbClr val="B21B30"/>
      </a:accent5>
      <a:accent6>
        <a:srgbClr val="7B3763"/>
      </a:accent6>
      <a:hlink>
        <a:srgbClr val="39839D"/>
      </a:hlink>
      <a:folHlink>
        <a:srgbClr val="7B3763"/>
      </a:folHlink>
    </a:clrScheme>
    <a:fontScheme name="Redirection">
      <a:majorFont>
        <a:latin typeface="Montserra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algn="ctr">
          <a:defRPr b="0" i="0" dirty="0"/>
        </a:defPPr>
      </a:lstStyle>
      <a:style>
        <a:lnRef idx="2">
          <a:schemeClr val="accent1">
            <a:shade val="50000"/>
          </a:schemeClr>
        </a:lnRef>
        <a:fillRef idx="1">
          <a:schemeClr val="accent1"/>
        </a:fillRef>
        <a:effectRef idx="0">
          <a:schemeClr val="accent1"/>
        </a:effectRef>
        <a:fontRef idx="minor">
          <a:schemeClr val="lt1"/>
        </a:fontRef>
      </a:style>
    </a:spDef>
    <a:txDef>
      <a:spPr/>
      <a:bodyPr wrap="none" lIns="72000" rIns="36000" rtlCol="0">
        <a:spAutoFit/>
      </a:bodyPr>
      <a:lstStyle>
        <a:defPPr marL="179388" indent="-179388" fontAlgn="auto">
          <a:lnSpc>
            <a:spcPct val="105000"/>
          </a:lnSpc>
          <a:spcBef>
            <a:spcPts val="300"/>
          </a:spcBef>
          <a:spcAft>
            <a:spcPts val="0"/>
          </a:spcAft>
          <a:buClr>
            <a:srgbClr val="06305D"/>
          </a:buClr>
          <a:buSzPct val="120000"/>
          <a:buFont typeface="Wingdings" panose="05000000000000000000" pitchFamily="2" charset="2"/>
          <a:buChar char="§"/>
          <a:defRPr b="0" i="0" dirty="0" smtClean="0">
            <a:latin typeface="+mn-lt"/>
          </a:defRPr>
        </a:defPPr>
      </a:lstStyle>
    </a:txDef>
  </a:objectDefaults>
  <a:extraClrSchemeLst/>
  <a:extLst>
    <a:ext uri="{05A4C25C-085E-4340-85A3-A5531E510DB2}">
      <thm15:themeFamily xmlns:thm15="http://schemas.microsoft.com/office/thememl/2012/main" name="all slides_V1" id="{E70D8608-9733-4770-AAE2-4FA77AD0EBEE}" vid="{F0430C05-8DB7-4F1A-BC89-22636C1B89F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734062134F414A9304A96B1AEFF1FD" ma:contentTypeVersion="14" ma:contentTypeDescription="Create a new document." ma:contentTypeScope="" ma:versionID="f20a3d1dfb60ee2d3168e152f33d770a">
  <xsd:schema xmlns:xsd="http://www.w3.org/2001/XMLSchema" xmlns:xs="http://www.w3.org/2001/XMLSchema" xmlns:p="http://schemas.microsoft.com/office/2006/metadata/properties" xmlns:ns2="bac920c5-764e-487b-921f-3579b08e4243" xmlns:ns3="453c97e7-6b6f-40ab-aa78-124697de452a" targetNamespace="http://schemas.microsoft.com/office/2006/metadata/properties" ma:root="true" ma:fieldsID="253a7741ed125ae7df2960c9624fe76c" ns2:_="" ns3:_="">
    <xsd:import namespace="bac920c5-764e-487b-921f-3579b08e4243"/>
    <xsd:import namespace="453c97e7-6b6f-40ab-aa78-124697de452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920c5-764e-487b-921f-3579b08e42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fa043fe-ae7a-4c99-b9b8-416078dda73f"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3c97e7-6b6f-40ab-aa78-124697de452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c920c5-764e-487b-921f-3579b08e424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6C1AD9-5689-4B2E-8819-A6333D02A85D}"/>
</file>

<file path=customXml/itemProps2.xml><?xml version="1.0" encoding="utf-8"?>
<ds:datastoreItem xmlns:ds="http://schemas.openxmlformats.org/officeDocument/2006/customXml" ds:itemID="{FF696933-3F26-488C-AB9F-E90EBDA1D92A}">
  <ds:schemaRefs>
    <ds:schemaRef ds:uri="http://schemas.microsoft.com/sharepoint/v3/contenttype/forms"/>
  </ds:schemaRefs>
</ds:datastoreItem>
</file>

<file path=customXml/itemProps3.xml><?xml version="1.0" encoding="utf-8"?>
<ds:datastoreItem xmlns:ds="http://schemas.openxmlformats.org/officeDocument/2006/customXml" ds:itemID="{8435CC9A-27E2-4493-AE98-B19EBFF6C798}">
  <ds:schemaRefs>
    <ds:schemaRef ds:uri="1d407bab-1192-438c-a5ac-4611ec20c196"/>
    <ds:schemaRef ds:uri="1f9da3cf-5a3e-4e29-a2bc-1bfec4d2d237"/>
    <ds:schemaRef ds:uri="8fc8a7d4-1fb1-4e67-85fd-ed52956ffc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1290</TotalTime>
  <Words>3542</Words>
  <Application>Microsoft Office PowerPoint</Application>
  <PresentationFormat>A4 Paper (210x297 mm)</PresentationFormat>
  <Paragraphs>437</Paragraphs>
  <Slides>32</Slides>
  <Notes>25</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32</vt:i4>
      </vt:variant>
    </vt:vector>
  </HeadingPairs>
  <TitlesOfParts>
    <vt:vector size="51" baseType="lpstr">
      <vt:lpstr>Aharoni</vt:lpstr>
      <vt:lpstr>Amasis MT Pro Medium</vt:lpstr>
      <vt:lpstr>Aptos SemiBold</vt:lpstr>
      <vt:lpstr>Arial</vt:lpstr>
      <vt:lpstr>Calibri</vt:lpstr>
      <vt:lpstr>Calibri Light</vt:lpstr>
      <vt:lpstr>Constantia</vt:lpstr>
      <vt:lpstr>Eras Light ITC</vt:lpstr>
      <vt:lpstr>Eras Medium ITC</vt:lpstr>
      <vt:lpstr>Inter</vt:lpstr>
      <vt:lpstr>Lato Light</vt:lpstr>
      <vt:lpstr>Montserrat</vt:lpstr>
      <vt:lpstr>Montserrat Light</vt:lpstr>
      <vt:lpstr>Open Sans</vt:lpstr>
      <vt:lpstr>Times New Roman</vt:lpstr>
      <vt:lpstr>Verdana</vt:lpstr>
      <vt:lpstr>Wingdings</vt:lpstr>
      <vt:lpstr>Slide_Mestre_Redirection</vt:lpstr>
      <vt:lpstr>1_Slide_Mestre_Redirection</vt:lpstr>
      <vt:lpstr>PowerPoint Presentation</vt:lpstr>
      <vt:lpstr>RedirectIon International </vt:lpstr>
      <vt:lpstr>Redirection international</vt:lpstr>
      <vt:lpstr>REDIRECTION STRATEGIC SECTORS</vt:lpstr>
      <vt:lpstr>BRAZIL: AT A GLANCE</vt:lpstr>
      <vt:lpstr>BRAZIL: AT A GLANCE (1/2)</vt:lpstr>
      <vt:lpstr>UK-Brazil TRADE FLOWS</vt:lpstr>
      <vt:lpstr>SPORTS BETTING GLOBAL OUTLOOK</vt:lpstr>
      <vt:lpstr>GLOBAL MARKET OUTLOOK</vt:lpstr>
      <vt:lpstr>Global MARKET OUTLOOK</vt:lpstr>
      <vt:lpstr>Global MARKET OUTLOOK</vt:lpstr>
      <vt:lpstr>SPORTS BETTING OUTLOOK IN BRAZIL</vt:lpstr>
      <vt:lpstr>Brazil: MARKET OUTLOOK</vt:lpstr>
      <vt:lpstr>Brazil: MARKET OUTLOOK</vt:lpstr>
      <vt:lpstr>Brazil: MARKET OUTLOOK</vt:lpstr>
      <vt:lpstr>Brazil: MARKET OUTLOOK</vt:lpstr>
      <vt:lpstr>Brazil: MARKET OUTLOOK</vt:lpstr>
      <vt:lpstr>Brazil: MARKET OUTLOOK</vt:lpstr>
      <vt:lpstr>Brazil: MARKET OUTLOOK</vt:lpstr>
      <vt:lpstr>Brazil: MARKET OUTLOOK</vt:lpstr>
      <vt:lpstr>Brazil: MARKET OUTLOOK</vt:lpstr>
      <vt:lpstr>BrazilianE-gaming market OUTLOOK</vt:lpstr>
      <vt:lpstr>Brazil: MARKET OUTLOOK</vt:lpstr>
      <vt:lpstr>Brazil: MARKET OUTLOOK</vt:lpstr>
      <vt:lpstr>Brazil: MARKET OUTLOOK</vt:lpstr>
      <vt:lpstr>Brazil: MARKET OUTLOOK</vt:lpstr>
      <vt:lpstr>Brazil: MARKET OUTLOOK</vt:lpstr>
      <vt:lpstr>Brazil: MARKET OUTLOOK</vt:lpstr>
      <vt:lpstr>Brazil: MARKET OUTLOOK</vt:lpstr>
      <vt:lpstr>Brazil: MARKET OUTLOOK</vt:lpstr>
      <vt:lpstr>REDIRECTION – SENIOR UK INTERNATIONAL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Redirection - Institutional Presentation</dc:title>
  <dc:creator>Vinicius Oliveira | Redirection</dc:creator>
  <cp:lastModifiedBy>Lena Beraldo</cp:lastModifiedBy>
  <cp:revision>3</cp:revision>
  <cp:lastPrinted>2024-05-20T12:10:50Z</cp:lastPrinted>
  <dcterms:created xsi:type="dcterms:W3CDTF">2020-10-27T17:10:40Z</dcterms:created>
  <dcterms:modified xsi:type="dcterms:W3CDTF">2024-05-21T11:22:09Z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0x01010075734062134F414A9304A96B1AEFF1FD</vt:lpwstr>
  </property>
  <property fmtid="{D5CDD505-2E9C-101B-9397-08002B2CF9AE}" pid="3" name="MediaServiceImageTags">
    <vt:lpwstr/>
  </property>
</Properties>
</file>