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48" r:id="rId2"/>
    <p:sldMasterId id="2147483718" r:id="rId3"/>
  </p:sldMasterIdLst>
  <p:notesMasterIdLst>
    <p:notesMasterId r:id="rId14"/>
  </p:notesMasterIdLst>
  <p:handoutMasterIdLst>
    <p:handoutMasterId r:id="rId15"/>
  </p:handoutMasterIdLst>
  <p:sldIdLst>
    <p:sldId id="256" r:id="rId4"/>
    <p:sldId id="295" r:id="rId5"/>
    <p:sldId id="296" r:id="rId6"/>
    <p:sldId id="310" r:id="rId7"/>
    <p:sldId id="313" r:id="rId8"/>
    <p:sldId id="314" r:id="rId9"/>
    <p:sldId id="315" r:id="rId10"/>
    <p:sldId id="316" r:id="rId11"/>
    <p:sldId id="317" r:id="rId12"/>
    <p:sldId id="268" r:id="rId13"/>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9" autoAdjust="0"/>
    <p:restoredTop sz="84686" autoAdjust="0"/>
  </p:normalViewPr>
  <p:slideViewPr>
    <p:cSldViewPr>
      <p:cViewPr varScale="1">
        <p:scale>
          <a:sx n="61" d="100"/>
          <a:sy n="61" d="100"/>
        </p:scale>
        <p:origin x="1800" y="72"/>
      </p:cViewPr>
      <p:guideLst>
        <p:guide orient="horz" pos="2160"/>
        <p:guide pos="2880"/>
      </p:guideLst>
    </p:cSldViewPr>
  </p:slideViewPr>
  <p:outlineViewPr>
    <p:cViewPr>
      <p:scale>
        <a:sx n="33" d="100"/>
        <a:sy n="33" d="100"/>
      </p:scale>
      <p:origin x="0" y="78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02" tIns="45951" rIns="91902" bIns="45951" numCol="1" anchor="t" anchorCtr="0" compatLnSpc="1">
            <a:prstTxWarp prst="textNoShape">
              <a:avLst/>
            </a:prstTxWarp>
          </a:bodyPr>
          <a:lstStyle>
            <a:lvl1pPr defTabSz="918464">
              <a:defRPr sz="1200"/>
            </a:lvl1pPr>
          </a:lstStyle>
          <a:p>
            <a:pPr>
              <a:defRPr/>
            </a:pPr>
            <a:endParaRPr lang="en-GB"/>
          </a:p>
        </p:txBody>
      </p:sp>
      <p:sp>
        <p:nvSpPr>
          <p:cNvPr id="52227" name="Rectangle 3"/>
          <p:cNvSpPr>
            <a:spLocks noGrp="1" noChangeArrowheads="1"/>
          </p:cNvSpPr>
          <p:nvPr>
            <p:ph type="dt" sz="quarter" idx="1"/>
          </p:nvPr>
        </p:nvSpPr>
        <p:spPr bwMode="auto">
          <a:xfrm>
            <a:off x="3776867"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02" tIns="45951" rIns="91902" bIns="45951" numCol="1" anchor="t" anchorCtr="0" compatLnSpc="1">
            <a:prstTxWarp prst="textNoShape">
              <a:avLst/>
            </a:prstTxWarp>
          </a:bodyPr>
          <a:lstStyle>
            <a:lvl1pPr algn="r" defTabSz="918464">
              <a:defRPr sz="1200"/>
            </a:lvl1pPr>
          </a:lstStyle>
          <a:p>
            <a:pPr>
              <a:defRPr/>
            </a:pPr>
            <a:endParaRPr lang="en-GB"/>
          </a:p>
        </p:txBody>
      </p:sp>
      <p:sp>
        <p:nvSpPr>
          <p:cNvPr id="52228" name="Rectangle 4"/>
          <p:cNvSpPr>
            <a:spLocks noGrp="1" noChangeArrowheads="1"/>
          </p:cNvSpPr>
          <p:nvPr>
            <p:ph type="ftr" sz="quarter" idx="2"/>
          </p:nvPr>
        </p:nvSpPr>
        <p:spPr bwMode="auto">
          <a:xfrm>
            <a:off x="1"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02" tIns="45951" rIns="91902" bIns="45951" numCol="1" anchor="b" anchorCtr="0" compatLnSpc="1">
            <a:prstTxWarp prst="textNoShape">
              <a:avLst/>
            </a:prstTxWarp>
          </a:bodyPr>
          <a:lstStyle>
            <a:lvl1pPr defTabSz="918464">
              <a:defRPr sz="1200"/>
            </a:lvl1pPr>
          </a:lstStyle>
          <a:p>
            <a:pPr>
              <a:defRPr/>
            </a:pPr>
            <a:endParaRPr lang="en-GB"/>
          </a:p>
        </p:txBody>
      </p:sp>
      <p:sp>
        <p:nvSpPr>
          <p:cNvPr id="52229" name="Rectangle 5"/>
          <p:cNvSpPr>
            <a:spLocks noGrp="1" noChangeArrowheads="1"/>
          </p:cNvSpPr>
          <p:nvPr>
            <p:ph type="sldNum" sz="quarter" idx="3"/>
          </p:nvPr>
        </p:nvSpPr>
        <p:spPr bwMode="auto">
          <a:xfrm>
            <a:off x="3776867"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02" tIns="45951" rIns="91902" bIns="45951" numCol="1" anchor="b" anchorCtr="0" compatLnSpc="1">
            <a:prstTxWarp prst="textNoShape">
              <a:avLst/>
            </a:prstTxWarp>
          </a:bodyPr>
          <a:lstStyle>
            <a:lvl1pPr algn="r" defTabSz="918464">
              <a:defRPr sz="1200"/>
            </a:lvl1pPr>
          </a:lstStyle>
          <a:p>
            <a:pPr>
              <a:defRPr/>
            </a:pPr>
            <a:fld id="{2C044C5A-A932-4F1C-8905-FDCA9FA00F74}" type="slidenum">
              <a:rPr lang="en-GB"/>
              <a:pPr>
                <a:defRPr/>
              </a:pPr>
              <a:t>‹#›</a:t>
            </a:fld>
            <a:endParaRPr lang="en-GB"/>
          </a:p>
        </p:txBody>
      </p:sp>
    </p:spTree>
    <p:extLst>
      <p:ext uri="{BB962C8B-B14F-4D97-AF65-F5344CB8AC3E}">
        <p14:creationId xmlns:p14="http://schemas.microsoft.com/office/powerpoint/2010/main" val="3254618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defRPr sz="1200"/>
            </a:lvl1pPr>
          </a:lstStyle>
          <a:p>
            <a:pPr>
              <a:defRPr/>
            </a:pPr>
            <a:endParaRPr lang="en-GB"/>
          </a:p>
        </p:txBody>
      </p:sp>
      <p:sp>
        <p:nvSpPr>
          <p:cNvPr id="59395" name="Rectangle 3"/>
          <p:cNvSpPr>
            <a:spLocks noGrp="1" noChangeArrowheads="1"/>
          </p:cNvSpPr>
          <p:nvPr>
            <p:ph type="dt" idx="1"/>
          </p:nvPr>
        </p:nvSpPr>
        <p:spPr bwMode="auto">
          <a:xfrm>
            <a:off x="3776867"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lgn="r">
              <a:defRPr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855663" y="746125"/>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66597" y="4714356"/>
            <a:ext cx="5335894"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9398" name="Rectangle 6"/>
          <p:cNvSpPr>
            <a:spLocks noGrp="1" noChangeArrowheads="1"/>
          </p:cNvSpPr>
          <p:nvPr>
            <p:ph type="ftr" sz="quarter" idx="4"/>
          </p:nvPr>
        </p:nvSpPr>
        <p:spPr bwMode="auto">
          <a:xfrm>
            <a:off x="1"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defRPr sz="1200"/>
            </a:lvl1pPr>
          </a:lstStyle>
          <a:p>
            <a:pPr>
              <a:defRPr/>
            </a:pPr>
            <a:endParaRPr lang="en-GB"/>
          </a:p>
        </p:txBody>
      </p:sp>
      <p:sp>
        <p:nvSpPr>
          <p:cNvPr id="59399" name="Rectangle 7"/>
          <p:cNvSpPr>
            <a:spLocks noGrp="1" noChangeArrowheads="1"/>
          </p:cNvSpPr>
          <p:nvPr>
            <p:ph type="sldNum" sz="quarter" idx="5"/>
          </p:nvPr>
        </p:nvSpPr>
        <p:spPr bwMode="auto">
          <a:xfrm>
            <a:off x="3776867"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lgn="r">
              <a:defRPr sz="1200"/>
            </a:lvl1pPr>
          </a:lstStyle>
          <a:p>
            <a:pPr>
              <a:defRPr/>
            </a:pPr>
            <a:fld id="{037342F4-927A-4E2E-BF3F-75707C4826D7}" type="slidenum">
              <a:rPr lang="en-GB"/>
              <a:pPr>
                <a:defRPr/>
              </a:pPr>
              <a:t>‹#›</a:t>
            </a:fld>
            <a:endParaRPr lang="en-GB"/>
          </a:p>
        </p:txBody>
      </p:sp>
    </p:spTree>
    <p:extLst>
      <p:ext uri="{BB962C8B-B14F-4D97-AF65-F5344CB8AC3E}">
        <p14:creationId xmlns:p14="http://schemas.microsoft.com/office/powerpoint/2010/main" val="219828591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r>
              <a:rPr lang="en-US" sz="1100" dirty="0">
                <a:latin typeface="Times New Roman" panose="02020603050405020304" pitchFamily="18" charset="0"/>
                <a:cs typeface="Times New Roman" panose="02020603050405020304" pitchFamily="18" charset="0"/>
              </a:rPr>
              <a:t>Good morning</a:t>
            </a:r>
            <a:r>
              <a:rPr lang="en-US" sz="1100" baseline="0" dirty="0">
                <a:latin typeface="Times New Roman" panose="02020603050405020304" pitchFamily="18" charset="0"/>
                <a:cs typeface="Times New Roman" panose="02020603050405020304" pitchFamily="18" charset="0"/>
              </a:rPr>
              <a:t> and thank you very much for the introduction.  It is a great pleasure to be here this morning.  </a:t>
            </a:r>
          </a:p>
          <a:p>
            <a:r>
              <a:rPr lang="en-US" sz="1100" baseline="0" dirty="0">
                <a:latin typeface="Times New Roman" panose="02020603050405020304" pitchFamily="18" charset="0"/>
                <a:cs typeface="Times New Roman" panose="02020603050405020304" pitchFamily="18" charset="0"/>
              </a:rPr>
              <a:t>On my way to the Embassy this morning I was thinking about Brazil as a country, trying think about a few topics I could mention, and then I thought oh well politics is a difficult topic at the moment, then I thought about the economy, very positive signs in the tech industry which is growing very fast, but the overall economy is in recession, so some positives and negatives here, but then I thought well where Brazil is very positive, very good is Sport so let’s talk about that for a bit.  Brazil is a great sport nation, is hosting the Olympic Games this year, Brazil hosted the amazing football World Cup two years ago, and then I thought… oh I hope they don’t </a:t>
            </a:r>
            <a:r>
              <a:rPr lang="en-US" sz="1100" baseline="0" dirty="0" err="1">
                <a:latin typeface="Times New Roman" panose="02020603050405020304" pitchFamily="18" charset="0"/>
                <a:cs typeface="Times New Roman" panose="02020603050405020304" pitchFamily="18" charset="0"/>
              </a:rPr>
              <a:t>realise</a:t>
            </a:r>
            <a:r>
              <a:rPr lang="en-US" sz="1100" baseline="0" dirty="0">
                <a:latin typeface="Times New Roman" panose="02020603050405020304" pitchFamily="18" charset="0"/>
                <a:cs typeface="Times New Roman" panose="02020603050405020304" pitchFamily="18" charset="0"/>
              </a:rPr>
              <a:t> that I am German and I might not be able to finish with my presentation…</a:t>
            </a:r>
          </a:p>
          <a:p>
            <a:r>
              <a:rPr lang="en-US" sz="1100" baseline="0" dirty="0">
                <a:latin typeface="Times New Roman" panose="02020603050405020304" pitchFamily="18" charset="0"/>
                <a:cs typeface="Times New Roman" panose="02020603050405020304" pitchFamily="18" charset="0"/>
              </a:rPr>
              <a:t>My name is Alex Altmann, I work for </a:t>
            </a:r>
            <a:r>
              <a:rPr lang="en-US" sz="1100" baseline="0" dirty="0" err="1">
                <a:latin typeface="Times New Roman" panose="02020603050405020304" pitchFamily="18" charset="0"/>
                <a:cs typeface="Times New Roman" panose="02020603050405020304" pitchFamily="18" charset="0"/>
              </a:rPr>
              <a:t>Blick</a:t>
            </a:r>
            <a:r>
              <a:rPr lang="en-US" sz="1100" baseline="0" dirty="0">
                <a:latin typeface="Times New Roman" panose="02020603050405020304" pitchFamily="18" charset="0"/>
                <a:cs typeface="Times New Roman" panose="02020603050405020304" pitchFamily="18" charset="0"/>
              </a:rPr>
              <a:t> Rothenberg and heading up the German desk in our firm, I am a UK qualified accountant and have been in the UK for quite a long time, for over 10 years and work with a very international client base that are investing in the UK.</a:t>
            </a:r>
          </a:p>
          <a:p>
            <a:r>
              <a:rPr lang="en-US" sz="1100" baseline="0" dirty="0">
                <a:latin typeface="Times New Roman" panose="02020603050405020304" pitchFamily="18" charset="0"/>
                <a:cs typeface="Times New Roman" panose="02020603050405020304" pitchFamily="18" charset="0"/>
              </a:rPr>
              <a:t>When we got the invitation from the Brazilian Chamber I found the idea of the presentation very interesting: the UK as a market place to invest on the one side and the UK as a hub for global expansion on the other side.  What a great topic, you can talk about so many things from your own experience why it is a great market, but also ideal to grow an international business here.  And then the Chamber said but we also want to hear about all the different taxes that are involved when you invest and when you expand.  And then I was asking how much I actually have and then they said, well 40 minutes.  Then I said ok, I will try my very best.  </a:t>
            </a:r>
            <a:endParaRPr lang="en-US" sz="1100" dirty="0">
              <a:latin typeface="Times New Roman" panose="02020603050405020304" pitchFamily="18" charset="0"/>
              <a:cs typeface="Times New Roman" panose="02020603050405020304" pitchFamily="18" charset="0"/>
            </a:endParaRPr>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39830" indent="-284550" eaLnBrk="0" hangingPunct="0">
              <a:defRPr>
                <a:solidFill>
                  <a:schemeClr val="tx1"/>
                </a:solidFill>
                <a:latin typeface="Arial" charset="0"/>
              </a:defRPr>
            </a:lvl2pPr>
            <a:lvl3pPr marL="1138199" indent="-227640" eaLnBrk="0" hangingPunct="0">
              <a:defRPr>
                <a:solidFill>
                  <a:schemeClr val="tx1"/>
                </a:solidFill>
                <a:latin typeface="Arial" charset="0"/>
              </a:defRPr>
            </a:lvl3pPr>
            <a:lvl4pPr marL="1593479" indent="-227640" eaLnBrk="0" hangingPunct="0">
              <a:defRPr>
                <a:solidFill>
                  <a:schemeClr val="tx1"/>
                </a:solidFill>
                <a:latin typeface="Arial" charset="0"/>
              </a:defRPr>
            </a:lvl4pPr>
            <a:lvl5pPr marL="2048759" indent="-227640" eaLnBrk="0" hangingPunct="0">
              <a:defRPr>
                <a:solidFill>
                  <a:schemeClr val="tx1"/>
                </a:solidFill>
                <a:latin typeface="Arial" charset="0"/>
              </a:defRPr>
            </a:lvl5pPr>
            <a:lvl6pPr marL="2504039" indent="-227640" eaLnBrk="0" fontAlgn="base" hangingPunct="0">
              <a:spcBef>
                <a:spcPct val="0"/>
              </a:spcBef>
              <a:spcAft>
                <a:spcPct val="0"/>
              </a:spcAft>
              <a:defRPr>
                <a:solidFill>
                  <a:schemeClr val="tx1"/>
                </a:solidFill>
                <a:latin typeface="Arial" charset="0"/>
              </a:defRPr>
            </a:lvl6pPr>
            <a:lvl7pPr marL="2959318" indent="-227640" eaLnBrk="0" fontAlgn="base" hangingPunct="0">
              <a:spcBef>
                <a:spcPct val="0"/>
              </a:spcBef>
              <a:spcAft>
                <a:spcPct val="0"/>
              </a:spcAft>
              <a:defRPr>
                <a:solidFill>
                  <a:schemeClr val="tx1"/>
                </a:solidFill>
                <a:latin typeface="Arial" charset="0"/>
              </a:defRPr>
            </a:lvl7pPr>
            <a:lvl8pPr marL="3414598" indent="-227640" eaLnBrk="0" fontAlgn="base" hangingPunct="0">
              <a:spcBef>
                <a:spcPct val="0"/>
              </a:spcBef>
              <a:spcAft>
                <a:spcPct val="0"/>
              </a:spcAft>
              <a:defRPr>
                <a:solidFill>
                  <a:schemeClr val="tx1"/>
                </a:solidFill>
                <a:latin typeface="Arial" charset="0"/>
              </a:defRPr>
            </a:lvl8pPr>
            <a:lvl9pPr marL="3869878" indent="-227640" eaLnBrk="0" fontAlgn="base" hangingPunct="0">
              <a:spcBef>
                <a:spcPct val="0"/>
              </a:spcBef>
              <a:spcAft>
                <a:spcPct val="0"/>
              </a:spcAft>
              <a:defRPr>
                <a:solidFill>
                  <a:schemeClr val="tx1"/>
                </a:solidFill>
                <a:latin typeface="Arial" charset="0"/>
              </a:defRPr>
            </a:lvl9pPr>
          </a:lstStyle>
          <a:p>
            <a:pPr eaLnBrk="1" hangingPunct="1"/>
            <a:fld id="{D2799759-327D-47C2-A445-1A050998AC1C}" type="slidenum">
              <a:rPr lang="en-GB" smtClean="0"/>
              <a:pPr eaLnBrk="1" hangingPunct="1"/>
              <a:t>1</a:t>
            </a:fld>
            <a:endParaRPr lang="en-GB"/>
          </a:p>
        </p:txBody>
      </p:sp>
      <p:sp>
        <p:nvSpPr>
          <p:cNvPr id="1536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39830" indent="-284550" eaLnBrk="0" hangingPunct="0">
              <a:defRPr>
                <a:solidFill>
                  <a:schemeClr val="tx1"/>
                </a:solidFill>
                <a:latin typeface="Arial" charset="0"/>
              </a:defRPr>
            </a:lvl2pPr>
            <a:lvl3pPr marL="1138199" indent="-227640" eaLnBrk="0" hangingPunct="0">
              <a:defRPr>
                <a:solidFill>
                  <a:schemeClr val="tx1"/>
                </a:solidFill>
                <a:latin typeface="Arial" charset="0"/>
              </a:defRPr>
            </a:lvl3pPr>
            <a:lvl4pPr marL="1593479" indent="-227640" eaLnBrk="0" hangingPunct="0">
              <a:defRPr>
                <a:solidFill>
                  <a:schemeClr val="tx1"/>
                </a:solidFill>
                <a:latin typeface="Arial" charset="0"/>
              </a:defRPr>
            </a:lvl4pPr>
            <a:lvl5pPr marL="2048759" indent="-227640" eaLnBrk="0" hangingPunct="0">
              <a:defRPr>
                <a:solidFill>
                  <a:schemeClr val="tx1"/>
                </a:solidFill>
                <a:latin typeface="Arial" charset="0"/>
              </a:defRPr>
            </a:lvl5pPr>
            <a:lvl6pPr marL="2504039" indent="-227640" eaLnBrk="0" fontAlgn="base" hangingPunct="0">
              <a:spcBef>
                <a:spcPct val="0"/>
              </a:spcBef>
              <a:spcAft>
                <a:spcPct val="0"/>
              </a:spcAft>
              <a:defRPr>
                <a:solidFill>
                  <a:schemeClr val="tx1"/>
                </a:solidFill>
                <a:latin typeface="Arial" charset="0"/>
              </a:defRPr>
            </a:lvl6pPr>
            <a:lvl7pPr marL="2959318" indent="-227640" eaLnBrk="0" fontAlgn="base" hangingPunct="0">
              <a:spcBef>
                <a:spcPct val="0"/>
              </a:spcBef>
              <a:spcAft>
                <a:spcPct val="0"/>
              </a:spcAft>
              <a:defRPr>
                <a:solidFill>
                  <a:schemeClr val="tx1"/>
                </a:solidFill>
                <a:latin typeface="Arial" charset="0"/>
              </a:defRPr>
            </a:lvl7pPr>
            <a:lvl8pPr marL="3414598" indent="-227640" eaLnBrk="0" fontAlgn="base" hangingPunct="0">
              <a:spcBef>
                <a:spcPct val="0"/>
              </a:spcBef>
              <a:spcAft>
                <a:spcPct val="0"/>
              </a:spcAft>
              <a:defRPr>
                <a:solidFill>
                  <a:schemeClr val="tx1"/>
                </a:solidFill>
                <a:latin typeface="Arial" charset="0"/>
              </a:defRPr>
            </a:lvl8pPr>
            <a:lvl9pPr marL="3869878" indent="-227640" eaLnBrk="0" fontAlgn="base" hangingPunct="0">
              <a:spcBef>
                <a:spcPct val="0"/>
              </a:spcBef>
              <a:spcAft>
                <a:spcPct val="0"/>
              </a:spcAft>
              <a:defRPr>
                <a:solidFill>
                  <a:schemeClr val="tx1"/>
                </a:solidFill>
                <a:latin typeface="Arial" charset="0"/>
              </a:defRPr>
            </a:lvl9p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10</a:t>
            </a:fld>
            <a:endParaRPr lang="en-GB"/>
          </a:p>
        </p:txBody>
      </p:sp>
    </p:spTree>
    <p:extLst>
      <p:ext uri="{BB962C8B-B14F-4D97-AF65-F5344CB8AC3E}">
        <p14:creationId xmlns:p14="http://schemas.microsoft.com/office/powerpoint/2010/main" val="262472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2</a:t>
            </a:fld>
            <a:endParaRPr lang="en-GB"/>
          </a:p>
        </p:txBody>
      </p:sp>
    </p:spTree>
    <p:extLst>
      <p:ext uri="{BB962C8B-B14F-4D97-AF65-F5344CB8AC3E}">
        <p14:creationId xmlns:p14="http://schemas.microsoft.com/office/powerpoint/2010/main" val="377803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3</a:t>
            </a:fld>
            <a:endParaRPr lang="en-GB"/>
          </a:p>
        </p:txBody>
      </p:sp>
    </p:spTree>
    <p:extLst>
      <p:ext uri="{BB962C8B-B14F-4D97-AF65-F5344CB8AC3E}">
        <p14:creationId xmlns:p14="http://schemas.microsoft.com/office/powerpoint/2010/main" val="287532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4</a:t>
            </a:fld>
            <a:endParaRPr lang="en-GB"/>
          </a:p>
        </p:txBody>
      </p:sp>
    </p:spTree>
    <p:extLst>
      <p:ext uri="{BB962C8B-B14F-4D97-AF65-F5344CB8AC3E}">
        <p14:creationId xmlns:p14="http://schemas.microsoft.com/office/powerpoint/2010/main" val="316156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5</a:t>
            </a:fld>
            <a:endParaRPr lang="en-GB"/>
          </a:p>
        </p:txBody>
      </p:sp>
    </p:spTree>
    <p:extLst>
      <p:ext uri="{BB962C8B-B14F-4D97-AF65-F5344CB8AC3E}">
        <p14:creationId xmlns:p14="http://schemas.microsoft.com/office/powerpoint/2010/main" val="332806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6</a:t>
            </a:fld>
            <a:endParaRPr lang="en-GB"/>
          </a:p>
        </p:txBody>
      </p:sp>
    </p:spTree>
    <p:extLst>
      <p:ext uri="{BB962C8B-B14F-4D97-AF65-F5344CB8AC3E}">
        <p14:creationId xmlns:p14="http://schemas.microsoft.com/office/powerpoint/2010/main" val="91881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7</a:t>
            </a:fld>
            <a:endParaRPr lang="en-GB"/>
          </a:p>
        </p:txBody>
      </p:sp>
    </p:spTree>
    <p:extLst>
      <p:ext uri="{BB962C8B-B14F-4D97-AF65-F5344CB8AC3E}">
        <p14:creationId xmlns:p14="http://schemas.microsoft.com/office/powerpoint/2010/main" val="66701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8</a:t>
            </a:fld>
            <a:endParaRPr lang="en-GB"/>
          </a:p>
        </p:txBody>
      </p:sp>
    </p:spTree>
    <p:extLst>
      <p:ext uri="{BB962C8B-B14F-4D97-AF65-F5344CB8AC3E}">
        <p14:creationId xmlns:p14="http://schemas.microsoft.com/office/powerpoint/2010/main" val="1868932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037342F4-927A-4E2E-BF3F-75707C4826D7}" type="slidenum">
              <a:rPr lang="en-GB" smtClean="0"/>
              <a:pPr>
                <a:defRPr/>
              </a:pPr>
              <a:t>9</a:t>
            </a:fld>
            <a:endParaRPr lang="en-GB"/>
          </a:p>
        </p:txBody>
      </p:sp>
    </p:spTree>
    <p:extLst>
      <p:ext uri="{BB962C8B-B14F-4D97-AF65-F5344CB8AC3E}">
        <p14:creationId xmlns:p14="http://schemas.microsoft.com/office/powerpoint/2010/main" val="372959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0968285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17165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76031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50363" cy="694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900113" y="2133600"/>
            <a:ext cx="7272337" cy="1298575"/>
          </a:xfrm>
        </p:spPr>
        <p:txBody>
          <a:bodyPr/>
          <a:lstStyle>
            <a:lvl1pPr algn="ctr">
              <a:defRPr sz="2500" b="1">
                <a:solidFill>
                  <a:srgbClr val="C60C46"/>
                </a:solidFill>
              </a:defRPr>
            </a:lvl1pPr>
          </a:lstStyle>
          <a:p>
            <a:pPr lvl="0"/>
            <a:r>
              <a:rPr lang="en-GB" noProof="0"/>
              <a:t>Click to edit Master title style</a:t>
            </a:r>
          </a:p>
        </p:txBody>
      </p:sp>
      <p:sp>
        <p:nvSpPr>
          <p:cNvPr id="3076" name="Rectangle 4"/>
          <p:cNvSpPr>
            <a:spLocks noGrp="1" noChangeArrowheads="1"/>
          </p:cNvSpPr>
          <p:nvPr>
            <p:ph type="subTitle" idx="1"/>
          </p:nvPr>
        </p:nvSpPr>
        <p:spPr>
          <a:xfrm>
            <a:off x="900113" y="3716338"/>
            <a:ext cx="7272337" cy="1752600"/>
          </a:xfrm>
        </p:spPr>
        <p:txBody>
          <a:bodyPr/>
          <a:lstStyle>
            <a:lvl1pPr algn="ctr">
              <a:defRPr sz="3100" b="1"/>
            </a:lvl1pPr>
          </a:lstStyle>
          <a:p>
            <a:pPr lvl="0"/>
            <a:r>
              <a:rPr lang="en-GB" noProof="0"/>
              <a:t>Click to edit Master subtitle style</a:t>
            </a:r>
          </a:p>
        </p:txBody>
      </p:sp>
      <p:sp>
        <p:nvSpPr>
          <p:cNvPr id="5" name="Date Placeholder 4"/>
          <p:cNvSpPr>
            <a:spLocks noGrp="1" noChangeArrowheads="1"/>
          </p:cNvSpPr>
          <p:nvPr>
            <p:ph type="dt" sz="half" idx="10"/>
          </p:nvPr>
        </p:nvSpPr>
        <p:spPr bwMode="auto">
          <a:xfrm>
            <a:off x="3492500" y="5589588"/>
            <a:ext cx="2133600" cy="3603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GB"/>
          </a:p>
        </p:txBody>
      </p:sp>
    </p:spTree>
    <p:extLst>
      <p:ext uri="{BB962C8B-B14F-4D97-AF65-F5344CB8AC3E}">
        <p14:creationId xmlns:p14="http://schemas.microsoft.com/office/powerpoint/2010/main" val="19744388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250363" cy="694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02516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835320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28775"/>
            <a:ext cx="4038600"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628775"/>
            <a:ext cx="4038600"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65367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5472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101355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0951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5228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97040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39090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15135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908050"/>
            <a:ext cx="2058988" cy="6265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08050"/>
            <a:ext cx="6029325" cy="6265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53667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670631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50363" cy="694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0049035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53927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941888"/>
            <a:ext cx="3997325" cy="118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9475" y="4941888"/>
            <a:ext cx="3997325" cy="118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009069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17185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08205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7692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858314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03790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521488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43728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07584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941888"/>
            <a:ext cx="3997325" cy="118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9475" y="4941888"/>
            <a:ext cx="3997325" cy="118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5091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58301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72261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6318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02771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70955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in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pic>
        <p:nvPicPr>
          <p:cNvPr id="1028" name="Picture 10" descr="main 1"/>
          <p:cNvPicPr>
            <a:picLocks noChangeAspect="1" noChangeArrowheads="1"/>
          </p:cNvPicPr>
          <p:nvPr/>
        </p:nvPicPr>
        <p:blipFill>
          <a:blip r:embed="rId14">
            <a:extLst>
              <a:ext uri="{28A0092B-C50C-407E-A947-70E740481C1C}">
                <a14:useLocalDpi xmlns:a14="http://schemas.microsoft.com/office/drawing/2010/main" val="0"/>
              </a:ext>
            </a:extLst>
          </a:blip>
          <a:srcRect t="89908"/>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12"/>
          <p:cNvSpPr txBox="1">
            <a:spLocks noChangeArrowheads="1"/>
          </p:cNvSpPr>
          <p:nvPr/>
        </p:nvSpPr>
        <p:spPr bwMode="auto">
          <a:xfrm>
            <a:off x="250825" y="4076700"/>
            <a:ext cx="8569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1400"/>
              <a:t>12 York Gate, Regent’s Park, London NW1 4QS, United Kingdom</a:t>
            </a:r>
          </a:p>
          <a:p>
            <a:pPr algn="ctr" eaLnBrk="1" hangingPunct="1">
              <a:defRPr/>
            </a:pPr>
            <a:r>
              <a:rPr lang="en-GB" sz="1400"/>
              <a:t>Telephone: +44 (0)20 7486 0111, Fax: +44 (0)20 7935 6852</a:t>
            </a:r>
          </a:p>
        </p:txBody>
      </p:sp>
      <p:sp>
        <p:nvSpPr>
          <p:cNvPr id="1030" name="Rectangle 13"/>
          <p:cNvSpPr>
            <a:spLocks noGrp="1" noChangeArrowheads="1"/>
          </p:cNvSpPr>
          <p:nvPr>
            <p:ph type="body" idx="1"/>
          </p:nvPr>
        </p:nvSpPr>
        <p:spPr bwMode="auto">
          <a:xfrm>
            <a:off x="539750" y="4941888"/>
            <a:ext cx="814705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50000"/>
        </a:spcBef>
        <a:spcAft>
          <a:spcPct val="0"/>
        </a:spcAft>
        <a:defRPr sz="1600">
          <a:solidFill>
            <a:srgbClr val="C60C46"/>
          </a:solidFill>
          <a:latin typeface="+mn-lt"/>
          <a:ea typeface="+mn-ea"/>
          <a:cs typeface="+mn-cs"/>
        </a:defRPr>
      </a:lvl1pPr>
      <a:lvl2pPr marL="457200" algn="l" rtl="0" eaLnBrk="1" fontAlgn="base" hangingPunct="1">
        <a:spcBef>
          <a:spcPct val="20000"/>
        </a:spcBef>
        <a:spcAft>
          <a:spcPct val="0"/>
        </a:spcAft>
        <a:buChar char="–"/>
        <a:defRPr sz="2800">
          <a:solidFill>
            <a:schemeClr val="tx1"/>
          </a:solidFill>
          <a:latin typeface="+mn-lt"/>
        </a:defRPr>
      </a:lvl2pPr>
      <a:lvl3pPr marL="914400" algn="l" rtl="0" eaLnBrk="1" fontAlgn="base" hangingPunct="1">
        <a:spcBef>
          <a:spcPct val="20000"/>
        </a:spcBef>
        <a:spcAft>
          <a:spcPct val="0"/>
        </a:spcAft>
        <a:buChar char="•"/>
        <a:defRPr sz="2400">
          <a:solidFill>
            <a:schemeClr val="tx1"/>
          </a:solidFill>
          <a:latin typeface="+mn-lt"/>
        </a:defRPr>
      </a:lvl3pPr>
      <a:lvl4pPr marL="1371600" algn="l" rtl="0" eaLnBrk="1" fontAlgn="base" hangingPunct="1">
        <a:spcBef>
          <a:spcPct val="20000"/>
        </a:spcBef>
        <a:spcAft>
          <a:spcPct val="0"/>
        </a:spcAft>
        <a:buChar char="–"/>
        <a:defRPr sz="2000">
          <a:solidFill>
            <a:schemeClr val="tx1"/>
          </a:solidFill>
          <a:latin typeface="+mn-lt"/>
        </a:defRPr>
      </a:lvl4pPr>
      <a:lvl5pPr marL="1828800" algn="l" rtl="0" eaLnBrk="1" fontAlgn="base" hangingPunct="1">
        <a:spcBef>
          <a:spcPct val="20000"/>
        </a:spcBef>
        <a:spcAft>
          <a:spcPct val="0"/>
        </a:spcAft>
        <a:buChar char="»"/>
        <a:defRPr sz="2000">
          <a:solidFill>
            <a:schemeClr val="tx1"/>
          </a:solidFill>
          <a:latin typeface="+mn-lt"/>
        </a:defRPr>
      </a:lvl5pPr>
      <a:lvl6pPr marL="2286000" algn="l" rtl="0" eaLnBrk="1" fontAlgn="base" hangingPunct="1">
        <a:spcBef>
          <a:spcPct val="20000"/>
        </a:spcBef>
        <a:spcAft>
          <a:spcPct val="0"/>
        </a:spcAft>
        <a:buChar char="»"/>
        <a:defRPr sz="2000">
          <a:solidFill>
            <a:schemeClr val="tx1"/>
          </a:solidFill>
          <a:latin typeface="+mn-lt"/>
        </a:defRPr>
      </a:lvl6pPr>
      <a:lvl7pPr marL="2743200" algn="l" rtl="0" eaLnBrk="1" fontAlgn="base" hangingPunct="1">
        <a:spcBef>
          <a:spcPct val="20000"/>
        </a:spcBef>
        <a:spcAft>
          <a:spcPct val="0"/>
        </a:spcAft>
        <a:buChar char="»"/>
        <a:defRPr sz="2000">
          <a:solidFill>
            <a:schemeClr val="tx1"/>
          </a:solidFill>
          <a:latin typeface="+mn-lt"/>
        </a:defRPr>
      </a:lvl7pPr>
      <a:lvl8pPr marL="3200400" algn="l" rtl="0" eaLnBrk="1" fontAlgn="base" hangingPunct="1">
        <a:spcBef>
          <a:spcPct val="20000"/>
        </a:spcBef>
        <a:spcAft>
          <a:spcPct val="0"/>
        </a:spcAft>
        <a:buChar char="»"/>
        <a:defRPr sz="2000">
          <a:solidFill>
            <a:schemeClr val="tx1"/>
          </a:solidFill>
          <a:latin typeface="+mn-lt"/>
        </a:defRPr>
      </a:lvl8pPr>
      <a:lvl9pPr marL="3657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main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08050"/>
            <a:ext cx="821848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2" name="Rectangle 14"/>
          <p:cNvSpPr>
            <a:spLocks noGrp="1" noChangeArrowheads="1"/>
          </p:cNvSpPr>
          <p:nvPr>
            <p:ph type="body" idx="1"/>
          </p:nvPr>
        </p:nvSpPr>
        <p:spPr bwMode="auto">
          <a:xfrm>
            <a:off x="468313" y="1628775"/>
            <a:ext cx="8229600"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lnSpc>
          <a:spcPct val="110000"/>
        </a:lnSpc>
        <a:spcBef>
          <a:spcPct val="40000"/>
        </a:spcBef>
        <a:spcAft>
          <a:spcPct val="0"/>
        </a:spcAft>
        <a:defRPr sz="2200">
          <a:solidFill>
            <a:schemeClr val="tx1"/>
          </a:solidFill>
          <a:latin typeface="+mn-lt"/>
          <a:ea typeface="+mn-ea"/>
          <a:cs typeface="+mn-cs"/>
        </a:defRPr>
      </a:lvl1pPr>
      <a:lvl2pPr marL="822325" indent="-285750" algn="l" rtl="0" eaLnBrk="0" fontAlgn="base" hangingPunct="0">
        <a:lnSpc>
          <a:spcPct val="110000"/>
        </a:lnSpc>
        <a:spcBef>
          <a:spcPct val="20000"/>
        </a:spcBef>
        <a:spcAft>
          <a:spcPct val="0"/>
        </a:spcAft>
        <a:buChar char="–"/>
        <a:defRPr sz="2000">
          <a:solidFill>
            <a:schemeClr val="tx1"/>
          </a:solidFill>
          <a:latin typeface="+mn-lt"/>
        </a:defRPr>
      </a:lvl2pPr>
      <a:lvl3pPr marL="1230313" indent="-228600" algn="l" rtl="0" eaLnBrk="0" fontAlgn="base" hangingPunct="0">
        <a:lnSpc>
          <a:spcPct val="110000"/>
        </a:lnSpc>
        <a:spcBef>
          <a:spcPct val="10000"/>
        </a:spcBef>
        <a:spcAft>
          <a:spcPct val="0"/>
        </a:spcAft>
        <a:buFont typeface="Wingdings" pitchFamily="2" charset="2"/>
        <a:buChar char="§"/>
        <a:defRPr>
          <a:solidFill>
            <a:schemeClr val="tx1"/>
          </a:solidFill>
          <a:latin typeface="+mn-lt"/>
        </a:defRPr>
      </a:lvl3pPr>
      <a:lvl4pPr marL="1638300" indent="-228600" algn="l" rtl="0" eaLnBrk="0" fontAlgn="base" hangingPunct="0">
        <a:lnSpc>
          <a:spcPct val="110000"/>
        </a:lnSpc>
        <a:spcBef>
          <a:spcPct val="10000"/>
        </a:spcBef>
        <a:spcAft>
          <a:spcPct val="10000"/>
        </a:spcAft>
        <a:buFont typeface="Wingdings" pitchFamily="2" charset="2"/>
        <a:buChar char="Ø"/>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5" name="Rectangle 13"/>
          <p:cNvSpPr>
            <a:spLocks noGrp="1" noChangeArrowheads="1"/>
          </p:cNvSpPr>
          <p:nvPr>
            <p:ph type="body" idx="1"/>
          </p:nvPr>
        </p:nvSpPr>
        <p:spPr bwMode="auto">
          <a:xfrm>
            <a:off x="539750" y="4941888"/>
            <a:ext cx="814705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pic>
        <p:nvPicPr>
          <p:cNvPr id="307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700" y="420688"/>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1" r:id="rId1"/>
    <p:sldLayoutId id="2147483973"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50000"/>
        </a:spcBef>
        <a:spcAft>
          <a:spcPct val="0"/>
        </a:spcAft>
        <a:defRPr sz="1600">
          <a:solidFill>
            <a:srgbClr val="C60C46"/>
          </a:solidFill>
          <a:latin typeface="+mn-lt"/>
          <a:ea typeface="+mn-ea"/>
          <a:cs typeface="+mn-cs"/>
        </a:defRPr>
      </a:lvl1pPr>
      <a:lvl2pPr marL="457200" algn="l" rtl="0" eaLnBrk="0" fontAlgn="base" hangingPunct="0">
        <a:spcBef>
          <a:spcPct val="20000"/>
        </a:spcBef>
        <a:spcAft>
          <a:spcPct val="0"/>
        </a:spcAft>
        <a:buChar char="–"/>
        <a:defRPr sz="2800">
          <a:solidFill>
            <a:schemeClr val="tx1"/>
          </a:solidFill>
          <a:latin typeface="+mn-lt"/>
        </a:defRPr>
      </a:lvl2pPr>
      <a:lvl3pPr marL="914400" algn="l" rtl="0" eaLnBrk="0" fontAlgn="base" hangingPunct="0">
        <a:spcBef>
          <a:spcPct val="20000"/>
        </a:spcBef>
        <a:spcAft>
          <a:spcPct val="0"/>
        </a:spcAft>
        <a:buChar char="•"/>
        <a:defRPr sz="2400">
          <a:solidFill>
            <a:schemeClr val="tx1"/>
          </a:solidFill>
          <a:latin typeface="+mn-lt"/>
        </a:defRPr>
      </a:lvl3pPr>
      <a:lvl4pPr marL="1371600" algn="l" rtl="0" eaLnBrk="0" fontAlgn="base" hangingPunct="0">
        <a:spcBef>
          <a:spcPct val="20000"/>
        </a:spcBef>
        <a:spcAft>
          <a:spcPct val="0"/>
        </a:spcAft>
        <a:buChar char="–"/>
        <a:defRPr sz="2000">
          <a:solidFill>
            <a:schemeClr val="tx1"/>
          </a:solidFill>
          <a:latin typeface="+mn-lt"/>
        </a:defRPr>
      </a:lvl4pPr>
      <a:lvl5pPr marL="1828800" algn="l" rtl="0" eaLnBrk="0" fontAlgn="base" hangingPunct="0">
        <a:spcBef>
          <a:spcPct val="20000"/>
        </a:spcBef>
        <a:spcAft>
          <a:spcPct val="0"/>
        </a:spcAft>
        <a:buChar char="»"/>
        <a:defRPr sz="2000">
          <a:solidFill>
            <a:schemeClr val="tx1"/>
          </a:solidFill>
          <a:latin typeface="+mn-lt"/>
        </a:defRPr>
      </a:lvl5pPr>
      <a:lvl6pPr marL="2286000" algn="l" rtl="0" fontAlgn="base">
        <a:spcBef>
          <a:spcPct val="20000"/>
        </a:spcBef>
        <a:spcAft>
          <a:spcPct val="0"/>
        </a:spcAft>
        <a:buChar char="»"/>
        <a:defRPr sz="2000">
          <a:solidFill>
            <a:schemeClr val="tx1"/>
          </a:solidFill>
          <a:latin typeface="+mn-lt"/>
        </a:defRPr>
      </a:lvl6pPr>
      <a:lvl7pPr marL="2743200" algn="l" rtl="0" fontAlgn="base">
        <a:spcBef>
          <a:spcPct val="20000"/>
        </a:spcBef>
        <a:spcAft>
          <a:spcPct val="0"/>
        </a:spcAft>
        <a:buChar char="»"/>
        <a:defRPr sz="2000">
          <a:solidFill>
            <a:schemeClr val="tx1"/>
          </a:solidFill>
          <a:latin typeface="+mn-lt"/>
        </a:defRPr>
      </a:lvl7pPr>
      <a:lvl8pPr marL="3200400" algn="l" rtl="0" fontAlgn="base">
        <a:spcBef>
          <a:spcPct val="20000"/>
        </a:spcBef>
        <a:spcAft>
          <a:spcPct val="0"/>
        </a:spcAft>
        <a:buChar char="»"/>
        <a:defRPr sz="2000">
          <a:solidFill>
            <a:schemeClr val="tx1"/>
          </a:solidFill>
          <a:latin typeface="+mn-lt"/>
        </a:defRPr>
      </a:lvl8pPr>
      <a:lvl9pPr marL="3657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323528" y="3942794"/>
            <a:ext cx="8677597" cy="2294517"/>
          </a:xfrm>
        </p:spPr>
        <p:txBody>
          <a:bodyPr/>
          <a:lstStyle/>
          <a:p>
            <a:pPr marL="0" indent="0" eaLnBrk="1" hangingPunct="1"/>
            <a:endParaRPr lang="en-GB" dirty="0"/>
          </a:p>
          <a:p>
            <a:pPr marL="0" indent="0" eaLnBrk="1" hangingPunct="1"/>
            <a:r>
              <a:rPr lang="en-US" sz="2400" b="0" dirty="0"/>
              <a:t>Breakfast Briefing </a:t>
            </a:r>
            <a:br>
              <a:rPr lang="en-US" sz="2400" b="0" dirty="0"/>
            </a:br>
            <a:r>
              <a:rPr lang="en-US" sz="2400" b="0" dirty="0"/>
              <a:t>with Alex Altmann LLM (Tax) ACCA</a:t>
            </a:r>
          </a:p>
          <a:p>
            <a:pPr marL="0" indent="0" eaLnBrk="1" hangingPunct="1"/>
            <a:r>
              <a:rPr lang="en-GB" sz="2600" dirty="0"/>
              <a:t>The UK as a hub for global expansion</a:t>
            </a:r>
          </a:p>
        </p:txBody>
      </p:sp>
      <p:sp>
        <p:nvSpPr>
          <p:cNvPr id="3" name="TextBox 1"/>
          <p:cNvSpPr txBox="1">
            <a:spLocks noChangeArrowheads="1"/>
          </p:cNvSpPr>
          <p:nvPr/>
        </p:nvSpPr>
        <p:spPr bwMode="auto">
          <a:xfrm>
            <a:off x="6660232" y="3573463"/>
            <a:ext cx="2340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t>26 May 2016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3"/>
          <p:cNvSpPr>
            <a:spLocks noGrp="1" noChangeArrowheads="1"/>
          </p:cNvSpPr>
          <p:nvPr>
            <p:ph type="title"/>
          </p:nvPr>
        </p:nvSpPr>
        <p:spPr>
          <a:xfrm>
            <a:off x="457200" y="908050"/>
            <a:ext cx="8218488" cy="509588"/>
          </a:xfrm>
        </p:spPr>
        <p:txBody>
          <a:bodyPr/>
          <a:lstStyle/>
          <a:p>
            <a:pPr algn="l" eaLnBrk="1" hangingPunct="1"/>
            <a:r>
              <a:rPr lang="en-GB" sz="2400" b="1"/>
              <a:t>Contact us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46856" y="404664"/>
            <a:ext cx="82296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40000"/>
              </a:spcBef>
              <a:spcAft>
                <a:spcPct val="0"/>
              </a:spcAft>
              <a:defRPr sz="2200">
                <a:solidFill>
                  <a:schemeClr val="tx1"/>
                </a:solidFill>
                <a:latin typeface="+mn-lt"/>
                <a:ea typeface="+mn-ea"/>
                <a:cs typeface="+mn-cs"/>
              </a:defRPr>
            </a:lvl1pPr>
            <a:lvl2pPr marL="822325" indent="-285750" algn="l" rtl="0" eaLnBrk="0" fontAlgn="base" hangingPunct="0">
              <a:lnSpc>
                <a:spcPct val="110000"/>
              </a:lnSpc>
              <a:spcBef>
                <a:spcPct val="20000"/>
              </a:spcBef>
              <a:spcAft>
                <a:spcPct val="0"/>
              </a:spcAft>
              <a:buChar char="–"/>
              <a:defRPr sz="2000">
                <a:solidFill>
                  <a:schemeClr val="tx1"/>
                </a:solidFill>
                <a:latin typeface="+mn-lt"/>
              </a:defRPr>
            </a:lvl2pPr>
            <a:lvl3pPr marL="1230313" indent="-228600" algn="l" rtl="0" eaLnBrk="0" fontAlgn="base" hangingPunct="0">
              <a:lnSpc>
                <a:spcPct val="110000"/>
              </a:lnSpc>
              <a:spcBef>
                <a:spcPct val="10000"/>
              </a:spcBef>
              <a:spcAft>
                <a:spcPct val="0"/>
              </a:spcAft>
              <a:buFont typeface="Wingdings" pitchFamily="2" charset="2"/>
              <a:buChar char="§"/>
              <a:defRPr>
                <a:solidFill>
                  <a:schemeClr val="tx1"/>
                </a:solidFill>
                <a:latin typeface="+mn-lt"/>
              </a:defRPr>
            </a:lvl3pPr>
            <a:lvl4pPr marL="1638300" indent="-228600" algn="l" rtl="0" eaLnBrk="0" fontAlgn="base" hangingPunct="0">
              <a:lnSpc>
                <a:spcPct val="110000"/>
              </a:lnSpc>
              <a:spcBef>
                <a:spcPct val="10000"/>
              </a:spcBef>
              <a:spcAft>
                <a:spcPct val="10000"/>
              </a:spcAft>
              <a:buFont typeface="Wingdings" pitchFamily="2" charset="2"/>
              <a:buChar char="Ø"/>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GB" dirty="0"/>
          </a:p>
          <a:p>
            <a:r>
              <a:rPr lang="en-GB" dirty="0"/>
              <a:t>Agenda</a:t>
            </a:r>
          </a:p>
          <a:p>
            <a:pPr>
              <a:spcBef>
                <a:spcPts val="1200"/>
              </a:spcBef>
              <a:spcAft>
                <a:spcPts val="1200"/>
              </a:spcAft>
              <a:buFont typeface="Arial" pitchFamily="34" charset="0"/>
              <a:buChar char="•"/>
            </a:pPr>
            <a:endParaRPr lang="en-GB" dirty="0"/>
          </a:p>
        </p:txBody>
      </p:sp>
      <p:sp>
        <p:nvSpPr>
          <p:cNvPr id="5" name="Content Placeholder 4"/>
          <p:cNvSpPr>
            <a:spLocks noGrp="1"/>
          </p:cNvSpPr>
          <p:nvPr>
            <p:ph idx="1"/>
          </p:nvPr>
        </p:nvSpPr>
        <p:spPr>
          <a:xfrm>
            <a:off x="468313" y="1340768"/>
            <a:ext cx="8229600" cy="5545138"/>
          </a:xfrm>
        </p:spPr>
        <p:txBody>
          <a:bodyPr/>
          <a:lstStyle/>
          <a:p>
            <a:pPr marL="0" indent="0">
              <a:buClr>
                <a:srgbClr val="C00000"/>
              </a:buClr>
            </a:pPr>
            <a:r>
              <a:rPr lang="en-GB" dirty="0"/>
              <a:t> </a:t>
            </a:r>
          </a:p>
          <a:p>
            <a:pPr marL="457200" indent="-457200">
              <a:buClr>
                <a:srgbClr val="C00000"/>
              </a:buClr>
              <a:buFont typeface="+mj-lt"/>
              <a:buAutoNum type="arabicPeriod"/>
            </a:pPr>
            <a:r>
              <a:rPr lang="en-GB" dirty="0"/>
              <a:t>The UK as a place to invest</a:t>
            </a:r>
          </a:p>
          <a:p>
            <a:pPr marL="457200" indent="-457200">
              <a:buClr>
                <a:srgbClr val="C00000"/>
              </a:buClr>
              <a:buFont typeface="+mj-lt"/>
              <a:buAutoNum type="arabicPeriod"/>
            </a:pPr>
            <a:r>
              <a:rPr lang="en-GB" dirty="0"/>
              <a:t>The UK as a hub for global expansion</a:t>
            </a:r>
          </a:p>
          <a:p>
            <a:pPr marL="457200" indent="-457200">
              <a:buClr>
                <a:srgbClr val="C00000"/>
              </a:buClr>
              <a:buFont typeface="+mj-lt"/>
              <a:buAutoNum type="arabicPeriod"/>
            </a:pPr>
            <a:r>
              <a:rPr lang="en-GB" dirty="0"/>
              <a:t>Tax implications when investing in the UK</a:t>
            </a:r>
          </a:p>
          <a:p>
            <a:pPr marL="457200" indent="-457200">
              <a:buClr>
                <a:srgbClr val="C00000"/>
              </a:buClr>
              <a:buFont typeface="+mj-lt"/>
              <a:buAutoNum type="arabicPeriod"/>
            </a:pPr>
            <a:r>
              <a:rPr lang="en-GB" dirty="0"/>
              <a:t>Tax implications when selling cross-border</a:t>
            </a:r>
          </a:p>
          <a:p>
            <a:pPr marL="457200" indent="-457200">
              <a:buClr>
                <a:srgbClr val="C00000"/>
              </a:buClr>
              <a:buFont typeface="+mj-lt"/>
              <a:buAutoNum type="arabicPeriod"/>
            </a:pPr>
            <a:r>
              <a:rPr lang="en-GB" dirty="0"/>
              <a:t>Questions and answers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19100" indent="-419100">
              <a:buClr>
                <a:srgbClr val="C00000"/>
              </a:buClr>
              <a:buFont typeface="Wingdings" panose="05000000000000000000" pitchFamily="2" charset="2"/>
              <a:buChar char="§"/>
            </a:pPr>
            <a:r>
              <a:rPr lang="en-GB" altLang="en-US" dirty="0"/>
              <a:t>Traditional firm of Chartered Accountants</a:t>
            </a:r>
          </a:p>
          <a:p>
            <a:pPr marL="419100" indent="-419100">
              <a:buClr>
                <a:srgbClr val="C00000"/>
              </a:buClr>
              <a:buFont typeface="Wingdings" panose="05000000000000000000" pitchFamily="2" charset="2"/>
              <a:buChar char="§"/>
            </a:pPr>
            <a:r>
              <a:rPr lang="en-GB" altLang="en-US" dirty="0"/>
              <a:t>Tax, audit and outsourcing services</a:t>
            </a:r>
          </a:p>
          <a:p>
            <a:pPr marL="419100" indent="-419100">
              <a:buClr>
                <a:srgbClr val="C00000"/>
              </a:buClr>
              <a:buFont typeface="Wingdings" panose="05000000000000000000" pitchFamily="2" charset="2"/>
              <a:buChar char="§"/>
            </a:pPr>
            <a:r>
              <a:rPr lang="en-GB" altLang="en-US" dirty="0"/>
              <a:t>Based in Covent Garden, London</a:t>
            </a:r>
          </a:p>
          <a:p>
            <a:pPr marL="419100" indent="-419100">
              <a:buClr>
                <a:srgbClr val="C00000"/>
              </a:buClr>
              <a:buFont typeface="Wingdings" panose="05000000000000000000" pitchFamily="2" charset="2"/>
              <a:buChar char="§"/>
            </a:pPr>
            <a:r>
              <a:rPr lang="en-GB" altLang="en-US" dirty="0"/>
              <a:t>27 Partners and Directors, over 240 staff </a:t>
            </a:r>
          </a:p>
          <a:p>
            <a:pPr marL="419100" indent="-419100">
              <a:buClr>
                <a:srgbClr val="C00000"/>
              </a:buClr>
              <a:buFont typeface="Wingdings" panose="05000000000000000000" pitchFamily="2" charset="2"/>
              <a:buChar char="§"/>
            </a:pPr>
            <a:r>
              <a:rPr lang="en-GB" altLang="en-US" dirty="0"/>
              <a:t>70</a:t>
            </a:r>
            <a:r>
              <a:rPr lang="en-GB" altLang="en-US" baseline="30000" dirty="0"/>
              <a:t>th</a:t>
            </a:r>
            <a:r>
              <a:rPr lang="en-GB" altLang="en-US" dirty="0"/>
              <a:t> anniversary last year</a:t>
            </a:r>
          </a:p>
          <a:p>
            <a:pPr marL="419100" indent="-419100">
              <a:buClr>
                <a:srgbClr val="C00000"/>
              </a:buClr>
              <a:buFont typeface="Wingdings" panose="05000000000000000000" pitchFamily="2" charset="2"/>
              <a:buChar char="§"/>
            </a:pPr>
            <a:r>
              <a:rPr lang="en-GB" altLang="en-US" dirty="0"/>
              <a:t>Focus on international investment in the UK</a:t>
            </a:r>
          </a:p>
          <a:p>
            <a:pPr marL="419100" indent="-419100">
              <a:buClr>
                <a:srgbClr val="C00000"/>
              </a:buClr>
              <a:buFont typeface="Wingdings" panose="05000000000000000000" pitchFamily="2" charset="2"/>
              <a:buChar char="§"/>
            </a:pPr>
            <a:r>
              <a:rPr lang="en-GB" altLang="en-US" dirty="0"/>
              <a:t>Over 20 languages spoken in the office</a:t>
            </a:r>
          </a:p>
          <a:p>
            <a:pPr marL="419100" indent="-419100">
              <a:buClr>
                <a:srgbClr val="C00000"/>
              </a:buClr>
              <a:buFont typeface="Wingdings" panose="05000000000000000000" pitchFamily="2" charset="2"/>
              <a:buChar char="§"/>
            </a:pPr>
            <a:r>
              <a:rPr lang="en-GB" altLang="en-US" dirty="0"/>
              <a:t>BKR International in over 80 countries</a:t>
            </a:r>
          </a:p>
          <a:p>
            <a:pPr marL="419100" indent="-419100">
              <a:buClr>
                <a:srgbClr val="C00000"/>
              </a:buClr>
              <a:buFont typeface="Wingdings" panose="05000000000000000000" pitchFamily="2" charset="2"/>
              <a:buChar char="§"/>
            </a:pPr>
            <a:endParaRPr lang="en-GB" altLang="en-US" dirty="0"/>
          </a:p>
          <a:p>
            <a:pPr marL="419100" indent="-419100">
              <a:buClr>
                <a:srgbClr val="C00000"/>
              </a:buClr>
              <a:buFont typeface="Wingdings" panose="05000000000000000000" pitchFamily="2" charset="2"/>
              <a:buChar char="§"/>
            </a:pPr>
            <a:endParaRPr lang="en-GB" altLang="en-US" dirty="0"/>
          </a:p>
        </p:txBody>
      </p:sp>
      <p:sp>
        <p:nvSpPr>
          <p:cNvPr id="10" name="Rectangle 9"/>
          <p:cNvSpPr/>
          <p:nvPr/>
        </p:nvSpPr>
        <p:spPr>
          <a:xfrm>
            <a:off x="842648" y="879103"/>
            <a:ext cx="3421129" cy="461665"/>
          </a:xfrm>
          <a:prstGeom prst="rect">
            <a:avLst/>
          </a:prstGeom>
        </p:spPr>
        <p:txBody>
          <a:bodyPr wrap="none">
            <a:spAutoFit/>
          </a:bodyPr>
          <a:lstStyle/>
          <a:p>
            <a:pPr algn="ctr"/>
            <a:r>
              <a:rPr lang="en-GB" sz="2400" dirty="0"/>
              <a:t>About </a:t>
            </a:r>
            <a:r>
              <a:rPr lang="en-GB" sz="2400" dirty="0" err="1"/>
              <a:t>Blick</a:t>
            </a:r>
            <a:r>
              <a:rPr lang="en-GB" sz="2400" dirty="0"/>
              <a:t> Rothenberg</a:t>
            </a:r>
          </a:p>
        </p:txBody>
      </p:sp>
    </p:spTree>
    <p:extLst>
      <p:ext uri="{BB962C8B-B14F-4D97-AF65-F5344CB8AC3E}">
        <p14:creationId xmlns:p14="http://schemas.microsoft.com/office/powerpoint/2010/main" val="27154328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Clr>
                <a:srgbClr val="C00000"/>
              </a:buClr>
              <a:buFont typeface="Wingdings" pitchFamily="2" charset="2"/>
              <a:buChar char="§"/>
            </a:pPr>
            <a:r>
              <a:rPr lang="en-GB" dirty="0"/>
              <a:t>Why is the UK a good place to do business?</a:t>
            </a:r>
          </a:p>
          <a:p>
            <a:pPr lvl="1" indent="-342900">
              <a:buClr>
                <a:srgbClr val="C00000"/>
              </a:buClr>
            </a:pPr>
            <a:r>
              <a:rPr lang="en-GB" dirty="0"/>
              <a:t>Large consumer market, e-commerce</a:t>
            </a:r>
          </a:p>
          <a:p>
            <a:pPr lvl="1" indent="-342900">
              <a:buClr>
                <a:srgbClr val="C00000"/>
              </a:buClr>
            </a:pPr>
            <a:r>
              <a:rPr lang="en-GB" dirty="0"/>
              <a:t>The UK is “open” for business, easy to set up a company</a:t>
            </a:r>
          </a:p>
          <a:p>
            <a:pPr lvl="1" indent="-342900">
              <a:buClr>
                <a:srgbClr val="C00000"/>
              </a:buClr>
            </a:pPr>
            <a:r>
              <a:rPr lang="en-GB" dirty="0"/>
              <a:t>The legal and political environment is reliable</a:t>
            </a:r>
          </a:p>
          <a:p>
            <a:pPr lvl="1" indent="-342900">
              <a:buClr>
                <a:srgbClr val="C00000"/>
              </a:buClr>
            </a:pPr>
            <a:r>
              <a:rPr lang="en-GB" dirty="0"/>
              <a:t>Low business taxes</a:t>
            </a:r>
          </a:p>
          <a:p>
            <a:pPr lvl="1" indent="-342900">
              <a:buClr>
                <a:srgbClr val="C00000"/>
              </a:buClr>
            </a:pPr>
            <a:r>
              <a:rPr lang="en-GB" dirty="0"/>
              <a:t>London as the place for an international headquarter</a:t>
            </a:r>
          </a:p>
          <a:p>
            <a:pPr marL="457200" indent="-457200">
              <a:buClr>
                <a:srgbClr val="C00000"/>
              </a:buClr>
              <a:buFont typeface="Wingdings" pitchFamily="2" charset="2"/>
              <a:buChar char="§"/>
            </a:pPr>
            <a:r>
              <a:rPr lang="en-GB" dirty="0"/>
              <a:t>The European Union</a:t>
            </a:r>
          </a:p>
          <a:p>
            <a:pPr lvl="1" indent="-342900">
              <a:buClr>
                <a:srgbClr val="C00000"/>
              </a:buClr>
            </a:pPr>
            <a:r>
              <a:rPr lang="en-GB" dirty="0"/>
              <a:t>Access to the single market</a:t>
            </a:r>
          </a:p>
          <a:p>
            <a:pPr lvl="1" indent="-342900">
              <a:buClr>
                <a:srgbClr val="C00000"/>
              </a:buClr>
            </a:pPr>
            <a:r>
              <a:rPr lang="en-GB" dirty="0"/>
              <a:t>Access to talents</a:t>
            </a:r>
          </a:p>
          <a:p>
            <a:pPr lvl="1" indent="-342900">
              <a:buClr>
                <a:srgbClr val="C00000"/>
              </a:buClr>
            </a:pPr>
            <a:r>
              <a:rPr lang="en-GB" dirty="0"/>
              <a:t>Access to capital</a:t>
            </a:r>
          </a:p>
          <a:p>
            <a:pPr lvl="1" indent="-342900">
              <a:buClr>
                <a:srgbClr val="C00000"/>
              </a:buClr>
            </a:pPr>
            <a:r>
              <a:rPr lang="en-GB" dirty="0"/>
              <a:t>Access to trade agreements</a:t>
            </a:r>
            <a:endParaRPr lang="en-GB" sz="2000" dirty="0"/>
          </a:p>
          <a:p>
            <a:pPr marL="457200" indent="-457200">
              <a:buClr>
                <a:srgbClr val="C00000"/>
              </a:buClr>
              <a:buFont typeface="Wingdings" pitchFamily="2" charset="2"/>
              <a:buChar char="§"/>
            </a:pPr>
            <a:endParaRPr lang="en-GB" dirty="0"/>
          </a:p>
        </p:txBody>
      </p:sp>
      <p:sp>
        <p:nvSpPr>
          <p:cNvPr id="10" name="Rectangle 9"/>
          <p:cNvSpPr/>
          <p:nvPr/>
        </p:nvSpPr>
        <p:spPr>
          <a:xfrm>
            <a:off x="578959" y="735087"/>
            <a:ext cx="3948518" cy="461665"/>
          </a:xfrm>
          <a:prstGeom prst="rect">
            <a:avLst/>
          </a:prstGeom>
        </p:spPr>
        <p:txBody>
          <a:bodyPr wrap="none">
            <a:spAutoFit/>
          </a:bodyPr>
          <a:lstStyle/>
          <a:p>
            <a:pPr algn="ctr"/>
            <a:r>
              <a:rPr lang="en-GB" sz="2400" dirty="0"/>
              <a:t>The UK as a place to invest</a:t>
            </a:r>
          </a:p>
        </p:txBody>
      </p:sp>
    </p:spTree>
    <p:extLst>
      <p:ext uri="{BB962C8B-B14F-4D97-AF65-F5344CB8AC3E}">
        <p14:creationId xmlns:p14="http://schemas.microsoft.com/office/powerpoint/2010/main" val="15572221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Clr>
                <a:srgbClr val="C00000"/>
              </a:buClr>
              <a:buFont typeface="Wingdings" pitchFamily="2" charset="2"/>
              <a:buChar char="§"/>
            </a:pPr>
            <a:r>
              <a:rPr lang="en-GB" dirty="0"/>
              <a:t>Why is the UK a good hub to expand a business globally?</a:t>
            </a:r>
          </a:p>
          <a:p>
            <a:pPr lvl="1" indent="-342900">
              <a:buClr>
                <a:srgbClr val="C00000"/>
              </a:buClr>
            </a:pPr>
            <a:r>
              <a:rPr lang="en-GB" dirty="0"/>
              <a:t>UK economy well connected, not only EU but also with the CW</a:t>
            </a:r>
          </a:p>
          <a:p>
            <a:pPr lvl="1" indent="-342900">
              <a:buClr>
                <a:srgbClr val="C00000"/>
              </a:buClr>
            </a:pPr>
            <a:r>
              <a:rPr lang="en-GB" dirty="0"/>
              <a:t>The UK has favourable tax rules for an international business</a:t>
            </a:r>
          </a:p>
          <a:p>
            <a:pPr lvl="1" indent="-342900">
              <a:buClr>
                <a:srgbClr val="C00000"/>
              </a:buClr>
            </a:pPr>
            <a:r>
              <a:rPr lang="en-GB" dirty="0"/>
              <a:t>Very international business environment</a:t>
            </a:r>
          </a:p>
          <a:p>
            <a:pPr lvl="1" indent="-342900">
              <a:buClr>
                <a:srgbClr val="C00000"/>
              </a:buClr>
            </a:pPr>
            <a:r>
              <a:rPr lang="en-GB" dirty="0"/>
              <a:t>Local suppliers offer international services</a:t>
            </a:r>
          </a:p>
          <a:p>
            <a:pPr lvl="1" indent="-342900">
              <a:buClr>
                <a:srgbClr val="C00000"/>
              </a:buClr>
            </a:pPr>
            <a:r>
              <a:rPr lang="en-GB" dirty="0"/>
              <a:t>Don’t underestimate the networking opportunities</a:t>
            </a:r>
            <a:br>
              <a:rPr lang="en-GB" dirty="0"/>
            </a:br>
            <a:endParaRPr lang="en-GB" dirty="0"/>
          </a:p>
          <a:p>
            <a:pPr marL="457200" indent="-457200">
              <a:buClr>
                <a:srgbClr val="C00000"/>
              </a:buClr>
              <a:buFont typeface="Wingdings" pitchFamily="2" charset="2"/>
              <a:buChar char="§"/>
            </a:pPr>
            <a:r>
              <a:rPr lang="en-GB" dirty="0"/>
              <a:t>Examples</a:t>
            </a:r>
          </a:p>
          <a:p>
            <a:pPr lvl="1" indent="-342900">
              <a:buClr>
                <a:srgbClr val="C00000"/>
              </a:buClr>
            </a:pPr>
            <a:r>
              <a:rPr lang="en-GB" dirty="0"/>
              <a:t>Austrian family business with UK holding structure</a:t>
            </a:r>
          </a:p>
          <a:p>
            <a:pPr lvl="1" indent="-342900">
              <a:buClr>
                <a:srgbClr val="C00000"/>
              </a:buClr>
            </a:pPr>
            <a:r>
              <a:rPr lang="en-GB" dirty="0"/>
              <a:t>UK subsidiary for European operations</a:t>
            </a:r>
          </a:p>
          <a:p>
            <a:pPr lvl="1" indent="-342900">
              <a:buClr>
                <a:srgbClr val="C00000"/>
              </a:buClr>
            </a:pPr>
            <a:r>
              <a:rPr lang="en-GB" dirty="0"/>
              <a:t>UK holding structure for US market entry</a:t>
            </a:r>
            <a:endParaRPr lang="en-GB" sz="2000" dirty="0"/>
          </a:p>
          <a:p>
            <a:pPr marL="457200" indent="-457200">
              <a:buClr>
                <a:srgbClr val="C00000"/>
              </a:buClr>
              <a:buFont typeface="Wingdings" pitchFamily="2" charset="2"/>
              <a:buChar char="§"/>
            </a:pPr>
            <a:endParaRPr lang="en-GB" dirty="0"/>
          </a:p>
        </p:txBody>
      </p:sp>
      <p:sp>
        <p:nvSpPr>
          <p:cNvPr id="10" name="Rectangle 9"/>
          <p:cNvSpPr/>
          <p:nvPr/>
        </p:nvSpPr>
        <p:spPr>
          <a:xfrm>
            <a:off x="539552" y="735087"/>
            <a:ext cx="5338321" cy="461665"/>
          </a:xfrm>
          <a:prstGeom prst="rect">
            <a:avLst/>
          </a:prstGeom>
        </p:spPr>
        <p:txBody>
          <a:bodyPr wrap="none">
            <a:spAutoFit/>
          </a:bodyPr>
          <a:lstStyle/>
          <a:p>
            <a:r>
              <a:rPr lang="en-GB" sz="2400" dirty="0"/>
              <a:t>The UK as a hub for global expansion</a:t>
            </a:r>
          </a:p>
        </p:txBody>
      </p:sp>
    </p:spTree>
    <p:extLst>
      <p:ext uri="{BB962C8B-B14F-4D97-AF65-F5344CB8AC3E}">
        <p14:creationId xmlns:p14="http://schemas.microsoft.com/office/powerpoint/2010/main" val="33844424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Clr>
                <a:srgbClr val="C00000"/>
              </a:buClr>
              <a:buFont typeface="Wingdings" pitchFamily="2" charset="2"/>
              <a:buChar char="§"/>
            </a:pPr>
            <a:r>
              <a:rPr lang="en-GB" dirty="0"/>
              <a:t>It is easy setting up a company in the UK</a:t>
            </a:r>
          </a:p>
          <a:p>
            <a:pPr lvl="1" indent="-342900">
              <a:buClr>
                <a:srgbClr val="C00000"/>
              </a:buClr>
            </a:pPr>
            <a:r>
              <a:rPr lang="en-GB" dirty="0"/>
              <a:t>A company can be registered in hours</a:t>
            </a:r>
          </a:p>
          <a:p>
            <a:pPr lvl="1" indent="-342900">
              <a:buClr>
                <a:srgbClr val="C00000"/>
              </a:buClr>
            </a:pPr>
            <a:r>
              <a:rPr lang="en-GB" dirty="0"/>
              <a:t>No need to have a physical place of business in the UK</a:t>
            </a:r>
          </a:p>
          <a:p>
            <a:pPr lvl="1" indent="-342900">
              <a:buClr>
                <a:srgbClr val="C00000"/>
              </a:buClr>
            </a:pPr>
            <a:r>
              <a:rPr lang="en-GB" dirty="0"/>
              <a:t>At least one shareholder and one director</a:t>
            </a:r>
          </a:p>
          <a:p>
            <a:pPr lvl="1" indent="-342900">
              <a:buClr>
                <a:srgbClr val="C00000"/>
              </a:buClr>
            </a:pPr>
            <a:r>
              <a:rPr lang="en-GB" dirty="0"/>
              <a:t>Registered office address required</a:t>
            </a:r>
            <a:br>
              <a:rPr lang="en-GB" dirty="0"/>
            </a:br>
            <a:endParaRPr lang="en-GB" dirty="0"/>
          </a:p>
          <a:p>
            <a:pPr marL="457200" indent="-457200">
              <a:buClr>
                <a:srgbClr val="C00000"/>
              </a:buClr>
              <a:buFont typeface="Wingdings" pitchFamily="2" charset="2"/>
              <a:buChar char="§"/>
            </a:pPr>
            <a:r>
              <a:rPr lang="en-GB" dirty="0"/>
              <a:t>Tax registrations required</a:t>
            </a:r>
          </a:p>
          <a:p>
            <a:pPr lvl="1" indent="-342900">
              <a:buClr>
                <a:srgbClr val="C00000"/>
              </a:buClr>
            </a:pPr>
            <a:r>
              <a:rPr lang="en-GB" dirty="0"/>
              <a:t>Corporation Tax</a:t>
            </a:r>
          </a:p>
          <a:p>
            <a:pPr lvl="1" indent="-342900">
              <a:buClr>
                <a:srgbClr val="C00000"/>
              </a:buClr>
            </a:pPr>
            <a:r>
              <a:rPr lang="en-GB" dirty="0"/>
              <a:t>Employment Tax</a:t>
            </a:r>
          </a:p>
          <a:p>
            <a:pPr lvl="1" indent="-342900">
              <a:buClr>
                <a:srgbClr val="C00000"/>
              </a:buClr>
            </a:pPr>
            <a:r>
              <a:rPr lang="en-GB" dirty="0"/>
              <a:t>VAT and duties</a:t>
            </a:r>
            <a:endParaRPr lang="en-GB" sz="2000" dirty="0"/>
          </a:p>
          <a:p>
            <a:pPr marL="457200" indent="-457200">
              <a:buClr>
                <a:srgbClr val="C00000"/>
              </a:buClr>
              <a:buFont typeface="Wingdings" pitchFamily="2" charset="2"/>
              <a:buChar char="§"/>
            </a:pPr>
            <a:endParaRPr lang="en-GB" dirty="0"/>
          </a:p>
        </p:txBody>
      </p:sp>
      <p:sp>
        <p:nvSpPr>
          <p:cNvPr id="10" name="Rectangle 9"/>
          <p:cNvSpPr/>
          <p:nvPr/>
        </p:nvSpPr>
        <p:spPr>
          <a:xfrm>
            <a:off x="539552" y="735087"/>
            <a:ext cx="3730508" cy="461665"/>
          </a:xfrm>
          <a:prstGeom prst="rect">
            <a:avLst/>
          </a:prstGeom>
        </p:spPr>
        <p:txBody>
          <a:bodyPr wrap="none">
            <a:spAutoFit/>
          </a:bodyPr>
          <a:lstStyle/>
          <a:p>
            <a:r>
              <a:rPr lang="en-GB" sz="2400" dirty="0"/>
              <a:t>Legal and tax implications</a:t>
            </a:r>
          </a:p>
        </p:txBody>
      </p:sp>
    </p:spTree>
    <p:extLst>
      <p:ext uri="{BB962C8B-B14F-4D97-AF65-F5344CB8AC3E}">
        <p14:creationId xmlns:p14="http://schemas.microsoft.com/office/powerpoint/2010/main" val="40635314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8312" y="1628775"/>
            <a:ext cx="8496175" cy="5545138"/>
          </a:xfrm>
        </p:spPr>
        <p:txBody>
          <a:bodyPr/>
          <a:lstStyle/>
          <a:p>
            <a:pPr marL="457200" indent="-457200">
              <a:buClr>
                <a:srgbClr val="C00000"/>
              </a:buClr>
              <a:buFont typeface="Wingdings" pitchFamily="2" charset="2"/>
              <a:buChar char="§"/>
            </a:pPr>
            <a:r>
              <a:rPr lang="en-GB" dirty="0"/>
              <a:t>Tax a company pays on corporate profits</a:t>
            </a:r>
          </a:p>
          <a:p>
            <a:pPr lvl="1" indent="-342900">
              <a:buClr>
                <a:srgbClr val="C00000"/>
              </a:buClr>
            </a:pPr>
            <a:r>
              <a:rPr lang="en-GB" dirty="0"/>
              <a:t>Currently 20% and 17% from 2020</a:t>
            </a:r>
          </a:p>
          <a:p>
            <a:pPr lvl="1" indent="-342900">
              <a:buClr>
                <a:srgbClr val="C00000"/>
              </a:buClr>
            </a:pPr>
            <a:r>
              <a:rPr lang="en-GB" dirty="0"/>
              <a:t>No other taxes on profits but business rates</a:t>
            </a:r>
          </a:p>
          <a:p>
            <a:pPr lvl="1" indent="-342900">
              <a:buClr>
                <a:srgbClr val="C00000"/>
              </a:buClr>
            </a:pPr>
            <a:r>
              <a:rPr lang="en-GB" dirty="0"/>
              <a:t>Depending on the DTA no withholding taxes for profit distribution</a:t>
            </a:r>
          </a:p>
          <a:p>
            <a:pPr lvl="1" indent="-342900">
              <a:buClr>
                <a:srgbClr val="C00000"/>
              </a:buClr>
            </a:pPr>
            <a:r>
              <a:rPr lang="en-GB" dirty="0"/>
              <a:t>Possible to lower tax rate further with tax credits for R&amp;D</a:t>
            </a:r>
            <a:br>
              <a:rPr lang="en-GB" dirty="0"/>
            </a:br>
            <a:endParaRPr lang="en-GB" dirty="0"/>
          </a:p>
          <a:p>
            <a:pPr marL="457200" indent="-457200">
              <a:buClr>
                <a:srgbClr val="C00000"/>
              </a:buClr>
              <a:buFont typeface="Wingdings" pitchFamily="2" charset="2"/>
              <a:buChar char="§"/>
            </a:pPr>
            <a:r>
              <a:rPr lang="en-GB" dirty="0"/>
              <a:t>Limitations to the “tax heaven”</a:t>
            </a:r>
          </a:p>
          <a:p>
            <a:pPr lvl="1" indent="-342900">
              <a:buClr>
                <a:srgbClr val="C00000"/>
              </a:buClr>
            </a:pPr>
            <a:r>
              <a:rPr lang="en-GB" dirty="0"/>
              <a:t>Need to have a “business going on” in the UK </a:t>
            </a:r>
          </a:p>
          <a:p>
            <a:pPr lvl="1" indent="-342900">
              <a:buClr>
                <a:srgbClr val="C00000"/>
              </a:buClr>
            </a:pPr>
            <a:r>
              <a:rPr lang="en-GB" dirty="0"/>
              <a:t>Management decisions in the UK</a:t>
            </a:r>
          </a:p>
          <a:p>
            <a:pPr lvl="1" indent="-342900">
              <a:buClr>
                <a:srgbClr val="C00000"/>
              </a:buClr>
            </a:pPr>
            <a:r>
              <a:rPr lang="en-GB" dirty="0"/>
              <a:t>No artificial arrangements</a:t>
            </a:r>
            <a:endParaRPr lang="en-GB" sz="2000" dirty="0"/>
          </a:p>
          <a:p>
            <a:pPr marL="457200" indent="-457200">
              <a:buClr>
                <a:srgbClr val="C00000"/>
              </a:buClr>
              <a:buFont typeface="Wingdings" pitchFamily="2" charset="2"/>
              <a:buChar char="§"/>
            </a:pPr>
            <a:endParaRPr lang="en-GB" dirty="0"/>
          </a:p>
        </p:txBody>
      </p:sp>
      <p:sp>
        <p:nvSpPr>
          <p:cNvPr id="10" name="Rectangle 9"/>
          <p:cNvSpPr/>
          <p:nvPr/>
        </p:nvSpPr>
        <p:spPr>
          <a:xfrm>
            <a:off x="539552" y="735087"/>
            <a:ext cx="2353914" cy="461665"/>
          </a:xfrm>
          <a:prstGeom prst="rect">
            <a:avLst/>
          </a:prstGeom>
        </p:spPr>
        <p:txBody>
          <a:bodyPr wrap="none">
            <a:spAutoFit/>
          </a:bodyPr>
          <a:lstStyle/>
          <a:p>
            <a:r>
              <a:rPr lang="en-GB" sz="2400" dirty="0"/>
              <a:t>Corporation Tax</a:t>
            </a:r>
          </a:p>
        </p:txBody>
      </p:sp>
    </p:spTree>
    <p:extLst>
      <p:ext uri="{BB962C8B-B14F-4D97-AF65-F5344CB8AC3E}">
        <p14:creationId xmlns:p14="http://schemas.microsoft.com/office/powerpoint/2010/main" val="38152540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04" y="1628775"/>
            <a:ext cx="9361040" cy="5545138"/>
          </a:xfrm>
        </p:spPr>
        <p:txBody>
          <a:bodyPr/>
          <a:lstStyle/>
          <a:p>
            <a:pPr marL="457200" indent="-457200">
              <a:buClr>
                <a:srgbClr val="C00000"/>
              </a:buClr>
              <a:buFont typeface="Wingdings" pitchFamily="2" charset="2"/>
              <a:buChar char="§"/>
            </a:pPr>
            <a:r>
              <a:rPr lang="en-GB" dirty="0"/>
              <a:t>The company as an employer</a:t>
            </a:r>
          </a:p>
          <a:p>
            <a:pPr lvl="1" indent="-342900">
              <a:buClr>
                <a:srgbClr val="C00000"/>
              </a:buClr>
            </a:pPr>
            <a:r>
              <a:rPr lang="en-GB" dirty="0"/>
              <a:t>Need to register as an employer with the tax authorities</a:t>
            </a:r>
          </a:p>
          <a:p>
            <a:pPr lvl="1" indent="-342900">
              <a:buClr>
                <a:srgbClr val="C00000"/>
              </a:buClr>
            </a:pPr>
            <a:r>
              <a:rPr lang="en-GB" dirty="0"/>
              <a:t>Simple handling of payroll taxes as tax and social security paid together</a:t>
            </a:r>
          </a:p>
          <a:p>
            <a:pPr lvl="1" indent="-342900">
              <a:buClr>
                <a:srgbClr val="C00000"/>
              </a:buClr>
            </a:pPr>
            <a:r>
              <a:rPr lang="en-GB" dirty="0"/>
              <a:t>Employer’s contribution for social security is 13.8% on everything</a:t>
            </a:r>
          </a:p>
          <a:p>
            <a:pPr lvl="1" indent="-342900">
              <a:buClr>
                <a:srgbClr val="C00000"/>
              </a:buClr>
            </a:pPr>
            <a:r>
              <a:rPr lang="en-GB" dirty="0"/>
              <a:t>Strict tax regime and benefits granted to employees</a:t>
            </a:r>
            <a:br>
              <a:rPr lang="en-GB" dirty="0"/>
            </a:br>
            <a:endParaRPr lang="en-GB" dirty="0"/>
          </a:p>
          <a:p>
            <a:pPr marL="457200" indent="-457200">
              <a:buClr>
                <a:srgbClr val="C00000"/>
              </a:buClr>
              <a:buFont typeface="Wingdings" pitchFamily="2" charset="2"/>
              <a:buChar char="§"/>
            </a:pPr>
            <a:r>
              <a:rPr lang="en-GB" dirty="0"/>
              <a:t>Employee taxes</a:t>
            </a:r>
          </a:p>
          <a:p>
            <a:pPr lvl="1" indent="-342900">
              <a:buClr>
                <a:srgbClr val="C00000"/>
              </a:buClr>
            </a:pPr>
            <a:r>
              <a:rPr lang="en-GB" dirty="0"/>
              <a:t>Employee pay income tax which is paid through the payroll</a:t>
            </a:r>
          </a:p>
          <a:p>
            <a:pPr lvl="1" indent="-342900">
              <a:buClr>
                <a:srgbClr val="C00000"/>
              </a:buClr>
            </a:pPr>
            <a:r>
              <a:rPr lang="en-GB" dirty="0"/>
              <a:t>Tax rates are 0% (up to 11k), 20% (up to 32k), 40% (up to 150k), 45%</a:t>
            </a:r>
          </a:p>
          <a:p>
            <a:pPr lvl="1" indent="-342900">
              <a:buClr>
                <a:srgbClr val="C00000"/>
              </a:buClr>
            </a:pPr>
            <a:r>
              <a:rPr lang="en-GB" dirty="0"/>
              <a:t>National insurance is 0% (up to 8k), 12% (up to 43k), 2%</a:t>
            </a:r>
          </a:p>
          <a:p>
            <a:pPr lvl="1" indent="-342900">
              <a:buClr>
                <a:srgbClr val="C00000"/>
              </a:buClr>
            </a:pPr>
            <a:r>
              <a:rPr lang="en-GB" sz="2000" dirty="0"/>
              <a:t>Possibilities to claim tax reliefs for expats</a:t>
            </a:r>
          </a:p>
          <a:p>
            <a:pPr marL="457200" indent="-457200">
              <a:buClr>
                <a:srgbClr val="C00000"/>
              </a:buClr>
              <a:buFont typeface="Wingdings" pitchFamily="2" charset="2"/>
              <a:buChar char="§"/>
            </a:pPr>
            <a:endParaRPr lang="en-GB" dirty="0"/>
          </a:p>
        </p:txBody>
      </p:sp>
      <p:sp>
        <p:nvSpPr>
          <p:cNvPr id="10" name="Rectangle 9"/>
          <p:cNvSpPr/>
          <p:nvPr/>
        </p:nvSpPr>
        <p:spPr>
          <a:xfrm>
            <a:off x="539552" y="735087"/>
            <a:ext cx="2780313" cy="461665"/>
          </a:xfrm>
          <a:prstGeom prst="rect">
            <a:avLst/>
          </a:prstGeom>
        </p:spPr>
        <p:txBody>
          <a:bodyPr wrap="none">
            <a:spAutoFit/>
          </a:bodyPr>
          <a:lstStyle/>
          <a:p>
            <a:r>
              <a:rPr lang="en-GB" sz="2400" dirty="0"/>
              <a:t>Employment Taxes</a:t>
            </a:r>
          </a:p>
        </p:txBody>
      </p:sp>
    </p:spTree>
    <p:extLst>
      <p:ext uri="{BB962C8B-B14F-4D97-AF65-F5344CB8AC3E}">
        <p14:creationId xmlns:p14="http://schemas.microsoft.com/office/powerpoint/2010/main" val="2426866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04" y="1628775"/>
            <a:ext cx="9361040" cy="5545138"/>
          </a:xfrm>
        </p:spPr>
        <p:txBody>
          <a:bodyPr/>
          <a:lstStyle/>
          <a:p>
            <a:pPr marL="457200" indent="-457200">
              <a:buClr>
                <a:srgbClr val="C00000"/>
              </a:buClr>
              <a:buFont typeface="Wingdings" pitchFamily="2" charset="2"/>
              <a:buChar char="§"/>
            </a:pPr>
            <a:r>
              <a:rPr lang="en-GB" dirty="0"/>
              <a:t>Value Added Tax</a:t>
            </a:r>
          </a:p>
          <a:p>
            <a:pPr lvl="1" indent="-342900">
              <a:buClr>
                <a:srgbClr val="C00000"/>
              </a:buClr>
            </a:pPr>
            <a:r>
              <a:rPr lang="en-GB" dirty="0"/>
              <a:t>Charged by a business on goods and services</a:t>
            </a:r>
          </a:p>
          <a:p>
            <a:pPr lvl="1" indent="-342900">
              <a:buClr>
                <a:srgbClr val="C00000"/>
              </a:buClr>
            </a:pPr>
            <a:r>
              <a:rPr lang="en-GB" dirty="0"/>
              <a:t>Standard rate is 20%, lower rates are 5% and 0%</a:t>
            </a:r>
          </a:p>
          <a:p>
            <a:pPr lvl="1" indent="-342900">
              <a:buClr>
                <a:srgbClr val="C00000"/>
              </a:buClr>
            </a:pPr>
            <a:r>
              <a:rPr lang="en-GB" dirty="0"/>
              <a:t>VAT should be charged where goods and services are consumed</a:t>
            </a:r>
          </a:p>
          <a:p>
            <a:pPr lvl="1" indent="-342900">
              <a:buClr>
                <a:srgbClr val="C00000"/>
              </a:buClr>
            </a:pPr>
            <a:r>
              <a:rPr lang="en-GB" dirty="0"/>
              <a:t>Complex system of EU rules where VAT should be charged</a:t>
            </a:r>
          </a:p>
          <a:p>
            <a:pPr lvl="1" indent="-342900">
              <a:buClr>
                <a:srgbClr val="C00000"/>
              </a:buClr>
            </a:pPr>
            <a:r>
              <a:rPr lang="en-GB" dirty="0"/>
              <a:t>Consignment stocks and fixed establishments for services</a:t>
            </a:r>
            <a:br>
              <a:rPr lang="en-GB" dirty="0"/>
            </a:br>
            <a:endParaRPr lang="en-GB" dirty="0"/>
          </a:p>
          <a:p>
            <a:pPr marL="457200" indent="-457200">
              <a:buClr>
                <a:srgbClr val="C00000"/>
              </a:buClr>
              <a:buFont typeface="Wingdings" pitchFamily="2" charset="2"/>
              <a:buChar char="§"/>
            </a:pPr>
            <a:r>
              <a:rPr lang="en-GB" dirty="0"/>
              <a:t>Duty rates</a:t>
            </a:r>
          </a:p>
          <a:p>
            <a:pPr lvl="1" indent="-342900">
              <a:buClr>
                <a:srgbClr val="C00000"/>
              </a:buClr>
            </a:pPr>
            <a:r>
              <a:rPr lang="en-GB" dirty="0"/>
              <a:t>European Union is a customs union</a:t>
            </a:r>
          </a:p>
          <a:p>
            <a:pPr lvl="1" indent="-342900">
              <a:buClr>
                <a:srgbClr val="C00000"/>
              </a:buClr>
            </a:pPr>
            <a:r>
              <a:rPr lang="en-GB" dirty="0"/>
              <a:t>When goods enter the EU the same duty rates apply (protection)</a:t>
            </a:r>
          </a:p>
          <a:p>
            <a:pPr lvl="1" indent="-342900">
              <a:buClr>
                <a:srgbClr val="C00000"/>
              </a:buClr>
            </a:pPr>
            <a:r>
              <a:rPr lang="en-GB" dirty="0"/>
              <a:t>Customs warehouses</a:t>
            </a:r>
          </a:p>
        </p:txBody>
      </p:sp>
      <p:sp>
        <p:nvSpPr>
          <p:cNvPr id="10" name="Rectangle 9"/>
          <p:cNvSpPr/>
          <p:nvPr/>
        </p:nvSpPr>
        <p:spPr>
          <a:xfrm>
            <a:off x="539552" y="735087"/>
            <a:ext cx="2767168" cy="461665"/>
          </a:xfrm>
          <a:prstGeom prst="rect">
            <a:avLst/>
          </a:prstGeom>
        </p:spPr>
        <p:txBody>
          <a:bodyPr wrap="none">
            <a:spAutoFit/>
          </a:bodyPr>
          <a:lstStyle/>
          <a:p>
            <a:r>
              <a:rPr lang="en-GB" sz="2400" dirty="0"/>
              <a:t>VAT and duty rates</a:t>
            </a:r>
          </a:p>
        </p:txBody>
      </p:sp>
    </p:spTree>
    <p:extLst>
      <p:ext uri="{BB962C8B-B14F-4D97-AF65-F5344CB8AC3E}">
        <p14:creationId xmlns:p14="http://schemas.microsoft.com/office/powerpoint/2010/main" val="1013189048"/>
      </p:ext>
    </p:extLst>
  </p:cSld>
  <p:clrMapOvr>
    <a:masterClrMapping/>
  </p:clrMapOvr>
  <p:transition/>
</p:sld>
</file>

<file path=ppt/theme/theme1.xml><?xml version="1.0" encoding="utf-8"?>
<a:theme xmlns:a="http://schemas.openxmlformats.org/drawingml/2006/main" name="Power point Presentation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Presentation template</Template>
  <TotalTime>1145</TotalTime>
  <Words>795</Words>
  <Application>Microsoft Office PowerPoint</Application>
  <PresentationFormat>On-screen Show (4:3)</PresentationFormat>
  <Paragraphs>101</Paragraphs>
  <Slides>10</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Times New Roman</vt:lpstr>
      <vt:lpstr>Wingdings</vt:lpstr>
      <vt:lpstr>Power point Presentation template</vt:lpstr>
      <vt:lpstr>Default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Company>Blick Rothenberg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Dawson</dc:creator>
  <cp:lastModifiedBy>Alexander Altmann</cp:lastModifiedBy>
  <cp:revision>59</cp:revision>
  <cp:lastPrinted>2016-05-26T05:31:52Z</cp:lastPrinted>
  <dcterms:created xsi:type="dcterms:W3CDTF">2013-09-06T14:40:53Z</dcterms:created>
  <dcterms:modified xsi:type="dcterms:W3CDTF">2016-05-26T05:32:45Z</dcterms:modified>
</cp:coreProperties>
</file>