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8" autoAdjust="0"/>
  </p:normalViewPr>
  <p:slideViewPr>
    <p:cSldViewPr>
      <p:cViewPr>
        <p:scale>
          <a:sx n="80" d="100"/>
          <a:sy n="80" d="100"/>
        </p:scale>
        <p:origin x="-858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E8C01-A6DF-4271-8FEE-C71022C642BD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2ED5B-6632-4B0E-8918-647C8B2BC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477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2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51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6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37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3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76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20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5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61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25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04428-EE36-4E25-9062-228EFD789CC5}" type="datetimeFigureOut">
              <a:rPr lang="en-GB" smtClean="0"/>
              <a:t>20/01/2014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5E348-B64B-4865-9B42-336A036F8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2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1310903"/>
            <a:ext cx="6622504" cy="1470025"/>
          </a:xfrm>
        </p:spPr>
        <p:txBody>
          <a:bodyPr/>
          <a:lstStyle/>
          <a:p>
            <a:r>
              <a:rPr lang="en-GB" dirty="0"/>
              <a:t>British </a:t>
            </a:r>
            <a:r>
              <a:rPr lang="en-GB" dirty="0" smtClean="0"/>
              <a:t>anti-bribery </a:t>
            </a:r>
            <a:r>
              <a:rPr lang="en-GB" dirty="0"/>
              <a:t>legislation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3075" y="3212976"/>
            <a:ext cx="4640560" cy="1152128"/>
          </a:xfrm>
        </p:spPr>
        <p:txBody>
          <a:bodyPr/>
          <a:lstStyle/>
          <a:p>
            <a:r>
              <a:rPr lang="en-GB" b="1" dirty="0" smtClean="0"/>
              <a:t>Frederico Singarajah</a:t>
            </a:r>
          </a:p>
        </p:txBody>
      </p:sp>
      <p:pic>
        <p:nvPicPr>
          <p:cNvPr id="1026" name="Picture 2" descr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05969"/>
            <a:ext cx="1490662" cy="121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887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6192688" cy="525658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Unlike s.1, no proof of ‘improper performance’ required nor proof of an intention to induce it</a:t>
            </a:r>
          </a:p>
          <a:p>
            <a:endParaRPr lang="en-GB" dirty="0" smtClean="0"/>
          </a:p>
          <a:p>
            <a:r>
              <a:rPr lang="en-GB" dirty="0" smtClean="0"/>
              <a:t>Must show that the ‘advantage’ was one that the official was not permitted or required to be influenced by</a:t>
            </a:r>
          </a:p>
          <a:p>
            <a:endParaRPr lang="en-GB" dirty="0" smtClean="0"/>
          </a:p>
          <a:p>
            <a:r>
              <a:rPr lang="en-GB" dirty="0" smtClean="0"/>
              <a:t>Will consider public interest when prosecuting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83801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s.6 - Hospitality/promotional expenditure?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601416"/>
            <a:ext cx="6192688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Does not prohibit reasonable and proportionate hospitality</a:t>
            </a:r>
          </a:p>
          <a:p>
            <a:endParaRPr lang="en-GB" dirty="0" smtClean="0"/>
          </a:p>
          <a:p>
            <a:r>
              <a:rPr lang="en-GB" dirty="0" smtClean="0"/>
              <a:t>Must be an intention for a financial or other advantage to influence the official in their official role</a:t>
            </a:r>
          </a:p>
          <a:p>
            <a:endParaRPr lang="en-GB" dirty="0" smtClean="0"/>
          </a:p>
          <a:p>
            <a:r>
              <a:rPr lang="en-GB" dirty="0" smtClean="0"/>
              <a:t>Personal advantage vs. institutional advantage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41908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6192688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Must be sufficient connection between advantage and intention to influence and secure business or business advantage</a:t>
            </a:r>
          </a:p>
          <a:p>
            <a:endParaRPr lang="en-GB" dirty="0"/>
          </a:p>
          <a:p>
            <a:r>
              <a:rPr lang="en-GB" dirty="0" smtClean="0"/>
              <a:t>Totality of the evidence will be considered, including surrounding circumstances</a:t>
            </a:r>
          </a:p>
          <a:p>
            <a:pPr lvl="1"/>
            <a:r>
              <a:rPr lang="en-GB" dirty="0" smtClean="0"/>
              <a:t>Type and level of advantage offered</a:t>
            </a:r>
          </a:p>
          <a:p>
            <a:pPr lvl="1"/>
            <a:r>
              <a:rPr lang="en-GB" dirty="0" smtClean="0"/>
              <a:t>Manner and form its provided</a:t>
            </a:r>
          </a:p>
          <a:p>
            <a:pPr lvl="1"/>
            <a:r>
              <a:rPr lang="en-GB" dirty="0" smtClean="0"/>
              <a:t>Level of influence</a:t>
            </a: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80663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Failure of commercial organisations to prevent bribery (s.7)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772816"/>
            <a:ext cx="6192688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Commercial organisation liable if:</a:t>
            </a:r>
          </a:p>
          <a:p>
            <a:pPr marL="0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Person associated with it</a:t>
            </a:r>
          </a:p>
          <a:p>
            <a:pPr lvl="1"/>
            <a:r>
              <a:rPr lang="en-GB" dirty="0" smtClean="0"/>
              <a:t>Bribes another person</a:t>
            </a:r>
          </a:p>
          <a:p>
            <a:pPr lvl="1"/>
            <a:r>
              <a:rPr lang="en-GB" dirty="0" smtClean="0"/>
              <a:t>Intending to obtain/retain business or an advantage in the conduct of business</a:t>
            </a:r>
          </a:p>
        </p:txBody>
      </p:sp>
    </p:spTree>
    <p:extLst>
      <p:ext uri="{BB962C8B-B14F-4D97-AF65-F5344CB8AC3E}">
        <p14:creationId xmlns:p14="http://schemas.microsoft.com/office/powerpoint/2010/main" val="2434384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609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s.7 – ‘commercial organisation’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196752"/>
            <a:ext cx="6192688" cy="547260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Only ‘relevant commercial organisations’ liable</a:t>
            </a:r>
          </a:p>
          <a:p>
            <a:pPr lvl="1"/>
            <a:r>
              <a:rPr lang="en-GB" dirty="0" smtClean="0"/>
              <a:t>Body or partnership incorporated/formed in the UK irrespective of where it carries on business; or</a:t>
            </a:r>
          </a:p>
          <a:p>
            <a:pPr lvl="1"/>
            <a:r>
              <a:rPr lang="en-GB" dirty="0" smtClean="0"/>
              <a:t>Incorporated body or partnership which carries on business in the UK</a:t>
            </a:r>
          </a:p>
          <a:p>
            <a:pPr marL="457200" lvl="1" indent="0">
              <a:buNone/>
            </a:pPr>
            <a:endParaRPr lang="en-GB" dirty="0" smtClean="0"/>
          </a:p>
          <a:p>
            <a:pPr lvl="0"/>
            <a:r>
              <a:rPr lang="en-GB" dirty="0">
                <a:solidFill>
                  <a:prstClr val="black"/>
                </a:solidFill>
              </a:rPr>
              <a:t>‘Carries on business’ = common sense </a:t>
            </a:r>
            <a:r>
              <a:rPr lang="en-GB" dirty="0" smtClean="0">
                <a:solidFill>
                  <a:prstClr val="black"/>
                </a:solidFill>
              </a:rPr>
              <a:t>approach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Engages in commercial activities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Demonstrable business presence</a:t>
            </a:r>
          </a:p>
          <a:p>
            <a:pPr lvl="1"/>
            <a:endParaRPr lang="en-GB" dirty="0" smtClean="0">
              <a:solidFill>
                <a:prstClr val="black"/>
              </a:solidFill>
            </a:endParaRP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330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609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s.7 – ‘associated person’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196752"/>
            <a:ext cx="6192688" cy="547260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‘Performs services’ for or on behalf of the organisation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>
                <a:solidFill>
                  <a:prstClr val="black"/>
                </a:solidFill>
              </a:rPr>
              <a:t>Broad scope</a:t>
            </a:r>
          </a:p>
          <a:p>
            <a:endParaRPr lang="en-GB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Can include contractors and suppliers</a:t>
            </a:r>
          </a:p>
          <a:p>
            <a:endParaRPr lang="en-GB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Supply chains with several entities?</a:t>
            </a:r>
          </a:p>
          <a:p>
            <a:pPr lvl="1"/>
            <a:r>
              <a:rPr lang="en-GB" dirty="0" err="1" smtClean="0">
                <a:solidFill>
                  <a:prstClr val="black"/>
                </a:solidFill>
              </a:rPr>
              <a:t>Privity</a:t>
            </a:r>
            <a:r>
              <a:rPr lang="en-GB" dirty="0" smtClean="0">
                <a:solidFill>
                  <a:prstClr val="black"/>
                </a:solidFill>
              </a:rPr>
              <a:t> applies</a:t>
            </a: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158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609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196752"/>
            <a:ext cx="6192688" cy="547260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Joint ventures?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Degree of control that you have over the arrangement is likely to be one of the ‘relevant circumstances’ to be taken into account</a:t>
            </a:r>
          </a:p>
          <a:p>
            <a:pPr lvl="1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But remember the person must intend to obtain/retain business or an advantage in business for the </a:t>
            </a:r>
            <a:r>
              <a:rPr lang="en-GB" dirty="0" smtClean="0">
                <a:solidFill>
                  <a:prstClr val="black"/>
                </a:solidFill>
              </a:rPr>
              <a:t>organisation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Indirect benefit to an organisation unlikely in itself to amount to the proof of specific intention required</a:t>
            </a:r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prstClr val="black"/>
              </a:solidFill>
            </a:endParaRP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89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609"/>
            <a:ext cx="814724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196752"/>
            <a:ext cx="6192688" cy="5472608"/>
          </a:xfrm>
        </p:spPr>
        <p:txBody>
          <a:bodyPr>
            <a:normAutofit/>
          </a:bodyPr>
          <a:lstStyle/>
          <a:p>
            <a:r>
              <a:rPr lang="en-GB" dirty="0" smtClean="0"/>
              <a:t>Whether to prosecute is always subject to prosecutorial discretion: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Sufficiency of evidence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Public interest</a:t>
            </a: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Need to ensure </a:t>
            </a:r>
            <a:r>
              <a:rPr lang="en-GB" dirty="0" smtClean="0">
                <a:solidFill>
                  <a:prstClr val="black"/>
                </a:solidFill>
              </a:rPr>
              <a:t>organisational procedures </a:t>
            </a:r>
            <a:r>
              <a:rPr lang="en-GB" dirty="0">
                <a:solidFill>
                  <a:prstClr val="black"/>
                </a:solidFill>
              </a:rPr>
              <a:t>in place</a:t>
            </a:r>
          </a:p>
          <a:p>
            <a:pPr marL="457200" lvl="1" indent="0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prstClr val="black"/>
              </a:solidFill>
            </a:endParaRPr>
          </a:p>
          <a:p>
            <a:pPr lvl="1"/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87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556792"/>
            <a:ext cx="4834880" cy="4525963"/>
          </a:xfrm>
        </p:spPr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smtClean="0"/>
              <a:t>Government policy</a:t>
            </a:r>
          </a:p>
          <a:p>
            <a:r>
              <a:rPr lang="en-GB" dirty="0" smtClean="0"/>
              <a:t>The Bribery Act 2010</a:t>
            </a:r>
          </a:p>
          <a:p>
            <a:r>
              <a:rPr lang="en-GB" dirty="0" smtClean="0"/>
              <a:t>Jurisdiction</a:t>
            </a:r>
          </a:p>
          <a:p>
            <a:r>
              <a:rPr lang="en-GB" smtClean="0"/>
              <a:t>The offences </a:t>
            </a:r>
            <a:endParaRPr lang="en-GB" dirty="0" smtClean="0"/>
          </a:p>
          <a:p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284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556792"/>
            <a:ext cx="5760640" cy="4525963"/>
          </a:xfrm>
        </p:spPr>
        <p:txBody>
          <a:bodyPr/>
          <a:lstStyle/>
          <a:p>
            <a:r>
              <a:rPr lang="en-GB" dirty="0" smtClean="0"/>
              <a:t>The Bribery Act 2010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New offence for commercial organisations</a:t>
            </a:r>
          </a:p>
          <a:p>
            <a:endParaRPr lang="en-GB" dirty="0" smtClean="0"/>
          </a:p>
          <a:p>
            <a:r>
              <a:rPr lang="en-GB" dirty="0" smtClean="0"/>
              <a:t>Published guidance from Secretary of State</a:t>
            </a:r>
          </a:p>
          <a:p>
            <a:pPr lvl="1"/>
            <a:r>
              <a:rPr lang="en-GB" dirty="0" smtClean="0"/>
              <a:t>Six guiding principles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196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/>
          <a:lstStyle/>
          <a:p>
            <a:r>
              <a:rPr lang="en-GB" dirty="0" smtClean="0"/>
              <a:t>Government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556792"/>
            <a:ext cx="5760640" cy="4525963"/>
          </a:xfrm>
        </p:spPr>
        <p:txBody>
          <a:bodyPr/>
          <a:lstStyle/>
          <a:p>
            <a:r>
              <a:rPr lang="en-GB" dirty="0" smtClean="0"/>
              <a:t>Undermines democracy</a:t>
            </a:r>
          </a:p>
          <a:p>
            <a:endParaRPr lang="en-GB" dirty="0" smtClean="0"/>
          </a:p>
          <a:p>
            <a:r>
              <a:rPr lang="en-GB" dirty="0" smtClean="0"/>
              <a:t>Undermines rule of law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Response?</a:t>
            </a:r>
          </a:p>
          <a:p>
            <a:pPr lvl="1"/>
            <a:r>
              <a:rPr lang="en-GB" dirty="0" smtClean="0"/>
              <a:t>Robust offences</a:t>
            </a:r>
          </a:p>
          <a:p>
            <a:pPr lvl="1"/>
            <a:r>
              <a:rPr lang="en-GB" dirty="0" smtClean="0"/>
              <a:t>Enhanced sentencing powers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35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/>
          <a:lstStyle/>
          <a:p>
            <a:r>
              <a:rPr lang="en-GB" dirty="0" smtClean="0"/>
              <a:t>The Bribery Act 2010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5760640" cy="4741987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Two general offences: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The offering, promising or giving of a bribe (s.1)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The requesting, agreeing to receive or accepting a bribe (s.2)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/>
              <a:t>Two </a:t>
            </a:r>
            <a:r>
              <a:rPr lang="en-GB" dirty="0" smtClean="0"/>
              <a:t>further </a:t>
            </a:r>
            <a:r>
              <a:rPr lang="en-GB" dirty="0"/>
              <a:t>offences</a:t>
            </a:r>
            <a:r>
              <a:rPr lang="en-GB" dirty="0" smtClean="0"/>
              <a:t>: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Bribery of a foreign public official (s.6)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Corporate liability for failing to prevent bribery  on behalf of a commercial organisation (s.7)</a:t>
            </a:r>
          </a:p>
          <a:p>
            <a:pPr marL="971550" lvl="1" indent="-514350">
              <a:buAutoNum type="arabicPeriod"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49899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/>
          <a:lstStyle/>
          <a:p>
            <a:r>
              <a:rPr lang="en-GB" dirty="0" smtClean="0"/>
              <a:t>Jurisdiction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5760640" cy="4741987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Committed in the UK; or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Committed outside the UK where the person committing the offence is:</a:t>
            </a:r>
          </a:p>
          <a:p>
            <a:pPr lvl="1"/>
            <a:r>
              <a:rPr lang="en-GB" dirty="0" smtClean="0"/>
              <a:t>A British national</a:t>
            </a:r>
          </a:p>
          <a:p>
            <a:pPr lvl="1"/>
            <a:r>
              <a:rPr lang="en-GB" dirty="0" smtClean="0"/>
              <a:t>Ordinarily resident in the UK</a:t>
            </a:r>
          </a:p>
          <a:p>
            <a:pPr lvl="1"/>
            <a:r>
              <a:rPr lang="en-GB" dirty="0" smtClean="0"/>
              <a:t>A body incorporated in the UK</a:t>
            </a:r>
          </a:p>
          <a:p>
            <a:pPr lvl="1"/>
            <a:r>
              <a:rPr lang="en-GB" dirty="0" smtClean="0"/>
              <a:t>A Scottish partnership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EXCEPT FOR s.7 – organisation must just be formed in the UK/carrying on business in the UK to be liable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43758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Bribing another person (s.1)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6192688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Offer, promise or give a financial or other advantage where: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Intended to bring about improper performance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Know or believe the acceptance constitutes improper performance</a:t>
            </a:r>
          </a:p>
          <a:p>
            <a:pPr marL="457200" lvl="1" indent="0">
              <a:buNone/>
            </a:pPr>
            <a:endParaRPr lang="en-GB" dirty="0" smtClean="0"/>
          </a:p>
          <a:p>
            <a:pPr lvl="0"/>
            <a:r>
              <a:rPr lang="en-GB" sz="3000" dirty="0">
                <a:solidFill>
                  <a:prstClr val="black"/>
                </a:solidFill>
              </a:rPr>
              <a:t>‘Improper performance’ = breach of expectation that a person will act in good faith, impartially or in accordance with position of trust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971550" lvl="1" indent="-514350">
              <a:buAutoNum type="arabicPeriod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7496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62030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6192688" cy="5256584"/>
          </a:xfrm>
        </p:spPr>
        <p:txBody>
          <a:bodyPr>
            <a:normAutofit/>
          </a:bodyPr>
          <a:lstStyle/>
          <a:p>
            <a:r>
              <a:rPr lang="en-GB" dirty="0" smtClean="0"/>
              <a:t>Both public and private sectors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Test = ‘reasonable person’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Local custom or practice must be disregarded</a:t>
            </a:r>
          </a:p>
          <a:p>
            <a:pPr marL="971550" lvl="1" indent="-514350">
              <a:buAutoNum type="arabicPeriod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43243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Bribery of a foreign public official (s.6)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340768"/>
            <a:ext cx="6192688" cy="5256584"/>
          </a:xfrm>
        </p:spPr>
        <p:txBody>
          <a:bodyPr>
            <a:normAutofit/>
          </a:bodyPr>
          <a:lstStyle/>
          <a:p>
            <a:r>
              <a:rPr lang="en-GB" dirty="0" smtClean="0"/>
              <a:t>Standalone offence</a:t>
            </a:r>
          </a:p>
          <a:p>
            <a:pPr lvl="1"/>
            <a:r>
              <a:rPr lang="en-GB" dirty="0" smtClean="0"/>
              <a:t>Offers, promises or gives a financial or other advantage</a:t>
            </a:r>
          </a:p>
          <a:p>
            <a:pPr lvl="1"/>
            <a:r>
              <a:rPr lang="en-GB" dirty="0" smtClean="0"/>
              <a:t>To a foreign public official</a:t>
            </a:r>
          </a:p>
          <a:p>
            <a:pPr lvl="1"/>
            <a:r>
              <a:rPr lang="en-GB" dirty="0" smtClean="0"/>
              <a:t>With the intention of influencing the performance of official functions, and</a:t>
            </a:r>
          </a:p>
          <a:p>
            <a:pPr lvl="1"/>
            <a:r>
              <a:rPr lang="en-GB" dirty="0" smtClean="0"/>
              <a:t>With the intention of obtaining/retaining business or an advantage in the conduct of business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6854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630</Words>
  <Application>Microsoft Office PowerPoint</Application>
  <PresentationFormat>On-screen Show (4:3)</PresentationFormat>
  <Paragraphs>132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British anti-bribery legislation</vt:lpstr>
      <vt:lpstr>Overview</vt:lpstr>
      <vt:lpstr>Introduction</vt:lpstr>
      <vt:lpstr>Government policy</vt:lpstr>
      <vt:lpstr>The Bribery Act 2010</vt:lpstr>
      <vt:lpstr>Jurisdiction</vt:lpstr>
      <vt:lpstr>Bribing another person (s.1)</vt:lpstr>
      <vt:lpstr>  </vt:lpstr>
      <vt:lpstr>Bribery of a foreign public official (s.6)</vt:lpstr>
      <vt:lpstr> </vt:lpstr>
      <vt:lpstr>s.6 - Hospitality/promotional expenditure?</vt:lpstr>
      <vt:lpstr> </vt:lpstr>
      <vt:lpstr>Failure of commercial organisations to prevent bribery (s.7)</vt:lpstr>
      <vt:lpstr>s.7 – ‘commercial organisation’</vt:lpstr>
      <vt:lpstr>s.7 – ‘associated person’</vt:lpstr>
      <vt:lpstr> 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Dispute Resolution in the BRICs</dc:title>
  <dc:creator>Frederico Singarajah</dc:creator>
  <cp:lastModifiedBy>Frederico Singarajah</cp:lastModifiedBy>
  <cp:revision>43</cp:revision>
  <cp:lastPrinted>2014-01-20T11:04:35Z</cp:lastPrinted>
  <dcterms:created xsi:type="dcterms:W3CDTF">2013-10-02T10:16:13Z</dcterms:created>
  <dcterms:modified xsi:type="dcterms:W3CDTF">2014-01-20T11:07:04Z</dcterms:modified>
</cp:coreProperties>
</file>