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147376621" r:id="rId2"/>
    <p:sldId id="2147376635" r:id="rId3"/>
    <p:sldId id="2147376632" r:id="rId4"/>
    <p:sldId id="2147376642" r:id="rId5"/>
    <p:sldId id="2147376636" r:id="rId6"/>
    <p:sldId id="2147376626" r:id="rId7"/>
    <p:sldId id="2147376638" r:id="rId8"/>
    <p:sldId id="2147376628" r:id="rId9"/>
    <p:sldId id="2147376629" r:id="rId10"/>
    <p:sldId id="2147376630" r:id="rId11"/>
    <p:sldId id="2147376631" r:id="rId12"/>
    <p:sldId id="2147376637" r:id="rId13"/>
    <p:sldId id="2147376624" r:id="rId14"/>
    <p:sldId id="2147376625" r:id="rId15"/>
    <p:sldId id="308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8025" autoAdjust="0"/>
    <p:restoredTop sz="96807" autoAdjust="0"/>
  </p:normalViewPr>
  <p:slideViewPr>
    <p:cSldViewPr snapToGrid="0">
      <p:cViewPr varScale="1">
        <p:scale>
          <a:sx n="119" d="100"/>
          <a:sy n="119" d="100"/>
        </p:scale>
        <p:origin x="102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6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5199D-2D2F-4D6B-AF34-14B74C498151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A9441-AA0E-4A72-95C5-543CAB728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1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1547d2d498c_1_3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47788"/>
            <a:ext cx="6464300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6" name="Google Shape;1446;g1547d2d498c_1_3589:notes"/>
          <p:cNvSpPr txBox="1">
            <a:spLocks noGrp="1"/>
          </p:cNvSpPr>
          <p:nvPr>
            <p:ph type="sldNum" idx="12"/>
          </p:nvPr>
        </p:nvSpPr>
        <p:spPr>
          <a:xfrm>
            <a:off x="3850443" y="10235578"/>
            <a:ext cx="2945659" cy="5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F95DDDF-FB92-6A83-901D-18C4E629A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47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10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88BAC85-F84C-8787-962D-0DB0CC283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7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11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141216B-84EA-08BA-72CD-932E3AF1E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43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12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6A45B18-43BD-5A9D-6193-EADFBFA79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13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ADA3287-2DBD-0ED6-DD45-487A4DAE8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32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14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85A6FD4-0754-D18E-0F80-AA2B0F695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7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15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651CE7E-8E8E-8BC3-71EC-020C86A9A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90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2</a:t>
            </a:fld>
            <a:endParaRPr lang="en-GB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5115CC3-C3C7-C3AE-06B9-AD7370EA7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1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4EC0A2C-83F7-35D3-C8EC-941C2A3E9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3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A14EF-89A9-84CA-772A-98963600E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4CD54-7566-B6FF-0BFA-994C54052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879C4-6C7E-0E12-CB1B-1B30D0459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4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D7272BD-495F-1CC8-9A85-68A5D6346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95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5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76910AF-92C7-3CF4-918F-8F3478156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9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6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5B560E5-0213-B70C-4669-B8999B3C6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7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7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3B238B4-FEC2-C980-56BF-4604331C7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2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8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4F933A5-C0A4-A803-7780-218AA9D65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5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441-AA0E-4A72-95C5-543CAB7284B4}" type="slidenum">
              <a:rPr lang="en-GB" smtClean="0"/>
              <a:t>9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8027EE2-7822-8252-A163-84683942B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4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DE41-B318-AD7D-11C3-AE5C808D8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C5B6F-FE27-1C45-DD78-9D90ABD09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28165-6D3E-E262-C0AA-A1C8F4A4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99EE7-D442-7677-8ABE-693E57A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0EC38-E9A6-2605-09A5-E4E00781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5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B895-29FB-FDAE-C9EA-91DB7017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2FEEC-8CA3-C0A0-1864-B3B04DF1A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4B5C-0A6C-0108-89FF-135C126A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C48A1-5370-854F-ECEB-A9ECBEEC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B9A06-F0B4-81F7-41C4-C846C3FA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5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C37D0-29D9-2215-7544-FF8923066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721FC-F981-B61C-9866-D5B91D5AF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A3A94-AB9A-52CB-4BDF-1BDA2B56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ED39-31A1-260E-83C2-23B57A92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125B8-5807-9AAB-C38B-3DF24B7F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7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C67E-FFDC-162A-EDD8-3623C0FA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C5B55-8D2A-3354-8B12-A6D9AE4C6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BCA72-DC61-5F3A-1E16-BAD459C8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2A669-9AC4-E215-A0B0-BA4457C2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6BBBB-A6A4-42C4-55AC-28E7ECE1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5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1B3B-36AD-C1DC-6FB9-1D062342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C6856-2464-CB48-4824-65CF2C9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390ED-D4F9-F5B8-C484-0EB6435D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00975-D4E4-292A-0887-3FFCD3D5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140C3-F6F1-DB46-D5A0-73594939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B310-1B67-493C-DF06-979FB7C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6BD06-44DC-3AC0-7EF0-489F843A2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5041D-82CC-8C6D-DE40-4FA26993F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3ADA-23CD-8ABF-237E-A5539EB0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5689F-A9C9-A681-33B1-EA4EA0F2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B044-F7CE-1EF2-9915-573A848C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4772-191B-69E9-C091-FFEA8D6D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7AA04-DF3F-E374-A1DB-5D2C19B3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10ED6-8996-2796-4FC1-C0D0E4EAF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505A0-4D1E-B91C-6CBF-0318CA416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17921-1C94-3779-8812-1D1E92281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FB744-3AAF-42A5-7E66-E5D638C1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2E890-4A52-8A11-C55D-7971EB1C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97BF4-98B1-29A8-BCF0-F28D39B2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5373-970B-B785-8552-8D0FD9D9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BD43A-BBA7-B2E8-1871-36878F82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A88E9-5088-3E83-FDEB-54A674D7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96BBB-1E7F-C862-4D3C-66BD2C85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5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5607D-69EA-B6ED-00C3-2E45E33F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1966D-199D-252A-1615-1D949A4C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D9FE9-CD9D-3B46-8989-DD64C792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1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9EE3-E65B-10E5-88F4-23BA5471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9391D-788E-0476-399B-D69B8A3B9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72AE-52C1-82F0-479E-0A96E04E7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BCF83-3D7B-D035-2284-D2497D60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F1936-2529-DFDA-552A-00E77B78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2A6DB-D61D-D0B7-1D5A-8986C79D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5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89BA-A286-2B0E-D379-98CB2674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26EF-DF40-BA48-2A2B-FE951EE2A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61DC4-51E5-8974-4C49-4C2FEC0DE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B51ED-34BA-BEC9-FC8E-FEC897E4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8F8FE-E877-A423-B759-317B195D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1B4D1-9D2B-F519-E4F2-FA374B72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7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D4E94-454C-2796-9E39-73AA5EAE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1C7A5-3465-7BC3-E527-62C26785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B5BA-D536-B5BC-67D0-431133B7E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A2F11-8469-418D-8415-D8CA525C1DA6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6C26B-09CD-29AA-6AA1-6A74A07E3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79B74-82FA-8B47-9040-F825CFA88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F8C2-4E7F-44BF-B3AE-88FFD5CAB5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6AC87-9E5E-D71C-EE68-221F87F709E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91938" y="63500"/>
            <a:ext cx="4651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#interna</a:t>
            </a:r>
          </a:p>
        </p:txBody>
      </p:sp>
    </p:spTree>
    <p:extLst>
      <p:ext uri="{BB962C8B-B14F-4D97-AF65-F5344CB8AC3E}">
        <p14:creationId xmlns:p14="http://schemas.microsoft.com/office/powerpoint/2010/main" val="33377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mem e mulher posando para foto&#10;&#10;Descrição gerada automaticamente">
            <a:extLst>
              <a:ext uri="{FF2B5EF4-FFF2-40B4-BE49-F238E27FC236}">
                <a16:creationId xmlns:a16="http://schemas.microsoft.com/office/drawing/2014/main" id="{84511BAB-5A14-FD8C-5092-420D52621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0" t="-251" b="53"/>
          <a:stretch/>
        </p:blipFill>
        <p:spPr>
          <a:xfrm flipH="1">
            <a:off x="-2694747" y="-10001"/>
            <a:ext cx="9476087" cy="6865171"/>
          </a:xfrm>
          <a:prstGeom prst="rect">
            <a:avLst/>
          </a:prstGeom>
        </p:spPr>
      </p:pic>
      <p:pic>
        <p:nvPicPr>
          <p:cNvPr id="4" name="Google Shape;1229;g1547d2d498c_1_2261" descr="Image">
            <a:extLst>
              <a:ext uri="{FF2B5EF4-FFF2-40B4-BE49-F238E27FC236}">
                <a16:creationId xmlns:a16="http://schemas.microsoft.com/office/drawing/2014/main" id="{A12AE579-0765-F3B0-0921-C8138B3025E6}"/>
              </a:ext>
            </a:extLst>
          </p:cNvPr>
          <p:cNvPicPr preferRelativeResize="0"/>
          <p:nvPr/>
        </p:nvPicPr>
        <p:blipFill rotWithShape="1">
          <a:blip r:embed="rId4">
            <a:alphaModFix amt="63000"/>
          </a:blip>
          <a:srcRect t="2079" b="3698"/>
          <a:stretch/>
        </p:blipFill>
        <p:spPr>
          <a:xfrm flipH="1">
            <a:off x="-1028913" y="1812"/>
            <a:ext cx="7800885" cy="686314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</p:pic>
      <p:sp>
        <p:nvSpPr>
          <p:cNvPr id="1454" name="Google Shape;1454;g1547d2d498c_1_3589"/>
          <p:cNvSpPr txBox="1"/>
          <p:nvPr/>
        </p:nvSpPr>
        <p:spPr>
          <a:xfrm>
            <a:off x="7448903" y="2069035"/>
            <a:ext cx="4472178" cy="271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pPr defTabSz="914358">
              <a:lnSpc>
                <a:spcPct val="80000"/>
              </a:lnSpc>
              <a:buClr>
                <a:srgbClr val="000000"/>
              </a:buClr>
              <a:buSzPts val="3500"/>
              <a:defRPr/>
            </a:pPr>
            <a:r>
              <a:rPr lang="pt-BR" sz="5336" b="1" dirty="0">
                <a:solidFill>
                  <a:srgbClr val="FEFF54"/>
                </a:solidFill>
                <a:latin typeface="BancoDoBrasil Textos Medium"/>
                <a:ea typeface="Calibri"/>
                <a:cs typeface="Calibri"/>
                <a:sym typeface="Calibri"/>
              </a:rPr>
              <a:t>Financial </a:t>
            </a:r>
            <a:r>
              <a:rPr lang="pt-BR" sz="5336" b="1" dirty="0" err="1">
                <a:solidFill>
                  <a:srgbClr val="FEFF54"/>
                </a:solidFill>
                <a:latin typeface="BancoDoBrasil Textos Medium"/>
                <a:ea typeface="Calibri"/>
                <a:cs typeface="Calibri"/>
                <a:sym typeface="Calibri"/>
              </a:rPr>
              <a:t>Inclusion</a:t>
            </a:r>
            <a:r>
              <a:rPr lang="pt-BR" sz="5336" b="1" dirty="0">
                <a:solidFill>
                  <a:srgbClr val="FEFF54"/>
                </a:solidFill>
                <a:latin typeface="BancoDoBrasil Textos Medium"/>
                <a:ea typeface="Calibri"/>
                <a:cs typeface="Calibri"/>
                <a:sym typeface="Calibri"/>
              </a:rPr>
              <a:t> </a:t>
            </a:r>
            <a:r>
              <a:rPr lang="pt-BR" sz="5336" b="1" dirty="0" err="1">
                <a:solidFill>
                  <a:srgbClr val="FEFF54"/>
                </a:solidFill>
                <a:latin typeface="BancoDoBrasil Textos Medium"/>
                <a:ea typeface="Calibri"/>
                <a:cs typeface="Calibri"/>
                <a:sym typeface="Calibri"/>
              </a:rPr>
              <a:t>at</a:t>
            </a:r>
            <a:r>
              <a:rPr lang="pt-BR" sz="5336" b="1" dirty="0">
                <a:solidFill>
                  <a:srgbClr val="FEFF54"/>
                </a:solidFill>
                <a:latin typeface="BancoDoBrasil Textos Medium"/>
                <a:ea typeface="Calibri"/>
                <a:cs typeface="Calibri"/>
                <a:sym typeface="Calibri"/>
              </a:rPr>
              <a:t> Banco do Brasil</a:t>
            </a:r>
            <a:endParaRPr lang="pt-BR" sz="5336" b="1" dirty="0">
              <a:solidFill>
                <a:srgbClr val="FFFFFF"/>
              </a:solidFill>
              <a:latin typeface="BancoDoBrasil Textos Medium"/>
              <a:ea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C35CBE1-C7E7-D21C-57B5-0022BE43FF26}"/>
              </a:ext>
            </a:extLst>
          </p:cNvPr>
          <p:cNvSpPr/>
          <p:nvPr/>
        </p:nvSpPr>
        <p:spPr>
          <a:xfrm>
            <a:off x="-2027184" y="503851"/>
            <a:ext cx="3965033" cy="3375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CD9FFD09-C84E-C919-E7FB-A54E268D8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025" y="2262604"/>
            <a:ext cx="2000110" cy="3085883"/>
          </a:xfrm>
          <a:prstGeom prst="rect">
            <a:avLst/>
          </a:prstGeom>
        </p:spPr>
      </p:pic>
      <p:sp>
        <p:nvSpPr>
          <p:cNvPr id="9" name="Google Shape;1232;g1547d2d498c_1_2261">
            <a:extLst>
              <a:ext uri="{FF2B5EF4-FFF2-40B4-BE49-F238E27FC236}">
                <a16:creationId xmlns:a16="http://schemas.microsoft.com/office/drawing/2014/main" id="{1959E105-3B35-4C06-5B69-AEEC13D88A2A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24F55C-C664-2774-86CE-69A747CC6BFB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6" y="213765"/>
            <a:ext cx="8032784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ESG - </a:t>
            </a: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Responsible</a:t>
            </a: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 </a:t>
            </a: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lending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sp>
        <p:nvSpPr>
          <p:cNvPr id="35" name="Google Shape;486;p55">
            <a:extLst>
              <a:ext uri="{FF2B5EF4-FFF2-40B4-BE49-F238E27FC236}">
                <a16:creationId xmlns:a16="http://schemas.microsoft.com/office/drawing/2014/main" id="{7E6464CD-B6E6-B941-55AA-2F559C4B2BED}"/>
              </a:ext>
            </a:extLst>
          </p:cNvPr>
          <p:cNvSpPr txBox="1"/>
          <p:nvPr/>
        </p:nvSpPr>
        <p:spPr>
          <a:xfrm>
            <a:off x="815086" y="784800"/>
            <a:ext cx="11200047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defTabSz="1219127">
              <a:buClr>
                <a:srgbClr val="000000"/>
              </a:buClr>
              <a:buSzPts val="1100"/>
              <a:defRPr/>
            </a:pP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Prevention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of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excessive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indebtedness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and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focus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on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the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well-being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of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customers</a:t>
            </a:r>
            <a:endParaRPr lang="pt-BR" sz="2400" kern="0" dirty="0">
              <a:solidFill>
                <a:srgbClr val="FFFFFF"/>
              </a:solidFill>
              <a:latin typeface="BancoDoBrasil Titulos Light"/>
              <a:sym typeface="Montserrat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9A948-C1CD-9B37-78F7-77B61D802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993" y="1657631"/>
            <a:ext cx="3678116" cy="3628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35474A-05AA-20FE-F32D-549EC187E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154" y="4534990"/>
            <a:ext cx="2105793" cy="2109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94F60E-36E8-1F5D-F212-3A5B5F50DC93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9A412-E44D-E511-5531-4345C096F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4190" y="2891543"/>
            <a:ext cx="4397841" cy="220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5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5" y="213765"/>
            <a:ext cx="9356760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ESG - Banco do Brasil Foundation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sp>
        <p:nvSpPr>
          <p:cNvPr id="35" name="Google Shape;486;p55">
            <a:extLst>
              <a:ext uri="{FF2B5EF4-FFF2-40B4-BE49-F238E27FC236}">
                <a16:creationId xmlns:a16="http://schemas.microsoft.com/office/drawing/2014/main" id="{7E6464CD-B6E6-B941-55AA-2F559C4B2BED}"/>
              </a:ext>
            </a:extLst>
          </p:cNvPr>
          <p:cNvSpPr txBox="1"/>
          <p:nvPr/>
        </p:nvSpPr>
        <p:spPr>
          <a:xfrm>
            <a:off x="815086" y="784800"/>
            <a:ext cx="11200047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defTabSz="1219127">
              <a:buClr>
                <a:srgbClr val="000000"/>
              </a:buClr>
              <a:buSzPts val="1100"/>
              <a:defRPr/>
            </a:pP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Support for social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projects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EDD76-43C0-FBF9-66A4-30F895F4C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800" y="1882801"/>
            <a:ext cx="5396400" cy="3949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9FD56-7F97-4698-DA27-86941A3C9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200" y="2862000"/>
            <a:ext cx="2296635" cy="230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1CAEC7-1AE2-4B6E-C72C-A7E801D24CDB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5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532E-618B-0515-6D9F-40994D1A8A1E}"/>
              </a:ext>
            </a:extLst>
          </p:cNvPr>
          <p:cNvSpPr/>
          <p:nvPr/>
        </p:nvSpPr>
        <p:spPr>
          <a:xfrm>
            <a:off x="0" y="15766"/>
            <a:ext cx="1733549" cy="6842233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C521-CB8C-CA8D-8DFF-FABFF7465AC0}"/>
              </a:ext>
            </a:extLst>
          </p:cNvPr>
          <p:cNvSpPr/>
          <p:nvPr/>
        </p:nvSpPr>
        <p:spPr>
          <a:xfrm>
            <a:off x="1" y="0"/>
            <a:ext cx="12192000" cy="1333708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5" y="213765"/>
            <a:ext cx="7910551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Inovation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CF7B4-5275-DBED-0BCE-847B38025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996" y="1333432"/>
            <a:ext cx="9495514" cy="55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6" y="213765"/>
            <a:ext cx="5632484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Omnichannel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sp>
        <p:nvSpPr>
          <p:cNvPr id="35" name="Google Shape;486;p55">
            <a:extLst>
              <a:ext uri="{FF2B5EF4-FFF2-40B4-BE49-F238E27FC236}">
                <a16:creationId xmlns:a16="http://schemas.microsoft.com/office/drawing/2014/main" id="{7E6464CD-B6E6-B941-55AA-2F559C4B2BED}"/>
              </a:ext>
            </a:extLst>
          </p:cNvPr>
          <p:cNvSpPr txBox="1"/>
          <p:nvPr/>
        </p:nvSpPr>
        <p:spPr>
          <a:xfrm>
            <a:off x="815086" y="784358"/>
            <a:ext cx="11200047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defTabSz="1219127">
              <a:buClr>
                <a:srgbClr val="000000"/>
              </a:buClr>
              <a:buSzPts val="1100"/>
              <a:defRPr/>
            </a:pP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Clients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support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is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close and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available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across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all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channels</a:t>
            </a:r>
            <a:endParaRPr lang="pt-BR" sz="3200" kern="0" dirty="0">
              <a:solidFill>
                <a:srgbClr val="FFFFFF"/>
              </a:solidFill>
              <a:latin typeface="BancoDoBrasil Titulos Light"/>
              <a:sym typeface="Montserrat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62522-A17F-D29B-1431-EC8F9DE14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39968"/>
            <a:ext cx="12192000" cy="34822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024B9A-0B09-9AFD-E3C3-748030E12CD5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6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6" y="213765"/>
            <a:ext cx="5632484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Presence</a:t>
            </a: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 </a:t>
            </a: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everywhere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sp>
        <p:nvSpPr>
          <p:cNvPr id="35" name="Google Shape;486;p55">
            <a:extLst>
              <a:ext uri="{FF2B5EF4-FFF2-40B4-BE49-F238E27FC236}">
                <a16:creationId xmlns:a16="http://schemas.microsoft.com/office/drawing/2014/main" id="{7E6464CD-B6E6-B941-55AA-2F559C4B2BED}"/>
              </a:ext>
            </a:extLst>
          </p:cNvPr>
          <p:cNvSpPr txBox="1"/>
          <p:nvPr/>
        </p:nvSpPr>
        <p:spPr>
          <a:xfrm>
            <a:off x="815086" y="784800"/>
            <a:ext cx="11200047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defTabSz="1219127">
              <a:buClr>
                <a:srgbClr val="000000"/>
              </a:buClr>
              <a:buSzPts val="1100"/>
              <a:defRPr/>
            </a:pP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The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largest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network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of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branches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, ATM and banking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correspondents</a:t>
            </a:r>
            <a:endParaRPr lang="pt-BR" sz="3200" kern="0" dirty="0">
              <a:solidFill>
                <a:srgbClr val="FFFFFF"/>
              </a:solidFill>
              <a:latin typeface="BancoDoBrasil Titulos Light"/>
              <a:sym typeface="Montserrat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86;p55">
            <a:extLst>
              <a:ext uri="{FF2B5EF4-FFF2-40B4-BE49-F238E27FC236}">
                <a16:creationId xmlns:a16="http://schemas.microsoft.com/office/drawing/2014/main" id="{7CA262C3-FD98-56CE-7C62-EE2905AB82DE}"/>
              </a:ext>
            </a:extLst>
          </p:cNvPr>
          <p:cNvSpPr txBox="1"/>
          <p:nvPr/>
        </p:nvSpPr>
        <p:spPr>
          <a:xfrm>
            <a:off x="1267326" y="5829158"/>
            <a:ext cx="10924674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algn="ctr" defTabSz="1219127">
              <a:buClr>
                <a:srgbClr val="000000"/>
              </a:buClr>
              <a:buSzPts val="1100"/>
              <a:defRPr/>
            </a:pPr>
            <a:r>
              <a:rPr lang="pt-BR" sz="2400" b="1" kern="0" dirty="0">
                <a:solidFill>
                  <a:srgbClr val="FFFF00"/>
                </a:solidFill>
                <a:latin typeface="BancoDoBrasil Titulos Light"/>
                <a:sym typeface="Montserrat"/>
              </a:rPr>
              <a:t>International</a:t>
            </a:r>
            <a:r>
              <a:rPr lang="pt-BR" kern="0" dirty="0">
                <a:solidFill>
                  <a:srgbClr val="FFFF00"/>
                </a:solidFill>
                <a:latin typeface="BancoDoBrasil Titulos Light"/>
                <a:sym typeface="Montserrat"/>
              </a:rPr>
              <a:t> </a:t>
            </a:r>
            <a:r>
              <a:rPr lang="pt-BR" kern="0" dirty="0" err="1">
                <a:solidFill>
                  <a:srgbClr val="FFFF00"/>
                </a:solidFill>
                <a:latin typeface="BancoDoBrasil Titulos Light"/>
                <a:sym typeface="Montserrat"/>
              </a:rPr>
              <a:t>since</a:t>
            </a:r>
            <a:r>
              <a:rPr lang="pt-BR" kern="0" dirty="0">
                <a:solidFill>
                  <a:srgbClr val="FFFF00"/>
                </a:solidFill>
                <a:latin typeface="BancoDoBrasil Titulos Light"/>
                <a:sym typeface="Montserrat"/>
              </a:rPr>
              <a:t> 1941. </a:t>
            </a:r>
            <a:r>
              <a:rPr lang="pt-BR" kern="0" dirty="0" err="1">
                <a:solidFill>
                  <a:srgbClr val="FFFF00"/>
                </a:solidFill>
                <a:latin typeface="BancoDoBrasil Titulos Light"/>
                <a:sym typeface="Montserrat"/>
              </a:rPr>
              <a:t>Presence</a:t>
            </a:r>
            <a:r>
              <a:rPr lang="pt-BR" kern="0" dirty="0">
                <a:solidFill>
                  <a:srgbClr val="FFFF00"/>
                </a:solidFill>
                <a:latin typeface="BancoDoBrasil Titulos Light"/>
                <a:sym typeface="Montserrat"/>
              </a:rPr>
              <a:t> in 110 countries </a:t>
            </a:r>
            <a:r>
              <a:rPr lang="pt-BR" kern="0" dirty="0" err="1">
                <a:solidFill>
                  <a:srgbClr val="FFFF00"/>
                </a:solidFill>
                <a:latin typeface="BancoDoBrasil Titulos Light"/>
                <a:sym typeface="Montserrat"/>
              </a:rPr>
              <a:t>through</a:t>
            </a:r>
            <a:r>
              <a:rPr lang="pt-BR" kern="0" dirty="0">
                <a:solidFill>
                  <a:srgbClr val="FFFF00"/>
                </a:solidFill>
                <a:latin typeface="BancoDoBrasil Titulos Light"/>
                <a:sym typeface="Montserrat"/>
              </a:rPr>
              <a:t> its </a:t>
            </a:r>
            <a:r>
              <a:rPr lang="pt-BR" kern="0" dirty="0" err="1">
                <a:solidFill>
                  <a:srgbClr val="FFFF00"/>
                </a:solidFill>
                <a:latin typeface="BancoDoBrasil Titulos Light"/>
                <a:sym typeface="Montserrat"/>
              </a:rPr>
              <a:t>own</a:t>
            </a:r>
            <a:r>
              <a:rPr lang="pt-BR" kern="0" dirty="0">
                <a:solidFill>
                  <a:srgbClr val="FFFF00"/>
                </a:solidFill>
                <a:latin typeface="BancoDoBrasil Titulos Light"/>
                <a:sym typeface="Montserrat"/>
              </a:rPr>
              <a:t> network and banking </a:t>
            </a:r>
            <a:r>
              <a:rPr lang="pt-BR" kern="0" dirty="0" err="1">
                <a:solidFill>
                  <a:srgbClr val="FFFF00"/>
                </a:solidFill>
                <a:latin typeface="BancoDoBrasil Titulos Light"/>
                <a:sym typeface="Montserrat"/>
              </a:rPr>
              <a:t>correspondents</a:t>
            </a:r>
            <a:endParaRPr lang="pt-BR" sz="2400" kern="0" dirty="0">
              <a:solidFill>
                <a:srgbClr val="FFFF00"/>
              </a:solidFill>
              <a:latin typeface="BancoDoBrasil Titulos Light"/>
              <a:sym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512B4-6CEA-0FED-D956-4DA05F75F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281" y="1538674"/>
            <a:ext cx="5045493" cy="268538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853F10-0D57-0227-435D-0820609077D2}"/>
              </a:ext>
            </a:extLst>
          </p:cNvPr>
          <p:cNvGrpSpPr/>
          <p:nvPr/>
        </p:nvGrpSpPr>
        <p:grpSpPr>
          <a:xfrm>
            <a:off x="7459809" y="3288492"/>
            <a:ext cx="4438650" cy="2628900"/>
            <a:chOff x="7459809" y="3288492"/>
            <a:chExt cx="4438650" cy="26289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288CAC-933B-784C-EDE4-62FDB968A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9809" y="3288492"/>
              <a:ext cx="4438650" cy="26289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B5FABF-CA1C-48C0-C542-967079CFF0C9}"/>
                </a:ext>
              </a:extLst>
            </p:cNvPr>
            <p:cNvSpPr/>
            <p:nvPr/>
          </p:nvSpPr>
          <p:spPr>
            <a:xfrm>
              <a:off x="7804484" y="3513221"/>
              <a:ext cx="1379621" cy="224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4B1EC-503B-5195-DDC8-2D3076F8C43E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4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474388E-7B41-1CFF-B773-7EE6FE89EC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7" r="25566"/>
          <a:stretch/>
        </p:blipFill>
        <p:spPr bwMode="auto">
          <a:xfrm>
            <a:off x="133209" y="0"/>
            <a:ext cx="59627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Bandeira azul vermelha e branca&#10;&#10;Descrição gerada automaticamente">
            <a:extLst>
              <a:ext uri="{FF2B5EF4-FFF2-40B4-BE49-F238E27FC236}">
                <a16:creationId xmlns:a16="http://schemas.microsoft.com/office/drawing/2014/main" id="{14376F3C-40D5-9E15-F71F-9F6A335A4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2" t="-1" r="809" b="-1"/>
          <a:stretch/>
        </p:blipFill>
        <p:spPr>
          <a:xfrm flipH="1">
            <a:off x="5222720" y="-719846"/>
            <a:ext cx="7213526" cy="829650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F466560-EA87-A242-2344-0889596F1C31}"/>
              </a:ext>
            </a:extLst>
          </p:cNvPr>
          <p:cNvSpPr/>
          <p:nvPr/>
        </p:nvSpPr>
        <p:spPr>
          <a:xfrm>
            <a:off x="0" y="4826000"/>
            <a:ext cx="12192000" cy="2032000"/>
          </a:xfrm>
          <a:prstGeom prst="rect">
            <a:avLst/>
          </a:prstGeom>
          <a:solidFill>
            <a:srgbClr val="1D23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D5C2A42-818D-D123-4661-63E65351A25D}"/>
              </a:ext>
            </a:extLst>
          </p:cNvPr>
          <p:cNvGrpSpPr/>
          <p:nvPr/>
        </p:nvGrpSpPr>
        <p:grpSpPr>
          <a:xfrm>
            <a:off x="3932025" y="5197448"/>
            <a:ext cx="4881878" cy="1289103"/>
            <a:chOff x="4038171" y="2280251"/>
            <a:chExt cx="4881878" cy="1289103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07139C7-93EE-1E01-9359-7392D75F6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171" y="2280251"/>
              <a:ext cx="799721" cy="791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4B5AB9E3-8607-B1AC-523C-8CFFE12A27FF}"/>
                </a:ext>
              </a:extLst>
            </p:cNvPr>
            <p:cNvGrpSpPr/>
            <p:nvPr/>
          </p:nvGrpSpPr>
          <p:grpSpPr>
            <a:xfrm>
              <a:off x="5082139" y="2281188"/>
              <a:ext cx="3837910" cy="1288166"/>
              <a:chOff x="5082139" y="2281188"/>
              <a:chExt cx="3837910" cy="1288166"/>
            </a:xfrm>
          </p:grpSpPr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EFBFFBD-A0DC-3CE7-273D-88CCCF1A5E0C}"/>
                  </a:ext>
                </a:extLst>
              </p:cNvPr>
              <p:cNvSpPr txBox="1"/>
              <p:nvPr/>
            </p:nvSpPr>
            <p:spPr>
              <a:xfrm>
                <a:off x="5082139" y="2281188"/>
                <a:ext cx="3837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dirty="0">
                    <a:solidFill>
                      <a:srgbClr val="FFFF00"/>
                    </a:solidFill>
                    <a:latin typeface="BancoDoBrasil Titulos" panose="00000500000000000000" pitchFamily="2" charset="0"/>
                  </a:rPr>
                  <a:t>Banco do Brasil</a:t>
                </a:r>
              </a:p>
            </p:txBody>
          </p:sp>
          <p:sp>
            <p:nvSpPr>
              <p:cNvPr id="18" name="3T21">
                <a:extLst>
                  <a:ext uri="{FF2B5EF4-FFF2-40B4-BE49-F238E27FC236}">
                    <a16:creationId xmlns:a16="http://schemas.microsoft.com/office/drawing/2014/main" id="{AA0BB08C-22B1-EC4E-824F-9FF813DA4DDB}"/>
                  </a:ext>
                </a:extLst>
              </p:cNvPr>
              <p:cNvSpPr txBox="1"/>
              <p:nvPr/>
            </p:nvSpPr>
            <p:spPr>
              <a:xfrm>
                <a:off x="5180553" y="2979449"/>
                <a:ext cx="3739496" cy="5899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 algn="l">
                  <a:defRPr sz="13100">
                    <a:solidFill>
                      <a:srgbClr val="2AADA0"/>
                    </a:solidFill>
                    <a:latin typeface="BancoDoBrasil Titulos Light"/>
                    <a:ea typeface="BancoDoBrasil Titulos Light"/>
                    <a:cs typeface="BancoDoBrasil Titulos Light"/>
                    <a:sym typeface="BancoDoBrasil Titulos Light"/>
                  </a:defRPr>
                </a:lvl1pPr>
              </a:lstStyle>
              <a:p>
                <a:r>
                  <a:rPr lang="en-US" sz="3500" dirty="0">
                    <a:solidFill>
                      <a:srgbClr val="51699D"/>
                    </a:solidFill>
                  </a:rPr>
                  <a:t>Thank you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608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532E-618B-0515-6D9F-40994D1A8A1E}"/>
              </a:ext>
            </a:extLst>
          </p:cNvPr>
          <p:cNvSpPr/>
          <p:nvPr/>
        </p:nvSpPr>
        <p:spPr>
          <a:xfrm>
            <a:off x="1" y="15766"/>
            <a:ext cx="1638299" cy="6842233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C521-CB8C-CA8D-8DFF-FABFF7465AC0}"/>
              </a:ext>
            </a:extLst>
          </p:cNvPr>
          <p:cNvSpPr/>
          <p:nvPr/>
        </p:nvSpPr>
        <p:spPr>
          <a:xfrm>
            <a:off x="1" y="0"/>
            <a:ext cx="12192000" cy="1259154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5" y="213765"/>
            <a:ext cx="7910551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Company</a:t>
            </a: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 Profile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DAE0-9510-7E0A-E954-10738E2C3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82" y="2065765"/>
            <a:ext cx="9496926" cy="429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0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5" y="213765"/>
            <a:ext cx="7910551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Awards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sp>
        <p:nvSpPr>
          <p:cNvPr id="35" name="Google Shape;486;p55">
            <a:extLst>
              <a:ext uri="{FF2B5EF4-FFF2-40B4-BE49-F238E27FC236}">
                <a16:creationId xmlns:a16="http://schemas.microsoft.com/office/drawing/2014/main" id="{7E6464CD-B6E6-B941-55AA-2F559C4B2BED}"/>
              </a:ext>
            </a:extLst>
          </p:cNvPr>
          <p:cNvSpPr txBox="1"/>
          <p:nvPr/>
        </p:nvSpPr>
        <p:spPr>
          <a:xfrm>
            <a:off x="815086" y="784800"/>
            <a:ext cx="11200047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defTabSz="1219127">
              <a:buClr>
                <a:srgbClr val="000000"/>
              </a:buClr>
              <a:buSzPts val="1100"/>
              <a:defRPr/>
            </a:pP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Recognised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by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government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and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regulatory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agencies,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associations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and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society</a:t>
            </a:r>
            <a:endParaRPr lang="pt-BR" sz="2400" kern="0" dirty="0">
              <a:solidFill>
                <a:srgbClr val="FFFFFF"/>
              </a:solidFill>
              <a:latin typeface="BancoDoBrasil Titulos Light"/>
              <a:sym typeface="Montserrat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4003A67-831A-CD8E-8BAB-D3874AA11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50" y="5345282"/>
            <a:ext cx="10017858" cy="12297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53D31F0-1160-3376-2EE4-E939C49B1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4" y="2655818"/>
            <a:ext cx="8204635" cy="1328738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8A10F63D-0157-3CD6-E506-23CFB31B5B40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0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7CEAA-AF4A-C179-9AF6-B9DDBF0FF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>
            <a:extLst>
              <a:ext uri="{FF2B5EF4-FFF2-40B4-BE49-F238E27FC236}">
                <a16:creationId xmlns:a16="http://schemas.microsoft.com/office/drawing/2014/main" id="{D9E85089-F67A-887E-2B1D-9DC6310545A2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6606A68-92F1-34D3-97AA-58FC4355B94B}"/>
              </a:ext>
            </a:extLst>
          </p:cNvPr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80E15D0-94B2-A61E-2092-A812DA0B7362}"/>
              </a:ext>
            </a:extLst>
          </p:cNvPr>
          <p:cNvSpPr txBox="1">
            <a:spLocks/>
          </p:cNvSpPr>
          <p:nvPr/>
        </p:nvSpPr>
        <p:spPr>
          <a:xfrm>
            <a:off x="273015" y="213765"/>
            <a:ext cx="8193917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Financial </a:t>
            </a: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inclusion</a:t>
            </a: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 </a:t>
            </a: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strategy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772EC437-2AAB-E671-7D18-A0971834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C1E4CDEA-A3EA-15BB-5A40-931E1B5920AC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849AF-38A6-89F9-BDDB-B32AA3F67CC4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EFD81-D924-CBC2-A4FE-155736619805}"/>
              </a:ext>
            </a:extLst>
          </p:cNvPr>
          <p:cNvSpPr txBox="1"/>
          <p:nvPr/>
        </p:nvSpPr>
        <p:spPr>
          <a:xfrm>
            <a:off x="2547053" y="1465939"/>
            <a:ext cx="9435996" cy="5142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00"/>
                </a:solidFill>
                <a:latin typeface="BancoDoBrasil Titulos Light"/>
              </a:rPr>
              <a:t>Sustainable results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00"/>
                </a:solidFill>
                <a:latin typeface="BancoDoBrasil Titulos Light"/>
              </a:rPr>
              <a:t>Ethics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00"/>
                </a:solidFill>
                <a:latin typeface="BancoDoBrasil Titulos Light"/>
              </a:rPr>
              <a:t>ESG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00"/>
                </a:solidFill>
                <a:latin typeface="BancoDoBrasil Titulos Light"/>
              </a:rPr>
              <a:t>Innovation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00"/>
                </a:solidFill>
                <a:latin typeface="BancoDoBrasil Titulos Light"/>
              </a:rPr>
              <a:t>Omnichannel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00"/>
                </a:solidFill>
                <a:latin typeface="BancoDoBrasil Titulos Light"/>
              </a:rPr>
              <a:t>Presence</a:t>
            </a:r>
          </a:p>
        </p:txBody>
      </p:sp>
    </p:spTree>
    <p:extLst>
      <p:ext uri="{BB962C8B-B14F-4D97-AF65-F5344CB8AC3E}">
        <p14:creationId xmlns:p14="http://schemas.microsoft.com/office/powerpoint/2010/main" val="19217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532E-618B-0515-6D9F-40994D1A8A1E}"/>
              </a:ext>
            </a:extLst>
          </p:cNvPr>
          <p:cNvSpPr/>
          <p:nvPr/>
        </p:nvSpPr>
        <p:spPr>
          <a:xfrm>
            <a:off x="0" y="15766"/>
            <a:ext cx="1733549" cy="6842233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C521-CB8C-CA8D-8DFF-FABFF7465AC0}"/>
              </a:ext>
            </a:extLst>
          </p:cNvPr>
          <p:cNvSpPr/>
          <p:nvPr/>
        </p:nvSpPr>
        <p:spPr>
          <a:xfrm>
            <a:off x="1" y="0"/>
            <a:ext cx="12192000" cy="1333708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5" y="213765"/>
            <a:ext cx="7910551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Sustainable</a:t>
            </a: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 </a:t>
            </a: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results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ABC30-F5DB-3360-1072-52821F5DD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1" y="1278420"/>
            <a:ext cx="10555688" cy="5570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C69B2-2454-6F2E-6DFE-B106203574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03" r="756" b="-1"/>
          <a:stretch/>
        </p:blipFill>
        <p:spPr>
          <a:xfrm>
            <a:off x="1638300" y="5679439"/>
            <a:ext cx="4098281" cy="11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5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6" y="213765"/>
            <a:ext cx="5632484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Ethics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sp>
        <p:nvSpPr>
          <p:cNvPr id="35" name="Google Shape;486;p55">
            <a:extLst>
              <a:ext uri="{FF2B5EF4-FFF2-40B4-BE49-F238E27FC236}">
                <a16:creationId xmlns:a16="http://schemas.microsoft.com/office/drawing/2014/main" id="{7E6464CD-B6E6-B941-55AA-2F559C4B2BED}"/>
              </a:ext>
            </a:extLst>
          </p:cNvPr>
          <p:cNvSpPr txBox="1"/>
          <p:nvPr/>
        </p:nvSpPr>
        <p:spPr>
          <a:xfrm>
            <a:off x="815086" y="784800"/>
            <a:ext cx="11200047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defTabSz="1219127">
              <a:buClr>
                <a:srgbClr val="000000"/>
              </a:buClr>
              <a:buSzPts val="1100"/>
              <a:defRPr/>
            </a:pP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Ongoing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training in inclusive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relationship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techniques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and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ethical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sales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practices</a:t>
            </a:r>
            <a:endParaRPr lang="pt-BR" sz="2400" kern="0" dirty="0">
              <a:solidFill>
                <a:srgbClr val="FFFFFF"/>
              </a:solidFill>
              <a:latin typeface="BancoDoBrasil Titulos Light"/>
              <a:sym typeface="Montserrat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21338-2129-006C-FAAE-79CBBCD3FED6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0ECA2-35BE-57DF-5F62-350FEC7DB529}"/>
              </a:ext>
            </a:extLst>
          </p:cNvPr>
          <p:cNvSpPr txBox="1"/>
          <p:nvPr/>
        </p:nvSpPr>
        <p:spPr>
          <a:xfrm>
            <a:off x="2547053" y="1465939"/>
            <a:ext cx="9435996" cy="515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FFFF00"/>
                </a:solidFill>
                <a:latin typeface="BancoDoBrasil Titulos Light"/>
              </a:rPr>
              <a:t>Respect is a duty, it's good and everyone likes it.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FFFF00"/>
                </a:solidFill>
                <a:latin typeface="BancoDoBrasil Titulos Light"/>
              </a:rPr>
              <a:t>Do what's right.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FFFF00"/>
                </a:solidFill>
                <a:latin typeface="BancoDoBrasil Titulos Light"/>
              </a:rPr>
              <a:t>You are responsible for the consequences of your actions.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FFFF00"/>
                </a:solidFill>
                <a:latin typeface="BancoDoBrasil Titulos Light"/>
              </a:rPr>
              <a:t>What affects the company, affects you.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FFFF00"/>
                </a:solidFill>
                <a:latin typeface="BancoDoBrasil Titulos Light"/>
              </a:rPr>
              <a:t>If you need to hide your action, it is unethical.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FFFF00"/>
                </a:solidFill>
                <a:latin typeface="BancoDoBrasil Titulos Light"/>
              </a:rPr>
              <a:t>It is not enough to be ethical; it is also necessary to appear ethical.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FFFF00"/>
                </a:solidFill>
                <a:latin typeface="BancoDoBrasil Titulos Light"/>
              </a:rPr>
              <a:t>When in doubt about how to act, stop and seek help</a:t>
            </a:r>
          </a:p>
        </p:txBody>
      </p:sp>
    </p:spTree>
    <p:extLst>
      <p:ext uri="{BB962C8B-B14F-4D97-AF65-F5344CB8AC3E}">
        <p14:creationId xmlns:p14="http://schemas.microsoft.com/office/powerpoint/2010/main" val="367548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532E-618B-0515-6D9F-40994D1A8A1E}"/>
              </a:ext>
            </a:extLst>
          </p:cNvPr>
          <p:cNvSpPr/>
          <p:nvPr/>
        </p:nvSpPr>
        <p:spPr>
          <a:xfrm>
            <a:off x="0" y="15766"/>
            <a:ext cx="1596189" cy="6842233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C521-CB8C-CA8D-8DFF-FABFF7465AC0}"/>
              </a:ext>
            </a:extLst>
          </p:cNvPr>
          <p:cNvSpPr/>
          <p:nvPr/>
        </p:nvSpPr>
        <p:spPr>
          <a:xfrm>
            <a:off x="1" y="-1"/>
            <a:ext cx="12192000" cy="1836821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5" y="213765"/>
            <a:ext cx="7910551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ESG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AED81-DC88-ED4D-E008-3DFF77A27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937" y="1774588"/>
            <a:ext cx="10611063" cy="5080200"/>
          </a:xfrm>
          <a:prstGeom prst="rect">
            <a:avLst/>
          </a:prstGeom>
        </p:spPr>
      </p:pic>
      <p:sp>
        <p:nvSpPr>
          <p:cNvPr id="5" name="Google Shape;486;p55">
            <a:extLst>
              <a:ext uri="{FF2B5EF4-FFF2-40B4-BE49-F238E27FC236}">
                <a16:creationId xmlns:a16="http://schemas.microsoft.com/office/drawing/2014/main" id="{BBFB054B-3074-3A91-7A13-2E0F00CCA519}"/>
              </a:ext>
            </a:extLst>
          </p:cNvPr>
          <p:cNvSpPr txBox="1"/>
          <p:nvPr/>
        </p:nvSpPr>
        <p:spPr>
          <a:xfrm>
            <a:off x="815086" y="784800"/>
            <a:ext cx="11200047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defTabSz="1219127">
              <a:buClr>
                <a:srgbClr val="000000"/>
              </a:buClr>
              <a:buSzPts val="1100"/>
              <a:defRPr/>
            </a:pP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Commitments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for a more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sustainable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world</a:t>
            </a:r>
          </a:p>
        </p:txBody>
      </p:sp>
    </p:spTree>
    <p:extLst>
      <p:ext uri="{BB962C8B-B14F-4D97-AF65-F5344CB8AC3E}">
        <p14:creationId xmlns:p14="http://schemas.microsoft.com/office/powerpoint/2010/main" val="37437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5" y="213765"/>
            <a:ext cx="7902205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ESG - Social </a:t>
            </a: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commitment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sp>
        <p:nvSpPr>
          <p:cNvPr id="35" name="Google Shape;486;p55">
            <a:extLst>
              <a:ext uri="{FF2B5EF4-FFF2-40B4-BE49-F238E27FC236}">
                <a16:creationId xmlns:a16="http://schemas.microsoft.com/office/drawing/2014/main" id="{7E6464CD-B6E6-B941-55AA-2F559C4B2BED}"/>
              </a:ext>
            </a:extLst>
          </p:cNvPr>
          <p:cNvSpPr txBox="1"/>
          <p:nvPr/>
        </p:nvSpPr>
        <p:spPr>
          <a:xfrm>
            <a:off x="815086" y="784800"/>
            <a:ext cx="11200047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defTabSz="1219127">
              <a:buClr>
                <a:srgbClr val="000000"/>
              </a:buClr>
              <a:buSzPts val="1100"/>
              <a:defRPr/>
            </a:pP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Diversity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,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equality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and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inclusion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69EBED-E505-11F0-CBE6-FD576315C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679" y="1564746"/>
            <a:ext cx="2480310" cy="3471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5A855-F7E8-430A-3FD4-9BFC3CED9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256" y="1773916"/>
            <a:ext cx="2480288" cy="27295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072371-301C-7328-8A5C-48B089687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180" y="4890315"/>
            <a:ext cx="1528832" cy="1531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93C150-C1EB-D562-4CBE-919D2D0F0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6149" y="4899189"/>
            <a:ext cx="1528832" cy="153133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E93132D-260C-E3AC-57DE-F445126D9F76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7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A8CCE57-E803-407B-25C1-51722CD9377E}"/>
              </a:ext>
            </a:extLst>
          </p:cNvPr>
          <p:cNvGrpSpPr/>
          <p:nvPr/>
        </p:nvGrpSpPr>
        <p:grpSpPr>
          <a:xfrm>
            <a:off x="1983937" y="967639"/>
            <a:ext cx="10147871" cy="5831302"/>
            <a:chOff x="1983937" y="967639"/>
            <a:chExt cx="10147871" cy="58313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0C5794-1302-CE67-5258-A2F0E6555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3937" y="967639"/>
              <a:ext cx="10147871" cy="580723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57BE87-C138-9DD9-58C1-4730488C4596}"/>
                </a:ext>
              </a:extLst>
            </p:cNvPr>
            <p:cNvSpPr/>
            <p:nvPr/>
          </p:nvSpPr>
          <p:spPr>
            <a:xfrm>
              <a:off x="2061411" y="1066800"/>
              <a:ext cx="3048000" cy="288758"/>
            </a:xfrm>
            <a:prstGeom prst="rect">
              <a:avLst/>
            </a:prstGeom>
            <a:solidFill>
              <a:srgbClr val="3333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9A346D-8DB4-7BE1-60A9-A36276A1C891}"/>
                </a:ext>
              </a:extLst>
            </p:cNvPr>
            <p:cNvSpPr/>
            <p:nvPr/>
          </p:nvSpPr>
          <p:spPr>
            <a:xfrm>
              <a:off x="2061411" y="1671928"/>
              <a:ext cx="2329614" cy="551534"/>
            </a:xfrm>
            <a:prstGeom prst="rect">
              <a:avLst/>
            </a:prstGeom>
            <a:solidFill>
              <a:srgbClr val="3333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ED8231-B70B-C8C3-5143-6DCF986EF303}"/>
                </a:ext>
              </a:extLst>
            </p:cNvPr>
            <p:cNvSpPr/>
            <p:nvPr/>
          </p:nvSpPr>
          <p:spPr>
            <a:xfrm>
              <a:off x="11197389" y="971454"/>
              <a:ext cx="526032" cy="384104"/>
            </a:xfrm>
            <a:prstGeom prst="rect">
              <a:avLst/>
            </a:prstGeom>
            <a:solidFill>
              <a:srgbClr val="3333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0EE3D9-B379-5103-D821-4ABF8E396773}"/>
                </a:ext>
              </a:extLst>
            </p:cNvPr>
            <p:cNvSpPr/>
            <p:nvPr/>
          </p:nvSpPr>
          <p:spPr>
            <a:xfrm>
              <a:off x="11605776" y="6414837"/>
              <a:ext cx="526032" cy="384104"/>
            </a:xfrm>
            <a:prstGeom prst="rect">
              <a:avLst/>
            </a:prstGeom>
            <a:solidFill>
              <a:srgbClr val="3333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object 3">
            <a:extLst>
              <a:ext uri="{FF2B5EF4-FFF2-40B4-BE49-F238E27FC236}">
                <a16:creationId xmlns:a16="http://schemas.microsoft.com/office/drawing/2014/main" id="{10074D3A-5368-F42C-C749-7F8F79B582F3}"/>
              </a:ext>
            </a:extLst>
          </p:cNvPr>
          <p:cNvSpPr/>
          <p:nvPr/>
        </p:nvSpPr>
        <p:spPr>
          <a:xfrm>
            <a:off x="-986887" y="3376725"/>
            <a:ext cx="3203087" cy="3044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defRPr/>
            </a:pPr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98459" y="15767"/>
            <a:ext cx="233349" cy="8396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  <a:defRPr/>
            </a:pPr>
            <a:r>
              <a:rPr sz="485" kern="0" spc="-6">
                <a:solidFill>
                  <a:sysClr val="windowText" lastClr="000000"/>
                </a:solidFill>
                <a:latin typeface="Calibri"/>
                <a:cs typeface="Calibri"/>
              </a:rPr>
              <a:t>#interna</a:t>
            </a:r>
            <a:endParaRPr sz="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33F4933-ADB4-4C2E-2EF2-6CE04CB7D32A}"/>
              </a:ext>
            </a:extLst>
          </p:cNvPr>
          <p:cNvSpPr txBox="1">
            <a:spLocks/>
          </p:cNvSpPr>
          <p:nvPr/>
        </p:nvSpPr>
        <p:spPr>
          <a:xfrm>
            <a:off x="273016" y="213765"/>
            <a:ext cx="8585234" cy="753874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>
            <a:lvl1pPr>
              <a:defRPr sz="4450" b="0" i="0">
                <a:solidFill>
                  <a:srgbClr val="87C3BD"/>
                </a:solidFill>
                <a:latin typeface="BancoDoBrasil Titulos Light"/>
                <a:ea typeface="+mj-ea"/>
                <a:cs typeface="BancoDoBrasil Titulos Light"/>
              </a:defRPr>
            </a:lvl1pPr>
          </a:lstStyle>
          <a:p>
            <a:pPr marL="7701" marR="3081" defTabSz="554492">
              <a:lnSpc>
                <a:spcPct val="100200"/>
              </a:lnSpc>
              <a:spcBef>
                <a:spcPts val="58"/>
              </a:spcBef>
              <a:defRPr/>
            </a:pP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ESG - </a:t>
            </a: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Sustainable</a:t>
            </a:r>
            <a:r>
              <a:rPr lang="pt-BR" sz="4851" b="1" kern="0" spc="-6" dirty="0">
                <a:solidFill>
                  <a:srgbClr val="FBFA2F"/>
                </a:solidFill>
                <a:latin typeface="BancoDoBrasil Titulos Medium" panose="00000600000000000000" pitchFamily="2" charset="0"/>
              </a:rPr>
              <a:t> </a:t>
            </a:r>
            <a:r>
              <a:rPr lang="pt-BR" sz="4851" b="1" kern="0" spc="-6" dirty="0" err="1">
                <a:solidFill>
                  <a:srgbClr val="FBFA2F"/>
                </a:solidFill>
                <a:latin typeface="BancoDoBrasil Titulos Medium" panose="00000600000000000000" pitchFamily="2" charset="0"/>
              </a:rPr>
              <a:t>Finance</a:t>
            </a:r>
            <a:endParaRPr lang="pt-BR" sz="6064" b="1" kern="0" dirty="0">
              <a:latin typeface="BancoDoBrasil Titulos Medium" panose="00000600000000000000" pitchFamily="2" charset="0"/>
            </a:endParaRPr>
          </a:p>
        </p:txBody>
      </p:sp>
      <p:pic>
        <p:nvPicPr>
          <p:cNvPr id="39" name="Picture 53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24D08A6B-E422-9319-98CB-83C2241BF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500000">
            <a:off x="8914937" y="-606425"/>
            <a:ext cx="1381927" cy="2165732"/>
          </a:xfrm>
          <a:prstGeom prst="rect">
            <a:avLst/>
          </a:prstGeom>
        </p:spPr>
      </p:pic>
      <p:sp>
        <p:nvSpPr>
          <p:cNvPr id="41" name="Google Shape;1232;g1547d2d498c_1_2261">
            <a:extLst>
              <a:ext uri="{FF2B5EF4-FFF2-40B4-BE49-F238E27FC236}">
                <a16:creationId xmlns:a16="http://schemas.microsoft.com/office/drawing/2014/main" id="{1557BBF6-461C-9EDB-56F9-F5A0C9652890}"/>
              </a:ext>
            </a:extLst>
          </p:cNvPr>
          <p:cNvSpPr/>
          <p:nvPr/>
        </p:nvSpPr>
        <p:spPr>
          <a:xfrm>
            <a:off x="11028234" y="248896"/>
            <a:ext cx="695187" cy="708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223" y="3014"/>
                </a:moveTo>
                <a:lnTo>
                  <a:pt x="19383" y="4521"/>
                </a:lnTo>
                <a:lnTo>
                  <a:pt x="21600" y="3014"/>
                </a:lnTo>
                <a:lnTo>
                  <a:pt x="21600" y="112"/>
                </a:lnTo>
                <a:lnTo>
                  <a:pt x="17223" y="3014"/>
                </a:lnTo>
                <a:close/>
                <a:moveTo>
                  <a:pt x="4377" y="18586"/>
                </a:moveTo>
                <a:lnTo>
                  <a:pt x="2160" y="17135"/>
                </a:lnTo>
                <a:lnTo>
                  <a:pt x="0" y="18586"/>
                </a:lnTo>
                <a:lnTo>
                  <a:pt x="0" y="21600"/>
                </a:lnTo>
                <a:lnTo>
                  <a:pt x="4377" y="18586"/>
                </a:lnTo>
                <a:close/>
                <a:moveTo>
                  <a:pt x="12846" y="5860"/>
                </a:moveTo>
                <a:lnTo>
                  <a:pt x="14893" y="7256"/>
                </a:lnTo>
                <a:lnTo>
                  <a:pt x="4604" y="14233"/>
                </a:lnTo>
                <a:lnTo>
                  <a:pt x="10971" y="18474"/>
                </a:lnTo>
                <a:lnTo>
                  <a:pt x="13983" y="16409"/>
                </a:lnTo>
                <a:lnTo>
                  <a:pt x="11653" y="14958"/>
                </a:lnTo>
                <a:lnTo>
                  <a:pt x="17109" y="11386"/>
                </a:lnTo>
                <a:lnTo>
                  <a:pt x="21486" y="14344"/>
                </a:lnTo>
                <a:lnTo>
                  <a:pt x="10743" y="21488"/>
                </a:lnTo>
                <a:lnTo>
                  <a:pt x="0" y="14344"/>
                </a:lnTo>
                <a:lnTo>
                  <a:pt x="12846" y="5860"/>
                </a:lnTo>
                <a:close/>
                <a:moveTo>
                  <a:pt x="8754" y="15628"/>
                </a:moveTo>
                <a:lnTo>
                  <a:pt x="6594" y="14233"/>
                </a:lnTo>
                <a:lnTo>
                  <a:pt x="16882" y="7256"/>
                </a:lnTo>
                <a:lnTo>
                  <a:pt x="10516" y="3014"/>
                </a:lnTo>
                <a:lnTo>
                  <a:pt x="7503" y="5079"/>
                </a:lnTo>
                <a:lnTo>
                  <a:pt x="9834" y="6586"/>
                </a:lnTo>
                <a:lnTo>
                  <a:pt x="4491" y="10102"/>
                </a:lnTo>
                <a:lnTo>
                  <a:pt x="0" y="7144"/>
                </a:lnTo>
                <a:lnTo>
                  <a:pt x="10743" y="0"/>
                </a:lnTo>
                <a:lnTo>
                  <a:pt x="21486" y="7144"/>
                </a:lnTo>
                <a:lnTo>
                  <a:pt x="8754" y="15628"/>
                </a:lnTo>
                <a:close/>
              </a:path>
            </a:pathLst>
          </a:custGeom>
          <a:solidFill>
            <a:srgbClr val="FCFC30"/>
          </a:solidFill>
          <a:ln>
            <a:noFill/>
          </a:ln>
        </p:spPr>
        <p:txBody>
          <a:bodyPr spcFirstLastPara="1" wrap="square" lIns="50796" tIns="50796" rIns="50796" bIns="50796" anchor="t" anchorCtr="0">
            <a:noAutofit/>
          </a:bodyPr>
          <a:lstStyle>
            <a:defPPr>
              <a:defRPr lang="de-D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buClr>
                <a:srgbClr val="000000"/>
              </a:buClr>
              <a:buSzPts val="900"/>
              <a:defRPr/>
            </a:pPr>
            <a:endParaRPr sz="9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86;p55">
            <a:extLst>
              <a:ext uri="{FF2B5EF4-FFF2-40B4-BE49-F238E27FC236}">
                <a16:creationId xmlns:a16="http://schemas.microsoft.com/office/drawing/2014/main" id="{8325302F-F99E-4792-D32E-42EC292F8A33}"/>
              </a:ext>
            </a:extLst>
          </p:cNvPr>
          <p:cNvSpPr txBox="1"/>
          <p:nvPr/>
        </p:nvSpPr>
        <p:spPr>
          <a:xfrm>
            <a:off x="815086" y="784800"/>
            <a:ext cx="11200047" cy="77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defTabSz="1219127">
              <a:buClr>
                <a:srgbClr val="000000"/>
              </a:buClr>
              <a:buSzPts val="1100"/>
              <a:defRPr/>
            </a:pP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Strong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sustainable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</a:t>
            </a:r>
            <a:r>
              <a:rPr lang="pt-BR" sz="2400" kern="0" dirty="0" err="1">
                <a:solidFill>
                  <a:srgbClr val="FFFFFF"/>
                </a:solidFill>
                <a:latin typeface="BancoDoBrasil Titulos Light"/>
                <a:sym typeface="Montserrat"/>
              </a:rPr>
              <a:t>loan</a:t>
            </a:r>
            <a:r>
              <a:rPr lang="pt-BR" sz="2400" kern="0" dirty="0">
                <a:solidFill>
                  <a:srgbClr val="FFFFFF"/>
                </a:solidFill>
                <a:latin typeface="BancoDoBrasil Titulos Light"/>
                <a:sym typeface="Montserrat"/>
              </a:rPr>
              <a:t> portfolio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4F0890-6D58-BF58-B36A-457EDC519B8B}"/>
              </a:ext>
            </a:extLst>
          </p:cNvPr>
          <p:cNvSpPr/>
          <p:nvPr/>
        </p:nvSpPr>
        <p:spPr>
          <a:xfrm>
            <a:off x="11638547" y="0"/>
            <a:ext cx="553453" cy="248896"/>
          </a:xfrm>
          <a:prstGeom prst="rect">
            <a:avLst/>
          </a:prstGeom>
          <a:solidFill>
            <a:srgbClr val="3333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23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BancoDoBrasil Textos Medium</vt:lpstr>
      <vt:lpstr>BancoDoBrasil Titulos</vt:lpstr>
      <vt:lpstr>BancoDoBrasil Titulos Light</vt:lpstr>
      <vt:lpstr>BancoDoBrasil Titulos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Ricardo Machado</dc:creator>
  <cp:lastModifiedBy>Fabio Ricardo Machado</cp:lastModifiedBy>
  <cp:revision>18</cp:revision>
  <cp:lastPrinted>2024-03-20T08:17:00Z</cp:lastPrinted>
  <dcterms:created xsi:type="dcterms:W3CDTF">2024-02-28T12:36:21Z</dcterms:created>
  <dcterms:modified xsi:type="dcterms:W3CDTF">2024-03-20T08:17:30Z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881dc9-f7f2-41de-a334-ceff3dc15b31_Enabled">
    <vt:lpwstr>true</vt:lpwstr>
  </property>
  <property fmtid="{D5CDD505-2E9C-101B-9397-08002B2CF9AE}" pid="3" name="MSIP_Label_40881dc9-f7f2-41de-a334-ceff3dc15b31_SetDate">
    <vt:lpwstr>2024-02-28T12:43:21Z</vt:lpwstr>
  </property>
  <property fmtid="{D5CDD505-2E9C-101B-9397-08002B2CF9AE}" pid="4" name="MSIP_Label_40881dc9-f7f2-41de-a334-ceff3dc15b31_Method">
    <vt:lpwstr>Privileged</vt:lpwstr>
  </property>
  <property fmtid="{D5CDD505-2E9C-101B-9397-08002B2CF9AE}" pid="5" name="MSIP_Label_40881dc9-f7f2-41de-a334-ceff3dc15b31_Name">
    <vt:lpwstr>40881dc9-f7f2-41de-a334-ceff3dc15b31</vt:lpwstr>
  </property>
  <property fmtid="{D5CDD505-2E9C-101B-9397-08002B2CF9AE}" pid="6" name="MSIP_Label_40881dc9-f7f2-41de-a334-ceff3dc15b31_SiteId">
    <vt:lpwstr>ea0c2907-38d2-4181-8750-b0b190b60443</vt:lpwstr>
  </property>
  <property fmtid="{D5CDD505-2E9C-101B-9397-08002B2CF9AE}" pid="7" name="MSIP_Label_40881dc9-f7f2-41de-a334-ceff3dc15b31_ActionId">
    <vt:lpwstr>1ba81035-622d-460e-8d9a-5bdf7b0ed891</vt:lpwstr>
  </property>
  <property fmtid="{D5CDD505-2E9C-101B-9397-08002B2CF9AE}" pid="8" name="MSIP_Label_40881dc9-f7f2-41de-a334-ceff3dc15b31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#interna</vt:lpwstr>
  </property>
</Properties>
</file>