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06" r:id="rId1"/>
  </p:sldMasterIdLst>
  <p:notesMasterIdLst>
    <p:notesMasterId r:id="rId45"/>
  </p:notesMasterIdLst>
  <p:handoutMasterIdLst>
    <p:handoutMasterId r:id="rId46"/>
  </p:handoutMasterIdLst>
  <p:sldIdLst>
    <p:sldId id="256" r:id="rId2"/>
    <p:sldId id="283" r:id="rId3"/>
    <p:sldId id="417" r:id="rId4"/>
    <p:sldId id="461" r:id="rId5"/>
    <p:sldId id="475" r:id="rId6"/>
    <p:sldId id="462" r:id="rId7"/>
    <p:sldId id="464" r:id="rId8"/>
    <p:sldId id="465" r:id="rId9"/>
    <p:sldId id="463" r:id="rId10"/>
    <p:sldId id="503" r:id="rId11"/>
    <p:sldId id="481" r:id="rId12"/>
    <p:sldId id="510" r:id="rId13"/>
    <p:sldId id="511" r:id="rId14"/>
    <p:sldId id="512" r:id="rId15"/>
    <p:sldId id="509" r:id="rId16"/>
    <p:sldId id="513" r:id="rId17"/>
    <p:sldId id="514" r:id="rId18"/>
    <p:sldId id="515" r:id="rId19"/>
    <p:sldId id="516" r:id="rId20"/>
    <p:sldId id="466" r:id="rId21"/>
    <p:sldId id="467" r:id="rId22"/>
    <p:sldId id="468" r:id="rId23"/>
    <p:sldId id="507" r:id="rId24"/>
    <p:sldId id="506" r:id="rId25"/>
    <p:sldId id="505" r:id="rId26"/>
    <p:sldId id="474" r:id="rId27"/>
    <p:sldId id="476" r:id="rId28"/>
    <p:sldId id="477" r:id="rId29"/>
    <p:sldId id="478" r:id="rId30"/>
    <p:sldId id="488" r:id="rId31"/>
    <p:sldId id="495" r:id="rId32"/>
    <p:sldId id="482" r:id="rId33"/>
    <p:sldId id="483" r:id="rId34"/>
    <p:sldId id="484" r:id="rId35"/>
    <p:sldId id="479" r:id="rId36"/>
    <p:sldId id="500" r:id="rId37"/>
    <p:sldId id="504" r:id="rId38"/>
    <p:sldId id="501" r:id="rId39"/>
    <p:sldId id="502" r:id="rId40"/>
    <p:sldId id="485" r:id="rId41"/>
    <p:sldId id="494" r:id="rId42"/>
    <p:sldId id="487" r:id="rId43"/>
    <p:sldId id="287" r:id="rId44"/>
  </p:sldIdLst>
  <p:sldSz cx="9144000" cy="6858000" type="screen4x3"/>
  <p:notesSz cx="6735763" cy="986631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00000"/>
    <a:srgbClr val="EE0000"/>
    <a:srgbClr val="51A8CF"/>
    <a:srgbClr val="FFFFDC"/>
    <a:srgbClr val="FFFFC6"/>
    <a:srgbClr val="FFFFE0"/>
    <a:srgbClr val="006600"/>
    <a:srgbClr val="F3D555"/>
    <a:srgbClr val="E5FD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2" autoAdjust="0"/>
    <p:restoredTop sz="86391" autoAdjust="0"/>
  </p:normalViewPr>
  <p:slideViewPr>
    <p:cSldViewPr snapToGrid="0">
      <p:cViewPr>
        <p:scale>
          <a:sx n="94" d="100"/>
          <a:sy n="94" d="100"/>
        </p:scale>
        <p:origin x="-600" y="-336"/>
      </p:cViewPr>
      <p:guideLst>
        <p:guide orient="horz" pos="2160"/>
        <p:guide pos="2880"/>
      </p:guideLst>
    </p:cSldViewPr>
  </p:slideViewPr>
  <p:outlineViewPr>
    <p:cViewPr>
      <p:scale>
        <a:sx n="33" d="100"/>
        <a:sy n="33" d="100"/>
      </p:scale>
      <p:origin x="258" y="732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1974" y="-9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a:defRPr/>
            </a:pPr>
            <a:r>
              <a:rPr lang="en-US" sz="1400" cap="small" baseline="0" dirty="0" smtClean="0"/>
              <a:t>Potential Environmental Impacts generated </a:t>
            </a:r>
          </a:p>
          <a:p>
            <a:pPr algn="ctr">
              <a:defRPr/>
            </a:pPr>
            <a:r>
              <a:rPr lang="en-US" sz="1400" cap="small" baseline="0" dirty="0" smtClean="0"/>
              <a:t>By Wind Power Plants</a:t>
            </a:r>
            <a:endParaRPr lang="en-US" sz="1400" cap="small" baseline="0" dirty="0"/>
          </a:p>
        </c:rich>
      </c:tx>
      <c:layout/>
    </c:title>
    <c:view3D>
      <c:rotX val="30"/>
      <c:perspective val="30"/>
    </c:view3D>
    <c:plotArea>
      <c:layout>
        <c:manualLayout>
          <c:layoutTarget val="inner"/>
          <c:xMode val="edge"/>
          <c:yMode val="edge"/>
          <c:x val="1.2835899364659543E-2"/>
          <c:y val="0.18153503539330348"/>
          <c:w val="0.45487364620938631"/>
          <c:h val="0.60470729079115471"/>
        </c:manualLayout>
      </c:layout>
      <c:pie3DChart>
        <c:varyColors val="1"/>
        <c:ser>
          <c:idx val="0"/>
          <c:order val="0"/>
          <c:tx>
            <c:strRef>
              <c:f>Sheet1!$B$1</c:f>
              <c:strCache>
                <c:ptCount val="1"/>
                <c:pt idx="0">
                  <c:v>Sales</c:v>
                </c:pt>
              </c:strCache>
            </c:strRef>
          </c:tx>
          <c:cat>
            <c:strRef>
              <c:f>Sheet1!$A$2:$A$8</c:f>
              <c:strCache>
                <c:ptCount val="7"/>
                <c:pt idx="0">
                  <c:v>On fauna -25%</c:v>
                </c:pt>
                <c:pt idx="1">
                  <c:v>Noise -11%</c:v>
                </c:pt>
                <c:pt idx="2">
                  <c:v>Implantation (work) -18%</c:v>
                </c:pt>
                <c:pt idx="3">
                  <c:v>Land use, erosion, drainage - 18%</c:v>
                </c:pt>
                <c:pt idx="4">
                  <c:v>Ladscape - 21%</c:v>
                </c:pt>
                <c:pt idx="5">
                  <c:v>Eletromagnetic Interference - 4%</c:v>
                </c:pt>
                <c:pt idx="6">
                  <c:v>Socioeconomic - 4%</c:v>
                </c:pt>
              </c:strCache>
            </c:strRef>
          </c:cat>
          <c:val>
            <c:numRef>
              <c:f>Sheet1!$B$2:$B$8</c:f>
              <c:numCache>
                <c:formatCode>General</c:formatCode>
                <c:ptCount val="7"/>
                <c:pt idx="0">
                  <c:v>0.25</c:v>
                </c:pt>
                <c:pt idx="1">
                  <c:v>0.11</c:v>
                </c:pt>
                <c:pt idx="2">
                  <c:v>0.18000000000000024</c:v>
                </c:pt>
                <c:pt idx="3">
                  <c:v>0.18000000000000024</c:v>
                </c:pt>
                <c:pt idx="4">
                  <c:v>0.21000000000000021</c:v>
                </c:pt>
                <c:pt idx="5">
                  <c:v>4.0000000000000022E-2</c:v>
                </c:pt>
                <c:pt idx="6">
                  <c:v>4.0000000000000022E-2</c:v>
                </c:pt>
              </c:numCache>
            </c:numRef>
          </c:val>
        </c:ser>
      </c:pie3DChart>
    </c:plotArea>
    <c:legend>
      <c:legendPos val="r"/>
      <c:layout>
        <c:manualLayout>
          <c:xMode val="edge"/>
          <c:yMode val="edge"/>
          <c:x val="0.4847351025566245"/>
          <c:y val="0.21604255717363174"/>
          <c:w val="0.40193428599202935"/>
          <c:h val="0.74376701381404164"/>
        </c:manualLayout>
      </c:layout>
      <c:txPr>
        <a:bodyPr/>
        <a:lstStyle/>
        <a:p>
          <a:pPr>
            <a:defRPr sz="1600"/>
          </a:pPr>
          <a:endParaRPr lang="pt-BR"/>
        </a:p>
      </c:txPr>
    </c:legend>
    <c:plotVisOnly val="1"/>
  </c:chart>
  <c:spPr>
    <a:ln>
      <a:solidFill>
        <a:schemeClr val="accent1"/>
      </a:solidFill>
    </a:ln>
  </c:spPr>
  <c:txPr>
    <a:bodyPr/>
    <a:lstStyle/>
    <a:p>
      <a:pPr>
        <a:defRPr sz="1800"/>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27DFC-D969-494E-8365-AFB48118B5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042DB6F4-22E4-473A-B2C8-CDA3B0A4FB27}">
      <dgm:prSet phldrT="[Text]"/>
      <dgm:spPr/>
      <dgm:t>
        <a:bodyPr/>
        <a:lstStyle/>
        <a:p>
          <a:pPr algn="l"/>
          <a:r>
            <a:rPr lang="pt-BR" cap="small" baseline="0" dirty="0" err="1" smtClean="0"/>
            <a:t>Biomass</a:t>
          </a:r>
          <a:endParaRPr lang="pt-BR" cap="small" baseline="0" dirty="0"/>
        </a:p>
      </dgm:t>
    </dgm:pt>
    <dgm:pt modelId="{AD7A4B72-D197-4EDD-AA35-658CB90BC033}" type="parTrans" cxnId="{EF3BC540-0997-47CB-8618-B701B2D99E07}">
      <dgm:prSet/>
      <dgm:spPr/>
      <dgm:t>
        <a:bodyPr/>
        <a:lstStyle/>
        <a:p>
          <a:endParaRPr lang="pt-BR"/>
        </a:p>
      </dgm:t>
    </dgm:pt>
    <dgm:pt modelId="{6AA6D658-28C7-4839-835C-DAA640377D7E}" type="sibTrans" cxnId="{EF3BC540-0997-47CB-8618-B701B2D99E07}">
      <dgm:prSet/>
      <dgm:spPr/>
      <dgm:t>
        <a:bodyPr/>
        <a:lstStyle/>
        <a:p>
          <a:endParaRPr lang="pt-BR"/>
        </a:p>
      </dgm:t>
    </dgm:pt>
    <dgm:pt modelId="{E709755D-BB1C-4F36-ABB3-3BD0CA0089DF}">
      <dgm:prSet phldrT="[Text]"/>
      <dgm:spPr/>
      <dgm:t>
        <a:bodyPr/>
        <a:lstStyle/>
        <a:p>
          <a:r>
            <a:rPr lang="pt-BR" cap="small" baseline="0" dirty="0" err="1" smtClean="0"/>
            <a:t>Biofuels</a:t>
          </a:r>
          <a:endParaRPr lang="pt-BR" cap="small" baseline="0" dirty="0"/>
        </a:p>
      </dgm:t>
    </dgm:pt>
    <dgm:pt modelId="{EA8AAD1D-6E7D-4984-9265-E5695077BB33}" type="parTrans" cxnId="{B4E2C7DC-17A3-4B94-9206-B8D603D4B17B}">
      <dgm:prSet/>
      <dgm:spPr/>
      <dgm:t>
        <a:bodyPr/>
        <a:lstStyle/>
        <a:p>
          <a:endParaRPr lang="pt-BR"/>
        </a:p>
      </dgm:t>
    </dgm:pt>
    <dgm:pt modelId="{C441549E-8875-4116-9ADF-0B02FD1D519B}" type="sibTrans" cxnId="{B4E2C7DC-17A3-4B94-9206-B8D603D4B17B}">
      <dgm:prSet/>
      <dgm:spPr/>
      <dgm:t>
        <a:bodyPr/>
        <a:lstStyle/>
        <a:p>
          <a:endParaRPr lang="pt-BR"/>
        </a:p>
      </dgm:t>
    </dgm:pt>
    <dgm:pt modelId="{7B840010-AE5B-4B22-837E-943408D14ACF}">
      <dgm:prSet phldrT="[Text]"/>
      <dgm:spPr/>
      <dgm:t>
        <a:bodyPr/>
        <a:lstStyle/>
        <a:p>
          <a:endParaRPr lang="pt-BR" dirty="0"/>
        </a:p>
      </dgm:t>
    </dgm:pt>
    <dgm:pt modelId="{58334205-9B87-4CED-9E4A-67ED9401A10D}" type="parTrans" cxnId="{CC19BD19-7F02-4F3D-B152-637DC05F4F84}">
      <dgm:prSet/>
      <dgm:spPr/>
      <dgm:t>
        <a:bodyPr/>
        <a:lstStyle/>
        <a:p>
          <a:endParaRPr lang="pt-BR"/>
        </a:p>
      </dgm:t>
    </dgm:pt>
    <dgm:pt modelId="{E7662C80-BDDD-479B-8675-F4A9D97D3BCA}" type="sibTrans" cxnId="{CC19BD19-7F02-4F3D-B152-637DC05F4F84}">
      <dgm:prSet/>
      <dgm:spPr/>
      <dgm:t>
        <a:bodyPr/>
        <a:lstStyle/>
        <a:p>
          <a:endParaRPr lang="pt-BR"/>
        </a:p>
      </dgm:t>
    </dgm:pt>
    <dgm:pt modelId="{324965CB-506A-4409-9BBB-843C97F2C695}">
      <dgm:prSet phldrT="[Text]"/>
      <dgm:spPr/>
      <dgm:t>
        <a:bodyPr/>
        <a:lstStyle/>
        <a:p>
          <a:r>
            <a:rPr lang="pt-BR" cap="small" baseline="0" dirty="0" err="1" smtClean="0"/>
            <a:t>Hydro</a:t>
          </a:r>
          <a:r>
            <a:rPr lang="pt-BR" cap="small" baseline="0" dirty="0" smtClean="0"/>
            <a:t> Power</a:t>
          </a:r>
          <a:endParaRPr lang="pt-BR" cap="small" baseline="0" dirty="0"/>
        </a:p>
      </dgm:t>
    </dgm:pt>
    <dgm:pt modelId="{1153499C-2365-42F8-A2F3-ACDA88ADC927}" type="parTrans" cxnId="{4B367461-FA4D-4C3B-99C0-A1D5EDDF442A}">
      <dgm:prSet/>
      <dgm:spPr/>
      <dgm:t>
        <a:bodyPr/>
        <a:lstStyle/>
        <a:p>
          <a:endParaRPr lang="pt-BR"/>
        </a:p>
      </dgm:t>
    </dgm:pt>
    <dgm:pt modelId="{65F4D135-34AA-4C63-87EC-290256C6B5BD}" type="sibTrans" cxnId="{4B367461-FA4D-4C3B-99C0-A1D5EDDF442A}">
      <dgm:prSet/>
      <dgm:spPr/>
      <dgm:t>
        <a:bodyPr/>
        <a:lstStyle/>
        <a:p>
          <a:endParaRPr lang="pt-BR"/>
        </a:p>
      </dgm:t>
    </dgm:pt>
    <dgm:pt modelId="{AC3C40BF-6165-4912-8F04-3EA6CAD46132}">
      <dgm:prSet/>
      <dgm:spPr/>
      <dgm:t>
        <a:bodyPr/>
        <a:lstStyle/>
        <a:p>
          <a:endParaRPr lang="pt-BR"/>
        </a:p>
      </dgm:t>
    </dgm:pt>
    <dgm:pt modelId="{C9CF2D3B-4AA0-465E-A547-F4D9FFE6A623}" type="parTrans" cxnId="{484776AB-564F-42BD-A337-C29F7B12190A}">
      <dgm:prSet/>
      <dgm:spPr/>
      <dgm:t>
        <a:bodyPr/>
        <a:lstStyle/>
        <a:p>
          <a:endParaRPr lang="pt-BR"/>
        </a:p>
      </dgm:t>
    </dgm:pt>
    <dgm:pt modelId="{B7BCF8CE-B6D9-403A-9C38-5BD0BE8E1E58}" type="sibTrans" cxnId="{484776AB-564F-42BD-A337-C29F7B12190A}">
      <dgm:prSet/>
      <dgm:spPr/>
      <dgm:t>
        <a:bodyPr/>
        <a:lstStyle/>
        <a:p>
          <a:endParaRPr lang="pt-BR"/>
        </a:p>
      </dgm:t>
    </dgm:pt>
    <dgm:pt modelId="{E6A06240-3F03-49AD-AC2F-85298B5A8B38}">
      <dgm:prSet/>
      <dgm:spPr/>
      <dgm:t>
        <a:bodyPr/>
        <a:lstStyle/>
        <a:p>
          <a:r>
            <a:rPr lang="pt-BR" cap="small" baseline="0" dirty="0" smtClean="0"/>
            <a:t>Solar Power</a:t>
          </a:r>
          <a:endParaRPr lang="pt-BR" cap="small" baseline="0" dirty="0"/>
        </a:p>
      </dgm:t>
    </dgm:pt>
    <dgm:pt modelId="{3FC71BF1-B649-4BED-8C46-50C0A95F337E}" type="parTrans" cxnId="{9C3A5763-7C9A-43F8-B0B7-E470CE193168}">
      <dgm:prSet/>
      <dgm:spPr/>
      <dgm:t>
        <a:bodyPr/>
        <a:lstStyle/>
        <a:p>
          <a:endParaRPr lang="pt-BR"/>
        </a:p>
      </dgm:t>
    </dgm:pt>
    <dgm:pt modelId="{80D760AC-2D9B-418F-B589-3E83E71873FB}" type="sibTrans" cxnId="{9C3A5763-7C9A-43F8-B0B7-E470CE193168}">
      <dgm:prSet/>
      <dgm:spPr/>
      <dgm:t>
        <a:bodyPr/>
        <a:lstStyle/>
        <a:p>
          <a:endParaRPr lang="pt-BR"/>
        </a:p>
      </dgm:t>
    </dgm:pt>
    <dgm:pt modelId="{9E6B0946-E07F-4440-9EED-99C87A990A55}">
      <dgm:prSet phldrT="[Text]"/>
      <dgm:spPr/>
      <dgm:t>
        <a:bodyPr/>
        <a:lstStyle/>
        <a:p>
          <a:endParaRPr lang="pt-BR" dirty="0"/>
        </a:p>
      </dgm:t>
    </dgm:pt>
    <dgm:pt modelId="{A7811BA7-7BDC-4372-B785-A295EB4B4C68}" type="sibTrans" cxnId="{5BD659E1-CEA0-4F45-BB91-C55D05A1737D}">
      <dgm:prSet/>
      <dgm:spPr/>
      <dgm:t>
        <a:bodyPr/>
        <a:lstStyle/>
        <a:p>
          <a:endParaRPr lang="pt-BR"/>
        </a:p>
      </dgm:t>
    </dgm:pt>
    <dgm:pt modelId="{6494F887-0E74-42A9-940C-7ED8411A09F1}" type="parTrans" cxnId="{5BD659E1-CEA0-4F45-BB91-C55D05A1737D}">
      <dgm:prSet/>
      <dgm:spPr/>
      <dgm:t>
        <a:bodyPr/>
        <a:lstStyle/>
        <a:p>
          <a:endParaRPr lang="pt-BR"/>
        </a:p>
      </dgm:t>
    </dgm:pt>
    <dgm:pt modelId="{63694223-E658-4DA5-8EE9-3308467F9BF8}">
      <dgm:prSet phldrT="[Text]"/>
      <dgm:spPr/>
      <dgm:t>
        <a:bodyPr/>
        <a:lstStyle/>
        <a:p>
          <a:endParaRPr lang="pt-BR" dirty="0"/>
        </a:p>
      </dgm:t>
    </dgm:pt>
    <dgm:pt modelId="{8D8DBA09-2E1B-47D7-99D7-836E008A8B6F}" type="sibTrans" cxnId="{E5739024-0C5D-4945-8066-3C781E161E45}">
      <dgm:prSet/>
      <dgm:spPr/>
      <dgm:t>
        <a:bodyPr/>
        <a:lstStyle/>
        <a:p>
          <a:endParaRPr lang="pt-BR"/>
        </a:p>
      </dgm:t>
    </dgm:pt>
    <dgm:pt modelId="{8E1A6E67-D84A-467A-ABF0-DDED906D17E0}" type="parTrans" cxnId="{E5739024-0C5D-4945-8066-3C781E161E45}">
      <dgm:prSet/>
      <dgm:spPr/>
      <dgm:t>
        <a:bodyPr/>
        <a:lstStyle/>
        <a:p>
          <a:endParaRPr lang="pt-BR"/>
        </a:p>
      </dgm:t>
    </dgm:pt>
    <dgm:pt modelId="{E9FCA583-1424-4E31-90E0-817D630F8335}">
      <dgm:prSet/>
      <dgm:spPr/>
      <dgm:t>
        <a:bodyPr/>
        <a:lstStyle/>
        <a:p>
          <a:endParaRPr lang="pt-BR"/>
        </a:p>
      </dgm:t>
    </dgm:pt>
    <dgm:pt modelId="{A377139A-B51C-4C67-97BF-E457EFD4A709}" type="parTrans" cxnId="{A068313B-4C80-486F-AF8D-82897A2F6790}">
      <dgm:prSet/>
      <dgm:spPr/>
      <dgm:t>
        <a:bodyPr/>
        <a:lstStyle/>
        <a:p>
          <a:endParaRPr lang="pt-BR"/>
        </a:p>
      </dgm:t>
    </dgm:pt>
    <dgm:pt modelId="{4A7DAE5B-8803-4994-AFFE-34114263638D}" type="sibTrans" cxnId="{A068313B-4C80-486F-AF8D-82897A2F6790}">
      <dgm:prSet/>
      <dgm:spPr/>
      <dgm:t>
        <a:bodyPr/>
        <a:lstStyle/>
        <a:p>
          <a:endParaRPr lang="pt-BR"/>
        </a:p>
      </dgm:t>
    </dgm:pt>
    <dgm:pt modelId="{B54D7A77-520A-4696-80A5-7D9CCFF1BF1C}">
      <dgm:prSet/>
      <dgm:spPr/>
      <dgm:t>
        <a:bodyPr/>
        <a:lstStyle/>
        <a:p>
          <a:r>
            <a:rPr lang="pt-BR" b="1" cap="small" baseline="0" dirty="0" smtClean="0"/>
            <a:t>Wind Power</a:t>
          </a:r>
          <a:endParaRPr lang="pt-BR" b="1" cap="small" baseline="0" dirty="0"/>
        </a:p>
      </dgm:t>
    </dgm:pt>
    <dgm:pt modelId="{D07530BB-1732-470A-B5AE-37F55BAD9950}" type="parTrans" cxnId="{D7AC0C67-8EDB-40A6-95DC-7F9811AA7F4D}">
      <dgm:prSet/>
      <dgm:spPr/>
      <dgm:t>
        <a:bodyPr/>
        <a:lstStyle/>
        <a:p>
          <a:endParaRPr lang="pt-BR"/>
        </a:p>
      </dgm:t>
    </dgm:pt>
    <dgm:pt modelId="{744B191D-B6BD-4271-B0D5-237D4011F690}" type="sibTrans" cxnId="{D7AC0C67-8EDB-40A6-95DC-7F9811AA7F4D}">
      <dgm:prSet/>
      <dgm:spPr/>
      <dgm:t>
        <a:bodyPr/>
        <a:lstStyle/>
        <a:p>
          <a:endParaRPr lang="pt-BR"/>
        </a:p>
      </dgm:t>
    </dgm:pt>
    <dgm:pt modelId="{A7F0A08C-3974-4316-B0B6-1E30C2317396}" type="pres">
      <dgm:prSet presAssocID="{E5F27DFC-D969-494E-8365-AFB48118B58E}" presName="linearFlow" presStyleCnt="0">
        <dgm:presLayoutVars>
          <dgm:dir/>
          <dgm:animLvl val="lvl"/>
          <dgm:resizeHandles val="exact"/>
        </dgm:presLayoutVars>
      </dgm:prSet>
      <dgm:spPr/>
      <dgm:t>
        <a:bodyPr/>
        <a:lstStyle/>
        <a:p>
          <a:endParaRPr lang="pt-BR"/>
        </a:p>
      </dgm:t>
    </dgm:pt>
    <dgm:pt modelId="{F886BEC0-35AD-4BB3-B047-9FD52E3734AB}" type="pres">
      <dgm:prSet presAssocID="{63694223-E658-4DA5-8EE9-3308467F9BF8}" presName="composite" presStyleCnt="0"/>
      <dgm:spPr/>
    </dgm:pt>
    <dgm:pt modelId="{9B21E578-B6D4-48E2-BB78-2DE460A5BC44}" type="pres">
      <dgm:prSet presAssocID="{63694223-E658-4DA5-8EE9-3308467F9BF8}" presName="parentText" presStyleLbl="alignNode1" presStyleIdx="0" presStyleCnt="5">
        <dgm:presLayoutVars>
          <dgm:chMax val="1"/>
          <dgm:bulletEnabled val="1"/>
        </dgm:presLayoutVars>
      </dgm:prSet>
      <dgm:spPr/>
      <dgm:t>
        <a:bodyPr/>
        <a:lstStyle/>
        <a:p>
          <a:endParaRPr lang="pt-BR"/>
        </a:p>
      </dgm:t>
    </dgm:pt>
    <dgm:pt modelId="{F63335E2-28E3-4743-81F6-6E41B6850061}" type="pres">
      <dgm:prSet presAssocID="{63694223-E658-4DA5-8EE9-3308467F9BF8}" presName="descendantText" presStyleLbl="alignAcc1" presStyleIdx="0" presStyleCnt="5">
        <dgm:presLayoutVars>
          <dgm:bulletEnabled val="1"/>
        </dgm:presLayoutVars>
      </dgm:prSet>
      <dgm:spPr/>
      <dgm:t>
        <a:bodyPr/>
        <a:lstStyle/>
        <a:p>
          <a:endParaRPr lang="pt-BR"/>
        </a:p>
      </dgm:t>
    </dgm:pt>
    <dgm:pt modelId="{0A0CAB95-D6E1-471C-89D6-511C9421A737}" type="pres">
      <dgm:prSet presAssocID="{8D8DBA09-2E1B-47D7-99D7-836E008A8B6F}" presName="sp" presStyleCnt="0"/>
      <dgm:spPr/>
    </dgm:pt>
    <dgm:pt modelId="{3B49C367-1833-477B-B89F-1253C7A826E4}" type="pres">
      <dgm:prSet presAssocID="{9E6B0946-E07F-4440-9EED-99C87A990A55}" presName="composite" presStyleCnt="0"/>
      <dgm:spPr/>
    </dgm:pt>
    <dgm:pt modelId="{323D7906-9390-4A69-8771-4CE2E2CC86D3}" type="pres">
      <dgm:prSet presAssocID="{9E6B0946-E07F-4440-9EED-99C87A990A55}" presName="parentText" presStyleLbl="alignNode1" presStyleIdx="1" presStyleCnt="5">
        <dgm:presLayoutVars>
          <dgm:chMax val="1"/>
          <dgm:bulletEnabled val="1"/>
        </dgm:presLayoutVars>
      </dgm:prSet>
      <dgm:spPr/>
      <dgm:t>
        <a:bodyPr/>
        <a:lstStyle/>
        <a:p>
          <a:endParaRPr lang="pt-BR"/>
        </a:p>
      </dgm:t>
    </dgm:pt>
    <dgm:pt modelId="{912E4B6A-4099-49C7-BAAC-33CABEEED4D1}" type="pres">
      <dgm:prSet presAssocID="{9E6B0946-E07F-4440-9EED-99C87A990A55}" presName="descendantText" presStyleLbl="alignAcc1" presStyleIdx="1" presStyleCnt="5" custLinFactNeighborY="1222">
        <dgm:presLayoutVars>
          <dgm:bulletEnabled val="1"/>
        </dgm:presLayoutVars>
      </dgm:prSet>
      <dgm:spPr/>
      <dgm:t>
        <a:bodyPr/>
        <a:lstStyle/>
        <a:p>
          <a:endParaRPr lang="pt-BR"/>
        </a:p>
      </dgm:t>
    </dgm:pt>
    <dgm:pt modelId="{97C43435-71F1-4FFB-98D2-3BC2F78785FE}" type="pres">
      <dgm:prSet presAssocID="{A7811BA7-7BDC-4372-B785-A295EB4B4C68}" presName="sp" presStyleCnt="0"/>
      <dgm:spPr/>
    </dgm:pt>
    <dgm:pt modelId="{7A2117BD-F0BC-4557-820F-47A72D58598A}" type="pres">
      <dgm:prSet presAssocID="{7B840010-AE5B-4B22-837E-943408D14ACF}" presName="composite" presStyleCnt="0"/>
      <dgm:spPr/>
    </dgm:pt>
    <dgm:pt modelId="{8E5198BC-F379-4200-9D64-38D103A23C5E}" type="pres">
      <dgm:prSet presAssocID="{7B840010-AE5B-4B22-837E-943408D14ACF}" presName="parentText" presStyleLbl="alignNode1" presStyleIdx="2" presStyleCnt="5">
        <dgm:presLayoutVars>
          <dgm:chMax val="1"/>
          <dgm:bulletEnabled val="1"/>
        </dgm:presLayoutVars>
      </dgm:prSet>
      <dgm:spPr/>
      <dgm:t>
        <a:bodyPr/>
        <a:lstStyle/>
        <a:p>
          <a:endParaRPr lang="pt-BR"/>
        </a:p>
      </dgm:t>
    </dgm:pt>
    <dgm:pt modelId="{574BFF82-BAFA-4480-BD29-3F5C81FCF7A0}" type="pres">
      <dgm:prSet presAssocID="{7B840010-AE5B-4B22-837E-943408D14ACF}" presName="descendantText" presStyleLbl="alignAcc1" presStyleIdx="2" presStyleCnt="5" custLinFactNeighborY="-3035">
        <dgm:presLayoutVars>
          <dgm:bulletEnabled val="1"/>
        </dgm:presLayoutVars>
      </dgm:prSet>
      <dgm:spPr/>
      <dgm:t>
        <a:bodyPr/>
        <a:lstStyle/>
        <a:p>
          <a:endParaRPr lang="pt-BR"/>
        </a:p>
      </dgm:t>
    </dgm:pt>
    <dgm:pt modelId="{BC64CB4F-ED0F-4DC3-BE0D-8B592FB415B1}" type="pres">
      <dgm:prSet presAssocID="{E7662C80-BDDD-479B-8675-F4A9D97D3BCA}" presName="sp" presStyleCnt="0"/>
      <dgm:spPr/>
    </dgm:pt>
    <dgm:pt modelId="{2B9A4799-8499-4C04-A92E-B4EDC3AA9219}" type="pres">
      <dgm:prSet presAssocID="{AC3C40BF-6165-4912-8F04-3EA6CAD46132}" presName="composite" presStyleCnt="0"/>
      <dgm:spPr/>
    </dgm:pt>
    <dgm:pt modelId="{3B66E07B-BCEA-4AE9-9922-B6B1BCD238CD}" type="pres">
      <dgm:prSet presAssocID="{AC3C40BF-6165-4912-8F04-3EA6CAD46132}" presName="parentText" presStyleLbl="alignNode1" presStyleIdx="3" presStyleCnt="5">
        <dgm:presLayoutVars>
          <dgm:chMax val="1"/>
          <dgm:bulletEnabled val="1"/>
        </dgm:presLayoutVars>
      </dgm:prSet>
      <dgm:spPr/>
      <dgm:t>
        <a:bodyPr/>
        <a:lstStyle/>
        <a:p>
          <a:endParaRPr lang="pt-BR"/>
        </a:p>
      </dgm:t>
    </dgm:pt>
    <dgm:pt modelId="{0252124E-2875-4E38-B810-1A4D7B3A402C}" type="pres">
      <dgm:prSet presAssocID="{AC3C40BF-6165-4912-8F04-3EA6CAD46132}" presName="descendantText" presStyleLbl="alignAcc1" presStyleIdx="3" presStyleCnt="5">
        <dgm:presLayoutVars>
          <dgm:bulletEnabled val="1"/>
        </dgm:presLayoutVars>
      </dgm:prSet>
      <dgm:spPr/>
      <dgm:t>
        <a:bodyPr/>
        <a:lstStyle/>
        <a:p>
          <a:endParaRPr lang="pt-BR"/>
        </a:p>
      </dgm:t>
    </dgm:pt>
    <dgm:pt modelId="{18C40A0A-E2BD-4A9E-AADA-0C94644072CE}" type="pres">
      <dgm:prSet presAssocID="{B7BCF8CE-B6D9-403A-9C38-5BD0BE8E1E58}" presName="sp" presStyleCnt="0"/>
      <dgm:spPr/>
    </dgm:pt>
    <dgm:pt modelId="{5AD88051-3CA1-4F07-B905-829B86FEA140}" type="pres">
      <dgm:prSet presAssocID="{E9FCA583-1424-4E31-90E0-817D630F8335}" presName="composite" presStyleCnt="0"/>
      <dgm:spPr/>
    </dgm:pt>
    <dgm:pt modelId="{1B4BE07B-6D88-4A33-BECE-492F7DD19CF4}" type="pres">
      <dgm:prSet presAssocID="{E9FCA583-1424-4E31-90E0-817D630F8335}" presName="parentText" presStyleLbl="alignNode1" presStyleIdx="4" presStyleCnt="5">
        <dgm:presLayoutVars>
          <dgm:chMax val="1"/>
          <dgm:bulletEnabled val="1"/>
        </dgm:presLayoutVars>
      </dgm:prSet>
      <dgm:spPr/>
      <dgm:t>
        <a:bodyPr/>
        <a:lstStyle/>
        <a:p>
          <a:endParaRPr lang="pt-BR"/>
        </a:p>
      </dgm:t>
    </dgm:pt>
    <dgm:pt modelId="{0C14508C-D79D-423E-AD4B-05151B38521B}" type="pres">
      <dgm:prSet presAssocID="{E9FCA583-1424-4E31-90E0-817D630F8335}" presName="descendantText" presStyleLbl="alignAcc1" presStyleIdx="4" presStyleCnt="5">
        <dgm:presLayoutVars>
          <dgm:bulletEnabled val="1"/>
        </dgm:presLayoutVars>
      </dgm:prSet>
      <dgm:spPr/>
      <dgm:t>
        <a:bodyPr/>
        <a:lstStyle/>
        <a:p>
          <a:endParaRPr lang="pt-BR"/>
        </a:p>
      </dgm:t>
    </dgm:pt>
  </dgm:ptLst>
  <dgm:cxnLst>
    <dgm:cxn modelId="{4BDDD70B-5AA7-48BF-B1AA-9EF5FBA5D9A8}" type="presOf" srcId="{B54D7A77-520A-4696-80A5-7D9CCFF1BF1C}" destId="{0C14508C-D79D-423E-AD4B-05151B38521B}" srcOrd="0" destOrd="0" presId="urn:microsoft.com/office/officeart/2005/8/layout/chevron2"/>
    <dgm:cxn modelId="{365C49EE-2297-4983-925A-999FE0F7E8F5}" type="presOf" srcId="{E5F27DFC-D969-494E-8365-AFB48118B58E}" destId="{A7F0A08C-3974-4316-B0B6-1E30C2317396}" srcOrd="0" destOrd="0" presId="urn:microsoft.com/office/officeart/2005/8/layout/chevron2"/>
    <dgm:cxn modelId="{64945323-ADE2-4510-A904-33FD4C4D1C0B}" type="presOf" srcId="{AC3C40BF-6165-4912-8F04-3EA6CAD46132}" destId="{3B66E07B-BCEA-4AE9-9922-B6B1BCD238CD}" srcOrd="0" destOrd="0" presId="urn:microsoft.com/office/officeart/2005/8/layout/chevron2"/>
    <dgm:cxn modelId="{484776AB-564F-42BD-A337-C29F7B12190A}" srcId="{E5F27DFC-D969-494E-8365-AFB48118B58E}" destId="{AC3C40BF-6165-4912-8F04-3EA6CAD46132}" srcOrd="3" destOrd="0" parTransId="{C9CF2D3B-4AA0-465E-A547-F4D9FFE6A623}" sibTransId="{B7BCF8CE-B6D9-403A-9C38-5BD0BE8E1E58}"/>
    <dgm:cxn modelId="{ECDA0E29-6D86-483A-A431-EE213B43E5C0}" type="presOf" srcId="{63694223-E658-4DA5-8EE9-3308467F9BF8}" destId="{9B21E578-B6D4-48E2-BB78-2DE460A5BC44}" srcOrd="0" destOrd="0" presId="urn:microsoft.com/office/officeart/2005/8/layout/chevron2"/>
    <dgm:cxn modelId="{CC19BD19-7F02-4F3D-B152-637DC05F4F84}" srcId="{E5F27DFC-D969-494E-8365-AFB48118B58E}" destId="{7B840010-AE5B-4B22-837E-943408D14ACF}" srcOrd="2" destOrd="0" parTransId="{58334205-9B87-4CED-9E4A-67ED9401A10D}" sibTransId="{E7662C80-BDDD-479B-8675-F4A9D97D3BCA}"/>
    <dgm:cxn modelId="{B4E2C7DC-17A3-4B94-9206-B8D603D4B17B}" srcId="{9E6B0946-E07F-4440-9EED-99C87A990A55}" destId="{E709755D-BB1C-4F36-ABB3-3BD0CA0089DF}" srcOrd="0" destOrd="0" parTransId="{EA8AAD1D-6E7D-4984-9265-E5695077BB33}" sibTransId="{C441549E-8875-4116-9ADF-0B02FD1D519B}"/>
    <dgm:cxn modelId="{C4912984-96E3-4A3C-8BF3-0620D42C2C43}" type="presOf" srcId="{E9FCA583-1424-4E31-90E0-817D630F8335}" destId="{1B4BE07B-6D88-4A33-BECE-492F7DD19CF4}" srcOrd="0" destOrd="0" presId="urn:microsoft.com/office/officeart/2005/8/layout/chevron2"/>
    <dgm:cxn modelId="{A068313B-4C80-486F-AF8D-82897A2F6790}" srcId="{E5F27DFC-D969-494E-8365-AFB48118B58E}" destId="{E9FCA583-1424-4E31-90E0-817D630F8335}" srcOrd="4" destOrd="0" parTransId="{A377139A-B51C-4C67-97BF-E457EFD4A709}" sibTransId="{4A7DAE5B-8803-4994-AFFE-34114263638D}"/>
    <dgm:cxn modelId="{872F9619-F6B0-45C5-A0B6-092BCA03BFBD}" type="presOf" srcId="{324965CB-506A-4409-9BBB-843C97F2C695}" destId="{574BFF82-BAFA-4480-BD29-3F5C81FCF7A0}" srcOrd="0" destOrd="0" presId="urn:microsoft.com/office/officeart/2005/8/layout/chevron2"/>
    <dgm:cxn modelId="{BBFFED9C-02CF-4365-B5A3-2F5287C65353}" type="presOf" srcId="{9E6B0946-E07F-4440-9EED-99C87A990A55}" destId="{323D7906-9390-4A69-8771-4CE2E2CC86D3}" srcOrd="0" destOrd="0" presId="urn:microsoft.com/office/officeart/2005/8/layout/chevron2"/>
    <dgm:cxn modelId="{FD3EA939-F35A-43FF-8BA7-E4D538597E0A}" type="presOf" srcId="{7B840010-AE5B-4B22-837E-943408D14ACF}" destId="{8E5198BC-F379-4200-9D64-38D103A23C5E}" srcOrd="0" destOrd="0" presId="urn:microsoft.com/office/officeart/2005/8/layout/chevron2"/>
    <dgm:cxn modelId="{4B367461-FA4D-4C3B-99C0-A1D5EDDF442A}" srcId="{7B840010-AE5B-4B22-837E-943408D14ACF}" destId="{324965CB-506A-4409-9BBB-843C97F2C695}" srcOrd="0" destOrd="0" parTransId="{1153499C-2365-42F8-A2F3-ACDA88ADC927}" sibTransId="{65F4D135-34AA-4C63-87EC-290256C6B5BD}"/>
    <dgm:cxn modelId="{5BD659E1-CEA0-4F45-BB91-C55D05A1737D}" srcId="{E5F27DFC-D969-494E-8365-AFB48118B58E}" destId="{9E6B0946-E07F-4440-9EED-99C87A990A55}" srcOrd="1" destOrd="0" parTransId="{6494F887-0E74-42A9-940C-7ED8411A09F1}" sibTransId="{A7811BA7-7BDC-4372-B785-A295EB4B4C68}"/>
    <dgm:cxn modelId="{3407BD0A-5617-4799-B74D-1FDA6831BE9F}" type="presOf" srcId="{E6A06240-3F03-49AD-AC2F-85298B5A8B38}" destId="{0252124E-2875-4E38-B810-1A4D7B3A402C}" srcOrd="0" destOrd="0" presId="urn:microsoft.com/office/officeart/2005/8/layout/chevron2"/>
    <dgm:cxn modelId="{8AF9E8CD-ADA8-437D-84CC-AF96FFA9C51F}" type="presOf" srcId="{042DB6F4-22E4-473A-B2C8-CDA3B0A4FB27}" destId="{F63335E2-28E3-4743-81F6-6E41B6850061}" srcOrd="0" destOrd="0" presId="urn:microsoft.com/office/officeart/2005/8/layout/chevron2"/>
    <dgm:cxn modelId="{EF3BC540-0997-47CB-8618-B701B2D99E07}" srcId="{63694223-E658-4DA5-8EE9-3308467F9BF8}" destId="{042DB6F4-22E4-473A-B2C8-CDA3B0A4FB27}" srcOrd="0" destOrd="0" parTransId="{AD7A4B72-D197-4EDD-AA35-658CB90BC033}" sibTransId="{6AA6D658-28C7-4839-835C-DAA640377D7E}"/>
    <dgm:cxn modelId="{E5739024-0C5D-4945-8066-3C781E161E45}" srcId="{E5F27DFC-D969-494E-8365-AFB48118B58E}" destId="{63694223-E658-4DA5-8EE9-3308467F9BF8}" srcOrd="0" destOrd="0" parTransId="{8E1A6E67-D84A-467A-ABF0-DDED906D17E0}" sibTransId="{8D8DBA09-2E1B-47D7-99D7-836E008A8B6F}"/>
    <dgm:cxn modelId="{D7AC0C67-8EDB-40A6-95DC-7F9811AA7F4D}" srcId="{E9FCA583-1424-4E31-90E0-817D630F8335}" destId="{B54D7A77-520A-4696-80A5-7D9CCFF1BF1C}" srcOrd="0" destOrd="0" parTransId="{D07530BB-1732-470A-B5AE-37F55BAD9950}" sibTransId="{744B191D-B6BD-4271-B0D5-237D4011F690}"/>
    <dgm:cxn modelId="{B8A4828B-7C33-4C50-AB63-43F3E4EADF6A}" type="presOf" srcId="{E709755D-BB1C-4F36-ABB3-3BD0CA0089DF}" destId="{912E4B6A-4099-49C7-BAAC-33CABEEED4D1}" srcOrd="0" destOrd="0" presId="urn:microsoft.com/office/officeart/2005/8/layout/chevron2"/>
    <dgm:cxn modelId="{9C3A5763-7C9A-43F8-B0B7-E470CE193168}" srcId="{AC3C40BF-6165-4912-8F04-3EA6CAD46132}" destId="{E6A06240-3F03-49AD-AC2F-85298B5A8B38}" srcOrd="0" destOrd="0" parTransId="{3FC71BF1-B649-4BED-8C46-50C0A95F337E}" sibTransId="{80D760AC-2D9B-418F-B589-3E83E71873FB}"/>
    <dgm:cxn modelId="{451D9660-1454-4614-AE2E-2AB16401B30D}" type="presParOf" srcId="{A7F0A08C-3974-4316-B0B6-1E30C2317396}" destId="{F886BEC0-35AD-4BB3-B047-9FD52E3734AB}" srcOrd="0" destOrd="0" presId="urn:microsoft.com/office/officeart/2005/8/layout/chevron2"/>
    <dgm:cxn modelId="{88A323A0-D9DF-4ECE-9A64-B79E6EDFB1E9}" type="presParOf" srcId="{F886BEC0-35AD-4BB3-B047-9FD52E3734AB}" destId="{9B21E578-B6D4-48E2-BB78-2DE460A5BC44}" srcOrd="0" destOrd="0" presId="urn:microsoft.com/office/officeart/2005/8/layout/chevron2"/>
    <dgm:cxn modelId="{16CB642D-5B10-47DD-974D-80A4CCBA810E}" type="presParOf" srcId="{F886BEC0-35AD-4BB3-B047-9FD52E3734AB}" destId="{F63335E2-28E3-4743-81F6-6E41B6850061}" srcOrd="1" destOrd="0" presId="urn:microsoft.com/office/officeart/2005/8/layout/chevron2"/>
    <dgm:cxn modelId="{FC50E0BA-94D6-454A-8553-EF49BF2C831C}" type="presParOf" srcId="{A7F0A08C-3974-4316-B0B6-1E30C2317396}" destId="{0A0CAB95-D6E1-471C-89D6-511C9421A737}" srcOrd="1" destOrd="0" presId="urn:microsoft.com/office/officeart/2005/8/layout/chevron2"/>
    <dgm:cxn modelId="{ACC2CAC8-3A59-4338-8CD7-4F7F9A6D730E}" type="presParOf" srcId="{A7F0A08C-3974-4316-B0B6-1E30C2317396}" destId="{3B49C367-1833-477B-B89F-1253C7A826E4}" srcOrd="2" destOrd="0" presId="urn:microsoft.com/office/officeart/2005/8/layout/chevron2"/>
    <dgm:cxn modelId="{E50790A3-D192-4769-8E69-1D7D9D1D3BF0}" type="presParOf" srcId="{3B49C367-1833-477B-B89F-1253C7A826E4}" destId="{323D7906-9390-4A69-8771-4CE2E2CC86D3}" srcOrd="0" destOrd="0" presId="urn:microsoft.com/office/officeart/2005/8/layout/chevron2"/>
    <dgm:cxn modelId="{A2C4AD81-3901-4D45-ABD6-3452FC0A765F}" type="presParOf" srcId="{3B49C367-1833-477B-B89F-1253C7A826E4}" destId="{912E4B6A-4099-49C7-BAAC-33CABEEED4D1}" srcOrd="1" destOrd="0" presId="urn:microsoft.com/office/officeart/2005/8/layout/chevron2"/>
    <dgm:cxn modelId="{A3ED942F-B3A9-43B6-9ED3-4949905EBED5}" type="presParOf" srcId="{A7F0A08C-3974-4316-B0B6-1E30C2317396}" destId="{97C43435-71F1-4FFB-98D2-3BC2F78785FE}" srcOrd="3" destOrd="0" presId="urn:microsoft.com/office/officeart/2005/8/layout/chevron2"/>
    <dgm:cxn modelId="{A410DCA8-66C1-4642-8DDE-53DC819D647C}" type="presParOf" srcId="{A7F0A08C-3974-4316-B0B6-1E30C2317396}" destId="{7A2117BD-F0BC-4557-820F-47A72D58598A}" srcOrd="4" destOrd="0" presId="urn:microsoft.com/office/officeart/2005/8/layout/chevron2"/>
    <dgm:cxn modelId="{8EC44464-370F-4D79-B346-D2CDB7F703D1}" type="presParOf" srcId="{7A2117BD-F0BC-4557-820F-47A72D58598A}" destId="{8E5198BC-F379-4200-9D64-38D103A23C5E}" srcOrd="0" destOrd="0" presId="urn:microsoft.com/office/officeart/2005/8/layout/chevron2"/>
    <dgm:cxn modelId="{83C02E87-30FE-4B6F-BB04-CA37E988A995}" type="presParOf" srcId="{7A2117BD-F0BC-4557-820F-47A72D58598A}" destId="{574BFF82-BAFA-4480-BD29-3F5C81FCF7A0}" srcOrd="1" destOrd="0" presId="urn:microsoft.com/office/officeart/2005/8/layout/chevron2"/>
    <dgm:cxn modelId="{7CB8D9FF-C02E-46EC-AA93-BE6F77F8CFC1}" type="presParOf" srcId="{A7F0A08C-3974-4316-B0B6-1E30C2317396}" destId="{BC64CB4F-ED0F-4DC3-BE0D-8B592FB415B1}" srcOrd="5" destOrd="0" presId="urn:microsoft.com/office/officeart/2005/8/layout/chevron2"/>
    <dgm:cxn modelId="{AD58FAAF-7687-4F4D-B56D-DBD7283B5E5F}" type="presParOf" srcId="{A7F0A08C-3974-4316-B0B6-1E30C2317396}" destId="{2B9A4799-8499-4C04-A92E-B4EDC3AA9219}" srcOrd="6" destOrd="0" presId="urn:microsoft.com/office/officeart/2005/8/layout/chevron2"/>
    <dgm:cxn modelId="{75498DD6-7787-4585-B580-3CAB48B0E253}" type="presParOf" srcId="{2B9A4799-8499-4C04-A92E-B4EDC3AA9219}" destId="{3B66E07B-BCEA-4AE9-9922-B6B1BCD238CD}" srcOrd="0" destOrd="0" presId="urn:microsoft.com/office/officeart/2005/8/layout/chevron2"/>
    <dgm:cxn modelId="{EC657F0E-E903-4D56-8266-07CC6DCFE04E}" type="presParOf" srcId="{2B9A4799-8499-4C04-A92E-B4EDC3AA9219}" destId="{0252124E-2875-4E38-B810-1A4D7B3A402C}" srcOrd="1" destOrd="0" presId="urn:microsoft.com/office/officeart/2005/8/layout/chevron2"/>
    <dgm:cxn modelId="{D11A3925-0455-4F2E-899B-597098F46D72}" type="presParOf" srcId="{A7F0A08C-3974-4316-B0B6-1E30C2317396}" destId="{18C40A0A-E2BD-4A9E-AADA-0C94644072CE}" srcOrd="7" destOrd="0" presId="urn:microsoft.com/office/officeart/2005/8/layout/chevron2"/>
    <dgm:cxn modelId="{CF778CF0-5B44-4732-9368-F990FA8D2090}" type="presParOf" srcId="{A7F0A08C-3974-4316-B0B6-1E30C2317396}" destId="{5AD88051-3CA1-4F07-B905-829B86FEA140}" srcOrd="8" destOrd="0" presId="urn:microsoft.com/office/officeart/2005/8/layout/chevron2"/>
    <dgm:cxn modelId="{AB2CCFD4-6345-4D9C-8C62-F4CC722AFDC5}" type="presParOf" srcId="{5AD88051-3CA1-4F07-B905-829B86FEA140}" destId="{1B4BE07B-6D88-4A33-BECE-492F7DD19CF4}" srcOrd="0" destOrd="0" presId="urn:microsoft.com/office/officeart/2005/8/layout/chevron2"/>
    <dgm:cxn modelId="{62D68CA6-4754-4C8D-8E0C-DC17037C9763}" type="presParOf" srcId="{5AD88051-3CA1-4F07-B905-829B86FEA140}" destId="{0C14508C-D79D-423E-AD4B-05151B38521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CEAAC-F616-4E1A-95B0-599A01ECB79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pt-BR"/>
        </a:p>
      </dgm:t>
    </dgm:pt>
    <dgm:pt modelId="{7DEA7788-153C-487B-ACB3-E1CE176AE4B3}">
      <dgm:prSet phldrT="[Text]" custT="1"/>
      <dgm:spPr/>
      <dgm:t>
        <a:bodyPr/>
        <a:lstStyle/>
        <a:p>
          <a:r>
            <a:rPr lang="en-US" sz="3000" noProof="0" dirty="0" smtClean="0"/>
            <a:t>First Phase</a:t>
          </a:r>
          <a:endParaRPr lang="en-US" sz="3000" noProof="0" dirty="0"/>
        </a:p>
      </dgm:t>
    </dgm:pt>
    <dgm:pt modelId="{B0BDA917-3624-49F0-B1C2-719B994A7420}" type="parTrans" cxnId="{E6AC78E8-BB5F-4C00-A2D3-80CB9BAAFBB6}">
      <dgm:prSet/>
      <dgm:spPr/>
      <dgm:t>
        <a:bodyPr/>
        <a:lstStyle/>
        <a:p>
          <a:endParaRPr lang="pt-BR"/>
        </a:p>
      </dgm:t>
    </dgm:pt>
    <dgm:pt modelId="{2956337C-DF0E-437A-BE76-6FEACF7E91B4}" type="sibTrans" cxnId="{E6AC78E8-BB5F-4C00-A2D3-80CB9BAAFBB6}">
      <dgm:prSet/>
      <dgm:spPr/>
      <dgm:t>
        <a:bodyPr/>
        <a:lstStyle/>
        <a:p>
          <a:endParaRPr lang="pt-BR"/>
        </a:p>
      </dgm:t>
    </dgm:pt>
    <dgm:pt modelId="{2BE51A93-B06F-4CCB-B986-69A1680CA701}">
      <dgm:prSet phldrT="[Text]"/>
      <dgm:spPr/>
      <dgm:t>
        <a:bodyPr/>
        <a:lstStyle/>
        <a:p>
          <a:r>
            <a:rPr lang="en-US" noProof="0" smtClean="0"/>
            <a:t>Implementation of a capacity of 3,300 MW</a:t>
          </a:r>
          <a:endParaRPr lang="en-US" noProof="0"/>
        </a:p>
      </dgm:t>
    </dgm:pt>
    <dgm:pt modelId="{BE05A5EE-DC6F-40E7-959D-DC45285A3BBC}" type="parTrans" cxnId="{12D3D43C-5A07-43F1-BDD2-264A6B119B88}">
      <dgm:prSet/>
      <dgm:spPr/>
      <dgm:t>
        <a:bodyPr/>
        <a:lstStyle/>
        <a:p>
          <a:endParaRPr lang="pt-BR"/>
        </a:p>
      </dgm:t>
    </dgm:pt>
    <dgm:pt modelId="{D4BF2F60-4ACE-48F3-8E04-DC0719BE6CA2}" type="sibTrans" cxnId="{12D3D43C-5A07-43F1-BDD2-264A6B119B88}">
      <dgm:prSet/>
      <dgm:spPr/>
      <dgm:t>
        <a:bodyPr/>
        <a:lstStyle/>
        <a:p>
          <a:endParaRPr lang="pt-BR"/>
        </a:p>
      </dgm:t>
    </dgm:pt>
    <dgm:pt modelId="{24587816-2E62-4633-9837-C4DE56182A32}">
      <dgm:prSet phldrT="[Text]" custT="1"/>
      <dgm:spPr/>
      <dgm:t>
        <a:bodyPr/>
        <a:lstStyle/>
        <a:p>
          <a:r>
            <a:rPr lang="en-US" sz="3000" noProof="0" dirty="0" smtClean="0"/>
            <a:t>Second  Phase</a:t>
          </a:r>
          <a:endParaRPr lang="en-US" sz="3000" noProof="0" dirty="0"/>
        </a:p>
      </dgm:t>
    </dgm:pt>
    <dgm:pt modelId="{CFC65B54-0B83-4FBD-BD61-626C0A7C5A46}" type="parTrans" cxnId="{A4788602-2840-49C6-9AB8-9EDA94DF8A65}">
      <dgm:prSet/>
      <dgm:spPr/>
      <dgm:t>
        <a:bodyPr/>
        <a:lstStyle/>
        <a:p>
          <a:endParaRPr lang="pt-BR"/>
        </a:p>
      </dgm:t>
    </dgm:pt>
    <dgm:pt modelId="{AF1FAB79-16C4-4621-9859-DFF3B3E27B86}" type="sibTrans" cxnId="{A4788602-2840-49C6-9AB8-9EDA94DF8A65}">
      <dgm:prSet/>
      <dgm:spPr/>
      <dgm:t>
        <a:bodyPr/>
        <a:lstStyle/>
        <a:p>
          <a:endParaRPr lang="pt-BR"/>
        </a:p>
      </dgm:t>
    </dgm:pt>
    <dgm:pt modelId="{7D4D084C-0B87-4FEC-97CA-B1E91EAF2FDB}">
      <dgm:prSet phldrT="[Text]" custT="1"/>
      <dgm:spPr/>
      <dgm:t>
        <a:bodyPr/>
        <a:lstStyle/>
        <a:p>
          <a:r>
            <a:rPr lang="en-US" sz="1600" dirty="0" smtClean="0"/>
            <a:t> Until 2022, Biomass, Wind and PCHs shall correspond to 10% of the annual </a:t>
          </a:r>
          <a:r>
            <a:rPr lang="en-US" sz="1600" noProof="0" dirty="0" smtClean="0"/>
            <a:t>consume</a:t>
          </a:r>
          <a:r>
            <a:rPr lang="en-US" sz="1600" dirty="0" smtClean="0"/>
            <a:t> of electric energy in Brazil</a:t>
          </a:r>
          <a:endParaRPr lang="en-US" sz="1600" dirty="0"/>
        </a:p>
      </dgm:t>
    </dgm:pt>
    <dgm:pt modelId="{BA81E40D-3CCB-485E-A3AA-1E2A19DBFDE1}" type="parTrans" cxnId="{EA277020-93DC-44F9-9D62-BECCA33CDCEF}">
      <dgm:prSet/>
      <dgm:spPr/>
      <dgm:t>
        <a:bodyPr/>
        <a:lstStyle/>
        <a:p>
          <a:endParaRPr lang="pt-BR"/>
        </a:p>
      </dgm:t>
    </dgm:pt>
    <dgm:pt modelId="{F0FD0BB0-48F8-4037-8822-A6FAA4F6EDA2}" type="sibTrans" cxnId="{EA277020-93DC-44F9-9D62-BECCA33CDCEF}">
      <dgm:prSet/>
      <dgm:spPr/>
      <dgm:t>
        <a:bodyPr/>
        <a:lstStyle/>
        <a:p>
          <a:endParaRPr lang="pt-BR"/>
        </a:p>
      </dgm:t>
    </dgm:pt>
    <dgm:pt modelId="{275D79E0-8B8D-45B8-B905-55F581252881}">
      <dgm:prSet/>
      <dgm:spPr/>
      <dgm:t>
        <a:bodyPr/>
        <a:lstStyle/>
        <a:p>
          <a:r>
            <a:rPr lang="en-US" noProof="0" dirty="0" smtClean="0"/>
            <a:t>Autonomous Independent Producer - 60% of plants equipment shall be produced in Brazil</a:t>
          </a:r>
          <a:endParaRPr lang="en-US" noProof="0" dirty="0"/>
        </a:p>
      </dgm:t>
    </dgm:pt>
    <dgm:pt modelId="{0FAD6DCD-A552-43B7-B80F-6DE6A9403C2A}" type="parTrans" cxnId="{525FAD32-9A29-47F2-8D71-4DA24801A880}">
      <dgm:prSet/>
      <dgm:spPr/>
      <dgm:t>
        <a:bodyPr/>
        <a:lstStyle/>
        <a:p>
          <a:endParaRPr lang="pt-BR"/>
        </a:p>
      </dgm:t>
    </dgm:pt>
    <dgm:pt modelId="{778E9CFC-AA3F-4775-BB44-6A962E7F15CC}" type="sibTrans" cxnId="{525FAD32-9A29-47F2-8D71-4DA24801A880}">
      <dgm:prSet/>
      <dgm:spPr/>
      <dgm:t>
        <a:bodyPr/>
        <a:lstStyle/>
        <a:p>
          <a:endParaRPr lang="pt-BR"/>
        </a:p>
      </dgm:t>
    </dgm:pt>
    <dgm:pt modelId="{C935EF92-E242-4A81-9B2E-5764461978CE}">
      <dgm:prSet/>
      <dgm:spPr/>
      <dgm:t>
        <a:bodyPr/>
        <a:lstStyle/>
        <a:p>
          <a:r>
            <a:rPr lang="en-US" noProof="0" dirty="0" smtClean="0"/>
            <a:t>Autonomous Independent Producer - 90% of plants’ equipment shall be produced in Brazil</a:t>
          </a:r>
          <a:endParaRPr lang="en-US" noProof="0" dirty="0"/>
        </a:p>
      </dgm:t>
    </dgm:pt>
    <dgm:pt modelId="{5BA8E584-958B-497C-B350-062BE196EA47}" type="parTrans" cxnId="{1EFFC7CA-5147-4608-8DBF-D88DE8AF4BE5}">
      <dgm:prSet/>
      <dgm:spPr/>
      <dgm:t>
        <a:bodyPr/>
        <a:lstStyle/>
        <a:p>
          <a:endParaRPr lang="pt-BR"/>
        </a:p>
      </dgm:t>
    </dgm:pt>
    <dgm:pt modelId="{6017A9CF-AD5B-48DD-B7C3-FF644F0D1DC4}" type="sibTrans" cxnId="{1EFFC7CA-5147-4608-8DBF-D88DE8AF4BE5}">
      <dgm:prSet/>
      <dgm:spPr/>
      <dgm:t>
        <a:bodyPr/>
        <a:lstStyle/>
        <a:p>
          <a:endParaRPr lang="pt-BR"/>
        </a:p>
      </dgm:t>
    </dgm:pt>
    <dgm:pt modelId="{9AFA2054-C9D2-472A-AF69-708EC7514CE9}" type="pres">
      <dgm:prSet presAssocID="{CF9CEAAC-F616-4E1A-95B0-599A01ECB798}" presName="diagram" presStyleCnt="0">
        <dgm:presLayoutVars>
          <dgm:chPref val="1"/>
          <dgm:dir/>
          <dgm:animOne val="branch"/>
          <dgm:animLvl val="lvl"/>
          <dgm:resizeHandles/>
        </dgm:presLayoutVars>
      </dgm:prSet>
      <dgm:spPr/>
      <dgm:t>
        <a:bodyPr/>
        <a:lstStyle/>
        <a:p>
          <a:endParaRPr lang="pt-BR"/>
        </a:p>
      </dgm:t>
    </dgm:pt>
    <dgm:pt modelId="{5F333BC1-F1AC-4D71-9902-60B6E8AFE590}" type="pres">
      <dgm:prSet presAssocID="{7DEA7788-153C-487B-ACB3-E1CE176AE4B3}" presName="root" presStyleCnt="0"/>
      <dgm:spPr/>
    </dgm:pt>
    <dgm:pt modelId="{D74C1779-B226-4326-AE86-576924FA3C92}" type="pres">
      <dgm:prSet presAssocID="{7DEA7788-153C-487B-ACB3-E1CE176AE4B3}" presName="rootComposite" presStyleCnt="0"/>
      <dgm:spPr/>
    </dgm:pt>
    <dgm:pt modelId="{8054D252-D192-49DF-9758-E54A85636D88}" type="pres">
      <dgm:prSet presAssocID="{7DEA7788-153C-487B-ACB3-E1CE176AE4B3}" presName="rootText" presStyleLbl="node1" presStyleIdx="0" presStyleCnt="2" custLinFactNeighborX="-17850"/>
      <dgm:spPr/>
      <dgm:t>
        <a:bodyPr/>
        <a:lstStyle/>
        <a:p>
          <a:endParaRPr lang="pt-BR"/>
        </a:p>
      </dgm:t>
    </dgm:pt>
    <dgm:pt modelId="{AD085266-1962-4044-84D7-B5381F083FF5}" type="pres">
      <dgm:prSet presAssocID="{7DEA7788-153C-487B-ACB3-E1CE176AE4B3}" presName="rootConnector" presStyleLbl="node1" presStyleIdx="0" presStyleCnt="2"/>
      <dgm:spPr/>
      <dgm:t>
        <a:bodyPr/>
        <a:lstStyle/>
        <a:p>
          <a:endParaRPr lang="pt-BR"/>
        </a:p>
      </dgm:t>
    </dgm:pt>
    <dgm:pt modelId="{83B12067-2926-4E3C-B3AE-0C4575BC7C3E}" type="pres">
      <dgm:prSet presAssocID="{7DEA7788-153C-487B-ACB3-E1CE176AE4B3}" presName="childShape" presStyleCnt="0"/>
      <dgm:spPr/>
    </dgm:pt>
    <dgm:pt modelId="{68B46297-5FAD-44BB-9BE1-5A8C6FED46C6}" type="pres">
      <dgm:prSet presAssocID="{BE05A5EE-DC6F-40E7-959D-DC45285A3BBC}" presName="Name13" presStyleLbl="parChTrans1D2" presStyleIdx="0" presStyleCnt="4"/>
      <dgm:spPr/>
      <dgm:t>
        <a:bodyPr/>
        <a:lstStyle/>
        <a:p>
          <a:endParaRPr lang="pt-BR"/>
        </a:p>
      </dgm:t>
    </dgm:pt>
    <dgm:pt modelId="{EAACD7FC-B1C7-4A55-8338-AC193494C828}" type="pres">
      <dgm:prSet presAssocID="{2BE51A93-B06F-4CCB-B986-69A1680CA701}" presName="childText" presStyleLbl="bgAcc1" presStyleIdx="0" presStyleCnt="4" custLinFactNeighborX="-22287">
        <dgm:presLayoutVars>
          <dgm:bulletEnabled val="1"/>
        </dgm:presLayoutVars>
      </dgm:prSet>
      <dgm:spPr/>
      <dgm:t>
        <a:bodyPr/>
        <a:lstStyle/>
        <a:p>
          <a:endParaRPr lang="pt-BR"/>
        </a:p>
      </dgm:t>
    </dgm:pt>
    <dgm:pt modelId="{195D04B1-A712-4D0A-93FA-E208323FD893}" type="pres">
      <dgm:prSet presAssocID="{0FAD6DCD-A552-43B7-B80F-6DE6A9403C2A}" presName="Name13" presStyleLbl="parChTrans1D2" presStyleIdx="1" presStyleCnt="4"/>
      <dgm:spPr/>
      <dgm:t>
        <a:bodyPr/>
        <a:lstStyle/>
        <a:p>
          <a:endParaRPr lang="pt-BR"/>
        </a:p>
      </dgm:t>
    </dgm:pt>
    <dgm:pt modelId="{37CA645A-E524-4FC6-A328-E603E69AB28B}" type="pres">
      <dgm:prSet presAssocID="{275D79E0-8B8D-45B8-B905-55F581252881}" presName="childText" presStyleLbl="bgAcc1" presStyleIdx="1" presStyleCnt="4" custLinFactNeighborX="-22287">
        <dgm:presLayoutVars>
          <dgm:bulletEnabled val="1"/>
        </dgm:presLayoutVars>
      </dgm:prSet>
      <dgm:spPr/>
      <dgm:t>
        <a:bodyPr/>
        <a:lstStyle/>
        <a:p>
          <a:endParaRPr lang="pt-BR"/>
        </a:p>
      </dgm:t>
    </dgm:pt>
    <dgm:pt modelId="{A9C8968D-EEAB-4ED6-9459-43DD8DABF11D}" type="pres">
      <dgm:prSet presAssocID="{24587816-2E62-4633-9837-C4DE56182A32}" presName="root" presStyleCnt="0"/>
      <dgm:spPr/>
    </dgm:pt>
    <dgm:pt modelId="{E1589AC5-69B1-48F5-8A88-D17CC3C29B74}" type="pres">
      <dgm:prSet presAssocID="{24587816-2E62-4633-9837-C4DE56182A32}" presName="rootComposite" presStyleCnt="0"/>
      <dgm:spPr/>
    </dgm:pt>
    <dgm:pt modelId="{A6F9B5CC-B52C-433C-8A02-BDAAF50E4DAC}" type="pres">
      <dgm:prSet presAssocID="{24587816-2E62-4633-9837-C4DE56182A32}" presName="rootText" presStyleLbl="node1" presStyleIdx="1" presStyleCnt="2" custLinFactNeighborX="-7460"/>
      <dgm:spPr/>
      <dgm:t>
        <a:bodyPr/>
        <a:lstStyle/>
        <a:p>
          <a:endParaRPr lang="pt-BR"/>
        </a:p>
      </dgm:t>
    </dgm:pt>
    <dgm:pt modelId="{3B7067EE-AE15-477B-A9FF-6A504D3C09E8}" type="pres">
      <dgm:prSet presAssocID="{24587816-2E62-4633-9837-C4DE56182A32}" presName="rootConnector" presStyleLbl="node1" presStyleIdx="1" presStyleCnt="2"/>
      <dgm:spPr/>
      <dgm:t>
        <a:bodyPr/>
        <a:lstStyle/>
        <a:p>
          <a:endParaRPr lang="pt-BR"/>
        </a:p>
      </dgm:t>
    </dgm:pt>
    <dgm:pt modelId="{8D0294EE-5251-454D-B56C-008692FA925A}" type="pres">
      <dgm:prSet presAssocID="{24587816-2E62-4633-9837-C4DE56182A32}" presName="childShape" presStyleCnt="0"/>
      <dgm:spPr/>
    </dgm:pt>
    <dgm:pt modelId="{82B8BABC-8C80-40AD-978D-2B9275AF49C5}" type="pres">
      <dgm:prSet presAssocID="{BA81E40D-3CCB-485E-A3AA-1E2A19DBFDE1}" presName="Name13" presStyleLbl="parChTrans1D2" presStyleIdx="2" presStyleCnt="4"/>
      <dgm:spPr/>
      <dgm:t>
        <a:bodyPr/>
        <a:lstStyle/>
        <a:p>
          <a:endParaRPr lang="pt-BR"/>
        </a:p>
      </dgm:t>
    </dgm:pt>
    <dgm:pt modelId="{FBA3D2CB-8673-440A-ACE6-C02758DA4B4D}" type="pres">
      <dgm:prSet presAssocID="{7D4D084C-0B87-4FEC-97CA-B1E91EAF2FDB}" presName="childText" presStyleLbl="bgAcc1" presStyleIdx="2" presStyleCnt="4" custLinFactNeighborX="-9320">
        <dgm:presLayoutVars>
          <dgm:bulletEnabled val="1"/>
        </dgm:presLayoutVars>
      </dgm:prSet>
      <dgm:spPr/>
      <dgm:t>
        <a:bodyPr/>
        <a:lstStyle/>
        <a:p>
          <a:endParaRPr lang="pt-BR"/>
        </a:p>
      </dgm:t>
    </dgm:pt>
    <dgm:pt modelId="{462AA616-D2A0-4999-BE5C-36694BF63ADC}" type="pres">
      <dgm:prSet presAssocID="{5BA8E584-958B-497C-B350-062BE196EA47}" presName="Name13" presStyleLbl="parChTrans1D2" presStyleIdx="3" presStyleCnt="4"/>
      <dgm:spPr/>
      <dgm:t>
        <a:bodyPr/>
        <a:lstStyle/>
        <a:p>
          <a:endParaRPr lang="pt-BR"/>
        </a:p>
      </dgm:t>
    </dgm:pt>
    <dgm:pt modelId="{C7B0654D-03BD-4B07-9A2A-3DC0692FEBDC}" type="pres">
      <dgm:prSet presAssocID="{C935EF92-E242-4A81-9B2E-5764461978CE}" presName="childText" presStyleLbl="bgAcc1" presStyleIdx="3" presStyleCnt="4" custLinFactNeighborX="-9320">
        <dgm:presLayoutVars>
          <dgm:bulletEnabled val="1"/>
        </dgm:presLayoutVars>
      </dgm:prSet>
      <dgm:spPr/>
      <dgm:t>
        <a:bodyPr/>
        <a:lstStyle/>
        <a:p>
          <a:endParaRPr lang="pt-BR"/>
        </a:p>
      </dgm:t>
    </dgm:pt>
  </dgm:ptLst>
  <dgm:cxnLst>
    <dgm:cxn modelId="{525FAD32-9A29-47F2-8D71-4DA24801A880}" srcId="{7DEA7788-153C-487B-ACB3-E1CE176AE4B3}" destId="{275D79E0-8B8D-45B8-B905-55F581252881}" srcOrd="1" destOrd="0" parTransId="{0FAD6DCD-A552-43B7-B80F-6DE6A9403C2A}" sibTransId="{778E9CFC-AA3F-4775-BB44-6A962E7F15CC}"/>
    <dgm:cxn modelId="{3D257FA8-5A5B-4BE4-BDBB-7EEAB736EED1}" type="presOf" srcId="{CF9CEAAC-F616-4E1A-95B0-599A01ECB798}" destId="{9AFA2054-C9D2-472A-AF69-708EC7514CE9}" srcOrd="0" destOrd="0" presId="urn:microsoft.com/office/officeart/2005/8/layout/hierarchy3"/>
    <dgm:cxn modelId="{1EFFC7CA-5147-4608-8DBF-D88DE8AF4BE5}" srcId="{24587816-2E62-4633-9837-C4DE56182A32}" destId="{C935EF92-E242-4A81-9B2E-5764461978CE}" srcOrd="1" destOrd="0" parTransId="{5BA8E584-958B-497C-B350-062BE196EA47}" sibTransId="{6017A9CF-AD5B-48DD-B7C3-FF644F0D1DC4}"/>
    <dgm:cxn modelId="{A835899F-525F-484B-8ACE-AA3FC5611E76}" type="presOf" srcId="{5BA8E584-958B-497C-B350-062BE196EA47}" destId="{462AA616-D2A0-4999-BE5C-36694BF63ADC}" srcOrd="0" destOrd="0" presId="urn:microsoft.com/office/officeart/2005/8/layout/hierarchy3"/>
    <dgm:cxn modelId="{260080FA-4A5E-443F-ACF2-DED37C538D37}" type="presOf" srcId="{275D79E0-8B8D-45B8-B905-55F581252881}" destId="{37CA645A-E524-4FC6-A328-E603E69AB28B}" srcOrd="0" destOrd="0" presId="urn:microsoft.com/office/officeart/2005/8/layout/hierarchy3"/>
    <dgm:cxn modelId="{3D1B1B25-5220-431F-A265-6BEB7E2B1828}" type="presOf" srcId="{BA81E40D-3CCB-485E-A3AA-1E2A19DBFDE1}" destId="{82B8BABC-8C80-40AD-978D-2B9275AF49C5}" srcOrd="0" destOrd="0" presId="urn:microsoft.com/office/officeart/2005/8/layout/hierarchy3"/>
    <dgm:cxn modelId="{E6AC78E8-BB5F-4C00-A2D3-80CB9BAAFBB6}" srcId="{CF9CEAAC-F616-4E1A-95B0-599A01ECB798}" destId="{7DEA7788-153C-487B-ACB3-E1CE176AE4B3}" srcOrd="0" destOrd="0" parTransId="{B0BDA917-3624-49F0-B1C2-719B994A7420}" sibTransId="{2956337C-DF0E-437A-BE76-6FEACF7E91B4}"/>
    <dgm:cxn modelId="{D83D80C9-0EE8-4751-B819-721DCA2BDB6B}" type="presOf" srcId="{2BE51A93-B06F-4CCB-B986-69A1680CA701}" destId="{EAACD7FC-B1C7-4A55-8338-AC193494C828}" srcOrd="0" destOrd="0" presId="urn:microsoft.com/office/officeart/2005/8/layout/hierarchy3"/>
    <dgm:cxn modelId="{5ECBFC52-7C27-4952-BEDC-58C59915A162}" type="presOf" srcId="{7DEA7788-153C-487B-ACB3-E1CE176AE4B3}" destId="{AD085266-1962-4044-84D7-B5381F083FF5}" srcOrd="1" destOrd="0" presId="urn:microsoft.com/office/officeart/2005/8/layout/hierarchy3"/>
    <dgm:cxn modelId="{5C521E7D-7906-49BF-825F-DB20F0CCE902}" type="presOf" srcId="{BE05A5EE-DC6F-40E7-959D-DC45285A3BBC}" destId="{68B46297-5FAD-44BB-9BE1-5A8C6FED46C6}" srcOrd="0" destOrd="0" presId="urn:microsoft.com/office/officeart/2005/8/layout/hierarchy3"/>
    <dgm:cxn modelId="{D3877410-BAEA-4B76-9DA2-15B2AF908480}" type="presOf" srcId="{24587816-2E62-4633-9837-C4DE56182A32}" destId="{3B7067EE-AE15-477B-A9FF-6A504D3C09E8}" srcOrd="1" destOrd="0" presId="urn:microsoft.com/office/officeart/2005/8/layout/hierarchy3"/>
    <dgm:cxn modelId="{A4788602-2840-49C6-9AB8-9EDA94DF8A65}" srcId="{CF9CEAAC-F616-4E1A-95B0-599A01ECB798}" destId="{24587816-2E62-4633-9837-C4DE56182A32}" srcOrd="1" destOrd="0" parTransId="{CFC65B54-0B83-4FBD-BD61-626C0A7C5A46}" sibTransId="{AF1FAB79-16C4-4621-9859-DFF3B3E27B86}"/>
    <dgm:cxn modelId="{8E4A2287-0A03-460D-99EF-6F868E11D11F}" type="presOf" srcId="{C935EF92-E242-4A81-9B2E-5764461978CE}" destId="{C7B0654D-03BD-4B07-9A2A-3DC0692FEBDC}" srcOrd="0" destOrd="0" presId="urn:microsoft.com/office/officeart/2005/8/layout/hierarchy3"/>
    <dgm:cxn modelId="{EA277020-93DC-44F9-9D62-BECCA33CDCEF}" srcId="{24587816-2E62-4633-9837-C4DE56182A32}" destId="{7D4D084C-0B87-4FEC-97CA-B1E91EAF2FDB}" srcOrd="0" destOrd="0" parTransId="{BA81E40D-3CCB-485E-A3AA-1E2A19DBFDE1}" sibTransId="{F0FD0BB0-48F8-4037-8822-A6FAA4F6EDA2}"/>
    <dgm:cxn modelId="{69E0A622-CF00-4199-8818-EA14649E9451}" type="presOf" srcId="{0FAD6DCD-A552-43B7-B80F-6DE6A9403C2A}" destId="{195D04B1-A712-4D0A-93FA-E208323FD893}" srcOrd="0" destOrd="0" presId="urn:microsoft.com/office/officeart/2005/8/layout/hierarchy3"/>
    <dgm:cxn modelId="{75E841AF-F692-46F9-A713-3AD86650A06A}" type="presOf" srcId="{7D4D084C-0B87-4FEC-97CA-B1E91EAF2FDB}" destId="{FBA3D2CB-8673-440A-ACE6-C02758DA4B4D}" srcOrd="0" destOrd="0" presId="urn:microsoft.com/office/officeart/2005/8/layout/hierarchy3"/>
    <dgm:cxn modelId="{3013447E-CC24-417F-91C6-D200D927B52D}" type="presOf" srcId="{24587816-2E62-4633-9837-C4DE56182A32}" destId="{A6F9B5CC-B52C-433C-8A02-BDAAF50E4DAC}" srcOrd="0" destOrd="0" presId="urn:microsoft.com/office/officeart/2005/8/layout/hierarchy3"/>
    <dgm:cxn modelId="{12D3D43C-5A07-43F1-BDD2-264A6B119B88}" srcId="{7DEA7788-153C-487B-ACB3-E1CE176AE4B3}" destId="{2BE51A93-B06F-4CCB-B986-69A1680CA701}" srcOrd="0" destOrd="0" parTransId="{BE05A5EE-DC6F-40E7-959D-DC45285A3BBC}" sibTransId="{D4BF2F60-4ACE-48F3-8E04-DC0719BE6CA2}"/>
    <dgm:cxn modelId="{B580FB25-8037-4681-988E-8115B79C4172}" type="presOf" srcId="{7DEA7788-153C-487B-ACB3-E1CE176AE4B3}" destId="{8054D252-D192-49DF-9758-E54A85636D88}" srcOrd="0" destOrd="0" presId="urn:microsoft.com/office/officeart/2005/8/layout/hierarchy3"/>
    <dgm:cxn modelId="{6B196FE5-E236-4C04-9998-A6FD185AD916}" type="presParOf" srcId="{9AFA2054-C9D2-472A-AF69-708EC7514CE9}" destId="{5F333BC1-F1AC-4D71-9902-60B6E8AFE590}" srcOrd="0" destOrd="0" presId="urn:microsoft.com/office/officeart/2005/8/layout/hierarchy3"/>
    <dgm:cxn modelId="{D0B1CA2A-4CE5-4638-9DFA-B1E67D4969EC}" type="presParOf" srcId="{5F333BC1-F1AC-4D71-9902-60B6E8AFE590}" destId="{D74C1779-B226-4326-AE86-576924FA3C92}" srcOrd="0" destOrd="0" presId="urn:microsoft.com/office/officeart/2005/8/layout/hierarchy3"/>
    <dgm:cxn modelId="{F0012798-75B3-461C-A7BC-137FB7E2F312}" type="presParOf" srcId="{D74C1779-B226-4326-AE86-576924FA3C92}" destId="{8054D252-D192-49DF-9758-E54A85636D88}" srcOrd="0" destOrd="0" presId="urn:microsoft.com/office/officeart/2005/8/layout/hierarchy3"/>
    <dgm:cxn modelId="{C34EA177-0F21-47FD-9697-2F6C706B6BBA}" type="presParOf" srcId="{D74C1779-B226-4326-AE86-576924FA3C92}" destId="{AD085266-1962-4044-84D7-B5381F083FF5}" srcOrd="1" destOrd="0" presId="urn:microsoft.com/office/officeart/2005/8/layout/hierarchy3"/>
    <dgm:cxn modelId="{D3EFDA8B-A135-4076-8C0C-777BC0356D2B}" type="presParOf" srcId="{5F333BC1-F1AC-4D71-9902-60B6E8AFE590}" destId="{83B12067-2926-4E3C-B3AE-0C4575BC7C3E}" srcOrd="1" destOrd="0" presId="urn:microsoft.com/office/officeart/2005/8/layout/hierarchy3"/>
    <dgm:cxn modelId="{287A44F2-FA41-4455-B21E-716BBA16531C}" type="presParOf" srcId="{83B12067-2926-4E3C-B3AE-0C4575BC7C3E}" destId="{68B46297-5FAD-44BB-9BE1-5A8C6FED46C6}" srcOrd="0" destOrd="0" presId="urn:microsoft.com/office/officeart/2005/8/layout/hierarchy3"/>
    <dgm:cxn modelId="{1295CED2-5EEC-4D0E-A991-1E708BB7AFFD}" type="presParOf" srcId="{83B12067-2926-4E3C-B3AE-0C4575BC7C3E}" destId="{EAACD7FC-B1C7-4A55-8338-AC193494C828}" srcOrd="1" destOrd="0" presId="urn:microsoft.com/office/officeart/2005/8/layout/hierarchy3"/>
    <dgm:cxn modelId="{A15DF231-302A-4DED-A0DA-5B51A909C713}" type="presParOf" srcId="{83B12067-2926-4E3C-B3AE-0C4575BC7C3E}" destId="{195D04B1-A712-4D0A-93FA-E208323FD893}" srcOrd="2" destOrd="0" presId="urn:microsoft.com/office/officeart/2005/8/layout/hierarchy3"/>
    <dgm:cxn modelId="{C8DBB134-3B03-426F-B174-1492BCBC51E0}" type="presParOf" srcId="{83B12067-2926-4E3C-B3AE-0C4575BC7C3E}" destId="{37CA645A-E524-4FC6-A328-E603E69AB28B}" srcOrd="3" destOrd="0" presId="urn:microsoft.com/office/officeart/2005/8/layout/hierarchy3"/>
    <dgm:cxn modelId="{73341CE7-EC21-4B7F-BB7D-05426690F17D}" type="presParOf" srcId="{9AFA2054-C9D2-472A-AF69-708EC7514CE9}" destId="{A9C8968D-EEAB-4ED6-9459-43DD8DABF11D}" srcOrd="1" destOrd="0" presId="urn:microsoft.com/office/officeart/2005/8/layout/hierarchy3"/>
    <dgm:cxn modelId="{A9010936-1B48-4310-BEA2-5345BE97A994}" type="presParOf" srcId="{A9C8968D-EEAB-4ED6-9459-43DD8DABF11D}" destId="{E1589AC5-69B1-48F5-8A88-D17CC3C29B74}" srcOrd="0" destOrd="0" presId="urn:microsoft.com/office/officeart/2005/8/layout/hierarchy3"/>
    <dgm:cxn modelId="{57F8CAFF-F7F5-4B3F-94BC-5D25E89EAD08}" type="presParOf" srcId="{E1589AC5-69B1-48F5-8A88-D17CC3C29B74}" destId="{A6F9B5CC-B52C-433C-8A02-BDAAF50E4DAC}" srcOrd="0" destOrd="0" presId="urn:microsoft.com/office/officeart/2005/8/layout/hierarchy3"/>
    <dgm:cxn modelId="{F922A0B8-6BE6-4B7C-8C92-9BBF7D19DABB}" type="presParOf" srcId="{E1589AC5-69B1-48F5-8A88-D17CC3C29B74}" destId="{3B7067EE-AE15-477B-A9FF-6A504D3C09E8}" srcOrd="1" destOrd="0" presId="urn:microsoft.com/office/officeart/2005/8/layout/hierarchy3"/>
    <dgm:cxn modelId="{A00BB97A-8ACA-47D9-A6AF-42E9C4E89C8F}" type="presParOf" srcId="{A9C8968D-EEAB-4ED6-9459-43DD8DABF11D}" destId="{8D0294EE-5251-454D-B56C-008692FA925A}" srcOrd="1" destOrd="0" presId="urn:microsoft.com/office/officeart/2005/8/layout/hierarchy3"/>
    <dgm:cxn modelId="{6A2A95FE-9FA5-410D-89E6-8393F11CFF2E}" type="presParOf" srcId="{8D0294EE-5251-454D-B56C-008692FA925A}" destId="{82B8BABC-8C80-40AD-978D-2B9275AF49C5}" srcOrd="0" destOrd="0" presId="urn:microsoft.com/office/officeart/2005/8/layout/hierarchy3"/>
    <dgm:cxn modelId="{546BA8C8-8001-4A8C-860C-C787146E0EE0}" type="presParOf" srcId="{8D0294EE-5251-454D-B56C-008692FA925A}" destId="{FBA3D2CB-8673-440A-ACE6-C02758DA4B4D}" srcOrd="1" destOrd="0" presId="urn:microsoft.com/office/officeart/2005/8/layout/hierarchy3"/>
    <dgm:cxn modelId="{F288C810-0E46-4C71-B6F6-F532E63E96C8}" type="presParOf" srcId="{8D0294EE-5251-454D-B56C-008692FA925A}" destId="{462AA616-D2A0-4999-BE5C-36694BF63ADC}" srcOrd="2" destOrd="0" presId="urn:microsoft.com/office/officeart/2005/8/layout/hierarchy3"/>
    <dgm:cxn modelId="{852FCDBC-FC30-4E15-BB27-2B0B2B9AE29F}" type="presParOf" srcId="{8D0294EE-5251-454D-B56C-008692FA925A}" destId="{C7B0654D-03BD-4B07-9A2A-3DC0692FEBDC}"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21E578-B6D4-48E2-BB78-2DE460A5BC44}">
      <dsp:nvSpPr>
        <dsp:cNvPr id="0" name=""/>
        <dsp:cNvSpPr/>
      </dsp:nvSpPr>
      <dsp:spPr>
        <a:xfrm rot="5400000">
          <a:off x="-144848" y="146250"/>
          <a:ext cx="965658" cy="6759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pt-BR" sz="1900" kern="1200" dirty="0"/>
        </a:p>
      </dsp:txBody>
      <dsp:txXfrm rot="5400000">
        <a:off x="-144848" y="146250"/>
        <a:ext cx="965658" cy="675961"/>
      </dsp:txXfrm>
    </dsp:sp>
    <dsp:sp modelId="{F63335E2-28E3-4743-81F6-6E41B6850061}">
      <dsp:nvSpPr>
        <dsp:cNvPr id="0" name=""/>
        <dsp:cNvSpPr/>
      </dsp:nvSpPr>
      <dsp:spPr>
        <a:xfrm rot="5400000">
          <a:off x="2614941" y="-1937578"/>
          <a:ext cx="627678" cy="4505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pt-BR" sz="3700" kern="1200" cap="small" baseline="0" dirty="0" err="1" smtClean="0"/>
            <a:t>Biomass</a:t>
          </a:r>
          <a:endParaRPr lang="pt-BR" sz="3700" kern="1200" cap="small" baseline="0" dirty="0"/>
        </a:p>
      </dsp:txBody>
      <dsp:txXfrm rot="5400000">
        <a:off x="2614941" y="-1937578"/>
        <a:ext cx="627678" cy="4505638"/>
      </dsp:txXfrm>
    </dsp:sp>
    <dsp:sp modelId="{323D7906-9390-4A69-8771-4CE2E2CC86D3}">
      <dsp:nvSpPr>
        <dsp:cNvPr id="0" name=""/>
        <dsp:cNvSpPr/>
      </dsp:nvSpPr>
      <dsp:spPr>
        <a:xfrm rot="5400000">
          <a:off x="-144848" y="993159"/>
          <a:ext cx="965658" cy="6759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pt-BR" sz="1900" kern="1200" dirty="0"/>
        </a:p>
      </dsp:txBody>
      <dsp:txXfrm rot="5400000">
        <a:off x="-144848" y="993159"/>
        <a:ext cx="965658" cy="675961"/>
      </dsp:txXfrm>
    </dsp:sp>
    <dsp:sp modelId="{912E4B6A-4099-49C7-BAAC-33CABEEED4D1}">
      <dsp:nvSpPr>
        <dsp:cNvPr id="0" name=""/>
        <dsp:cNvSpPr/>
      </dsp:nvSpPr>
      <dsp:spPr>
        <a:xfrm rot="5400000">
          <a:off x="2614941" y="-1082998"/>
          <a:ext cx="627678" cy="4505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pt-BR" sz="3700" kern="1200" cap="small" baseline="0" dirty="0" err="1" smtClean="0"/>
            <a:t>Biofuels</a:t>
          </a:r>
          <a:endParaRPr lang="pt-BR" sz="3700" kern="1200" cap="small" baseline="0" dirty="0"/>
        </a:p>
      </dsp:txBody>
      <dsp:txXfrm rot="5400000">
        <a:off x="2614941" y="-1082998"/>
        <a:ext cx="627678" cy="4505638"/>
      </dsp:txXfrm>
    </dsp:sp>
    <dsp:sp modelId="{8E5198BC-F379-4200-9D64-38D103A23C5E}">
      <dsp:nvSpPr>
        <dsp:cNvPr id="0" name=""/>
        <dsp:cNvSpPr/>
      </dsp:nvSpPr>
      <dsp:spPr>
        <a:xfrm rot="5400000">
          <a:off x="-144848" y="1840069"/>
          <a:ext cx="965658" cy="6759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pt-BR" sz="1900" kern="1200" dirty="0"/>
        </a:p>
      </dsp:txBody>
      <dsp:txXfrm rot="5400000">
        <a:off x="-144848" y="1840069"/>
        <a:ext cx="965658" cy="675961"/>
      </dsp:txXfrm>
    </dsp:sp>
    <dsp:sp modelId="{574BFF82-BAFA-4480-BD29-3F5C81FCF7A0}">
      <dsp:nvSpPr>
        <dsp:cNvPr id="0" name=""/>
        <dsp:cNvSpPr/>
      </dsp:nvSpPr>
      <dsp:spPr>
        <a:xfrm rot="5400000">
          <a:off x="2614941" y="-262809"/>
          <a:ext cx="627678" cy="4505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pt-BR" sz="3700" kern="1200" cap="small" baseline="0" dirty="0" err="1" smtClean="0"/>
            <a:t>Hydro</a:t>
          </a:r>
          <a:r>
            <a:rPr lang="pt-BR" sz="3700" kern="1200" cap="small" baseline="0" dirty="0" smtClean="0"/>
            <a:t> Power</a:t>
          </a:r>
          <a:endParaRPr lang="pt-BR" sz="3700" kern="1200" cap="small" baseline="0" dirty="0"/>
        </a:p>
      </dsp:txBody>
      <dsp:txXfrm rot="5400000">
        <a:off x="2614941" y="-262809"/>
        <a:ext cx="627678" cy="4505638"/>
      </dsp:txXfrm>
    </dsp:sp>
    <dsp:sp modelId="{3B66E07B-BCEA-4AE9-9922-B6B1BCD238CD}">
      <dsp:nvSpPr>
        <dsp:cNvPr id="0" name=""/>
        <dsp:cNvSpPr/>
      </dsp:nvSpPr>
      <dsp:spPr>
        <a:xfrm rot="5400000">
          <a:off x="-144848" y="2686978"/>
          <a:ext cx="965658" cy="6759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pt-BR" sz="1900" kern="1200"/>
        </a:p>
      </dsp:txBody>
      <dsp:txXfrm rot="5400000">
        <a:off x="-144848" y="2686978"/>
        <a:ext cx="965658" cy="675961"/>
      </dsp:txXfrm>
    </dsp:sp>
    <dsp:sp modelId="{0252124E-2875-4E38-B810-1A4D7B3A402C}">
      <dsp:nvSpPr>
        <dsp:cNvPr id="0" name=""/>
        <dsp:cNvSpPr/>
      </dsp:nvSpPr>
      <dsp:spPr>
        <a:xfrm rot="5400000">
          <a:off x="2614941" y="603149"/>
          <a:ext cx="627678" cy="4505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pt-BR" sz="3700" kern="1200" cap="small" baseline="0" dirty="0" smtClean="0"/>
            <a:t>Solar Power</a:t>
          </a:r>
          <a:endParaRPr lang="pt-BR" sz="3700" kern="1200" cap="small" baseline="0" dirty="0"/>
        </a:p>
      </dsp:txBody>
      <dsp:txXfrm rot="5400000">
        <a:off x="2614941" y="603149"/>
        <a:ext cx="627678" cy="4505638"/>
      </dsp:txXfrm>
    </dsp:sp>
    <dsp:sp modelId="{1B4BE07B-6D88-4A33-BECE-492F7DD19CF4}">
      <dsp:nvSpPr>
        <dsp:cNvPr id="0" name=""/>
        <dsp:cNvSpPr/>
      </dsp:nvSpPr>
      <dsp:spPr>
        <a:xfrm rot="5400000">
          <a:off x="-144848" y="3533888"/>
          <a:ext cx="965658" cy="6759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pt-BR" sz="1900" kern="1200"/>
        </a:p>
      </dsp:txBody>
      <dsp:txXfrm rot="5400000">
        <a:off x="-144848" y="3533888"/>
        <a:ext cx="965658" cy="675961"/>
      </dsp:txXfrm>
    </dsp:sp>
    <dsp:sp modelId="{0C14508C-D79D-423E-AD4B-05151B38521B}">
      <dsp:nvSpPr>
        <dsp:cNvPr id="0" name=""/>
        <dsp:cNvSpPr/>
      </dsp:nvSpPr>
      <dsp:spPr>
        <a:xfrm rot="5400000">
          <a:off x="2614941" y="1450059"/>
          <a:ext cx="627678" cy="4505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pt-BR" sz="3700" b="1" kern="1200" cap="small" baseline="0" dirty="0" smtClean="0"/>
            <a:t>Wind Power</a:t>
          </a:r>
          <a:endParaRPr lang="pt-BR" sz="3700" b="1" kern="1200" cap="small" baseline="0" dirty="0"/>
        </a:p>
      </dsp:txBody>
      <dsp:txXfrm rot="5400000">
        <a:off x="2614941" y="1450059"/>
        <a:ext cx="627678" cy="45056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54D252-D192-49DF-9758-E54A85636D88}">
      <dsp:nvSpPr>
        <dsp:cNvPr id="0" name=""/>
        <dsp:cNvSpPr/>
      </dsp:nvSpPr>
      <dsp:spPr>
        <a:xfrm>
          <a:off x="355968" y="1628"/>
          <a:ext cx="2724103" cy="1362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noProof="0" dirty="0" smtClean="0"/>
            <a:t>First Phase</a:t>
          </a:r>
          <a:endParaRPr lang="en-US" sz="3000" kern="1200" noProof="0" dirty="0"/>
        </a:p>
      </dsp:txBody>
      <dsp:txXfrm>
        <a:off x="355968" y="1628"/>
        <a:ext cx="2724103" cy="1362051"/>
      </dsp:txXfrm>
    </dsp:sp>
    <dsp:sp modelId="{68B46297-5FAD-44BB-9BE1-5A8C6FED46C6}">
      <dsp:nvSpPr>
        <dsp:cNvPr id="0" name=""/>
        <dsp:cNvSpPr/>
      </dsp:nvSpPr>
      <dsp:spPr>
        <a:xfrm>
          <a:off x="628378" y="1363680"/>
          <a:ext cx="272966" cy="1021538"/>
        </a:xfrm>
        <a:custGeom>
          <a:avLst/>
          <a:gdLst/>
          <a:ahLst/>
          <a:cxnLst/>
          <a:rect l="0" t="0" r="0" b="0"/>
          <a:pathLst>
            <a:path>
              <a:moveTo>
                <a:pt x="0" y="0"/>
              </a:moveTo>
              <a:lnTo>
                <a:pt x="0" y="1021538"/>
              </a:lnTo>
              <a:lnTo>
                <a:pt x="272966" y="10215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CD7FC-B1C7-4A55-8338-AC193494C828}">
      <dsp:nvSpPr>
        <dsp:cNvPr id="0" name=""/>
        <dsp:cNvSpPr/>
      </dsp:nvSpPr>
      <dsp:spPr>
        <a:xfrm>
          <a:off x="901345" y="1704193"/>
          <a:ext cx="2179282" cy="13620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noProof="0" smtClean="0"/>
            <a:t>Implementation of a capacity of 3,300 MW</a:t>
          </a:r>
          <a:endParaRPr lang="en-US" sz="1700" kern="1200" noProof="0"/>
        </a:p>
      </dsp:txBody>
      <dsp:txXfrm>
        <a:off x="901345" y="1704193"/>
        <a:ext cx="2179282" cy="1362051"/>
      </dsp:txXfrm>
    </dsp:sp>
    <dsp:sp modelId="{195D04B1-A712-4D0A-93FA-E208323FD893}">
      <dsp:nvSpPr>
        <dsp:cNvPr id="0" name=""/>
        <dsp:cNvSpPr/>
      </dsp:nvSpPr>
      <dsp:spPr>
        <a:xfrm>
          <a:off x="628378" y="1363680"/>
          <a:ext cx="272966" cy="2724103"/>
        </a:xfrm>
        <a:custGeom>
          <a:avLst/>
          <a:gdLst/>
          <a:ahLst/>
          <a:cxnLst/>
          <a:rect l="0" t="0" r="0" b="0"/>
          <a:pathLst>
            <a:path>
              <a:moveTo>
                <a:pt x="0" y="0"/>
              </a:moveTo>
              <a:lnTo>
                <a:pt x="0" y="2724103"/>
              </a:lnTo>
              <a:lnTo>
                <a:pt x="272966" y="2724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CA645A-E524-4FC6-A328-E603E69AB28B}">
      <dsp:nvSpPr>
        <dsp:cNvPr id="0" name=""/>
        <dsp:cNvSpPr/>
      </dsp:nvSpPr>
      <dsp:spPr>
        <a:xfrm>
          <a:off x="901345" y="3406757"/>
          <a:ext cx="2179282" cy="13620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noProof="0" dirty="0" smtClean="0"/>
            <a:t>Autonomous Independent Producer - 60% of plants equipment shall be produced in Brazil</a:t>
          </a:r>
          <a:endParaRPr lang="en-US" sz="1700" kern="1200" noProof="0" dirty="0"/>
        </a:p>
      </dsp:txBody>
      <dsp:txXfrm>
        <a:off x="901345" y="3406757"/>
        <a:ext cx="2179282" cy="1362051"/>
      </dsp:txXfrm>
    </dsp:sp>
    <dsp:sp modelId="{A6F9B5CC-B52C-433C-8A02-BDAAF50E4DAC}">
      <dsp:nvSpPr>
        <dsp:cNvPr id="0" name=""/>
        <dsp:cNvSpPr/>
      </dsp:nvSpPr>
      <dsp:spPr>
        <a:xfrm>
          <a:off x="4044132" y="1628"/>
          <a:ext cx="2724103" cy="1362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noProof="0" dirty="0" smtClean="0"/>
            <a:t>Second  Phase</a:t>
          </a:r>
          <a:endParaRPr lang="en-US" sz="3000" kern="1200" noProof="0" dirty="0"/>
        </a:p>
      </dsp:txBody>
      <dsp:txXfrm>
        <a:off x="4044132" y="1628"/>
        <a:ext cx="2724103" cy="1362051"/>
      </dsp:txXfrm>
    </dsp:sp>
    <dsp:sp modelId="{82B8BABC-8C80-40AD-978D-2B9275AF49C5}">
      <dsp:nvSpPr>
        <dsp:cNvPr id="0" name=""/>
        <dsp:cNvSpPr/>
      </dsp:nvSpPr>
      <dsp:spPr>
        <a:xfrm>
          <a:off x="4316542" y="1363680"/>
          <a:ext cx="272519" cy="1021538"/>
        </a:xfrm>
        <a:custGeom>
          <a:avLst/>
          <a:gdLst/>
          <a:ahLst/>
          <a:cxnLst/>
          <a:rect l="0" t="0" r="0" b="0"/>
          <a:pathLst>
            <a:path>
              <a:moveTo>
                <a:pt x="0" y="0"/>
              </a:moveTo>
              <a:lnTo>
                <a:pt x="0" y="1021538"/>
              </a:lnTo>
              <a:lnTo>
                <a:pt x="272519" y="10215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A3D2CB-8673-440A-ACE6-C02758DA4B4D}">
      <dsp:nvSpPr>
        <dsp:cNvPr id="0" name=""/>
        <dsp:cNvSpPr/>
      </dsp:nvSpPr>
      <dsp:spPr>
        <a:xfrm>
          <a:off x="4589061" y="1704193"/>
          <a:ext cx="2179282" cy="13620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 Until 2022, Biomass, Wind and PCHs shall correspond to 10% of the annual </a:t>
          </a:r>
          <a:r>
            <a:rPr lang="en-US" sz="1600" kern="1200" noProof="0" dirty="0" smtClean="0"/>
            <a:t>consume</a:t>
          </a:r>
          <a:r>
            <a:rPr lang="en-US" sz="1600" kern="1200" dirty="0" smtClean="0"/>
            <a:t> of electric energy in Brazil</a:t>
          </a:r>
          <a:endParaRPr lang="en-US" sz="1600" kern="1200" dirty="0"/>
        </a:p>
      </dsp:txBody>
      <dsp:txXfrm>
        <a:off x="4589061" y="1704193"/>
        <a:ext cx="2179282" cy="1362051"/>
      </dsp:txXfrm>
    </dsp:sp>
    <dsp:sp modelId="{462AA616-D2A0-4999-BE5C-36694BF63ADC}">
      <dsp:nvSpPr>
        <dsp:cNvPr id="0" name=""/>
        <dsp:cNvSpPr/>
      </dsp:nvSpPr>
      <dsp:spPr>
        <a:xfrm>
          <a:off x="4316542" y="1363680"/>
          <a:ext cx="272519" cy="2724103"/>
        </a:xfrm>
        <a:custGeom>
          <a:avLst/>
          <a:gdLst/>
          <a:ahLst/>
          <a:cxnLst/>
          <a:rect l="0" t="0" r="0" b="0"/>
          <a:pathLst>
            <a:path>
              <a:moveTo>
                <a:pt x="0" y="0"/>
              </a:moveTo>
              <a:lnTo>
                <a:pt x="0" y="2724103"/>
              </a:lnTo>
              <a:lnTo>
                <a:pt x="272519" y="2724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B0654D-03BD-4B07-9A2A-3DC0692FEBDC}">
      <dsp:nvSpPr>
        <dsp:cNvPr id="0" name=""/>
        <dsp:cNvSpPr/>
      </dsp:nvSpPr>
      <dsp:spPr>
        <a:xfrm>
          <a:off x="4589061" y="3406757"/>
          <a:ext cx="2179282" cy="13620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noProof="0" dirty="0" smtClean="0"/>
            <a:t>Autonomous Independent Producer - 90% of plants’ equipment shall be produced in Brazil</a:t>
          </a:r>
          <a:endParaRPr lang="en-US" sz="1700" kern="1200" noProof="0" dirty="0"/>
        </a:p>
      </dsp:txBody>
      <dsp:txXfrm>
        <a:off x="4589061" y="3406757"/>
        <a:ext cx="2179282" cy="13620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11161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FE2D7057-8E61-41E3-8D95-1698C3B1D1CF}" type="datetimeFigureOut">
              <a:rPr lang="en-US"/>
              <a:pPr>
                <a:defRPr/>
              </a:pPr>
              <a:t>4/16/2013</a:t>
            </a:fld>
            <a:endParaRPr lang="en-US"/>
          </a:p>
        </p:txBody>
      </p:sp>
      <p:sp>
        <p:nvSpPr>
          <p:cNvPr id="11162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11162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60B693E3-4A74-4F55-A66F-03B1C09524FF}" type="slidenum">
              <a:rPr lang="en-US"/>
              <a:pPr>
                <a:defRPr/>
              </a:pPr>
              <a:t>‹#›</a:t>
            </a:fld>
            <a:endParaRPr lang="en-US"/>
          </a:p>
        </p:txBody>
      </p:sp>
    </p:spTree>
    <p:extLst>
      <p:ext uri="{BB962C8B-B14F-4D97-AF65-F5344CB8AC3E}">
        <p14:creationId xmlns:p14="http://schemas.microsoft.com/office/powerpoint/2010/main" xmlns="" val="318848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88ACC36-9406-45B7-9D4C-2C42FECA5CEF}" type="datetimeFigureOut">
              <a:rPr lang="en-US"/>
              <a:pPr>
                <a:defRPr/>
              </a:pPr>
              <a:t>4/16/2013</a:t>
            </a:fld>
            <a:endParaRPr lang="en-US" dirty="0"/>
          </a:p>
        </p:txBody>
      </p:sp>
      <p:sp>
        <p:nvSpPr>
          <p:cNvPr id="4" name="Slide Image Placeholder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54A48B-BF55-4F1F-86DA-88245E201E10}" type="slidenum">
              <a:rPr lang="en-US"/>
              <a:pPr>
                <a:defRPr/>
              </a:pPr>
              <a:t>‹#›</a:t>
            </a:fld>
            <a:endParaRPr lang="en-US" dirty="0"/>
          </a:p>
        </p:txBody>
      </p:sp>
    </p:spTree>
    <p:extLst>
      <p:ext uri="{BB962C8B-B14F-4D97-AF65-F5344CB8AC3E}">
        <p14:creationId xmlns:p14="http://schemas.microsoft.com/office/powerpoint/2010/main" xmlns="" val="399578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132100" name="Slide Number Placeholder 3"/>
          <p:cNvSpPr>
            <a:spLocks noGrp="1"/>
          </p:cNvSpPr>
          <p:nvPr>
            <p:ph type="sldNum" sz="quarter" idx="5"/>
          </p:nvPr>
        </p:nvSpPr>
        <p:spPr bwMode="auto">
          <a:noFill/>
          <a:ln>
            <a:miter lim="800000"/>
            <a:headEnd/>
            <a:tailEnd/>
          </a:ln>
        </p:spPr>
        <p:txBody>
          <a:bodyPr/>
          <a:lstStyle/>
          <a:p>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7"/>
          <p:cNvSpPr>
            <a:spLocks noChangeAspect="1"/>
          </p:cNvSpPr>
          <p:nvPr/>
        </p:nvSpPr>
        <p:spPr bwMode="auto">
          <a:xfrm>
            <a:off x="284163" y="3422650"/>
            <a:ext cx="8574087" cy="3206750"/>
          </a:xfrm>
          <a:custGeom>
            <a:avLst/>
            <a:gdLst/>
            <a:ahLst/>
            <a:cxnLst>
              <a:cxn ang="0">
                <a:pos x="0" y="0"/>
              </a:cxn>
              <a:cxn ang="0">
                <a:pos x="0" y="6369"/>
              </a:cxn>
              <a:cxn ang="0">
                <a:pos x="17027" y="6369"/>
              </a:cxn>
              <a:cxn ang="0">
                <a:pos x="17027" y="0"/>
              </a:cxn>
              <a:cxn ang="0">
                <a:pos x="2561" y="0"/>
              </a:cxn>
              <a:cxn ang="0">
                <a:pos x="1847" y="789"/>
              </a:cxn>
              <a:cxn ang="0">
                <a:pos x="1091" y="3"/>
              </a:cxn>
              <a:cxn ang="0">
                <a:pos x="1091" y="3"/>
              </a:cxn>
              <a:cxn ang="0">
                <a:pos x="0" y="0"/>
              </a:cxn>
            </a:cxnLst>
            <a:rect l="0" t="0" r="r" b="b"/>
            <a:pathLst>
              <a:path w="17027" h="6369">
                <a:moveTo>
                  <a:pt x="0" y="0"/>
                </a:moveTo>
                <a:lnTo>
                  <a:pt x="0" y="6369"/>
                </a:lnTo>
                <a:lnTo>
                  <a:pt x="17027" y="6369"/>
                </a:lnTo>
                <a:lnTo>
                  <a:pt x="17027" y="0"/>
                </a:lnTo>
                <a:lnTo>
                  <a:pt x="2561" y="0"/>
                </a:lnTo>
                <a:cubicBezTo>
                  <a:pt x="2290" y="230"/>
                  <a:pt x="2050" y="495"/>
                  <a:pt x="1847" y="789"/>
                </a:cubicBezTo>
                <a:cubicBezTo>
                  <a:pt x="1629" y="496"/>
                  <a:pt x="1375" y="232"/>
                  <a:pt x="1091" y="3"/>
                </a:cubicBezTo>
                <a:lnTo>
                  <a:pt x="1091" y="3"/>
                </a:lnTo>
                <a:lnTo>
                  <a:pt x="0" y="0"/>
                </a:lnTo>
                <a:close/>
              </a:path>
            </a:pathLst>
          </a:custGeom>
          <a:solidFill>
            <a:schemeClr val="accent1"/>
          </a:solidFill>
          <a:ln w="6" cap="rnd">
            <a:noFill/>
            <a:prstDash val="solid"/>
            <a:round/>
            <a:headEnd/>
            <a:tailEnd/>
          </a:ln>
        </p:spPr>
        <p:txBody>
          <a:bodyPr lIns="0" tIns="0" rIns="0" bIns="0"/>
          <a:lstStyle/>
          <a:p>
            <a:pPr fontAlgn="auto">
              <a:spcBef>
                <a:spcPts val="0"/>
              </a:spcBef>
              <a:spcAft>
                <a:spcPts val="0"/>
              </a:spcAft>
              <a:defRPr/>
            </a:pPr>
            <a:endParaRPr sz="1800" dirty="0">
              <a:latin typeface="+mn-lt"/>
            </a:endParaRPr>
          </a:p>
        </p:txBody>
      </p:sp>
      <p:sp>
        <p:nvSpPr>
          <p:cNvPr id="5" name="Footer Placeholder 3"/>
          <p:cNvSpPr txBox="1">
            <a:spLocks noGrp="1"/>
          </p:cNvSpPr>
          <p:nvPr/>
        </p:nvSpPr>
        <p:spPr bwMode="auto">
          <a:xfrm>
            <a:off x="557213" y="6440488"/>
            <a:ext cx="7993062" cy="100012"/>
          </a:xfrm>
          <a:prstGeom prst="rect">
            <a:avLst/>
          </a:prstGeom>
          <a:noFill/>
          <a:ln w="9525">
            <a:noFill/>
            <a:miter lim="800000"/>
            <a:headEnd/>
            <a:tailEnd/>
          </a:ln>
        </p:spPr>
        <p:txBody>
          <a:bodyPr lIns="0" tIns="0" rIns="0" bIns="0"/>
          <a:lstStyle/>
          <a:p>
            <a:pPr fontAlgn="auto">
              <a:spcBef>
                <a:spcPts val="0"/>
              </a:spcBef>
              <a:spcAft>
                <a:spcPts val="0"/>
              </a:spcAft>
              <a:defRPr/>
            </a:pPr>
            <a:r>
              <a:rPr sz="600" dirty="0">
                <a:solidFill>
                  <a:schemeClr val="bg1"/>
                </a:solidFill>
                <a:latin typeface="Calibri" pitchFamily="34" charset="0"/>
              </a:rPr>
              <a:t>Tauil &amp; Chequer Advogados is associated with Mayer Brown LLP, a limited liability partnership established in the United States.</a:t>
            </a:r>
          </a:p>
        </p:txBody>
      </p:sp>
      <p:pic>
        <p:nvPicPr>
          <p:cNvPr id="6" name="Picture 7" descr="LOGO_MB-T&amp;C_RGB.jpg"/>
          <p:cNvPicPr>
            <a:picLocks noChangeAspect="1"/>
          </p:cNvPicPr>
          <p:nvPr/>
        </p:nvPicPr>
        <p:blipFill>
          <a:blip r:embed="rId2" cstate="print"/>
          <a:srcRect/>
          <a:stretch>
            <a:fillRect/>
          </a:stretch>
        </p:blipFill>
        <p:spPr bwMode="auto">
          <a:xfrm>
            <a:off x="398463" y="368300"/>
            <a:ext cx="2862262" cy="646113"/>
          </a:xfrm>
          <a:prstGeom prst="rect">
            <a:avLst/>
          </a:prstGeom>
          <a:noFill/>
          <a:ln w="9525">
            <a:noFill/>
            <a:miter lim="800000"/>
            <a:headEnd/>
            <a:tailEnd/>
          </a:ln>
        </p:spPr>
      </p:pic>
      <p:sp>
        <p:nvSpPr>
          <p:cNvPr id="2" name="Title 1"/>
          <p:cNvSpPr>
            <a:spLocks noGrp="1"/>
          </p:cNvSpPr>
          <p:nvPr>
            <p:ph type="ctrTitle"/>
          </p:nvPr>
        </p:nvSpPr>
        <p:spPr>
          <a:xfrm>
            <a:off x="576262" y="1771649"/>
            <a:ext cx="7989887" cy="1490472"/>
          </a:xfrm>
        </p:spPr>
        <p:txBody>
          <a:bodyPr>
            <a:noAutofit/>
          </a:bodyPr>
          <a:lstStyle>
            <a:lvl1pPr>
              <a:defRPr sz="42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7056" y="4114800"/>
            <a:ext cx="7989887"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681302-F826-416C-AFAD-A62A6EDD69C6}" type="datetime1">
              <a:rPr lang="en-US"/>
              <a:pPr>
                <a:defRPr/>
              </a:pPr>
              <a:t>4/16/2013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A42094-CE69-41A0-A582-CBDC634355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7BB2EF4-4D48-4160-8DDD-3987F0B6528C}" type="datetime1">
              <a:rPr lang="en-US"/>
              <a:pPr>
                <a:defRPr/>
              </a:pPr>
              <a:t>4/16/2013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614A5C-A6BB-4D73-8347-005B866AD04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8FE6B5A-AD85-4900-82FB-B68F5CD295C2}" type="datetime1">
              <a:rPr lang="en-US"/>
              <a:pPr>
                <a:defRPr/>
              </a:pPr>
              <a:t>4/16/2013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70C4A1-3C32-46C2-97EA-5CCFE85CD9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9178A6EF-D4A3-4ED9-B5B3-D794411BF975}" type="datetime1">
              <a:rPr lang="en-US"/>
              <a:pPr>
                <a:defRPr/>
              </a:pPr>
              <a:t>4/16/2013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EA3046-9D6E-4C4C-9F0D-28B36FC6A300}" type="slidenum">
              <a:rPr lang="en-US"/>
              <a:pPr>
                <a:defRPr/>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7"/>
          <p:cNvSpPr/>
          <p:nvPr userDrawn="1"/>
        </p:nvSpPr>
        <p:spPr>
          <a:xfrm>
            <a:off x="247650" y="533400"/>
            <a:ext cx="8601075" cy="1171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dirty="0">
              <a:solidFill>
                <a:schemeClr val="bg1"/>
              </a:solidFill>
            </a:endParaRPr>
          </a:p>
        </p:txBody>
      </p:sp>
      <p:sp>
        <p:nvSpPr>
          <p:cNvPr id="4" name="Rectangle 9"/>
          <p:cNvSpPr/>
          <p:nvPr userDrawn="1"/>
        </p:nvSpPr>
        <p:spPr>
          <a:xfrm>
            <a:off x="7304088" y="6294438"/>
            <a:ext cx="1412875"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dirty="0">
              <a:solidFill>
                <a:schemeClr val="bg1"/>
              </a:solidFill>
            </a:endParaRPr>
          </a:p>
        </p:txBody>
      </p:sp>
      <p:sp>
        <p:nvSpPr>
          <p:cNvPr id="7" name="Title 1"/>
          <p:cNvSpPr>
            <a:spLocks noGrp="1"/>
          </p:cNvSpPr>
          <p:nvPr>
            <p:ph type="title"/>
          </p:nvPr>
        </p:nvSpPr>
        <p:spPr>
          <a:xfrm>
            <a:off x="576262" y="2296892"/>
            <a:ext cx="7989887" cy="808038"/>
          </a:xfrm>
        </p:spPr>
        <p:txBody>
          <a:bodyPr/>
          <a:lstStyle>
            <a:lvl1pPr algn="ctr">
              <a:defRPr sz="4000"/>
            </a:lvl1pPr>
          </a:lstStyle>
          <a:p>
            <a:r>
              <a:rPr lang="en-US" smtClean="0"/>
              <a:t>Click to edit Master title style</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088" y="2066925"/>
            <a:ext cx="7994650" cy="1362075"/>
          </a:xfrm>
        </p:spPr>
        <p:txBody>
          <a:bodyPr/>
          <a:lstStyle>
            <a:lvl1pPr algn="l">
              <a:defRPr sz="4200" b="1" cap="all"/>
            </a:lvl1pPr>
          </a:lstStyle>
          <a:p>
            <a:r>
              <a:rPr lang="en-US" smtClean="0"/>
              <a:t>Click to edit Master title style</a:t>
            </a:r>
            <a:endParaRPr/>
          </a:p>
        </p:txBody>
      </p:sp>
      <p:sp>
        <p:nvSpPr>
          <p:cNvPr id="3" name="Text Placeholder 2"/>
          <p:cNvSpPr>
            <a:spLocks noGrp="1"/>
          </p:cNvSpPr>
          <p:nvPr>
            <p:ph type="body" idx="1"/>
          </p:nvPr>
        </p:nvSpPr>
        <p:spPr>
          <a:xfrm>
            <a:off x="573088" y="557213"/>
            <a:ext cx="7994650" cy="1500187"/>
          </a:xfrm>
        </p:spPr>
        <p:txBody>
          <a:bodyPr anchor="b"/>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407647-07CC-4DCA-B12D-20506218B847}" type="datetime1">
              <a:rPr lang="en-US"/>
              <a:pPr>
                <a:defRPr/>
              </a:pPr>
              <a:t>4/16/2013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B1EB91-5121-4150-AF49-259FF910980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573088" y="1404938"/>
            <a:ext cx="3922712" cy="4721225"/>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404938"/>
            <a:ext cx="3919538" cy="4721225"/>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AA7E830F-E664-4DA8-A2BC-2DF22E535E82}" type="datetime1">
              <a:rPr lang="en-US"/>
              <a:pPr>
                <a:defRPr/>
              </a:pPr>
              <a:t>4/16/2013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92F888-8E63-41AE-A0C7-503E7A4FC7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3088" y="1401763"/>
            <a:ext cx="3924300" cy="639762"/>
          </a:xfrm>
        </p:spPr>
        <p:txBody>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3088" y="2038350"/>
            <a:ext cx="3924300" cy="4087813"/>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5" y="1401763"/>
            <a:ext cx="3922713" cy="639762"/>
          </a:xfrm>
        </p:spPr>
        <p:txBody>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38350"/>
            <a:ext cx="3922713" cy="4087813"/>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116A31DB-2D3A-4024-9120-C55FF9865332}" type="datetime1">
              <a:rPr lang="en-US"/>
              <a:pPr>
                <a:defRPr/>
              </a:pPr>
              <a:t>4/16/2013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AE3790-E932-482F-BC88-538A650057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A0000100-76B8-4A20-AC4F-D600D5235F55}" type="datetime1">
              <a:rPr lang="en-US"/>
              <a:pPr>
                <a:defRPr/>
              </a:pPr>
              <a:t>4/16/2013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FA5FB0-4645-4A9D-861D-57A6FFBC936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12C03B-4A57-4C40-8E48-EEFD23DD2CB3}" type="datetime1">
              <a:rPr lang="en-US"/>
              <a:pPr>
                <a:defRPr/>
              </a:pPr>
              <a:t>4/16/2013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F2F364-29CE-4A8E-960D-2290FC0595F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088" y="273050"/>
            <a:ext cx="2892425" cy="1162050"/>
          </a:xfrm>
        </p:spPr>
        <p:txBody>
          <a:bodyPr anchor="b"/>
          <a:lstStyle>
            <a:lvl1pPr algn="l">
              <a:defRPr sz="2600" b="1"/>
            </a:lvl1pPr>
          </a:lstStyle>
          <a:p>
            <a:r>
              <a:rPr lang="en-US" smtClean="0"/>
              <a:t>Click to edit Master title style</a:t>
            </a:r>
            <a:endParaRPr/>
          </a:p>
        </p:txBody>
      </p:sp>
      <p:sp>
        <p:nvSpPr>
          <p:cNvPr id="3" name="Content Placeholder 2"/>
          <p:cNvSpPr>
            <a:spLocks noGrp="1"/>
          </p:cNvSpPr>
          <p:nvPr>
            <p:ph idx="1"/>
          </p:nvPr>
        </p:nvSpPr>
        <p:spPr>
          <a:xfrm>
            <a:off x="3575050" y="273050"/>
            <a:ext cx="4992688" cy="5853113"/>
          </a:xfrm>
        </p:spPr>
        <p:txBody>
          <a:bodyPr/>
          <a:lstStyle>
            <a:lvl1pPr>
              <a:defRPr sz="2600"/>
            </a:lvl1pPr>
            <a:lvl2pPr>
              <a:defRPr sz="22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3088" y="1435100"/>
            <a:ext cx="2892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4AA086-ADBB-45F9-BB06-AF3913B192E1}" type="datetime1">
              <a:rPr lang="en-US"/>
              <a:pPr>
                <a:defRPr/>
              </a:pPr>
              <a:t>4/16/2013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38AE52-0251-4414-AF15-23250124EC7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6263" y="468313"/>
            <a:ext cx="7989887" cy="808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76263" y="1404938"/>
            <a:ext cx="7989887" cy="4727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0" y="6500813"/>
            <a:ext cx="914400" cy="15557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64C72BFA-1DA6-4D6B-9B74-72460C596827}" type="datetime1">
              <a:rPr lang="en-US"/>
              <a:pPr>
                <a:defRPr/>
              </a:pPr>
              <a:t>4/16/2013</a:t>
            </a:fld>
            <a:endParaRPr lang="en-US" dirty="0"/>
          </a:p>
        </p:txBody>
      </p:sp>
      <p:sp>
        <p:nvSpPr>
          <p:cNvPr id="5" name="Footer Placeholder 4"/>
          <p:cNvSpPr>
            <a:spLocks noGrp="1"/>
          </p:cNvSpPr>
          <p:nvPr>
            <p:ph type="ftr" sz="quarter" idx="3"/>
          </p:nvPr>
        </p:nvSpPr>
        <p:spPr>
          <a:xfrm>
            <a:off x="576263" y="6500813"/>
            <a:ext cx="3081337" cy="15557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114800" y="6500813"/>
            <a:ext cx="914400" cy="15557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6AC6E248-9573-4023-BEE1-C6A200DED3EE}" type="slidenum">
              <a:rPr lang="en-US"/>
              <a:pPr>
                <a:defRPr/>
              </a:pPr>
              <a:t>‹#›</a:t>
            </a:fld>
            <a:endParaRPr lang="en-US" dirty="0"/>
          </a:p>
        </p:txBody>
      </p:sp>
      <p:pic>
        <p:nvPicPr>
          <p:cNvPr id="1031" name="Picture 7" descr="image1.png"/>
          <p:cNvPicPr>
            <a:picLocks noChangeAspect="1"/>
          </p:cNvPicPr>
          <p:nvPr/>
        </p:nvPicPr>
        <p:blipFill>
          <a:blip r:embed="rId14" cstate="print"/>
          <a:srcRect/>
          <a:stretch>
            <a:fillRect/>
          </a:stretch>
        </p:blipFill>
        <p:spPr bwMode="auto">
          <a:xfrm>
            <a:off x="7294563" y="6380163"/>
            <a:ext cx="1279525" cy="288925"/>
          </a:xfrm>
          <a:prstGeom prst="rect">
            <a:avLst/>
          </a:prstGeom>
          <a:noFill/>
          <a:ln w="9525">
            <a:noFill/>
            <a:miter lim="800000"/>
            <a:headEnd/>
            <a:tailEnd/>
          </a:ln>
        </p:spPr>
      </p:pic>
      <p:sp>
        <p:nvSpPr>
          <p:cNvPr id="9" name="Forma livre 4"/>
          <p:cNvSpPr/>
          <p:nvPr/>
        </p:nvSpPr>
        <p:spPr>
          <a:xfrm flipH="1">
            <a:off x="371475" y="1057275"/>
            <a:ext cx="8391525" cy="409575"/>
          </a:xfrm>
          <a:custGeom>
            <a:avLst/>
            <a:gdLst>
              <a:gd name="connsiteX0" fmla="*/ 0 w 8562975"/>
              <a:gd name="connsiteY0" fmla="*/ 0 h 409575"/>
              <a:gd name="connsiteX1" fmla="*/ 552450 w 8562975"/>
              <a:gd name="connsiteY1" fmla="*/ 0 h 409575"/>
              <a:gd name="connsiteX2" fmla="*/ 942975 w 8562975"/>
              <a:gd name="connsiteY2" fmla="*/ 409575 h 409575"/>
              <a:gd name="connsiteX3" fmla="*/ 1295400 w 8562975"/>
              <a:gd name="connsiteY3" fmla="*/ 0 h 409575"/>
              <a:gd name="connsiteX4" fmla="*/ 8562975 w 8562975"/>
              <a:gd name="connsiteY4" fmla="*/ 9525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975" h="409575">
                <a:moveTo>
                  <a:pt x="0" y="0"/>
                </a:moveTo>
                <a:lnTo>
                  <a:pt x="552450" y="0"/>
                </a:lnTo>
                <a:lnTo>
                  <a:pt x="942975" y="409575"/>
                </a:lnTo>
                <a:lnTo>
                  <a:pt x="1295400" y="0"/>
                </a:lnTo>
                <a:lnTo>
                  <a:pt x="8562975" y="9525"/>
                </a:lnTo>
              </a:path>
            </a:pathLst>
          </a:custGeom>
          <a:solidFill>
            <a:schemeClr val="bg1"/>
          </a:solidFill>
          <a:ln w="19050" cap="rnd">
            <a:solidFill>
              <a:schemeClr val="tx2"/>
            </a:solidFill>
            <a:prstDash val="solid"/>
            <a:round/>
            <a:headEnd/>
            <a:tailEnd/>
          </a:ln>
        </p:spPr>
        <p:txBody>
          <a:bodyPr lIns="0" tIns="0" rIns="0" bIns="0"/>
          <a:lstStyle/>
          <a:p>
            <a:pPr fontAlgn="auto">
              <a:spcBef>
                <a:spcPts val="0"/>
              </a:spcBef>
              <a:spcAft>
                <a:spcPts val="0"/>
              </a:spcAft>
              <a:defRPr/>
            </a:pPr>
            <a:endParaRPr lang="pt-BR" sz="1800" dirty="0">
              <a:latin typeface="+mn-lt"/>
            </a:endParaRPr>
          </a:p>
        </p:txBody>
      </p:sp>
    </p:spTree>
  </p:cSld>
  <p:clrMap bg1="lt1" tx1="dk1" bg2="lt2" tx2="dk2" accent1="accent1" accent2="accent2" accent3="accent3" accent4="accent4" accent5="accent5" accent6="accent6" hlink="hlink" folHlink="folHlink"/>
  <p:sldLayoutIdLst>
    <p:sldLayoutId id="2147485319" r:id="rId1"/>
    <p:sldLayoutId id="2147485318" r:id="rId2"/>
    <p:sldLayoutId id="2147485320" r:id="rId3"/>
    <p:sldLayoutId id="2147485317" r:id="rId4"/>
    <p:sldLayoutId id="2147485316" r:id="rId5"/>
    <p:sldLayoutId id="2147485315" r:id="rId6"/>
    <p:sldLayoutId id="2147485314" r:id="rId7"/>
    <p:sldLayoutId id="2147485313" r:id="rId8"/>
    <p:sldLayoutId id="2147485312" r:id="rId9"/>
    <p:sldLayoutId id="2147485311" r:id="rId10"/>
    <p:sldLayoutId id="2147485310" r:id="rId11"/>
    <p:sldLayoutId id="2147485309" r:id="rId12"/>
  </p:sldLayoutIdLst>
  <p:hf sldNum="0" hdr="0" ftr="0" dt="0"/>
  <p:txStyles>
    <p:titleStyle>
      <a:lvl1pPr algn="l" rtl="0" eaLnBrk="0" fontAlgn="base" hangingPunct="0">
        <a:spcBef>
          <a:spcPct val="0"/>
        </a:spcBef>
        <a:spcAft>
          <a:spcPct val="0"/>
        </a:spcAft>
        <a:defRPr sz="2600" kern="12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Georgia" pitchFamily="18" charset="0"/>
          <a:ea typeface="Georgia" pitchFamily="18" charset="0"/>
          <a:cs typeface="Georgia" pitchFamily="18" charset="0"/>
        </a:defRPr>
      </a:lvl2pPr>
      <a:lvl3pPr algn="l" rtl="0" eaLnBrk="0" fontAlgn="base" hangingPunct="0">
        <a:spcBef>
          <a:spcPct val="0"/>
        </a:spcBef>
        <a:spcAft>
          <a:spcPct val="0"/>
        </a:spcAft>
        <a:defRPr sz="2600">
          <a:solidFill>
            <a:schemeClr val="tx2"/>
          </a:solidFill>
          <a:latin typeface="Georgia" pitchFamily="18" charset="0"/>
          <a:ea typeface="Georgia" pitchFamily="18" charset="0"/>
          <a:cs typeface="Georgia" pitchFamily="18" charset="0"/>
        </a:defRPr>
      </a:lvl3pPr>
      <a:lvl4pPr algn="l" rtl="0" eaLnBrk="0" fontAlgn="base" hangingPunct="0">
        <a:spcBef>
          <a:spcPct val="0"/>
        </a:spcBef>
        <a:spcAft>
          <a:spcPct val="0"/>
        </a:spcAft>
        <a:defRPr sz="2600">
          <a:solidFill>
            <a:schemeClr val="tx2"/>
          </a:solidFill>
          <a:latin typeface="Georgia" pitchFamily="18" charset="0"/>
          <a:ea typeface="Georgia" pitchFamily="18" charset="0"/>
          <a:cs typeface="Georgia" pitchFamily="18" charset="0"/>
        </a:defRPr>
      </a:lvl4pPr>
      <a:lvl5pPr algn="l" rtl="0" eaLnBrk="0" fontAlgn="base" hangingPunct="0">
        <a:spcBef>
          <a:spcPct val="0"/>
        </a:spcBef>
        <a:spcAft>
          <a:spcPct val="0"/>
        </a:spcAft>
        <a:defRPr sz="2600">
          <a:solidFill>
            <a:schemeClr val="tx2"/>
          </a:solidFill>
          <a:latin typeface="Georgia" pitchFamily="18" charset="0"/>
          <a:ea typeface="Georgia" pitchFamily="18" charset="0"/>
          <a:cs typeface="Georgia" pitchFamily="18" charset="0"/>
        </a:defRPr>
      </a:lvl5pPr>
      <a:lvl6pPr marL="457200" algn="l" rtl="0" fontAlgn="base">
        <a:spcBef>
          <a:spcPct val="0"/>
        </a:spcBef>
        <a:spcAft>
          <a:spcPct val="0"/>
        </a:spcAft>
        <a:defRPr sz="2600">
          <a:solidFill>
            <a:schemeClr val="tx2"/>
          </a:solidFill>
          <a:latin typeface="Georgia" pitchFamily="18" charset="0"/>
        </a:defRPr>
      </a:lvl6pPr>
      <a:lvl7pPr marL="914400" algn="l" rtl="0" fontAlgn="base">
        <a:spcBef>
          <a:spcPct val="0"/>
        </a:spcBef>
        <a:spcAft>
          <a:spcPct val="0"/>
        </a:spcAft>
        <a:defRPr sz="2600">
          <a:solidFill>
            <a:schemeClr val="tx2"/>
          </a:solidFill>
          <a:latin typeface="Georgia" pitchFamily="18" charset="0"/>
        </a:defRPr>
      </a:lvl7pPr>
      <a:lvl8pPr marL="1371600" algn="l" rtl="0" fontAlgn="base">
        <a:spcBef>
          <a:spcPct val="0"/>
        </a:spcBef>
        <a:spcAft>
          <a:spcPct val="0"/>
        </a:spcAft>
        <a:defRPr sz="2600">
          <a:solidFill>
            <a:schemeClr val="tx2"/>
          </a:solidFill>
          <a:latin typeface="Georgia" pitchFamily="18" charset="0"/>
        </a:defRPr>
      </a:lvl8pPr>
      <a:lvl9pPr marL="1828800" algn="l" rtl="0" fontAlgn="base">
        <a:spcBef>
          <a:spcPct val="0"/>
        </a:spcBef>
        <a:spcAft>
          <a:spcPct val="0"/>
        </a:spcAft>
        <a:defRPr sz="2600">
          <a:solidFill>
            <a:schemeClr val="tx2"/>
          </a:solidFill>
          <a:latin typeface="Georgia" pitchFamily="18" charset="0"/>
        </a:defRPr>
      </a:lvl9pPr>
    </p:titleStyle>
    <p:bodyStyle>
      <a:lvl1pPr marL="182563" indent="-182563" algn="l" rtl="0" eaLnBrk="0" fontAlgn="base" hangingPunct="0">
        <a:spcBef>
          <a:spcPct val="0"/>
        </a:spcBef>
        <a:spcAft>
          <a:spcPts val="1200"/>
        </a:spcAft>
        <a:buClr>
          <a:schemeClr val="accent1"/>
        </a:buClr>
        <a:buFont typeface="Arial" charset="0"/>
        <a:buChar char="•"/>
        <a:defRPr sz="2600" kern="1200">
          <a:solidFill>
            <a:schemeClr val="tx1"/>
          </a:solidFill>
          <a:latin typeface="+mn-lt"/>
          <a:ea typeface="+mn-ea"/>
          <a:cs typeface="+mn-cs"/>
        </a:defRPr>
      </a:lvl1pPr>
      <a:lvl2pPr marL="730250" indent="-273050" algn="l" rtl="0" eaLnBrk="0" fontAlgn="base" hangingPunct="0">
        <a:spcBef>
          <a:spcPct val="0"/>
        </a:spcBef>
        <a:spcAft>
          <a:spcPts val="1200"/>
        </a:spcAft>
        <a:buClr>
          <a:schemeClr val="accent1"/>
        </a:buClr>
        <a:buFont typeface="Arial" charset="0"/>
        <a:buChar char="–"/>
        <a:defRPr sz="2200" kern="1200">
          <a:solidFill>
            <a:schemeClr val="tx1"/>
          </a:solidFill>
          <a:latin typeface="+mn-lt"/>
          <a:ea typeface="+mn-ea"/>
          <a:cs typeface="+mn-cs"/>
        </a:defRPr>
      </a:lvl2pPr>
      <a:lvl3pPr marL="1096963" indent="-182563" algn="l" rtl="0" eaLnBrk="0" fontAlgn="base" hangingPunct="0">
        <a:spcBef>
          <a:spcPct val="0"/>
        </a:spcBef>
        <a:spcAft>
          <a:spcPts val="1200"/>
        </a:spcAft>
        <a:buClr>
          <a:schemeClr val="accent1"/>
        </a:buClr>
        <a:buFont typeface="Arial" charset="0"/>
        <a:buChar char="•"/>
        <a:defRPr kern="1200">
          <a:solidFill>
            <a:schemeClr val="tx1"/>
          </a:solidFill>
          <a:latin typeface="+mn-lt"/>
          <a:ea typeface="+mn-ea"/>
          <a:cs typeface="+mn-cs"/>
        </a:defRPr>
      </a:lvl3pPr>
      <a:lvl4pPr marL="1644650" indent="-273050" algn="l" rtl="0" eaLnBrk="0" fontAlgn="base" hangingPunct="0">
        <a:spcBef>
          <a:spcPct val="0"/>
        </a:spcBef>
        <a:spcAft>
          <a:spcPts val="1200"/>
        </a:spcAft>
        <a:buClr>
          <a:schemeClr val="accent1"/>
        </a:buClr>
        <a:buFont typeface="Arial" charset="0"/>
        <a:buChar char="–"/>
        <a:defRPr kern="1200">
          <a:solidFill>
            <a:schemeClr val="tx1"/>
          </a:solidFill>
          <a:latin typeface="+mn-lt"/>
          <a:ea typeface="+mn-ea"/>
          <a:cs typeface="+mn-cs"/>
        </a:defRPr>
      </a:lvl4pPr>
      <a:lvl5pPr marL="2011363" indent="-182563" algn="l" rtl="0" eaLnBrk="0" fontAlgn="base" hangingPunct="0">
        <a:spcBef>
          <a:spcPct val="0"/>
        </a:spcBef>
        <a:spcAft>
          <a:spcPts val="1200"/>
        </a:spcAft>
        <a:buClr>
          <a:schemeClr val="accent1"/>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br/url?sa=i&amp;rct=j&amp;q=&amp;esrc=s&amp;frm=1&amp;source=images&amp;cd=&amp;cad=rja&amp;docid=wdou5S7FO6X7XM&amp;tbnid=wwh7CPIaCA1DFM:&amp;ved=0CAUQjRw&amp;url=http://www.brasilrotario.com.br/?p=showConteudo&amp;id=520&amp;ei=B-RtUYu0AuTP2wW0pIAw&amp;bvm=bv.45218183,d.b2I&amp;psig=AFQjCNEbycA_Hg45skl2PqEIrApM0gpAFA&amp;ust=1366242690434027"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br/url?sa=i&amp;rct=j&amp;q=usina+e%C3%B3lica&amp;source=images&amp;cd=&amp;cad=rja&amp;docid=uQn0G2PYkqO9aM&amp;tbnid=GcM-ZocGBg6nrM:&amp;ved=&amp;url=http://energiainteligenteufjf.com/tag/energia-eolica/&amp;ei=OVhtUZrSIKW22gXbwYGQBA&amp;bvm=bv.45175338,d.b2I&amp;psig=AFQjCNFm-1aDz-jB_Eqt01l0HRLYbcat4Q&amp;ust=136620690587633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br/url?sa=i&amp;rct=j&amp;q=proinfa&amp;source=images&amp;cd=&amp;cad=rja&amp;docid=_SIjPmMm591b5M&amp;tbnid=gvu7nZvO1C53hM:&amp;ved=0CAUQjRw&amp;url=http://www.portalaz.com.br/noticia/geral/126395/7&amp;ei=l8ZtUa3DCcX42gW99IDQBA&amp;bvm=bv.45218183,d.b2I&amp;psig=AFQjCNG1ROHAkypzSJ0ggNtVzrffPctUqw&amp;ust=1366235143331650"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br/url?sa=i&amp;rct=j&amp;q=leil%C3%A3o+de+enrgia&amp;source=images&amp;cd=&amp;cad=rja&amp;docid=u7QhezoOEY-wTM&amp;tbnid=CnXWJGRsoyYaGM:&amp;ved=&amp;url=http://epocanegocios.globo.com/Revista/Common/0,,EMI90104-16418,00-LEILAO+DE+ENERGIA+NOVA+GARANTE+ATENDER+DA+DEMANDA+PARA.html&amp;ei=7VptUdarF8Kz2gWNxYCoCw&amp;psig=AFQjCNHsMhnow8Rpk5j1Gn_LuCxuMVpQBg&amp;ust=1366207597671185"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br/url?sa=i&amp;rct=j&amp;q=leil%C3%A3o+de+energia&amp;source=images&amp;cd=&amp;cad=rja&amp;docid=98KUtNLnUDTgpM&amp;tbnid=G1STJPaokbnuYM:&amp;ved=&amp;url=http://www.elbiamelo.com.br/preco-da-energia-nova-deve-subir-nos-leiloes-do-governo-este-ano/&amp;ei=S1ptUc-4Hube2AXi1oCwDw&amp;bvm=bv.45175338,d.b2I&amp;psig=AFQjCNFfdIHcSbAA1o-oMH0de-OiDuEb2Q&amp;ust=1366207435713552"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br/url?sa=i&amp;rct=j&amp;q=&amp;esrc=s&amp;frm=1&amp;source=images&amp;cd=&amp;cad=rja&amp;docid=Ql6UErVxWUQ7eM&amp;tbnid=R-gJNvOT2Khk5M:&amp;ved=0CAUQjRw&amp;url=http://www.channelweb.co.uk/crn-uk/news/2159111/dell-builds-security-strength-sonicwall&amp;ei=y8JtUantPOmz2gXOoICYDw&amp;psig=AFQjCNFqb3By2uE-YFiPumuMBrbKm2WITA&amp;ust=136623418277970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mapa.nocowanie.pl/tartaczysko/zdjecia/30875117/"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br/url?sa=i&amp;rct=j&amp;q=incentivo+fiscal&amp;source=images&amp;cd=&amp;cad=rja&amp;docid=d3GasAM9qNJHLM&amp;tbnid=-RsveBXGuyx5iM:&amp;ved=&amp;url=http://krow.com.br/?page_id=281&amp;ei=TlttUY7_Bub22AXyjIDoCA&amp;psig=AFQjCNEDRgC7RH6_GROJHhhkGcT_qiSs4A&amp;ust=1366207694511756"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br/url?sa=i&amp;rct=j&amp;q=tributos&amp;source=images&amp;cd=&amp;cad=rja&amp;docid=a67UCHsr8lI33M&amp;tbnid=ion7JB6bb54BqM:&amp;ved=&amp;url=http://www.conmax.com.br/noticias/tributos-travam-queda-das-taxas-de-administracao-da-previdencia-privada/&amp;ei=OlxtUeLVJsLE2gXY34DQAg&amp;psig=AFQjCNE_ZoIUL4a4gOIVdcpP3wmgnH2myQ&amp;ust=136620793109807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br/url?sa=i&amp;rct=j&amp;q=&amp;esrc=s&amp;frm=1&amp;source=images&amp;cd=&amp;cad=rja&amp;docid=a-K_yAVLvYZt5M&amp;tbnid=En6jQpgC--jT1M:&amp;ved=&amp;url=http://www.producaodebiodiesel.com.br/biocombustiveis/empresas-apoio-financeiro-investimento-tecnologias-biomassa-biocombustivel-biodiesel&amp;ei=V5xtUdSFJ5S_2QWA5IDwCA&amp;bvm=bv.45175338,d.b2I&amp;psig=AFQjCNH2aeRJjKJw-FS_pdIlmGebR5t5SA&amp;ust=136622434404090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br/url?sa=i&amp;rct=j&amp;q=biocombustivel&amp;source=images&amp;cd=&amp;cad=rja&amp;docid=zruEXaVstTtbsM&amp;tbnid=KBDDUd-hXsprKM:&amp;ved=&amp;url=http://www.portaldoagronegocio.com.br/conteudo.php?id=87648&amp;ei=tlVtUYzNO-TL2QWy2YCIBA&amp;bvm=bv.45175338,d.b2I&amp;psig=AFQjCNGlxcknDZRJEole-kohDaUSudSedQ&amp;ust=136620626332510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br/url?sa=i&amp;rct=j&amp;q=hidrel%C3%A9tricas&amp;source=images&amp;cd=&amp;cad=rja&amp;docid=qwzhngDkXBYXYM&amp;tbnid=EgVxErTSd4yhSM:&amp;ved=&amp;url=http://gigantesdomundo.blogspot.com/2011/04/as-10-maiores-usinas-hidreletricas-do.html&amp;ei=sFZtUbyPF6iq2QXm1YHQBQ&amp;bvm=bv.45175338,d.b2I&amp;psig=AFQjCNHb774zy4joa4GJzLQDrm4poqzRmA&amp;ust=136620651272815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br/url?sa=i&amp;rct=j&amp;q=energia+solar&amp;source=images&amp;cd=&amp;cad=rja&amp;docid=NIAe7GwtmAzfTM&amp;tbnid=s3CWjPG7OR7sWM:&amp;ved=&amp;url=http://policiaambientalcaico.blogspot.com/2012/06/o-brasil-possui-quarta-tarifa-de.html&amp;ei=d1dtUafGKeKw2AX_soCoCw&amp;bvm=bv.45175338,d.b2I&amp;psig=AFQjCNEwJocepg4m1JkCFPmMrSToLmxSng&amp;ust=136620671206078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url?sa=i&amp;rct=j&amp;q=usina+e%C3%B3lica&amp;source=images&amp;cd=&amp;cad=rja&amp;docid=uQn0G2PYkqO9aM&amp;tbnid=GcM-ZocGBg6nrM:&amp;ved=&amp;url=http://energiainteligenteufjf.com/tag/energia-eolica/&amp;ei=OVhtUZrSIKW22gXbwYGQBA&amp;bvm=bv.45175338,d.b2I&amp;psig=AFQjCNFm-1aDz-jB_Eqt01l0HRLYbcat4Q&amp;ust=136620690587633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5"/>
          <p:cNvSpPr txBox="1">
            <a:spLocks/>
          </p:cNvSpPr>
          <p:nvPr/>
        </p:nvSpPr>
        <p:spPr bwMode="auto">
          <a:xfrm>
            <a:off x="284163" y="1920875"/>
            <a:ext cx="8593137" cy="1479550"/>
          </a:xfrm>
          <a:prstGeom prst="rect">
            <a:avLst/>
          </a:prstGeom>
          <a:noFill/>
          <a:ln w="9525">
            <a:noFill/>
            <a:miter lim="800000"/>
            <a:headEnd/>
            <a:tailEnd/>
          </a:ln>
        </p:spPr>
        <p:txBody>
          <a:bodyPr lIns="0" tIns="0" rIns="0" bIns="0"/>
          <a:lstStyle/>
          <a:p>
            <a:pPr algn="ctr"/>
            <a:r>
              <a:rPr lang="en-US" sz="7000" dirty="0" smtClean="0">
                <a:latin typeface="Georgia" pitchFamily="18" charset="0"/>
              </a:rPr>
              <a:t>Renewable Energy</a:t>
            </a:r>
            <a:endParaRPr lang="en-US" sz="7000" dirty="0">
              <a:latin typeface="Georgia" pitchFamily="18" charset="0"/>
            </a:endParaRPr>
          </a:p>
        </p:txBody>
      </p:sp>
      <p:sp>
        <p:nvSpPr>
          <p:cNvPr id="5" name="Text Box 22"/>
          <p:cNvSpPr txBox="1">
            <a:spLocks noChangeArrowheads="1"/>
          </p:cNvSpPr>
          <p:nvPr/>
        </p:nvSpPr>
        <p:spPr bwMode="auto">
          <a:xfrm>
            <a:off x="5655430" y="4683760"/>
            <a:ext cx="3106737" cy="1472176"/>
          </a:xfrm>
          <a:prstGeom prst="rect">
            <a:avLst/>
          </a:prstGeom>
          <a:noFill/>
          <a:ln w="6350">
            <a:noFill/>
            <a:miter lim="800000"/>
            <a:headEnd/>
            <a:tailEnd/>
          </a:ln>
        </p:spPr>
        <p:txBody>
          <a:bodyPr wrap="square" lIns="0" tIns="45709" rIns="0" bIns="45709">
            <a:spAutoFit/>
          </a:bodyPr>
          <a:lstStyle/>
          <a:p>
            <a:pPr>
              <a:lnSpc>
                <a:spcPts val="1600"/>
              </a:lnSpc>
              <a:spcAft>
                <a:spcPts val="600"/>
              </a:spcAft>
            </a:pPr>
            <a:r>
              <a:rPr lang="en-US" sz="2600" dirty="0" smtClean="0">
                <a:solidFill>
                  <a:schemeClr val="bg1"/>
                </a:solidFill>
                <a:latin typeface="Calibri" pitchFamily="34" charset="0"/>
              </a:rPr>
              <a:t>Victor Galante</a:t>
            </a:r>
          </a:p>
          <a:p>
            <a:pPr>
              <a:lnSpc>
                <a:spcPts val="1600"/>
              </a:lnSpc>
              <a:spcAft>
                <a:spcPts val="600"/>
              </a:spcAft>
            </a:pPr>
            <a:r>
              <a:rPr lang="en-US" sz="1600" i="1" dirty="0" smtClean="0">
                <a:solidFill>
                  <a:schemeClr val="bg1"/>
                </a:solidFill>
                <a:latin typeface="Calibri" pitchFamily="34" charset="0"/>
              </a:rPr>
              <a:t>Partner</a:t>
            </a:r>
          </a:p>
          <a:p>
            <a:pPr eaLnBrk="0" hangingPunct="0">
              <a:lnSpc>
                <a:spcPts val="1800"/>
              </a:lnSpc>
              <a:spcAft>
                <a:spcPts val="400"/>
              </a:spcAft>
            </a:pPr>
            <a:r>
              <a:rPr lang="en-US" sz="1600" dirty="0" smtClean="0">
                <a:solidFill>
                  <a:schemeClr val="bg1"/>
                </a:solidFill>
                <a:latin typeface="Calibri" pitchFamily="34" charset="0"/>
              </a:rPr>
              <a:t>Rio: 	+ 55 21 2127 4275</a:t>
            </a:r>
          </a:p>
          <a:p>
            <a:pPr>
              <a:spcAft>
                <a:spcPts val="400"/>
              </a:spcAft>
            </a:pPr>
            <a:r>
              <a:rPr lang="en-US" sz="1600" dirty="0" smtClean="0">
                <a:solidFill>
                  <a:schemeClr val="bg1"/>
                </a:solidFill>
                <a:latin typeface="Calibri" pitchFamily="34" charset="0"/>
              </a:rPr>
              <a:t>VGalante@mayerbrown.com</a:t>
            </a:r>
          </a:p>
          <a:p>
            <a:pPr>
              <a:lnSpc>
                <a:spcPts val="1600"/>
              </a:lnSpc>
              <a:spcAft>
                <a:spcPts val="600"/>
              </a:spcAft>
            </a:pPr>
            <a:endParaRPr lang="en-US" sz="1600" i="1" dirty="0" smtClean="0">
              <a:solidFill>
                <a:schemeClr val="bg1"/>
              </a:solidFill>
              <a:latin typeface="Calibri" pitchFamily="34" charset="0"/>
            </a:endParaRPr>
          </a:p>
        </p:txBody>
      </p:sp>
      <p:sp>
        <p:nvSpPr>
          <p:cNvPr id="6" name="TextBox 5"/>
          <p:cNvSpPr txBox="1"/>
          <p:nvPr/>
        </p:nvSpPr>
        <p:spPr>
          <a:xfrm>
            <a:off x="7172325" y="3533775"/>
            <a:ext cx="1571625" cy="400110"/>
          </a:xfrm>
          <a:prstGeom prst="rect">
            <a:avLst/>
          </a:prstGeom>
          <a:noFill/>
        </p:spPr>
        <p:txBody>
          <a:bodyPr wrap="square" rtlCol="0">
            <a:spAutoFit/>
          </a:bodyPr>
          <a:lstStyle/>
          <a:p>
            <a:r>
              <a:rPr lang="en-US" b="1" dirty="0" smtClean="0">
                <a:solidFill>
                  <a:schemeClr val="bg1"/>
                </a:solidFill>
                <a:latin typeface="+mn-lt"/>
              </a:rPr>
              <a:t>April 2013</a:t>
            </a:r>
            <a:endParaRPr lang="en-US" b="1" dirty="0">
              <a:solidFill>
                <a:schemeClr val="bg1"/>
              </a:solidFill>
              <a:latin typeface="+mn-lt"/>
            </a:endParaRPr>
          </a:p>
        </p:txBody>
      </p:sp>
      <p:sp>
        <p:nvSpPr>
          <p:cNvPr id="7" name="TextBox 6"/>
          <p:cNvSpPr txBox="1"/>
          <p:nvPr/>
        </p:nvSpPr>
        <p:spPr>
          <a:xfrm>
            <a:off x="386080" y="3870960"/>
            <a:ext cx="6797040" cy="707886"/>
          </a:xfrm>
          <a:prstGeom prst="rect">
            <a:avLst/>
          </a:prstGeom>
          <a:noFill/>
        </p:spPr>
        <p:txBody>
          <a:bodyPr wrap="square" rtlCol="0">
            <a:spAutoFit/>
          </a:bodyPr>
          <a:lstStyle/>
          <a:p>
            <a:r>
              <a:rPr lang="pt-BR" sz="4000" dirty="0" smtClean="0">
                <a:solidFill>
                  <a:schemeClr val="bg1"/>
                </a:solidFill>
                <a:latin typeface="Calibri" pitchFamily="34" charset="0"/>
              </a:rPr>
              <a:t>Legal Framework</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420688"/>
            <a:ext cx="7989887" cy="808037"/>
          </a:xfrm>
        </p:spPr>
        <p:txBody>
          <a:bodyPr/>
          <a:lstStyle/>
          <a:p>
            <a:r>
              <a:rPr lang="pt-BR" sz="3000" dirty="0" smtClean="0"/>
              <a:t>Wind Power </a:t>
            </a:r>
            <a:endParaRPr lang="pt-BR" sz="3000" dirty="0"/>
          </a:p>
        </p:txBody>
      </p:sp>
      <p:pic>
        <p:nvPicPr>
          <p:cNvPr id="1026" name="Picture 2"/>
          <p:cNvPicPr>
            <a:picLocks noChangeAspect="1" noChangeArrowheads="1"/>
          </p:cNvPicPr>
          <p:nvPr/>
        </p:nvPicPr>
        <p:blipFill>
          <a:blip r:embed="rId2" cstate="print"/>
          <a:srcRect/>
          <a:stretch>
            <a:fillRect/>
          </a:stretch>
        </p:blipFill>
        <p:spPr bwMode="auto">
          <a:xfrm>
            <a:off x="504825" y="1905000"/>
            <a:ext cx="6610350" cy="2990850"/>
          </a:xfrm>
          <a:prstGeom prst="rect">
            <a:avLst/>
          </a:prstGeom>
          <a:noFill/>
          <a:ln w="19050">
            <a:solidFill>
              <a:schemeClr val="accent1"/>
            </a:solidFill>
            <a:miter lim="800000"/>
            <a:headEnd/>
            <a:tailEnd/>
          </a:ln>
        </p:spPr>
      </p:pic>
      <p:sp>
        <p:nvSpPr>
          <p:cNvPr id="5" name="TextBox 4"/>
          <p:cNvSpPr txBox="1"/>
          <p:nvPr/>
        </p:nvSpPr>
        <p:spPr>
          <a:xfrm>
            <a:off x="371475" y="1085849"/>
            <a:ext cx="7543800" cy="1190069"/>
          </a:xfrm>
          <a:prstGeom prst="rect">
            <a:avLst/>
          </a:prstGeom>
          <a:noFill/>
        </p:spPr>
        <p:txBody>
          <a:bodyPr wrap="square" rtlCol="0">
            <a:spAutoFit/>
          </a:bodyPr>
          <a:lstStyle/>
          <a:p>
            <a:pPr>
              <a:spcAft>
                <a:spcPts val="800"/>
              </a:spcAft>
            </a:pPr>
            <a:r>
              <a:rPr lang="en-US" b="1" cap="small" dirty="0" smtClean="0">
                <a:latin typeface="+mn-lt"/>
              </a:rPr>
              <a:t>The development of wind power in Brazil</a:t>
            </a:r>
          </a:p>
          <a:p>
            <a:pPr marL="361950" indent="-361950">
              <a:spcAft>
                <a:spcPts val="800"/>
              </a:spcAft>
              <a:buClr>
                <a:schemeClr val="accent1"/>
              </a:buClr>
              <a:buFont typeface="Wingdings" pitchFamily="2" charset="2"/>
              <a:buChar char="§"/>
            </a:pPr>
            <a:r>
              <a:rPr lang="en-US" sz="1800" b="1" dirty="0" smtClean="0">
                <a:latin typeface="+mn-lt"/>
              </a:rPr>
              <a:t>Operating and contracted capacity</a:t>
            </a:r>
          </a:p>
          <a:p>
            <a:endParaRPr lang="en-US" b="1" dirty="0" smtClean="0">
              <a:latin typeface="+mn-lt"/>
            </a:endParaRPr>
          </a:p>
        </p:txBody>
      </p:sp>
      <p:sp>
        <p:nvSpPr>
          <p:cNvPr id="6" name="TextBox 5"/>
          <p:cNvSpPr txBox="1"/>
          <p:nvPr/>
        </p:nvSpPr>
        <p:spPr>
          <a:xfrm>
            <a:off x="371475" y="5057777"/>
            <a:ext cx="7543800" cy="369332"/>
          </a:xfrm>
          <a:prstGeom prst="rect">
            <a:avLst/>
          </a:prstGeom>
          <a:noFill/>
        </p:spPr>
        <p:txBody>
          <a:bodyPr wrap="square" rtlCol="0">
            <a:spAutoFit/>
          </a:bodyPr>
          <a:lstStyle/>
          <a:p>
            <a:pPr marL="361950" indent="-361950">
              <a:spcAft>
                <a:spcPts val="800"/>
              </a:spcAft>
              <a:buClr>
                <a:schemeClr val="accent1"/>
              </a:buClr>
              <a:buFont typeface="Wingdings" pitchFamily="2" charset="2"/>
              <a:buChar char="§"/>
            </a:pPr>
            <a:r>
              <a:rPr lang="en-US" sz="1800" b="1" dirty="0" smtClean="0">
                <a:latin typeface="+mn-lt"/>
              </a:rPr>
              <a:t>To be contracted in 2013-2017 auctions</a:t>
            </a:r>
            <a:endParaRPr lang="en-US" b="1" dirty="0" smtClean="0">
              <a:latin typeface="+mn-lt"/>
            </a:endParaRPr>
          </a:p>
        </p:txBody>
      </p:sp>
      <p:graphicFrame>
        <p:nvGraphicFramePr>
          <p:cNvPr id="7" name="Table 6"/>
          <p:cNvGraphicFramePr>
            <a:graphicFrameLocks noGrp="1"/>
          </p:cNvGraphicFramePr>
          <p:nvPr/>
        </p:nvGraphicFramePr>
        <p:xfrm>
          <a:off x="561975" y="5549900"/>
          <a:ext cx="4200526" cy="1010920"/>
        </p:xfrm>
        <a:graphic>
          <a:graphicData uri="http://schemas.openxmlformats.org/drawingml/2006/table">
            <a:tbl>
              <a:tblPr firstRow="1" bandRow="1">
                <a:tableStyleId>{5C22544A-7EE6-4342-B048-85BDC9FD1C3A}</a:tableStyleId>
              </a:tblPr>
              <a:tblGrid>
                <a:gridCol w="2100263"/>
                <a:gridCol w="2100263"/>
              </a:tblGrid>
              <a:tr h="370840">
                <a:tc>
                  <a:txBody>
                    <a:bodyPr/>
                    <a:lstStyle/>
                    <a:p>
                      <a:pPr algn="ctr"/>
                      <a:r>
                        <a:rPr lang="en-US" noProof="0" dirty="0" smtClean="0"/>
                        <a:t>Capacity</a:t>
                      </a:r>
                    </a:p>
                    <a:p>
                      <a:pPr algn="ctr"/>
                      <a:r>
                        <a:rPr lang="en-US" noProof="0" dirty="0" smtClean="0"/>
                        <a:t>(MW)</a:t>
                      </a:r>
                      <a:endParaRPr lang="en-US" noProof="0" dirty="0"/>
                    </a:p>
                  </a:txBody>
                  <a:tcPr/>
                </a:tc>
                <a:tc>
                  <a:txBody>
                    <a:bodyPr/>
                    <a:lstStyle/>
                    <a:p>
                      <a:pPr algn="ctr"/>
                      <a:r>
                        <a:rPr lang="en-US" noProof="0" smtClean="0"/>
                        <a:t>Investment </a:t>
                      </a:r>
                    </a:p>
                    <a:p>
                      <a:pPr algn="ctr"/>
                      <a:r>
                        <a:rPr lang="en-US" noProof="0" smtClean="0"/>
                        <a:t>(US$ billion)</a:t>
                      </a:r>
                      <a:endParaRPr lang="en-US" noProof="0"/>
                    </a:p>
                  </a:txBody>
                  <a:tcPr/>
                </a:tc>
              </a:tr>
              <a:tr h="370840">
                <a:tc>
                  <a:txBody>
                    <a:bodyPr/>
                    <a:lstStyle/>
                    <a:p>
                      <a:pPr algn="ctr"/>
                      <a:r>
                        <a:rPr lang="en-US" noProof="0" dirty="0" smtClean="0"/>
                        <a:t>5,720</a:t>
                      </a:r>
                      <a:endParaRPr lang="en-US" noProof="0" dirty="0"/>
                    </a:p>
                  </a:txBody>
                  <a:tcPr/>
                </a:tc>
                <a:tc>
                  <a:txBody>
                    <a:bodyPr/>
                    <a:lstStyle/>
                    <a:p>
                      <a:pPr algn="ctr"/>
                      <a:r>
                        <a:rPr lang="en-US" noProof="0" dirty="0" smtClean="0"/>
                        <a:t>11.9</a:t>
                      </a:r>
                      <a:endParaRPr lang="en-US" noProof="0" dirty="0"/>
                    </a:p>
                  </a:txBody>
                  <a:tcPr/>
                </a:tc>
              </a:tr>
            </a:tbl>
          </a:graphicData>
        </a:graphic>
      </p:graphicFrame>
      <p:sp>
        <p:nvSpPr>
          <p:cNvPr id="8" name="TextBox 7"/>
          <p:cNvSpPr txBox="1"/>
          <p:nvPr/>
        </p:nvSpPr>
        <p:spPr>
          <a:xfrm>
            <a:off x="629920" y="6593840"/>
            <a:ext cx="5933440" cy="246221"/>
          </a:xfrm>
          <a:prstGeom prst="rect">
            <a:avLst/>
          </a:prstGeom>
          <a:noFill/>
        </p:spPr>
        <p:txBody>
          <a:bodyPr wrap="square" rtlCol="0">
            <a:spAutoFit/>
          </a:bodyPr>
          <a:lstStyle/>
          <a:p>
            <a:r>
              <a:rPr lang="pt-BR" sz="1000" dirty="0" smtClean="0">
                <a:latin typeface="+mn-lt"/>
              </a:rPr>
              <a:t>Source: </a:t>
            </a:r>
            <a:r>
              <a:rPr lang="pt-BR" sz="1000" dirty="0" err="1" smtClean="0">
                <a:latin typeface="+mn-lt"/>
              </a:rPr>
              <a:t>Ministry</a:t>
            </a:r>
            <a:r>
              <a:rPr lang="pt-BR" sz="1000" dirty="0" smtClean="0">
                <a:latin typeface="+mn-lt"/>
              </a:rPr>
              <a:t> </a:t>
            </a:r>
            <a:r>
              <a:rPr lang="pt-BR" sz="1000" dirty="0" err="1" smtClean="0">
                <a:latin typeface="+mn-lt"/>
              </a:rPr>
              <a:t>of</a:t>
            </a:r>
            <a:r>
              <a:rPr lang="pt-BR" sz="1000" dirty="0" smtClean="0">
                <a:latin typeface="+mn-lt"/>
              </a:rPr>
              <a:t> </a:t>
            </a:r>
            <a:r>
              <a:rPr lang="pt-BR" sz="1000" dirty="0" err="1" smtClean="0">
                <a:latin typeface="+mn-lt"/>
              </a:rPr>
              <a:t>Finance</a:t>
            </a:r>
            <a:endParaRPr lang="pt-BR" sz="1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262" y="1031427"/>
            <a:ext cx="7989887" cy="1730358"/>
          </a:xfrm>
          <a:noFill/>
          <a:effectLst>
            <a:outerShdw blurRad="63500" sx="102000" sy="102000" algn="ctr" rotWithShape="0">
              <a:prstClr val="black">
                <a:alpha val="40000"/>
              </a:prstClr>
            </a:outerShdw>
          </a:effectLst>
        </p:spPr>
        <p:txBody>
          <a:bodyPr vert="horz" lIns="0" tIns="0" rIns="0" bIns="0" rtlCol="0" anchor="ctr" anchorCtr="0">
            <a:noAutofit/>
          </a:bodyPr>
          <a:lstStyle/>
          <a:p>
            <a:r>
              <a:rPr lang="en-US" sz="4400" dirty="0" smtClean="0">
                <a:solidFill>
                  <a:srgbClr val="005A8C"/>
                </a:solidFill>
              </a:rPr>
              <a:t>Brazilian Legal System</a:t>
            </a:r>
            <a:endParaRPr lang="pt-BR" sz="4400" dirty="0" smtClean="0">
              <a:solidFill>
                <a:srgbClr val="005A8C"/>
              </a:solidFill>
            </a:endParaRPr>
          </a:p>
        </p:txBody>
      </p:sp>
      <p:pic>
        <p:nvPicPr>
          <p:cNvPr id="13314" name="Picture 2" descr="http://www.brasilrotario.com.br/_img/conteudo/8/201111031026101.JPG">
            <a:hlinkClick r:id="rId2"/>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04801" y="3088640"/>
            <a:ext cx="8575040" cy="3208338"/>
          </a:xfrm>
          <a:prstGeom prst="round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93383" y="468313"/>
            <a:ext cx="7989887" cy="808037"/>
          </a:xfrm>
          <a:noFill/>
        </p:spPr>
        <p:txBody>
          <a:bodyPr/>
          <a:lstStyle/>
          <a:p>
            <a:r>
              <a:rPr lang="en-US" sz="3000" dirty="0" smtClean="0">
                <a:effectLst/>
              </a:rPr>
              <a:t>Brazilian Legal System</a:t>
            </a:r>
          </a:p>
        </p:txBody>
      </p:sp>
      <p:sp>
        <p:nvSpPr>
          <p:cNvPr id="4" name="Content Placeholder 3"/>
          <p:cNvSpPr>
            <a:spLocks noGrp="1"/>
          </p:cNvSpPr>
          <p:nvPr>
            <p:ph idx="1"/>
          </p:nvPr>
        </p:nvSpPr>
        <p:spPr>
          <a:xfrm>
            <a:off x="377440" y="1402080"/>
            <a:ext cx="8370320" cy="4778725"/>
          </a:xfrm>
        </p:spPr>
        <p:txBody>
          <a:bodyPr/>
          <a:lstStyle/>
          <a:p>
            <a:pPr algn="just">
              <a:buFont typeface="Wingdings" pitchFamily="2" charset="2"/>
              <a:buChar char="§"/>
            </a:pPr>
            <a:r>
              <a:rPr lang="en-US" sz="2000" dirty="0" smtClean="0"/>
              <a:t>Federative Republic</a:t>
            </a:r>
          </a:p>
          <a:p>
            <a:pPr algn="just"/>
            <a:endParaRPr lang="en-US" sz="2400" dirty="0" smtClean="0"/>
          </a:p>
          <a:p>
            <a:pPr algn="just"/>
            <a:endParaRPr lang="en-US" sz="2400" dirty="0" smtClean="0"/>
          </a:p>
          <a:p>
            <a:pPr algn="just"/>
            <a:endParaRPr lang="en-US" sz="1600" dirty="0" smtClean="0"/>
          </a:p>
          <a:p>
            <a:pPr algn="just"/>
            <a:endParaRPr lang="en-US" sz="1600" dirty="0" smtClean="0"/>
          </a:p>
          <a:p>
            <a:pPr algn="just"/>
            <a:endParaRPr lang="en-US" sz="1600" dirty="0" smtClean="0"/>
          </a:p>
          <a:p>
            <a:pPr marL="536575" lvl="1" algn="just">
              <a:lnSpc>
                <a:spcPts val="1900"/>
              </a:lnSpc>
              <a:spcAft>
                <a:spcPts val="600"/>
              </a:spcAft>
              <a:buFont typeface="Calibri" pitchFamily="34" charset="0"/>
              <a:buChar char="-"/>
            </a:pPr>
            <a:endParaRPr lang="en-US" sz="1700" dirty="0" smtClean="0"/>
          </a:p>
          <a:p>
            <a:pPr marL="536575" lvl="1" algn="just">
              <a:lnSpc>
                <a:spcPts val="1900"/>
              </a:lnSpc>
              <a:spcAft>
                <a:spcPts val="600"/>
              </a:spcAft>
              <a:buFont typeface="Calibri" pitchFamily="34" charset="0"/>
              <a:buChar char="-"/>
            </a:pPr>
            <a:r>
              <a:rPr lang="en-US" sz="1800" dirty="0" smtClean="0"/>
              <a:t>There is no hierarchy: each level has authority to legislate within its sphere of competence:</a:t>
            </a:r>
          </a:p>
          <a:p>
            <a:pPr marL="730250" lvl="2" indent="-273050" algn="just">
              <a:lnSpc>
                <a:spcPts val="1900"/>
              </a:lnSpc>
              <a:spcAft>
                <a:spcPts val="600"/>
              </a:spcAft>
              <a:buFont typeface="Calibri" pitchFamily="34" charset="0"/>
              <a:buChar char="*"/>
            </a:pPr>
            <a:r>
              <a:rPr lang="en-US" sz="1600" dirty="0" smtClean="0"/>
              <a:t>Federal Union: General Rules</a:t>
            </a:r>
          </a:p>
          <a:p>
            <a:pPr marL="730250" lvl="2" indent="-273050" algn="just">
              <a:lnSpc>
                <a:spcPts val="1900"/>
              </a:lnSpc>
              <a:spcAft>
                <a:spcPts val="600"/>
              </a:spcAft>
              <a:buFont typeface="Calibri" pitchFamily="34" charset="0"/>
              <a:buChar char="*"/>
            </a:pPr>
            <a:r>
              <a:rPr lang="en-US" sz="1600" dirty="0" smtClean="0"/>
              <a:t>States: Self Organization and Specific Rules</a:t>
            </a:r>
          </a:p>
          <a:p>
            <a:pPr marL="730250" lvl="2" indent="-273050" algn="just">
              <a:lnSpc>
                <a:spcPts val="1900"/>
              </a:lnSpc>
              <a:spcAft>
                <a:spcPts val="600"/>
              </a:spcAft>
              <a:buFont typeface="Calibri" pitchFamily="34" charset="0"/>
              <a:buChar char="*"/>
            </a:pPr>
            <a:r>
              <a:rPr lang="en-US" sz="1600" dirty="0" smtClean="0"/>
              <a:t>Municipalities: Issues of Local Interest</a:t>
            </a:r>
          </a:p>
          <a:p>
            <a:pPr marL="730250" lvl="2" indent="-273050" algn="just">
              <a:lnSpc>
                <a:spcPts val="1900"/>
              </a:lnSpc>
              <a:spcAft>
                <a:spcPts val="600"/>
              </a:spcAft>
              <a:buFont typeface="Arial" pitchFamily="34" charset="0"/>
              <a:buChar char="–"/>
            </a:pPr>
            <a:endParaRPr lang="en-US" sz="1600" dirty="0" smtClean="0"/>
          </a:p>
        </p:txBody>
      </p:sp>
      <p:cxnSp>
        <p:nvCxnSpPr>
          <p:cNvPr id="11" name="Straight Connector 10"/>
          <p:cNvCxnSpPr/>
          <p:nvPr/>
        </p:nvCxnSpPr>
        <p:spPr>
          <a:xfrm flipV="1">
            <a:off x="3015215" y="2339968"/>
            <a:ext cx="883143" cy="45720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5215" y="2797168"/>
            <a:ext cx="883143" cy="45720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24480" y="2797288"/>
            <a:ext cx="878206" cy="2"/>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05180" y="2533430"/>
            <a:ext cx="2222500" cy="48519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600" b="1" dirty="0" smtClean="0">
                <a:solidFill>
                  <a:schemeClr val="bg1"/>
                </a:solidFill>
              </a:rPr>
              <a:t> 3 Levels of Government</a:t>
            </a:r>
          </a:p>
        </p:txBody>
      </p:sp>
      <p:sp>
        <p:nvSpPr>
          <p:cNvPr id="15" name="Rounded Rectangle 14"/>
          <p:cNvSpPr/>
          <p:nvPr/>
        </p:nvSpPr>
        <p:spPr>
          <a:xfrm>
            <a:off x="3891070" y="2619884"/>
            <a:ext cx="2258023" cy="363896"/>
          </a:xfrm>
          <a:prstGeom prst="roundRect">
            <a:avLst/>
          </a:prstGeom>
          <a:solidFill>
            <a:schemeClr val="accent1">
              <a:alpha val="3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50000"/>
                  </a:schemeClr>
                </a:solidFill>
              </a:rPr>
              <a:t>States / Federal District</a:t>
            </a:r>
          </a:p>
        </p:txBody>
      </p:sp>
      <p:sp>
        <p:nvSpPr>
          <p:cNvPr id="16" name="Rounded Rectangle 15"/>
          <p:cNvSpPr/>
          <p:nvPr/>
        </p:nvSpPr>
        <p:spPr>
          <a:xfrm>
            <a:off x="3891070" y="3077085"/>
            <a:ext cx="2258023" cy="363896"/>
          </a:xfrm>
          <a:prstGeom prst="roundRect">
            <a:avLst/>
          </a:prstGeom>
          <a:solidFill>
            <a:schemeClr val="accent1">
              <a:alpha val="3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50000"/>
                  </a:schemeClr>
                </a:solidFill>
              </a:rPr>
              <a:t>Municipalities</a:t>
            </a:r>
          </a:p>
        </p:txBody>
      </p:sp>
      <p:sp>
        <p:nvSpPr>
          <p:cNvPr id="24" name="Rounded Rectangle 23"/>
          <p:cNvSpPr/>
          <p:nvPr/>
        </p:nvSpPr>
        <p:spPr>
          <a:xfrm>
            <a:off x="3891070" y="2153356"/>
            <a:ext cx="2258023" cy="363896"/>
          </a:xfrm>
          <a:prstGeom prst="roundRect">
            <a:avLst/>
          </a:prstGeom>
          <a:solidFill>
            <a:schemeClr val="accent1">
              <a:alpha val="3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50000"/>
                  </a:schemeClr>
                </a:solidFill>
              </a:rPr>
              <a:t>Federal Union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86080" y="1168400"/>
            <a:ext cx="8226075" cy="1332204"/>
          </a:xfrm>
        </p:spPr>
        <p:txBody>
          <a:bodyPr/>
          <a:lstStyle/>
          <a:p>
            <a:pPr marL="177800" indent="-177800" algn="just">
              <a:lnSpc>
                <a:spcPct val="80000"/>
              </a:lnSpc>
              <a:buFont typeface="Wingdings" pitchFamily="2" charset="2"/>
              <a:buChar char="§"/>
            </a:pPr>
            <a:r>
              <a:rPr lang="en-US" sz="2000" b="1" dirty="0" smtClean="0"/>
              <a:t>Regulatory Agencies </a:t>
            </a:r>
          </a:p>
          <a:p>
            <a:pPr marL="177800" indent="0" algn="just">
              <a:lnSpc>
                <a:spcPct val="80000"/>
              </a:lnSpc>
              <a:buNone/>
            </a:pPr>
            <a:r>
              <a:rPr lang="en-US" sz="1800" b="0" dirty="0" smtClean="0"/>
              <a:t>Public </a:t>
            </a:r>
            <a:r>
              <a:rPr lang="en-US" sz="1800" b="0" dirty="0"/>
              <a:t>legal entities </a:t>
            </a:r>
            <a:r>
              <a:rPr lang="en-US" sz="1800" b="0" dirty="0" smtClean="0"/>
              <a:t>constituted </a:t>
            </a:r>
            <a:r>
              <a:rPr lang="en-US" sz="1800" b="0" dirty="0"/>
              <a:t>by means of law, </a:t>
            </a:r>
            <a:r>
              <a:rPr lang="en-US" sz="1800" b="0" dirty="0" smtClean="0"/>
              <a:t>with political</a:t>
            </a:r>
            <a:r>
              <a:rPr lang="en-US" sz="1800" b="0" dirty="0"/>
              <a:t>, financial, ruling and management </a:t>
            </a:r>
            <a:r>
              <a:rPr lang="en-US" sz="1800" b="0" dirty="0" smtClean="0"/>
              <a:t>autonomy</a:t>
            </a:r>
          </a:p>
          <a:p>
            <a:pPr marL="177800" lvl="1" indent="0" algn="just">
              <a:lnSpc>
                <a:spcPct val="80000"/>
              </a:lnSpc>
              <a:buNone/>
            </a:pPr>
            <a:r>
              <a:rPr lang="en-US" sz="1800" b="1" dirty="0" smtClean="0"/>
              <a:t>Function</a:t>
            </a:r>
            <a:r>
              <a:rPr lang="en-US" sz="1800" b="0" dirty="0" smtClean="0"/>
              <a:t>: Control </a:t>
            </a:r>
            <a:r>
              <a:rPr lang="en-US" sz="1800" b="0" dirty="0"/>
              <a:t>and inspect </a:t>
            </a:r>
            <a:r>
              <a:rPr lang="en-US" sz="1800" b="0" dirty="0" smtClean="0"/>
              <a:t>public </a:t>
            </a:r>
            <a:r>
              <a:rPr lang="en-US" sz="1800" b="0" dirty="0"/>
              <a:t>activities </a:t>
            </a:r>
            <a:r>
              <a:rPr lang="en-US" sz="1800" b="0" dirty="0" smtClean="0"/>
              <a:t>carried </a:t>
            </a:r>
            <a:r>
              <a:rPr lang="en-US" sz="1800" b="0" dirty="0"/>
              <a:t>out by private </a:t>
            </a:r>
            <a:r>
              <a:rPr lang="en-US" sz="1800" b="0" dirty="0" smtClean="0"/>
              <a:t>companies</a:t>
            </a:r>
            <a:endParaRPr lang="en-US" sz="1800" b="0" dirty="0"/>
          </a:p>
        </p:txBody>
      </p:sp>
      <p:sp>
        <p:nvSpPr>
          <p:cNvPr id="5" name="Rectangle 2"/>
          <p:cNvSpPr txBox="1">
            <a:spLocks noChangeArrowheads="1"/>
          </p:cNvSpPr>
          <p:nvPr/>
        </p:nvSpPr>
        <p:spPr>
          <a:xfrm>
            <a:off x="373062" y="478252"/>
            <a:ext cx="7989887" cy="808038"/>
          </a:xfrm>
          <a:prstGeom prst="rect">
            <a:avLst/>
          </a:prstGeom>
          <a:noFill/>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2"/>
                </a:solidFill>
                <a:effectLst/>
                <a:uLnTx/>
                <a:uFillTx/>
                <a:latin typeface="+mj-lt"/>
                <a:ea typeface="+mj-ea"/>
                <a:cs typeface="+mj-cs"/>
              </a:rPr>
              <a:t>Brazilian Legal System</a:t>
            </a:r>
          </a:p>
        </p:txBody>
      </p:sp>
      <p:graphicFrame>
        <p:nvGraphicFramePr>
          <p:cNvPr id="6" name="Table 5"/>
          <p:cNvGraphicFramePr>
            <a:graphicFrameLocks noGrp="1"/>
          </p:cNvGraphicFramePr>
          <p:nvPr/>
        </p:nvGraphicFramePr>
        <p:xfrm>
          <a:off x="1294452" y="3349680"/>
          <a:ext cx="5925176" cy="3024000"/>
        </p:xfrm>
        <a:graphic>
          <a:graphicData uri="http://schemas.openxmlformats.org/drawingml/2006/table">
            <a:tbl>
              <a:tblPr firstRow="1" bandRow="1">
                <a:tableStyleId>{3B4B98B0-60AC-42C2-AFA5-B58CD77FA1E5}</a:tableStyleId>
              </a:tblPr>
              <a:tblGrid>
                <a:gridCol w="776823"/>
                <a:gridCol w="5148353"/>
              </a:tblGrid>
              <a:tr h="432000">
                <a:tc>
                  <a:txBody>
                    <a:bodyPr/>
                    <a:lstStyle/>
                    <a:p>
                      <a:pPr algn="ctr"/>
                      <a:r>
                        <a:rPr lang="pt-BR" sz="1400" b="0" dirty="0" smtClean="0"/>
                        <a:t>ANP</a:t>
                      </a:r>
                      <a:endParaRPr lang="pt-BR" sz="1400" b="0" dirty="0"/>
                    </a:p>
                  </a:txBody>
                  <a:tcPr marL="36000" marR="36000" marT="36000" marB="36000" anchor="ctr"/>
                </a:tc>
                <a:tc>
                  <a:txBody>
                    <a:bodyPr/>
                    <a:lstStyle/>
                    <a:p>
                      <a:r>
                        <a:rPr lang="en-US" sz="1400" b="0" dirty="0" smtClean="0"/>
                        <a:t>In charge of regulating the oil and gas activities</a:t>
                      </a:r>
                      <a:endParaRPr lang="pt-BR" sz="1400" b="0" dirty="0"/>
                    </a:p>
                  </a:txBody>
                  <a:tcPr marL="36000" marR="36000" marT="36000" marB="36000" anchor="ctr"/>
                </a:tc>
              </a:tr>
              <a:tr h="432000">
                <a:tc>
                  <a:txBody>
                    <a:bodyPr/>
                    <a:lstStyle/>
                    <a:p>
                      <a:pPr algn="ctr"/>
                      <a:r>
                        <a:rPr lang="pt-BR" sz="1400" b="1" dirty="0" err="1" smtClean="0"/>
                        <a:t>ANEEL</a:t>
                      </a:r>
                      <a:r>
                        <a:rPr lang="pt-BR" sz="1400" b="1" dirty="0" smtClean="0"/>
                        <a:t> </a:t>
                      </a:r>
                      <a:endParaRPr lang="pt-BR" sz="1400" b="1" dirty="0"/>
                    </a:p>
                  </a:txBody>
                  <a:tcPr marL="36000" marR="36000" marT="36000" marB="36000" anchor="ctr"/>
                </a:tc>
                <a:tc>
                  <a:txBody>
                    <a:bodyPr/>
                    <a:lstStyle/>
                    <a:p>
                      <a:r>
                        <a:rPr lang="en-US" sz="1400" b="1" noProof="0" dirty="0" smtClean="0"/>
                        <a:t>In charge of regulating the electricity industry</a:t>
                      </a:r>
                      <a:endParaRPr lang="en-US" sz="1400" b="1" noProof="0" dirty="0"/>
                    </a:p>
                  </a:txBody>
                  <a:tcPr marL="36000" marR="36000" marT="36000" marB="36000" anchor="ctr"/>
                </a:tc>
              </a:tr>
              <a:tr h="432000">
                <a:tc>
                  <a:txBody>
                    <a:bodyPr/>
                    <a:lstStyle/>
                    <a:p>
                      <a:pPr algn="ctr"/>
                      <a:r>
                        <a:rPr lang="en-US" sz="1400" dirty="0" err="1" smtClean="0"/>
                        <a:t>ANATEL</a:t>
                      </a:r>
                      <a:r>
                        <a:rPr lang="en-US" sz="1400" dirty="0" smtClean="0"/>
                        <a:t> </a:t>
                      </a:r>
                      <a:endParaRPr lang="pt-BR" sz="1400" dirty="0"/>
                    </a:p>
                  </a:txBody>
                  <a:tcPr marL="36000" marR="36000" marT="36000" marB="36000" anchor="ctr"/>
                </a:tc>
                <a:tc>
                  <a:txBody>
                    <a:bodyPr/>
                    <a:lstStyle/>
                    <a:p>
                      <a:r>
                        <a:rPr lang="en-US" sz="1400" noProof="0" dirty="0" smtClean="0"/>
                        <a:t>In charge of regulating the telecommunications</a:t>
                      </a:r>
                      <a:endParaRPr lang="en-US" sz="1400" noProof="0" dirty="0"/>
                    </a:p>
                  </a:txBody>
                  <a:tcPr marL="36000" marR="36000" marT="36000" marB="36000" anchor="ctr"/>
                </a:tc>
              </a:tr>
              <a:tr h="432000">
                <a:tc>
                  <a:txBody>
                    <a:bodyPr/>
                    <a:lstStyle/>
                    <a:p>
                      <a:pPr algn="ctr"/>
                      <a:r>
                        <a:rPr lang="pt-BR" sz="1400" dirty="0" smtClean="0"/>
                        <a:t>ANA</a:t>
                      </a:r>
                      <a:endParaRPr lang="pt-BR" sz="1400" dirty="0"/>
                    </a:p>
                  </a:txBody>
                  <a:tcPr marL="36000" marR="36000" marT="36000" marB="36000" anchor="ctr"/>
                </a:tc>
                <a:tc>
                  <a:txBody>
                    <a:bodyPr/>
                    <a:lstStyle/>
                    <a:p>
                      <a:r>
                        <a:rPr lang="en-US" sz="1400" noProof="0" dirty="0" smtClean="0"/>
                        <a:t>In charge of regulating the use of water resources</a:t>
                      </a:r>
                      <a:endParaRPr lang="en-US" sz="1400" noProof="0" dirty="0"/>
                    </a:p>
                  </a:txBody>
                  <a:tcPr marL="36000" marR="36000" marT="36000" marB="36000" anchor="ctr"/>
                </a:tc>
              </a:tr>
              <a:tr h="432000">
                <a:tc>
                  <a:txBody>
                    <a:bodyPr/>
                    <a:lstStyle/>
                    <a:p>
                      <a:pPr algn="ctr"/>
                      <a:r>
                        <a:rPr lang="pt-BR" sz="1400" dirty="0" err="1" smtClean="0"/>
                        <a:t>ANTAQ</a:t>
                      </a:r>
                      <a:endParaRPr lang="pt-BR" sz="1400" dirty="0"/>
                    </a:p>
                  </a:txBody>
                  <a:tcPr marL="36000" marR="36000" marT="36000" marB="36000" anchor="ctr"/>
                </a:tc>
                <a:tc>
                  <a:txBody>
                    <a:bodyPr/>
                    <a:lstStyle/>
                    <a:p>
                      <a:r>
                        <a:rPr lang="en-US" sz="1400" noProof="0" dirty="0" smtClean="0"/>
                        <a:t>In charge of regulating the waterway transports</a:t>
                      </a:r>
                      <a:endParaRPr lang="en-US" sz="1400" noProof="0" dirty="0"/>
                    </a:p>
                  </a:txBody>
                  <a:tcPr marL="36000" marR="36000" marT="36000" marB="36000" anchor="ctr"/>
                </a:tc>
              </a:tr>
              <a:tr h="432000">
                <a:tc>
                  <a:txBody>
                    <a:bodyPr/>
                    <a:lstStyle/>
                    <a:p>
                      <a:pPr algn="ctr"/>
                      <a:r>
                        <a:rPr lang="pt-BR" sz="1400" dirty="0" err="1" smtClean="0"/>
                        <a:t>ANAC</a:t>
                      </a:r>
                      <a:endParaRPr lang="pt-BR" sz="1400" dirty="0"/>
                    </a:p>
                  </a:txBody>
                  <a:tcPr marL="36000" marR="36000" marT="36000" marB="36000" anchor="ctr"/>
                </a:tc>
                <a:tc>
                  <a:txBody>
                    <a:bodyPr/>
                    <a:lstStyle/>
                    <a:p>
                      <a:r>
                        <a:rPr lang="en-US" sz="1400" dirty="0" smtClean="0"/>
                        <a:t>In charge of regulating the civil aviation</a:t>
                      </a:r>
                      <a:endParaRPr lang="en-US" sz="1400" noProof="0" dirty="0"/>
                    </a:p>
                  </a:txBody>
                  <a:tcPr marL="36000" marR="36000" marT="36000" marB="36000" anchor="ctr"/>
                </a:tc>
              </a:tr>
              <a:tr h="432000">
                <a:tc>
                  <a:txBody>
                    <a:bodyPr/>
                    <a:lstStyle/>
                    <a:p>
                      <a:pPr algn="ctr"/>
                      <a:r>
                        <a:rPr lang="pt-BR" sz="1400" dirty="0" err="1" smtClean="0"/>
                        <a:t>ANTT</a:t>
                      </a:r>
                      <a:endParaRPr lang="pt-BR" sz="1400" dirty="0"/>
                    </a:p>
                  </a:txBody>
                  <a:tcPr marL="36000" marR="36000" marT="36000" marB="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In charge of regulating </a:t>
                      </a:r>
                      <a:r>
                        <a:rPr lang="en-US" sz="1400" kern="1200" noProof="0" dirty="0" smtClean="0"/>
                        <a:t>the land transports</a:t>
                      </a:r>
                      <a:endParaRPr lang="en-US" sz="1400" kern="1200" noProof="0" dirty="0" smtClean="0">
                        <a:solidFill>
                          <a:schemeClr val="tx1"/>
                        </a:solidFill>
                        <a:latin typeface="+mn-lt"/>
                        <a:ea typeface="+mn-ea"/>
                        <a:cs typeface="+mn-cs"/>
                      </a:endParaRPr>
                    </a:p>
                  </a:txBody>
                  <a:tcPr marL="36000" marR="36000" marT="36000" marB="36000" anchor="ctr"/>
                </a:tc>
              </a:tr>
            </a:tbl>
          </a:graphicData>
        </a:graphic>
      </p:graphicFrame>
      <p:sp>
        <p:nvSpPr>
          <p:cNvPr id="7" name="TextBox 6"/>
          <p:cNvSpPr txBox="1"/>
          <p:nvPr/>
        </p:nvSpPr>
        <p:spPr>
          <a:xfrm>
            <a:off x="1300480" y="2976880"/>
            <a:ext cx="3647440" cy="369332"/>
          </a:xfrm>
          <a:prstGeom prst="rect">
            <a:avLst/>
          </a:prstGeom>
          <a:noFill/>
        </p:spPr>
        <p:txBody>
          <a:bodyPr wrap="square" rtlCol="0">
            <a:spAutoFit/>
          </a:bodyPr>
          <a:lstStyle/>
          <a:p>
            <a:r>
              <a:rPr lang="en-US" sz="1800" b="1" dirty="0" smtClean="0">
                <a:latin typeface="+mn-lt"/>
              </a:rPr>
              <a:t>Main Federal Regulatory Agencies</a:t>
            </a:r>
            <a:endParaRPr lang="en-US" sz="1800" b="1" dirty="0">
              <a:latin typeface="+mn-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464906"/>
            <a:ext cx="8154955" cy="1035698"/>
          </a:xfrm>
        </p:spPr>
        <p:txBody>
          <a:bodyPr/>
          <a:lstStyle/>
          <a:p>
            <a:pPr marL="177800" indent="-177800" algn="just">
              <a:lnSpc>
                <a:spcPct val="80000"/>
              </a:lnSpc>
              <a:buFont typeface="Wingdings" pitchFamily="2" charset="2"/>
              <a:buChar char="§"/>
            </a:pPr>
            <a:r>
              <a:rPr lang="en-US" sz="1800" b="1" dirty="0" smtClean="0"/>
              <a:t>Environmental Agencies </a:t>
            </a:r>
          </a:p>
          <a:p>
            <a:pPr marL="450850" lvl="1" algn="just">
              <a:lnSpc>
                <a:spcPts val="1900"/>
              </a:lnSpc>
              <a:spcAft>
                <a:spcPts val="600"/>
              </a:spcAft>
            </a:pPr>
            <a:r>
              <a:rPr lang="en-US" sz="1600" dirty="0" smtClean="0"/>
              <a:t>Three Levels of Competence</a:t>
            </a:r>
            <a:r>
              <a:rPr lang="pt-BR" sz="1600" dirty="0" smtClean="0"/>
              <a:t>:</a:t>
            </a:r>
          </a:p>
          <a:p>
            <a:pPr marL="177800" indent="0" algn="just">
              <a:lnSpc>
                <a:spcPct val="80000"/>
              </a:lnSpc>
              <a:buNone/>
            </a:pPr>
            <a:endParaRPr lang="pt-BR" sz="1400" dirty="0" smtClean="0"/>
          </a:p>
          <a:p>
            <a:pPr marL="177800" indent="0" algn="just">
              <a:lnSpc>
                <a:spcPct val="80000"/>
              </a:lnSpc>
              <a:buNone/>
            </a:pPr>
            <a:endParaRPr lang="pt-BR" sz="1400" dirty="0" smtClean="0"/>
          </a:p>
          <a:p>
            <a:pPr marL="177800" indent="0" algn="just">
              <a:lnSpc>
                <a:spcPct val="80000"/>
              </a:lnSpc>
              <a:buNone/>
            </a:pPr>
            <a:endParaRPr lang="en-US" sz="1400" dirty="0" smtClean="0"/>
          </a:p>
        </p:txBody>
      </p:sp>
      <p:sp>
        <p:nvSpPr>
          <p:cNvPr id="5" name="Rectangle 2"/>
          <p:cNvSpPr txBox="1">
            <a:spLocks noChangeArrowheads="1"/>
          </p:cNvSpPr>
          <p:nvPr/>
        </p:nvSpPr>
        <p:spPr>
          <a:xfrm>
            <a:off x="383222" y="468092"/>
            <a:ext cx="7989887" cy="808038"/>
          </a:xfrm>
          <a:prstGeom prst="rect">
            <a:avLst/>
          </a:prstGeom>
          <a:noFill/>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2"/>
                </a:solidFill>
                <a:effectLst/>
                <a:uLnTx/>
                <a:uFillTx/>
                <a:latin typeface="+mj-lt"/>
                <a:ea typeface="+mj-ea"/>
                <a:cs typeface="+mj-cs"/>
              </a:rPr>
              <a:t>Brazilian Legal System</a:t>
            </a:r>
          </a:p>
        </p:txBody>
      </p:sp>
      <p:sp>
        <p:nvSpPr>
          <p:cNvPr id="21" name="Rounded Rectangle 20"/>
          <p:cNvSpPr/>
          <p:nvPr/>
        </p:nvSpPr>
        <p:spPr>
          <a:xfrm>
            <a:off x="2211141" y="2510506"/>
            <a:ext cx="2463280" cy="792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smtClean="0">
                <a:solidFill>
                  <a:schemeClr val="bg1"/>
                </a:solidFill>
              </a:rPr>
              <a:t>IBAMA</a:t>
            </a:r>
          </a:p>
        </p:txBody>
      </p:sp>
      <p:sp>
        <p:nvSpPr>
          <p:cNvPr id="22" name="Rounded Rectangle 21"/>
          <p:cNvSpPr/>
          <p:nvPr/>
        </p:nvSpPr>
        <p:spPr>
          <a:xfrm>
            <a:off x="2211142" y="3434233"/>
            <a:ext cx="2463280" cy="792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smtClean="0">
                <a:solidFill>
                  <a:schemeClr val="bg1"/>
                </a:solidFill>
              </a:rPr>
              <a:t>State Environmental Agencies</a:t>
            </a:r>
          </a:p>
        </p:txBody>
      </p:sp>
      <p:sp>
        <p:nvSpPr>
          <p:cNvPr id="23" name="Rounded Rectangle 22"/>
          <p:cNvSpPr/>
          <p:nvPr/>
        </p:nvSpPr>
        <p:spPr>
          <a:xfrm>
            <a:off x="2206477" y="4357961"/>
            <a:ext cx="2463280" cy="792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smtClean="0">
                <a:solidFill>
                  <a:schemeClr val="bg1"/>
                </a:solidFill>
              </a:rPr>
              <a:t>Local Environmental Agencies</a:t>
            </a:r>
          </a:p>
        </p:txBody>
      </p:sp>
      <p:sp>
        <p:nvSpPr>
          <p:cNvPr id="24" name="Right Arrow 23"/>
          <p:cNvSpPr/>
          <p:nvPr/>
        </p:nvSpPr>
        <p:spPr>
          <a:xfrm>
            <a:off x="1964091" y="2781085"/>
            <a:ext cx="354564" cy="261257"/>
          </a:xfrm>
          <a:prstGeom prst="rightArrow">
            <a:avLst>
              <a:gd name="adj1" fmla="val 50000"/>
              <a:gd name="adj2" fmla="val 98029"/>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400" b="1" dirty="0" smtClean="0">
              <a:solidFill>
                <a:schemeClr val="tx1">
                  <a:lumMod val="50000"/>
                </a:schemeClr>
              </a:solidFill>
            </a:endParaRPr>
          </a:p>
        </p:txBody>
      </p:sp>
      <p:sp>
        <p:nvSpPr>
          <p:cNvPr id="18" name="Rounded Rectangle 17"/>
          <p:cNvSpPr/>
          <p:nvPr/>
        </p:nvSpPr>
        <p:spPr>
          <a:xfrm>
            <a:off x="685799" y="2510506"/>
            <a:ext cx="1324947" cy="79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en-US" sz="1400" b="1" dirty="0" smtClean="0">
                <a:solidFill>
                  <a:schemeClr val="bg1"/>
                </a:solidFill>
              </a:rPr>
              <a:t>Federal</a:t>
            </a:r>
          </a:p>
        </p:txBody>
      </p:sp>
      <p:sp>
        <p:nvSpPr>
          <p:cNvPr id="28" name="Right Arrow 27"/>
          <p:cNvSpPr/>
          <p:nvPr/>
        </p:nvSpPr>
        <p:spPr>
          <a:xfrm>
            <a:off x="1964091" y="3704812"/>
            <a:ext cx="354564" cy="261257"/>
          </a:xfrm>
          <a:prstGeom prst="rightArrow">
            <a:avLst>
              <a:gd name="adj1" fmla="val 50000"/>
              <a:gd name="adj2" fmla="val 101674"/>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400" b="1" dirty="0" smtClean="0">
              <a:solidFill>
                <a:schemeClr val="tx1">
                  <a:lumMod val="50000"/>
                </a:schemeClr>
              </a:solidFill>
            </a:endParaRPr>
          </a:p>
        </p:txBody>
      </p:sp>
      <p:sp>
        <p:nvSpPr>
          <p:cNvPr id="29" name="Right Arrow 28"/>
          <p:cNvSpPr/>
          <p:nvPr/>
        </p:nvSpPr>
        <p:spPr>
          <a:xfrm>
            <a:off x="1964091" y="4627436"/>
            <a:ext cx="354564" cy="261257"/>
          </a:xfrm>
          <a:prstGeom prst="rightArrow">
            <a:avLst>
              <a:gd name="adj1" fmla="val 50000"/>
              <a:gd name="adj2" fmla="val 90738"/>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400" b="1" dirty="0" smtClean="0">
              <a:solidFill>
                <a:schemeClr val="tx1">
                  <a:lumMod val="50000"/>
                </a:schemeClr>
              </a:solidFill>
            </a:endParaRPr>
          </a:p>
        </p:txBody>
      </p:sp>
      <p:sp>
        <p:nvSpPr>
          <p:cNvPr id="30" name="Rounded Rectangle 29"/>
          <p:cNvSpPr/>
          <p:nvPr/>
        </p:nvSpPr>
        <p:spPr>
          <a:xfrm>
            <a:off x="4996737" y="2510506"/>
            <a:ext cx="3603703" cy="792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smtClean="0">
                <a:solidFill>
                  <a:schemeClr val="bg1"/>
                </a:solidFill>
              </a:rPr>
              <a:t>Licensing of activities and projects whose location or direct environmental impact exceed the limits of the country or the States</a:t>
            </a:r>
          </a:p>
        </p:txBody>
      </p:sp>
      <p:sp>
        <p:nvSpPr>
          <p:cNvPr id="32" name="Rounded Rectangle 31"/>
          <p:cNvSpPr/>
          <p:nvPr/>
        </p:nvSpPr>
        <p:spPr>
          <a:xfrm>
            <a:off x="4996739" y="3434233"/>
            <a:ext cx="3603702" cy="792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smtClean="0">
                <a:solidFill>
                  <a:schemeClr val="bg1"/>
                </a:solidFill>
              </a:rPr>
              <a:t>Licensing of activities and projects whose location or direct environmental impact comprise more than one municipality</a:t>
            </a:r>
          </a:p>
        </p:txBody>
      </p:sp>
      <p:sp>
        <p:nvSpPr>
          <p:cNvPr id="33" name="Rounded Rectangle 32"/>
          <p:cNvSpPr/>
          <p:nvPr/>
        </p:nvSpPr>
        <p:spPr>
          <a:xfrm>
            <a:off x="4987408" y="4357961"/>
            <a:ext cx="3594371" cy="792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smtClean="0">
                <a:solidFill>
                  <a:schemeClr val="bg1"/>
                </a:solidFill>
              </a:rPr>
              <a:t>Licensing of activities and projects of local environmental impact</a:t>
            </a:r>
          </a:p>
        </p:txBody>
      </p:sp>
      <p:sp>
        <p:nvSpPr>
          <p:cNvPr id="34" name="Right Arrow 33"/>
          <p:cNvSpPr/>
          <p:nvPr/>
        </p:nvSpPr>
        <p:spPr>
          <a:xfrm>
            <a:off x="4684276" y="2781085"/>
            <a:ext cx="354564" cy="261257"/>
          </a:xfrm>
          <a:prstGeom prst="rightArrow">
            <a:avLst>
              <a:gd name="adj1" fmla="val 50000"/>
              <a:gd name="adj2" fmla="val 98029"/>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pt-BR" sz="1400" dirty="0" smtClean="0">
              <a:solidFill>
                <a:schemeClr val="tx1">
                  <a:lumMod val="50000"/>
                </a:schemeClr>
              </a:solidFill>
            </a:endParaRPr>
          </a:p>
        </p:txBody>
      </p:sp>
      <p:sp>
        <p:nvSpPr>
          <p:cNvPr id="35" name="Right Arrow 34"/>
          <p:cNvSpPr/>
          <p:nvPr/>
        </p:nvSpPr>
        <p:spPr>
          <a:xfrm>
            <a:off x="4684276" y="3704812"/>
            <a:ext cx="354564" cy="261257"/>
          </a:xfrm>
          <a:prstGeom prst="rightArrow">
            <a:avLst>
              <a:gd name="adj1" fmla="val 50000"/>
              <a:gd name="adj2" fmla="val 101674"/>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pt-BR" sz="1400" dirty="0" smtClean="0">
              <a:solidFill>
                <a:schemeClr val="tx1">
                  <a:lumMod val="50000"/>
                </a:schemeClr>
              </a:solidFill>
            </a:endParaRPr>
          </a:p>
        </p:txBody>
      </p:sp>
      <p:sp>
        <p:nvSpPr>
          <p:cNvPr id="36" name="Right Arrow 35"/>
          <p:cNvSpPr/>
          <p:nvPr/>
        </p:nvSpPr>
        <p:spPr>
          <a:xfrm>
            <a:off x="4684276" y="4627436"/>
            <a:ext cx="354564" cy="261257"/>
          </a:xfrm>
          <a:prstGeom prst="rightArrow">
            <a:avLst>
              <a:gd name="adj1" fmla="val 50000"/>
              <a:gd name="adj2" fmla="val 90738"/>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pt-BR" sz="1400" dirty="0" smtClean="0">
              <a:solidFill>
                <a:schemeClr val="tx1">
                  <a:lumMod val="50000"/>
                </a:schemeClr>
              </a:solidFill>
            </a:endParaRPr>
          </a:p>
        </p:txBody>
      </p:sp>
      <p:sp>
        <p:nvSpPr>
          <p:cNvPr id="19" name="Rounded Rectangle 18"/>
          <p:cNvSpPr/>
          <p:nvPr/>
        </p:nvSpPr>
        <p:spPr>
          <a:xfrm>
            <a:off x="685799" y="3434233"/>
            <a:ext cx="1324947" cy="79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en-US" sz="1400" b="1" smtClean="0">
                <a:solidFill>
                  <a:schemeClr val="bg1"/>
                </a:solidFill>
              </a:rPr>
              <a:t>States</a:t>
            </a:r>
          </a:p>
        </p:txBody>
      </p:sp>
      <p:sp>
        <p:nvSpPr>
          <p:cNvPr id="20" name="Rounded Rectangle 19"/>
          <p:cNvSpPr/>
          <p:nvPr/>
        </p:nvSpPr>
        <p:spPr>
          <a:xfrm>
            <a:off x="685799" y="4357961"/>
            <a:ext cx="1324947" cy="79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en-US" sz="1400" b="1" dirty="0" smtClean="0">
                <a:solidFill>
                  <a:schemeClr val="bg1"/>
                </a:solidFill>
              </a:rPr>
              <a:t>Municipalities</a:t>
            </a:r>
            <a:endParaRPr lang="en-US" sz="1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000" dirty="0" smtClean="0"/>
              <a:t>ANEEL</a:t>
            </a:r>
            <a:endParaRPr lang="pt-BR" sz="3000" dirty="0"/>
          </a:p>
        </p:txBody>
      </p:sp>
      <p:sp>
        <p:nvSpPr>
          <p:cNvPr id="3" name="Content Placeholder 2"/>
          <p:cNvSpPr>
            <a:spLocks noGrp="1"/>
          </p:cNvSpPr>
          <p:nvPr>
            <p:ph idx="1"/>
          </p:nvPr>
        </p:nvSpPr>
        <p:spPr>
          <a:xfrm>
            <a:off x="365760" y="1158240"/>
            <a:ext cx="8524240" cy="5157153"/>
          </a:xfrm>
        </p:spPr>
        <p:txBody>
          <a:bodyPr/>
          <a:lstStyle/>
          <a:p>
            <a:pPr marL="355600" indent="-355600">
              <a:buFont typeface="Wingdings" pitchFamily="2" charset="2"/>
              <a:buChar char="§"/>
            </a:pPr>
            <a:r>
              <a:rPr lang="en-US" sz="2000" dirty="0" smtClean="0"/>
              <a:t>National Agency of Electric Energy</a:t>
            </a:r>
          </a:p>
          <a:p>
            <a:pPr marL="355600" indent="-355600">
              <a:buFont typeface="Wingdings" pitchFamily="2" charset="2"/>
              <a:buChar char="§"/>
            </a:pPr>
            <a:r>
              <a:rPr lang="en-US" sz="2000" dirty="0" smtClean="0"/>
              <a:t>Created by Law No. 9.427/1996</a:t>
            </a:r>
          </a:p>
          <a:p>
            <a:pPr marL="355600" indent="-355600">
              <a:buFont typeface="Wingdings" pitchFamily="2" charset="2"/>
              <a:buChar char="§"/>
            </a:pPr>
            <a:r>
              <a:rPr lang="en-US" sz="2000" dirty="0" smtClean="0"/>
              <a:t>Linked to the Ministry of Mines and Energy</a:t>
            </a:r>
          </a:p>
          <a:p>
            <a:pPr marL="355600" indent="-355600">
              <a:buFont typeface="Wingdings" pitchFamily="2" charset="2"/>
              <a:buChar char="§"/>
            </a:pPr>
            <a:r>
              <a:rPr lang="en-US" sz="2000" dirty="0" smtClean="0"/>
              <a:t>Object: regulation and supervision of</a:t>
            </a:r>
          </a:p>
          <a:p>
            <a:pPr marL="903287" lvl="1" indent="-355600">
              <a:buFont typeface="Calibri" pitchFamily="34" charset="0"/>
              <a:buChar char="-"/>
            </a:pPr>
            <a:r>
              <a:rPr lang="en-US" sz="1600" dirty="0" smtClean="0"/>
              <a:t>Production</a:t>
            </a:r>
          </a:p>
          <a:p>
            <a:pPr marL="903287" lvl="1" indent="-355600">
              <a:buFont typeface="Calibri" pitchFamily="34" charset="0"/>
              <a:buChar char="-"/>
            </a:pPr>
            <a:r>
              <a:rPr lang="en-US" sz="1600" dirty="0" smtClean="0"/>
              <a:t>Transmission	      of electric energy</a:t>
            </a:r>
          </a:p>
          <a:p>
            <a:pPr marL="903287" lvl="1" indent="-355600">
              <a:buFont typeface="Calibri" pitchFamily="34" charset="0"/>
              <a:buChar char="-"/>
            </a:pPr>
            <a:r>
              <a:rPr lang="en-US" sz="1600" dirty="0" smtClean="0"/>
              <a:t>Distribution</a:t>
            </a:r>
          </a:p>
          <a:p>
            <a:pPr marL="903287" lvl="1" indent="-355600">
              <a:buFont typeface="Calibri" pitchFamily="34" charset="0"/>
              <a:buChar char="-"/>
            </a:pPr>
            <a:r>
              <a:rPr lang="en-US" sz="1600" dirty="0" smtClean="0"/>
              <a:t>Commercialization</a:t>
            </a:r>
          </a:p>
          <a:p>
            <a:pPr marL="355600" lvl="2" indent="-355600">
              <a:buFont typeface="Wingdings" pitchFamily="2" charset="2"/>
              <a:buChar char="§"/>
            </a:pPr>
            <a:r>
              <a:rPr lang="en-US" sz="2000" dirty="0" smtClean="0"/>
              <a:t>Promotes </a:t>
            </a:r>
            <a:r>
              <a:rPr lang="en-US" sz="2000" b="1" dirty="0" smtClean="0"/>
              <a:t>bids</a:t>
            </a:r>
            <a:r>
              <a:rPr lang="en-US" sz="2000" dirty="0" smtClean="0"/>
              <a:t> to contract the concessionaires of public service to production, transmission and distribution of electric energy and to grant the concession to the use of hydraulic potentials.</a:t>
            </a:r>
          </a:p>
          <a:p>
            <a:pPr marL="355600" lvl="2" indent="-355600">
              <a:buFont typeface="Wingdings" pitchFamily="2" charset="2"/>
              <a:buChar char="§"/>
            </a:pPr>
            <a:r>
              <a:rPr lang="en-US" sz="2000" dirty="0" smtClean="0"/>
              <a:t>Creates regulation (Resolutions) to the electric sector</a:t>
            </a:r>
          </a:p>
        </p:txBody>
      </p:sp>
      <p:sp>
        <p:nvSpPr>
          <p:cNvPr id="4" name="Right Brace 3"/>
          <p:cNvSpPr/>
          <p:nvPr/>
        </p:nvSpPr>
        <p:spPr>
          <a:xfrm>
            <a:off x="2651760" y="2926080"/>
            <a:ext cx="619760" cy="1544320"/>
          </a:xfrm>
          <a:prstGeom prst="rightBrace">
            <a:avLst>
              <a:gd name="adj1" fmla="val 8333"/>
              <a:gd name="adj2" fmla="val 387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3" y="468313"/>
            <a:ext cx="7989887" cy="808037"/>
          </a:xfrm>
        </p:spPr>
        <p:txBody>
          <a:bodyPr/>
          <a:lstStyle/>
          <a:p>
            <a:r>
              <a:rPr lang="en-US" sz="3000" dirty="0" smtClean="0"/>
              <a:t>Contracting with the Government</a:t>
            </a:r>
            <a:endParaRPr lang="en-US" sz="3000" dirty="0"/>
          </a:p>
        </p:txBody>
      </p:sp>
      <p:sp>
        <p:nvSpPr>
          <p:cNvPr id="3" name="Content Placeholder 2"/>
          <p:cNvSpPr>
            <a:spLocks noGrp="1"/>
          </p:cNvSpPr>
          <p:nvPr>
            <p:ph idx="1"/>
          </p:nvPr>
        </p:nvSpPr>
        <p:spPr>
          <a:xfrm>
            <a:off x="576263" y="1492898"/>
            <a:ext cx="7989887" cy="4761598"/>
          </a:xfrm>
        </p:spPr>
        <p:txBody>
          <a:bodyPr/>
          <a:lstStyle/>
          <a:p>
            <a:pPr algn="just">
              <a:spcAft>
                <a:spcPts val="600"/>
              </a:spcAft>
              <a:buFont typeface="Wingdings" pitchFamily="2" charset="2"/>
              <a:buChar char="§"/>
            </a:pPr>
            <a:r>
              <a:rPr lang="pt-BR" dirty="0" smtClean="0"/>
              <a:t> </a:t>
            </a:r>
            <a:r>
              <a:rPr lang="en-US" sz="2000" dirty="0" smtClean="0">
                <a:solidFill>
                  <a:schemeClr val="tx1">
                    <a:lumMod val="50000"/>
                  </a:schemeClr>
                </a:solidFill>
              </a:rPr>
              <a:t>Public Biddings</a:t>
            </a:r>
          </a:p>
          <a:p>
            <a:pPr marL="269875" indent="-269875" algn="just">
              <a:spcBef>
                <a:spcPts val="600"/>
              </a:spcBef>
              <a:buNone/>
            </a:pPr>
            <a:r>
              <a:rPr lang="en-US" sz="1600" dirty="0" smtClean="0">
                <a:solidFill>
                  <a:schemeClr val="tx1">
                    <a:lumMod val="50000"/>
                  </a:schemeClr>
                </a:solidFill>
              </a:rPr>
              <a:t>	</a:t>
            </a:r>
            <a:r>
              <a:rPr lang="en-US" sz="1600" b="1" dirty="0" smtClean="0">
                <a:solidFill>
                  <a:schemeClr val="tx1">
                    <a:lumMod val="50000"/>
                  </a:schemeClr>
                </a:solidFill>
              </a:rPr>
              <a:t>Public Biddings Law No. 8.666 / 1993: </a:t>
            </a:r>
            <a:r>
              <a:rPr lang="en-US" sz="1600" dirty="0" smtClean="0">
                <a:solidFill>
                  <a:schemeClr val="tx1">
                    <a:lumMod val="50000"/>
                  </a:schemeClr>
                </a:solidFill>
              </a:rPr>
              <a:t>Establishes rules for biddings and contracts of the Public Administration relating to constructions</a:t>
            </a:r>
            <a:r>
              <a:rPr lang="en-US" sz="1600" dirty="0" smtClean="0"/>
              <a:t>, services, advertisement and the purchase, sale and lease of goods</a:t>
            </a:r>
          </a:p>
          <a:p>
            <a:pPr marL="542925" lvl="1" algn="just">
              <a:spcBef>
                <a:spcPts val="600"/>
              </a:spcBef>
              <a:buFont typeface="Calibri" pitchFamily="34" charset="0"/>
              <a:buChar char="-"/>
            </a:pPr>
            <a:r>
              <a:rPr lang="en-US" sz="1600" dirty="0" smtClean="0">
                <a:solidFill>
                  <a:schemeClr val="tx1">
                    <a:lumMod val="50000"/>
                  </a:schemeClr>
                </a:solidFill>
              </a:rPr>
              <a:t>Applicable to all entities of the Federal Government, States and Municipalities (Exception: Petrobras is subject to a s</a:t>
            </a:r>
            <a:r>
              <a:rPr lang="en-US" sz="1600" dirty="0" smtClean="0"/>
              <a:t>implified bid proceeding - Decree No. 2.745/1998)</a:t>
            </a:r>
          </a:p>
          <a:p>
            <a:pPr marL="542925" lvl="1" algn="just">
              <a:spcBef>
                <a:spcPts val="600"/>
              </a:spcBef>
              <a:buFont typeface="Calibri" pitchFamily="34" charset="0"/>
              <a:buChar char="-"/>
            </a:pPr>
            <a:r>
              <a:rPr lang="en-US" sz="1600" dirty="0" smtClean="0">
                <a:solidFill>
                  <a:schemeClr val="tx1">
                    <a:lumMod val="50000"/>
                  </a:schemeClr>
                </a:solidFill>
              </a:rPr>
              <a:t>Contracts subject to Basic Principles: Legality, Equality, Impersonality and Competitiveness</a:t>
            </a:r>
          </a:p>
          <a:p>
            <a:pPr marL="542925" lvl="1" algn="just">
              <a:spcBef>
                <a:spcPts val="600"/>
              </a:spcBef>
              <a:buFont typeface="Calibri" pitchFamily="34" charset="0"/>
              <a:buChar char="-"/>
            </a:pPr>
            <a:r>
              <a:rPr lang="en-US" sz="1600" dirty="0" smtClean="0">
                <a:solidFill>
                  <a:schemeClr val="tx1">
                    <a:lumMod val="50000"/>
                  </a:schemeClr>
                </a:solidFill>
              </a:rPr>
              <a:t>Forms of bidding: competition, request for quotation, invitation, auction and contest</a:t>
            </a:r>
          </a:p>
          <a:p>
            <a:pPr marL="542925" lvl="1" algn="just">
              <a:spcBef>
                <a:spcPts val="600"/>
              </a:spcBef>
              <a:buFont typeface="Calibri" pitchFamily="34" charset="0"/>
              <a:buChar char="-"/>
            </a:pPr>
            <a:r>
              <a:rPr lang="en-US" sz="1600" dirty="0" smtClean="0">
                <a:solidFill>
                  <a:schemeClr val="tx1">
                    <a:lumMod val="50000"/>
                  </a:schemeClr>
                </a:solidFill>
              </a:rPr>
              <a:t>Criteria of Judgment: best price, best technique or best price and technique</a:t>
            </a:r>
          </a:p>
          <a:p>
            <a:pPr marL="542925" lvl="1" algn="just">
              <a:spcBef>
                <a:spcPts val="600"/>
              </a:spcBef>
              <a:buFont typeface="Calibri" pitchFamily="34" charset="0"/>
              <a:buChar char="-"/>
            </a:pPr>
            <a:r>
              <a:rPr lang="en-US" sz="1600" dirty="0" smtClean="0">
                <a:solidFill>
                  <a:schemeClr val="tx1">
                    <a:lumMod val="50000"/>
                  </a:schemeClr>
                </a:solidFill>
              </a:rPr>
              <a:t>Exemption of Bidding Process only in case of (1) dismissal due to public interest reasons; or (2) unfeasibility due to unique characteristics of the object, exclusive supplier or notorious expertise of a services provider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223" y="468313"/>
            <a:ext cx="7989887" cy="808037"/>
          </a:xfrm>
        </p:spPr>
        <p:txBody>
          <a:bodyPr/>
          <a:lstStyle/>
          <a:p>
            <a:r>
              <a:rPr lang="en-US" sz="3000" dirty="0" smtClean="0"/>
              <a:t>Contracting with the Government</a:t>
            </a:r>
            <a:endParaRPr lang="en-US" sz="3000" dirty="0"/>
          </a:p>
        </p:txBody>
      </p:sp>
      <p:sp>
        <p:nvSpPr>
          <p:cNvPr id="5" name="Content Placeholder 4"/>
          <p:cNvSpPr>
            <a:spLocks noGrp="1"/>
          </p:cNvSpPr>
          <p:nvPr>
            <p:ph idx="1"/>
          </p:nvPr>
        </p:nvSpPr>
        <p:spPr>
          <a:xfrm>
            <a:off x="585780" y="1498600"/>
            <a:ext cx="7989887" cy="4652480"/>
          </a:xfrm>
        </p:spPr>
        <p:txBody>
          <a:bodyPr/>
          <a:lstStyle/>
          <a:p>
            <a:r>
              <a:rPr lang="en-US" sz="2000" dirty="0" smtClean="0"/>
              <a:t>Concession of Public Services</a:t>
            </a:r>
          </a:p>
          <a:p>
            <a:pPr marL="182563" indent="-1588">
              <a:buNone/>
            </a:pPr>
            <a:r>
              <a:rPr lang="en-US" sz="1600" b="1" dirty="0" smtClean="0">
                <a:solidFill>
                  <a:schemeClr val="tx1">
                    <a:lumMod val="50000"/>
                  </a:schemeClr>
                </a:solidFill>
              </a:rPr>
              <a:t>Federal Constitution</a:t>
            </a:r>
            <a:r>
              <a:rPr lang="en-US" sz="1600" dirty="0" smtClean="0">
                <a:solidFill>
                  <a:schemeClr val="tx1">
                    <a:lumMod val="50000"/>
                  </a:schemeClr>
                </a:solidFill>
              </a:rPr>
              <a:t>: Establishes which activities may be delegated by the Federal Government, States and Municipalities</a:t>
            </a:r>
          </a:p>
        </p:txBody>
      </p:sp>
      <p:sp>
        <p:nvSpPr>
          <p:cNvPr id="19" name="Rounded Rectangle 18"/>
          <p:cNvSpPr/>
          <p:nvPr/>
        </p:nvSpPr>
        <p:spPr>
          <a:xfrm>
            <a:off x="1006654" y="4282413"/>
            <a:ext cx="1446245" cy="93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600" b="1" dirty="0" smtClean="0">
                <a:solidFill>
                  <a:schemeClr val="bg1"/>
                </a:solidFill>
              </a:rPr>
              <a:t>States</a:t>
            </a:r>
          </a:p>
        </p:txBody>
      </p:sp>
      <p:sp>
        <p:nvSpPr>
          <p:cNvPr id="20" name="Rounded Rectangle 19"/>
          <p:cNvSpPr/>
          <p:nvPr/>
        </p:nvSpPr>
        <p:spPr>
          <a:xfrm>
            <a:off x="2517436" y="4283725"/>
            <a:ext cx="5496264" cy="936000"/>
          </a:xfrm>
          <a:prstGeom prst="round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bg1"/>
                </a:solidFill>
              </a:rPr>
              <a:t>Distribution of gas through pipelines</a:t>
            </a:r>
          </a:p>
          <a:p>
            <a:pPr algn="just"/>
            <a:r>
              <a:rPr lang="en-US" sz="1600" dirty="0" smtClean="0">
                <a:solidFill>
                  <a:schemeClr val="bg1"/>
                </a:solidFill>
              </a:rPr>
              <a:t>Other public services not under the Federal Government competence (including inter-municipal transport)</a:t>
            </a:r>
          </a:p>
        </p:txBody>
      </p:sp>
      <p:sp>
        <p:nvSpPr>
          <p:cNvPr id="21" name="Rounded Rectangle 20"/>
          <p:cNvSpPr/>
          <p:nvPr/>
        </p:nvSpPr>
        <p:spPr>
          <a:xfrm>
            <a:off x="1006654" y="5336438"/>
            <a:ext cx="1446245" cy="79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600" b="1" dirty="0" smtClean="0">
                <a:solidFill>
                  <a:schemeClr val="bg1"/>
                </a:solidFill>
              </a:rPr>
              <a:t>Municipalities</a:t>
            </a:r>
          </a:p>
        </p:txBody>
      </p:sp>
      <p:sp>
        <p:nvSpPr>
          <p:cNvPr id="22" name="Rounded Rectangle 21"/>
          <p:cNvSpPr/>
          <p:nvPr/>
        </p:nvSpPr>
        <p:spPr>
          <a:xfrm>
            <a:off x="2517436" y="5336438"/>
            <a:ext cx="5496264" cy="792000"/>
          </a:xfrm>
          <a:prstGeom prst="round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bg1"/>
                </a:solidFill>
              </a:rPr>
              <a:t>Public Services of Local Interest</a:t>
            </a:r>
          </a:p>
          <a:p>
            <a:pPr algn="just"/>
            <a:r>
              <a:rPr lang="en-US" sz="1600" dirty="0" smtClean="0">
                <a:solidFill>
                  <a:schemeClr val="bg1"/>
                </a:solidFill>
              </a:rPr>
              <a:t>Mass Transport</a:t>
            </a:r>
          </a:p>
        </p:txBody>
      </p:sp>
      <p:sp>
        <p:nvSpPr>
          <p:cNvPr id="8" name="Rounded Rectangle 7"/>
          <p:cNvSpPr/>
          <p:nvPr/>
        </p:nvSpPr>
        <p:spPr>
          <a:xfrm>
            <a:off x="1006654" y="2593187"/>
            <a:ext cx="1446245" cy="1584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600" b="1" dirty="0" smtClean="0">
                <a:solidFill>
                  <a:schemeClr val="bg1"/>
                </a:solidFill>
              </a:rPr>
              <a:t>Federal Government</a:t>
            </a:r>
          </a:p>
        </p:txBody>
      </p:sp>
      <p:sp>
        <p:nvSpPr>
          <p:cNvPr id="9" name="Rounded Rectangle 8"/>
          <p:cNvSpPr/>
          <p:nvPr/>
        </p:nvSpPr>
        <p:spPr>
          <a:xfrm>
            <a:off x="2517436" y="2592537"/>
            <a:ext cx="5496264" cy="1584000"/>
          </a:xfrm>
          <a:prstGeom prst="round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bg1"/>
                </a:solidFill>
              </a:rPr>
              <a:t>Telecommunications</a:t>
            </a:r>
          </a:p>
          <a:p>
            <a:pPr algn="just"/>
            <a:r>
              <a:rPr lang="en-US" sz="1600" b="1" dirty="0" smtClean="0">
                <a:solidFill>
                  <a:schemeClr val="bg1"/>
                </a:solidFill>
              </a:rPr>
              <a:t>Electric Power Plants and Facilities</a:t>
            </a:r>
          </a:p>
          <a:p>
            <a:pPr algn="just"/>
            <a:r>
              <a:rPr lang="en-US" sz="1600" dirty="0" smtClean="0">
                <a:solidFill>
                  <a:schemeClr val="bg1"/>
                </a:solidFill>
              </a:rPr>
              <a:t>Airlines and Airports</a:t>
            </a:r>
          </a:p>
          <a:p>
            <a:pPr algn="just"/>
            <a:r>
              <a:rPr lang="en-US" sz="1600" dirty="0" smtClean="0">
                <a:solidFill>
                  <a:schemeClr val="bg1"/>
                </a:solidFill>
              </a:rPr>
              <a:t>International / Interstate Transport (Water, Rails and Roads)</a:t>
            </a:r>
          </a:p>
          <a:p>
            <a:pPr algn="just"/>
            <a:r>
              <a:rPr lang="en-US" sz="1600" dirty="0" smtClean="0">
                <a:solidFill>
                  <a:schemeClr val="bg1"/>
                </a:solidFill>
              </a:rPr>
              <a:t>Ports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383" y="468313"/>
            <a:ext cx="7989887" cy="808037"/>
          </a:xfrm>
        </p:spPr>
        <p:txBody>
          <a:bodyPr/>
          <a:lstStyle/>
          <a:p>
            <a:r>
              <a:rPr lang="en-US" sz="3000" dirty="0" smtClean="0"/>
              <a:t>Contracting with the Government</a:t>
            </a:r>
            <a:endParaRPr lang="en-US" sz="3000" dirty="0"/>
          </a:p>
        </p:txBody>
      </p:sp>
      <p:sp>
        <p:nvSpPr>
          <p:cNvPr id="5" name="Content Placeholder 4"/>
          <p:cNvSpPr>
            <a:spLocks noGrp="1"/>
          </p:cNvSpPr>
          <p:nvPr>
            <p:ph idx="1"/>
          </p:nvPr>
        </p:nvSpPr>
        <p:spPr>
          <a:xfrm>
            <a:off x="585781" y="1498600"/>
            <a:ext cx="6424619" cy="4652480"/>
          </a:xfrm>
        </p:spPr>
        <p:txBody>
          <a:bodyPr/>
          <a:lstStyle/>
          <a:p>
            <a:pPr>
              <a:buFont typeface="Wingdings" pitchFamily="2" charset="2"/>
              <a:buChar char="§"/>
            </a:pPr>
            <a:r>
              <a:rPr lang="en-US" sz="2000" dirty="0" smtClean="0"/>
              <a:t>Concession of Public Services</a:t>
            </a:r>
          </a:p>
          <a:p>
            <a:pPr marL="182563" indent="-1588">
              <a:buNone/>
            </a:pPr>
            <a:r>
              <a:rPr lang="en-US" sz="1600" b="1" dirty="0" smtClean="0">
                <a:solidFill>
                  <a:schemeClr val="tx1">
                    <a:lumMod val="50000"/>
                  </a:schemeClr>
                </a:solidFill>
              </a:rPr>
              <a:t>Concessions Law No. 8.987 / 1995</a:t>
            </a:r>
            <a:r>
              <a:rPr lang="en-US" sz="1600" dirty="0" smtClean="0">
                <a:solidFill>
                  <a:schemeClr val="tx1">
                    <a:lumMod val="50000"/>
                  </a:schemeClr>
                </a:solidFill>
              </a:rPr>
              <a:t>: Regulates the delegation of public services by means of public biddings</a:t>
            </a:r>
          </a:p>
          <a:p>
            <a:pPr lvl="1">
              <a:buFont typeface="Calibri" pitchFamily="34" charset="0"/>
              <a:buChar char="-"/>
            </a:pPr>
            <a:r>
              <a:rPr lang="en-US" sz="1600" dirty="0" smtClean="0">
                <a:solidFill>
                  <a:schemeClr val="tx1">
                    <a:lumMod val="50000"/>
                  </a:schemeClr>
                </a:solidFill>
              </a:rPr>
              <a:t>Grantee: Qualified companies or consortium of companies</a:t>
            </a:r>
          </a:p>
          <a:p>
            <a:pPr lvl="1">
              <a:buFont typeface="Calibri" pitchFamily="34" charset="0"/>
              <a:buChar char="-"/>
            </a:pPr>
            <a:r>
              <a:rPr lang="en-US" sz="1600" dirty="0" smtClean="0">
                <a:solidFill>
                  <a:schemeClr val="tx1">
                    <a:lumMod val="50000"/>
                  </a:schemeClr>
                </a:solidFill>
              </a:rPr>
              <a:t>Tariffs may be reviewed in case of supervening facts which may affect the financial balance of the contract </a:t>
            </a:r>
          </a:p>
          <a:p>
            <a:pPr lvl="1">
              <a:buFont typeface="Calibri" pitchFamily="34" charset="0"/>
              <a:buChar char="-"/>
            </a:pPr>
            <a:r>
              <a:rPr lang="en-US" sz="1600" dirty="0" smtClean="0">
                <a:solidFill>
                  <a:schemeClr val="tx1">
                    <a:lumMod val="50000"/>
                  </a:schemeClr>
                </a:solidFill>
              </a:rPr>
              <a:t>Concessions may be preceded by construction works</a:t>
            </a:r>
          </a:p>
          <a:p>
            <a:pPr lvl="1">
              <a:buFont typeface="Calibri" pitchFamily="34" charset="0"/>
              <a:buChar char="-"/>
            </a:pPr>
            <a:r>
              <a:rPr lang="en-US" sz="1600" dirty="0" smtClean="0">
                <a:solidFill>
                  <a:schemeClr val="tx1">
                    <a:lumMod val="50000"/>
                  </a:schemeClr>
                </a:solidFill>
              </a:rPr>
              <a:t>Main types of concessions currently in force in Brazil:</a:t>
            </a:r>
          </a:p>
          <a:p>
            <a:pPr marL="893763" lvl="2" indent="-173038">
              <a:buFont typeface="Calibri" pitchFamily="34" charset="0"/>
              <a:buChar char="*"/>
            </a:pPr>
            <a:r>
              <a:rPr lang="en-US" sz="1400" dirty="0" smtClean="0">
                <a:solidFill>
                  <a:schemeClr val="tx1">
                    <a:lumMod val="50000"/>
                  </a:schemeClr>
                </a:solidFill>
              </a:rPr>
              <a:t>Operation of Railroads and Highways</a:t>
            </a:r>
          </a:p>
          <a:p>
            <a:pPr marL="893763" lvl="2" indent="-173038">
              <a:buFont typeface="Calibri" pitchFamily="34" charset="0"/>
              <a:buChar char="*"/>
            </a:pPr>
            <a:r>
              <a:rPr lang="en-US" sz="1400" b="1" dirty="0" smtClean="0">
                <a:solidFill>
                  <a:schemeClr val="tx1">
                    <a:lumMod val="50000"/>
                  </a:schemeClr>
                </a:solidFill>
              </a:rPr>
              <a:t>Generation and Distribution of Electricity</a:t>
            </a:r>
            <a:endParaRPr lang="en-US" sz="1400" b="1" dirty="0" smtClean="0"/>
          </a:p>
          <a:p>
            <a:pPr marL="893763" lvl="2" indent="-173038">
              <a:buFont typeface="Calibri" pitchFamily="34" charset="0"/>
              <a:buChar char="*"/>
            </a:pPr>
            <a:r>
              <a:rPr lang="en-US" sz="1400" dirty="0" smtClean="0">
                <a:solidFill>
                  <a:schemeClr val="tx1">
                    <a:lumMod val="50000"/>
                  </a:schemeClr>
                </a:solidFill>
              </a:rPr>
              <a:t>Telecommunications</a:t>
            </a:r>
            <a:endParaRPr lang="en-US" sz="1400" dirty="0" smtClean="0"/>
          </a:p>
          <a:p>
            <a:pPr marL="893763" lvl="2" indent="-173038">
              <a:buFont typeface="Calibri" pitchFamily="34" charset="0"/>
              <a:buChar char="*"/>
            </a:pPr>
            <a:r>
              <a:rPr lang="en-US" sz="1400" dirty="0" smtClean="0"/>
              <a:t>Public Transportation</a:t>
            </a:r>
            <a:endParaRPr lang="en-US" sz="1400" dirty="0" smtClean="0">
              <a:solidFill>
                <a:schemeClr val="tx1">
                  <a:lumMod val="50000"/>
                </a:schemeClr>
              </a:solidFill>
            </a:endParaRPr>
          </a:p>
          <a:p>
            <a:pPr lvl="1"/>
            <a:endParaRPr lang="en-US" sz="1600" dirty="0" smtClean="0">
              <a:solidFill>
                <a:srgbClr val="FF0000"/>
              </a:solidFill>
            </a:endParaRPr>
          </a:p>
          <a:p>
            <a:pPr lvl="1"/>
            <a:endParaRPr lang="en-US" sz="1600" dirty="0" smtClean="0">
              <a:solidFill>
                <a:schemeClr val="tx1">
                  <a:lumMod val="50000"/>
                </a:schemeClr>
              </a:solidFill>
            </a:endParaRPr>
          </a:p>
        </p:txBody>
      </p:sp>
      <p:sp>
        <p:nvSpPr>
          <p:cNvPr id="13" name="Rounded Rectangle 12"/>
          <p:cNvSpPr/>
          <p:nvPr/>
        </p:nvSpPr>
        <p:spPr>
          <a:xfrm>
            <a:off x="7242243" y="1713972"/>
            <a:ext cx="972000" cy="972000"/>
          </a:xfrm>
          <a:prstGeom prst="roundRect">
            <a:avLst/>
          </a:prstGeom>
          <a:blipFill>
            <a:blip r:embed="rId3" cstate="print">
              <a:lum bright="-10000" contrast="30000"/>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bg1"/>
              </a:solidFill>
            </a:endParaRPr>
          </a:p>
        </p:txBody>
      </p:sp>
      <p:sp>
        <p:nvSpPr>
          <p:cNvPr id="14" name="Rounded Rectangle 13"/>
          <p:cNvSpPr/>
          <p:nvPr/>
        </p:nvSpPr>
        <p:spPr>
          <a:xfrm>
            <a:off x="7242243" y="2786128"/>
            <a:ext cx="972000" cy="972000"/>
          </a:xfrm>
          <a:prstGeom prst="roundRect">
            <a:avLst/>
          </a:prstGeom>
          <a:blipFill>
            <a:blip r:embed="rId4" cstate="print">
              <a:lum contrast="20000"/>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bg1"/>
              </a:solidFill>
            </a:endParaRPr>
          </a:p>
        </p:txBody>
      </p:sp>
      <p:sp>
        <p:nvSpPr>
          <p:cNvPr id="15" name="Rounded Rectangle 14"/>
          <p:cNvSpPr/>
          <p:nvPr/>
        </p:nvSpPr>
        <p:spPr>
          <a:xfrm>
            <a:off x="7242243" y="3858284"/>
            <a:ext cx="972000" cy="972000"/>
          </a:xfrm>
          <a:prstGeom prst="roundRect">
            <a:avLst/>
          </a:prstGeom>
          <a:blipFill dpi="0" rotWithShape="1">
            <a:blip r:embed="rId5" cstate="print">
              <a:lum bright="-10000" contrast="20000"/>
            </a:blip>
            <a:srcRect/>
            <a:stretch>
              <a:fillRect l="-4000" r="-2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bg1"/>
              </a:solidFill>
            </a:endParaRPr>
          </a:p>
        </p:txBody>
      </p:sp>
      <p:sp>
        <p:nvSpPr>
          <p:cNvPr id="16" name="Rounded Rectangle 15"/>
          <p:cNvSpPr/>
          <p:nvPr/>
        </p:nvSpPr>
        <p:spPr>
          <a:xfrm>
            <a:off x="7242243" y="4930441"/>
            <a:ext cx="972000" cy="972000"/>
          </a:xfrm>
          <a:prstGeom prst="roundRect">
            <a:avLst/>
          </a:prstGeom>
          <a:blipFill dpi="0" rotWithShape="1">
            <a:blip r:embed="rId6" cstate="print">
              <a:lum bright="-10000" contrast="10000"/>
            </a:blip>
            <a:srcRect/>
            <a:stretch>
              <a:fillRect l="-4000" r="-2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3" y="468313"/>
            <a:ext cx="7989887" cy="808037"/>
          </a:xfrm>
        </p:spPr>
        <p:txBody>
          <a:bodyPr/>
          <a:lstStyle/>
          <a:p>
            <a:r>
              <a:rPr lang="en-US" sz="3000" dirty="0" smtClean="0"/>
              <a:t>Contracting with the Government</a:t>
            </a:r>
            <a:endParaRPr lang="en-US" sz="3000" dirty="0">
              <a:solidFill>
                <a:srgbClr val="FF0000"/>
              </a:solidFill>
            </a:endParaRPr>
          </a:p>
        </p:txBody>
      </p:sp>
      <p:sp>
        <p:nvSpPr>
          <p:cNvPr id="10" name="Content Placeholder 2"/>
          <p:cNvSpPr>
            <a:spLocks noGrp="1"/>
          </p:cNvSpPr>
          <p:nvPr>
            <p:ph idx="1"/>
          </p:nvPr>
        </p:nvSpPr>
        <p:spPr>
          <a:xfrm>
            <a:off x="576263" y="1483566"/>
            <a:ext cx="7818437" cy="4770929"/>
          </a:xfrm>
          <a:noFill/>
        </p:spPr>
        <p:txBody>
          <a:bodyPr/>
          <a:lstStyle/>
          <a:p>
            <a:pPr>
              <a:buFont typeface="Wingdings" pitchFamily="2" charset="2"/>
              <a:buChar char="§"/>
            </a:pPr>
            <a:r>
              <a:rPr lang="en-US" sz="2000" dirty="0" smtClean="0">
                <a:solidFill>
                  <a:schemeClr val="tx1">
                    <a:lumMod val="50000"/>
                  </a:schemeClr>
                </a:solidFill>
              </a:rPr>
              <a:t>Concession</a:t>
            </a:r>
            <a:r>
              <a:rPr lang="en-US" sz="2000" dirty="0" smtClean="0"/>
              <a:t> of Public Services</a:t>
            </a:r>
            <a:endParaRPr lang="en-US" sz="2000" dirty="0" smtClean="0">
              <a:solidFill>
                <a:schemeClr val="tx1">
                  <a:lumMod val="50000"/>
                </a:schemeClr>
              </a:solidFill>
            </a:endParaRPr>
          </a:p>
          <a:p>
            <a:pPr marL="182563" lvl="1" indent="-1588">
              <a:buNone/>
            </a:pPr>
            <a:r>
              <a:rPr lang="en-US" sz="1600" b="1" dirty="0" smtClean="0">
                <a:solidFill>
                  <a:schemeClr val="tx1">
                    <a:lumMod val="50000"/>
                  </a:schemeClr>
                </a:solidFill>
              </a:rPr>
              <a:t>Public Bidding Process: </a:t>
            </a:r>
            <a:r>
              <a:rPr lang="en-US" sz="1600" dirty="0" smtClean="0">
                <a:solidFill>
                  <a:schemeClr val="tx1">
                    <a:lumMod val="50000"/>
                  </a:schemeClr>
                </a:solidFill>
              </a:rPr>
              <a:t>All concessions must be preceded by a Bidding Process</a:t>
            </a:r>
          </a:p>
          <a:p>
            <a:pPr lvl="1">
              <a:buFont typeface="Calibri" pitchFamily="34" charset="0"/>
              <a:buChar char="-"/>
            </a:pPr>
            <a:r>
              <a:rPr lang="en-US" sz="1600" dirty="0" smtClean="0">
                <a:solidFill>
                  <a:schemeClr val="tx1">
                    <a:lumMod val="50000"/>
                  </a:schemeClr>
                </a:solidFill>
              </a:rPr>
              <a:t>Conditions established in a Tender Protocol: </a:t>
            </a:r>
          </a:p>
          <a:p>
            <a:pPr lvl="2">
              <a:buFont typeface="Calibri" pitchFamily="34" charset="0"/>
              <a:buChar char="*"/>
            </a:pPr>
            <a:r>
              <a:rPr lang="en-US" sz="1600" dirty="0" smtClean="0">
                <a:solidFill>
                  <a:schemeClr val="tx1">
                    <a:lumMod val="50000"/>
                  </a:schemeClr>
                </a:solidFill>
              </a:rPr>
              <a:t>Description of Activity to be Delegated</a:t>
            </a:r>
          </a:p>
          <a:p>
            <a:pPr lvl="2">
              <a:buFont typeface="Calibri" pitchFamily="34" charset="0"/>
              <a:buChar char="*"/>
            </a:pPr>
            <a:r>
              <a:rPr lang="en-US" sz="1600" dirty="0" smtClean="0">
                <a:solidFill>
                  <a:schemeClr val="tx1">
                    <a:lumMod val="50000"/>
                  </a:schemeClr>
                </a:solidFill>
              </a:rPr>
              <a:t>Schedule and conditions of the bidding process</a:t>
            </a:r>
          </a:p>
          <a:p>
            <a:pPr lvl="2">
              <a:buFont typeface="Calibri" pitchFamily="34" charset="0"/>
              <a:buChar char="*"/>
            </a:pPr>
            <a:r>
              <a:rPr lang="en-US" sz="1600" dirty="0" smtClean="0">
                <a:solidFill>
                  <a:schemeClr val="tx1">
                    <a:lumMod val="50000"/>
                  </a:schemeClr>
                </a:solidFill>
              </a:rPr>
              <a:t>Main provisions of the Concession Contract</a:t>
            </a:r>
          </a:p>
          <a:p>
            <a:pPr lvl="1">
              <a:buFont typeface="Calibri" pitchFamily="34" charset="0"/>
              <a:buChar char="-"/>
            </a:pPr>
            <a:r>
              <a:rPr lang="en-US" sz="1600" dirty="0" smtClean="0">
                <a:solidFill>
                  <a:schemeClr val="tx1">
                    <a:lumMod val="50000"/>
                  </a:schemeClr>
                </a:solidFill>
              </a:rPr>
              <a:t>Participants to provide legal , technical and financial qualification</a:t>
            </a:r>
            <a:endParaRPr lang="en-US" sz="1600" dirty="0" smtClean="0">
              <a:solidFill>
                <a:srgbClr val="FF0000"/>
              </a:solidFill>
            </a:endParaRPr>
          </a:p>
          <a:p>
            <a:pPr lvl="1">
              <a:buFont typeface="Calibri" pitchFamily="34" charset="0"/>
              <a:buChar char="-"/>
            </a:pPr>
            <a:r>
              <a:rPr lang="en-US" sz="1600" dirty="0" smtClean="0">
                <a:solidFill>
                  <a:schemeClr val="tx1">
                    <a:lumMod val="50000"/>
                  </a:schemeClr>
                </a:solidFill>
              </a:rPr>
              <a:t>Criteria of Judgment: </a:t>
            </a:r>
          </a:p>
          <a:p>
            <a:pPr lvl="2">
              <a:buFont typeface="Calibri" pitchFamily="34" charset="0"/>
              <a:buChar char="*"/>
            </a:pPr>
            <a:r>
              <a:rPr lang="en-US" sz="1600" dirty="0" smtClean="0">
                <a:solidFill>
                  <a:schemeClr val="tx1">
                    <a:lumMod val="50000"/>
                  </a:schemeClr>
                </a:solidFill>
              </a:rPr>
              <a:t>Lowest tariff</a:t>
            </a:r>
          </a:p>
          <a:p>
            <a:pPr lvl="2">
              <a:buFont typeface="Calibri" pitchFamily="34" charset="0"/>
              <a:buChar char="*"/>
            </a:pPr>
            <a:r>
              <a:rPr lang="en-US" sz="1600" dirty="0" smtClean="0">
                <a:solidFill>
                  <a:schemeClr val="tx1">
                    <a:lumMod val="50000"/>
                  </a:schemeClr>
                </a:solidFill>
              </a:rPr>
              <a:t>Higher bid </a:t>
            </a:r>
          </a:p>
          <a:p>
            <a:pPr lvl="2">
              <a:buFont typeface="Calibri" pitchFamily="34" charset="0"/>
              <a:buChar char="*"/>
            </a:pPr>
            <a:r>
              <a:rPr lang="en-US" sz="1600" dirty="0" smtClean="0">
                <a:solidFill>
                  <a:schemeClr val="tx1">
                    <a:lumMod val="50000"/>
                  </a:schemeClr>
                </a:solidFill>
              </a:rPr>
              <a:t>Lowest tariff and higher bid</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76263" y="450850"/>
            <a:ext cx="7989887" cy="808038"/>
          </a:xfrm>
        </p:spPr>
        <p:txBody>
          <a:bodyPr/>
          <a:lstStyle/>
          <a:p>
            <a:pPr eaLnBrk="1" hangingPunct="1"/>
            <a:r>
              <a:rPr lang="en-US" sz="3600" dirty="0" smtClean="0"/>
              <a:t>Summary</a:t>
            </a:r>
          </a:p>
        </p:txBody>
      </p:sp>
      <p:sp>
        <p:nvSpPr>
          <p:cNvPr id="17410" name="Rectangle 3"/>
          <p:cNvSpPr>
            <a:spLocks noGrp="1" noChangeArrowheads="1"/>
          </p:cNvSpPr>
          <p:nvPr>
            <p:ph idx="1"/>
          </p:nvPr>
        </p:nvSpPr>
        <p:spPr>
          <a:xfrm>
            <a:off x="935038" y="1270000"/>
            <a:ext cx="5456237" cy="3328335"/>
          </a:xfrm>
        </p:spPr>
        <p:txBody>
          <a:bodyPr/>
          <a:lstStyle/>
          <a:p>
            <a:pPr marL="361950" indent="-361950" eaLnBrk="1" hangingPunct="1">
              <a:lnSpc>
                <a:spcPct val="90000"/>
              </a:lnSpc>
              <a:spcAft>
                <a:spcPts val="1800"/>
              </a:spcAft>
              <a:buFont typeface="Wingdings" pitchFamily="2" charset="2"/>
              <a:buChar char="§"/>
            </a:pPr>
            <a:r>
              <a:rPr lang="en-US" sz="2000" dirty="0" smtClean="0"/>
              <a:t>Types of Renewable Energy</a:t>
            </a:r>
          </a:p>
          <a:p>
            <a:pPr marL="361950" indent="-361950" eaLnBrk="1" hangingPunct="1">
              <a:lnSpc>
                <a:spcPct val="90000"/>
              </a:lnSpc>
              <a:spcAft>
                <a:spcPts val="1800"/>
              </a:spcAft>
              <a:buFont typeface="Wingdings" pitchFamily="2" charset="2"/>
              <a:buChar char="§"/>
            </a:pPr>
            <a:r>
              <a:rPr lang="en-US" sz="2000" dirty="0" smtClean="0"/>
              <a:t>Brazilian Legal System</a:t>
            </a:r>
          </a:p>
          <a:p>
            <a:pPr marL="361950" indent="-361950" eaLnBrk="1" hangingPunct="1">
              <a:lnSpc>
                <a:spcPct val="90000"/>
              </a:lnSpc>
              <a:spcAft>
                <a:spcPts val="1800"/>
              </a:spcAft>
              <a:buFont typeface="Wingdings" pitchFamily="2" charset="2"/>
              <a:buChar char="§"/>
            </a:pPr>
            <a:r>
              <a:rPr lang="en-US" sz="2000" dirty="0" err="1" smtClean="0"/>
              <a:t>PROINFA</a:t>
            </a:r>
            <a:endParaRPr lang="en-US" sz="2000" dirty="0" smtClean="0"/>
          </a:p>
          <a:p>
            <a:pPr marL="361950" indent="-361950" eaLnBrk="1" hangingPunct="1">
              <a:lnSpc>
                <a:spcPct val="90000"/>
              </a:lnSpc>
              <a:spcAft>
                <a:spcPts val="1800"/>
              </a:spcAft>
              <a:buFont typeface="Wingdings" pitchFamily="2" charset="2"/>
              <a:buChar char="§"/>
            </a:pPr>
            <a:r>
              <a:rPr lang="en-US" sz="2000" dirty="0" smtClean="0"/>
              <a:t>Accreditation with </a:t>
            </a:r>
            <a:r>
              <a:rPr lang="en-US" sz="2000" dirty="0" err="1" smtClean="0"/>
              <a:t>ANEEL</a:t>
            </a:r>
            <a:endParaRPr lang="en-US" sz="2000" dirty="0" smtClean="0"/>
          </a:p>
          <a:p>
            <a:pPr marL="361950" indent="-361950" eaLnBrk="1" hangingPunct="1">
              <a:lnSpc>
                <a:spcPct val="90000"/>
              </a:lnSpc>
              <a:spcAft>
                <a:spcPts val="1800"/>
              </a:spcAft>
              <a:buFont typeface="Wingdings" pitchFamily="2" charset="2"/>
              <a:buChar char="§"/>
            </a:pPr>
            <a:r>
              <a:rPr lang="en-US" sz="2000" dirty="0" smtClean="0"/>
              <a:t>Power Auctions</a:t>
            </a:r>
          </a:p>
          <a:p>
            <a:pPr marL="361950" indent="-361950" eaLnBrk="1" hangingPunct="1">
              <a:lnSpc>
                <a:spcPct val="90000"/>
              </a:lnSpc>
              <a:spcAft>
                <a:spcPts val="1800"/>
              </a:spcAft>
              <a:buFont typeface="Wingdings" pitchFamily="2" charset="2"/>
              <a:buChar char="§"/>
            </a:pPr>
            <a:r>
              <a:rPr lang="en-US" sz="2000" dirty="0" smtClean="0"/>
              <a:t>Environmental Matters</a:t>
            </a:r>
          </a:p>
          <a:p>
            <a:pPr marL="361950" indent="-361950" eaLnBrk="1" hangingPunct="1">
              <a:lnSpc>
                <a:spcPct val="90000"/>
              </a:lnSpc>
              <a:spcAft>
                <a:spcPts val="1800"/>
              </a:spcAft>
              <a:buFont typeface="Wingdings" pitchFamily="2" charset="2"/>
              <a:buChar char="§"/>
            </a:pPr>
            <a:r>
              <a:rPr lang="en-US" sz="2000" dirty="0" smtClean="0"/>
              <a:t>Taxes Incentives</a:t>
            </a:r>
          </a:p>
          <a:p>
            <a:pPr marL="361950" indent="-361950" eaLnBrk="1" hangingPunct="1">
              <a:lnSpc>
                <a:spcPct val="90000"/>
              </a:lnSpc>
              <a:spcAft>
                <a:spcPts val="1800"/>
              </a:spcAft>
              <a:buNone/>
            </a:pPr>
            <a:endParaRPr lang="en-US" sz="2800" dirty="0" smtClean="0"/>
          </a:p>
          <a:p>
            <a:pPr eaLnBrk="1" hangingPunct="1">
              <a:lnSpc>
                <a:spcPct val="90000"/>
              </a:lnSpc>
              <a:spcAft>
                <a:spcPts val="1800"/>
              </a:spcAft>
              <a:buFont typeface="Arial" charset="0"/>
              <a:buNone/>
            </a:pPr>
            <a:endParaRPr lang="en-US" sz="3200" dirty="0" smtClean="0"/>
          </a:p>
        </p:txBody>
      </p:sp>
      <p:sp>
        <p:nvSpPr>
          <p:cNvPr id="27" name="Oval 26"/>
          <p:cNvSpPr/>
          <p:nvPr/>
        </p:nvSpPr>
        <p:spPr>
          <a:xfrm flipH="1">
            <a:off x="7044084" y="4556339"/>
            <a:ext cx="1629624" cy="1629624"/>
          </a:xfrm>
          <a:prstGeom prst="ellipse">
            <a:avLst/>
          </a:prstGeom>
          <a:solidFill>
            <a:srgbClr val="77C0CF">
              <a:alpha val="8000"/>
            </a:srgbClr>
          </a:solidFill>
          <a:ln w="9525" cap="flat" cmpd="sng" algn="ctr">
            <a:noFill/>
            <a:prstDash val="solid"/>
            <a:round/>
            <a:headEnd type="none" w="med" len="med"/>
            <a:tailEnd type="none" w="med" len="med"/>
          </a:ln>
          <a:effectLst/>
        </p:spPr>
        <p:txBody>
          <a:bodyPr anchor="ctr"/>
          <a:lstStyle/>
          <a:p>
            <a:pPr algn="ctr">
              <a:defRPr/>
            </a:pPr>
            <a:endParaRPr lang="pt-BR" dirty="0" smtClean="0">
              <a:solidFill>
                <a:schemeClr val="tx1"/>
              </a:solidFill>
            </a:endParaRPr>
          </a:p>
        </p:txBody>
      </p:sp>
      <p:sp>
        <p:nvSpPr>
          <p:cNvPr id="28" name="Oval 27"/>
          <p:cNvSpPr/>
          <p:nvPr/>
        </p:nvSpPr>
        <p:spPr>
          <a:xfrm flipH="1">
            <a:off x="5835366" y="4556339"/>
            <a:ext cx="1629624" cy="1629624"/>
          </a:xfrm>
          <a:prstGeom prst="ellipse">
            <a:avLst/>
          </a:prstGeom>
          <a:solidFill>
            <a:srgbClr val="77C0CF">
              <a:alpha val="25000"/>
            </a:srgbClr>
          </a:solidFill>
          <a:ln w="9525" cap="flat" cmpd="sng" algn="ctr">
            <a:noFill/>
            <a:prstDash val="solid"/>
            <a:round/>
            <a:headEnd type="none" w="med" len="med"/>
            <a:tailEnd type="none" w="med" len="med"/>
          </a:ln>
          <a:effectLst/>
        </p:spPr>
        <p:txBody>
          <a:bodyPr anchor="ctr"/>
          <a:lstStyle/>
          <a:p>
            <a:pPr algn="ctr">
              <a:defRPr/>
            </a:pPr>
            <a:endParaRPr lang="pt-BR" dirty="0" smtClean="0">
              <a:solidFill>
                <a:schemeClr val="tx1"/>
              </a:solidFill>
            </a:endParaRPr>
          </a:p>
        </p:txBody>
      </p:sp>
      <p:sp>
        <p:nvSpPr>
          <p:cNvPr id="29" name="Oval 28"/>
          <p:cNvSpPr/>
          <p:nvPr/>
        </p:nvSpPr>
        <p:spPr>
          <a:xfrm flipH="1">
            <a:off x="4626646" y="4556339"/>
            <a:ext cx="1629624" cy="1629624"/>
          </a:xfrm>
          <a:prstGeom prst="ellipse">
            <a:avLst/>
          </a:prstGeom>
          <a:solidFill>
            <a:srgbClr val="77C0CF">
              <a:alpha val="45000"/>
            </a:srgbClr>
          </a:solidFill>
          <a:ln w="9525" cap="flat" cmpd="sng" algn="ctr">
            <a:noFill/>
            <a:prstDash val="solid"/>
            <a:round/>
            <a:headEnd type="none" w="med" len="med"/>
            <a:tailEnd type="none" w="med" len="med"/>
          </a:ln>
          <a:effectLst/>
        </p:spPr>
        <p:txBody>
          <a:bodyPr anchor="ctr"/>
          <a:lstStyle/>
          <a:p>
            <a:pPr algn="ctr">
              <a:defRPr/>
            </a:pPr>
            <a:endParaRPr lang="pt-BR" dirty="0" smtClean="0">
              <a:solidFill>
                <a:schemeClr val="tx1"/>
              </a:solidFill>
            </a:endParaRPr>
          </a:p>
        </p:txBody>
      </p:sp>
      <p:sp>
        <p:nvSpPr>
          <p:cNvPr id="30" name="Oval 29"/>
          <p:cNvSpPr/>
          <p:nvPr/>
        </p:nvSpPr>
        <p:spPr>
          <a:xfrm rot="420000">
            <a:off x="3358212" y="4617454"/>
            <a:ext cx="1629624" cy="1629624"/>
          </a:xfrm>
          <a:prstGeom prst="ellipse">
            <a:avLst/>
          </a:prstGeom>
          <a:blipFill dpi="0" rotWithShape="1">
            <a:blip r:embed="rId2" cstate="print">
              <a:grayscl/>
            </a:blip>
            <a:srcRect/>
            <a:stretch>
              <a:fillRect/>
            </a:stretch>
          </a:blipFill>
          <a:ln w="9525" cap="flat" cmpd="sng" algn="ctr">
            <a:noFill/>
            <a:prstDash val="solid"/>
            <a:round/>
            <a:headEnd type="none" w="med" len="med"/>
            <a:tailEnd type="none" w="med" len="med"/>
          </a:ln>
          <a:effectLst/>
        </p:spPr>
        <p:txBody>
          <a:bodyPr anchor="ctr"/>
          <a:lstStyle/>
          <a:p>
            <a:pPr algn="ctr">
              <a:defRPr/>
            </a:pPr>
            <a:endParaRPr lang="pt-BR" dirty="0" smtClean="0">
              <a:solidFill>
                <a:schemeClr val="tx1"/>
              </a:solidFill>
            </a:endParaRPr>
          </a:p>
        </p:txBody>
      </p:sp>
      <p:sp>
        <p:nvSpPr>
          <p:cNvPr id="31" name="Oval 30"/>
          <p:cNvSpPr/>
          <p:nvPr/>
        </p:nvSpPr>
        <p:spPr>
          <a:xfrm flipH="1">
            <a:off x="3400178" y="4586663"/>
            <a:ext cx="1629624" cy="1629624"/>
          </a:xfrm>
          <a:prstGeom prst="ellipse">
            <a:avLst/>
          </a:prstGeom>
          <a:solidFill>
            <a:srgbClr val="77C0CF">
              <a:alpha val="4000"/>
            </a:srgbClr>
          </a:solidFill>
          <a:ln w="9525" cap="flat" cmpd="sng" algn="ctr">
            <a:noFill/>
            <a:prstDash val="solid"/>
            <a:round/>
            <a:headEnd type="none" w="med" len="med"/>
            <a:tailEnd type="none" w="med" len="med"/>
          </a:ln>
          <a:effectLst/>
        </p:spPr>
        <p:txBody>
          <a:bodyPr anchor="ctr"/>
          <a:lstStyle/>
          <a:p>
            <a:pPr algn="ctr">
              <a:defRPr/>
            </a:pPr>
            <a:endParaRPr lang="pt-BR" dirty="0" smtClean="0">
              <a:solidFill>
                <a:schemeClr val="tx1"/>
              </a:solidFill>
            </a:endParaRPr>
          </a:p>
        </p:txBody>
      </p:sp>
      <p:sp>
        <p:nvSpPr>
          <p:cNvPr id="32" name="Oval 31"/>
          <p:cNvSpPr/>
          <p:nvPr/>
        </p:nvSpPr>
        <p:spPr>
          <a:xfrm>
            <a:off x="2209206" y="4556339"/>
            <a:ext cx="1629624" cy="1629624"/>
          </a:xfrm>
          <a:prstGeom prst="ellipse">
            <a:avLst/>
          </a:prstGeom>
          <a:blipFill dpi="0" rotWithShape="1">
            <a:blip r:embed="rId3" cstate="print">
              <a:grayscl/>
            </a:blip>
            <a:srcRect/>
            <a:stretch>
              <a:fillRect l="-15000" r="-7000" b="-4000"/>
            </a:stretch>
          </a:blipFill>
          <a:ln w="9525" cap="flat" cmpd="sng" algn="ctr">
            <a:noFill/>
            <a:prstDash val="solid"/>
            <a:round/>
            <a:headEnd type="none" w="med" len="med"/>
            <a:tailEnd type="none" w="med" len="med"/>
          </a:ln>
          <a:effectLst/>
        </p:spPr>
        <p:txBody>
          <a:bodyPr anchor="ctr"/>
          <a:lstStyle/>
          <a:p>
            <a:pPr algn="ctr">
              <a:defRPr/>
            </a:pPr>
            <a:endParaRPr lang="pt-BR" dirty="0" smtClean="0">
              <a:solidFill>
                <a:schemeClr val="tx1"/>
              </a:solidFill>
            </a:endParaRPr>
          </a:p>
        </p:txBody>
      </p:sp>
      <p:sp>
        <p:nvSpPr>
          <p:cNvPr id="33" name="Oval 32"/>
          <p:cNvSpPr/>
          <p:nvPr/>
        </p:nvSpPr>
        <p:spPr>
          <a:xfrm flipH="1">
            <a:off x="2208737" y="4564355"/>
            <a:ext cx="1629624" cy="1629624"/>
          </a:xfrm>
          <a:prstGeom prst="ellipse">
            <a:avLst/>
          </a:prstGeom>
          <a:solidFill>
            <a:srgbClr val="77C0CF">
              <a:alpha val="4000"/>
            </a:srgb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anchor="ctr"/>
          <a:lstStyle/>
          <a:p>
            <a:pPr algn="ctr">
              <a:defRPr/>
            </a:pPr>
            <a:endParaRPr lang="pt-BR" dirty="0" smtClean="0">
              <a:solidFill>
                <a:schemeClr val="tx1"/>
              </a:solidFill>
            </a:endParaRPr>
          </a:p>
        </p:txBody>
      </p:sp>
      <p:pic>
        <p:nvPicPr>
          <p:cNvPr id="13" name="Picture 2" descr="http://peteletricaufjf.files.wordpress.com/2012/10/energia-eolica4.jpg">
            <a:hlinkClick r:id="rId4"/>
          </p:cNvPr>
          <p:cNvPicPr>
            <a:picLocks noChangeAspect="1" noChangeArrowheads="1"/>
          </p:cNvPicPr>
          <p:nvPr/>
        </p:nvPicPr>
        <p:blipFill>
          <a:blip r:embed="rId5" cstate="print">
            <a:grayscl/>
          </a:blip>
          <a:srcRect/>
          <a:stretch>
            <a:fillRect/>
          </a:stretch>
        </p:blipFill>
        <p:spPr bwMode="auto">
          <a:xfrm>
            <a:off x="1005840" y="4572000"/>
            <a:ext cx="1645919" cy="1605280"/>
          </a:xfrm>
          <a:prstGeom prst="ellipse">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262" y="1031427"/>
            <a:ext cx="7989887" cy="1730358"/>
          </a:xfrm>
          <a:noFill/>
          <a:effectLst>
            <a:outerShdw blurRad="63500" sx="102000" sy="102000" algn="ctr" rotWithShape="0">
              <a:prstClr val="black">
                <a:alpha val="40000"/>
              </a:prstClr>
            </a:outerShdw>
          </a:effectLst>
        </p:spPr>
        <p:txBody>
          <a:bodyPr vert="horz" lIns="0" tIns="0" rIns="0" bIns="0" rtlCol="0" anchor="ctr" anchorCtr="0">
            <a:noAutofit/>
          </a:bodyPr>
          <a:lstStyle/>
          <a:p>
            <a:r>
              <a:rPr lang="en-US" sz="4400" dirty="0" smtClean="0">
                <a:solidFill>
                  <a:srgbClr val="005A8C"/>
                </a:solidFill>
              </a:rPr>
              <a:t>PROINFA</a:t>
            </a:r>
            <a:endParaRPr lang="pt-BR" sz="4400" dirty="0" smtClean="0">
              <a:solidFill>
                <a:srgbClr val="005A8C"/>
              </a:solidFill>
            </a:endParaRPr>
          </a:p>
        </p:txBody>
      </p:sp>
      <p:pic>
        <p:nvPicPr>
          <p:cNvPr id="27652" name="Picture 4" descr="http://www.portalaz.com.br/imagens/geral/20081217134956_8dadc.jpg">
            <a:hlinkClick r:id="rId2"/>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48640" y="3088641"/>
            <a:ext cx="8239759" cy="3200400"/>
          </a:xfrm>
          <a:prstGeom prst="round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sz="3000" dirty="0" err="1" smtClean="0"/>
              <a:t>PROINFA</a:t>
            </a:r>
            <a:r>
              <a:rPr lang="pt-BR" dirty="0" smtClean="0"/>
              <a:t/>
            </a:r>
            <a:br>
              <a:rPr lang="pt-BR" dirty="0" smtClean="0"/>
            </a:br>
            <a:endParaRPr lang="pt-BR" dirty="0"/>
          </a:p>
        </p:txBody>
      </p:sp>
      <p:sp>
        <p:nvSpPr>
          <p:cNvPr id="3" name="Content Placeholder 2"/>
          <p:cNvSpPr>
            <a:spLocks noGrp="1"/>
          </p:cNvSpPr>
          <p:nvPr>
            <p:ph idx="1"/>
          </p:nvPr>
        </p:nvSpPr>
        <p:spPr>
          <a:xfrm>
            <a:off x="376238" y="1409700"/>
            <a:ext cx="8396287" cy="4429125"/>
          </a:xfrm>
        </p:spPr>
        <p:txBody>
          <a:bodyPr/>
          <a:lstStyle/>
          <a:p>
            <a:pPr marL="361950" indent="-361950">
              <a:buFont typeface="Wingdings" pitchFamily="2" charset="2"/>
              <a:buChar char="§"/>
            </a:pPr>
            <a:r>
              <a:rPr lang="en-US" sz="2000" dirty="0" smtClean="0"/>
              <a:t>Program to Stimulate Alternative Resources of Electric Power</a:t>
            </a:r>
          </a:p>
          <a:p>
            <a:pPr marL="542925" indent="-190500">
              <a:buFont typeface="Calibri" pitchFamily="34" charset="0"/>
              <a:buChar char="-"/>
            </a:pPr>
            <a:r>
              <a:rPr lang="en-US" sz="1600" dirty="0" smtClean="0"/>
              <a:t>Federal program managed by MME</a:t>
            </a:r>
          </a:p>
          <a:p>
            <a:pPr marL="361950" indent="-361950">
              <a:buFont typeface="Wingdings" pitchFamily="2" charset="2"/>
              <a:buChar char="§"/>
            </a:pPr>
            <a:r>
              <a:rPr lang="pt-BR" sz="2000" dirty="0" smtClean="0"/>
              <a:t>Law No. 10.438/2002: </a:t>
            </a:r>
            <a:r>
              <a:rPr lang="pt-BR" sz="2000" dirty="0" err="1" smtClean="0"/>
              <a:t>creation</a:t>
            </a:r>
            <a:r>
              <a:rPr lang="pt-BR" sz="2000" dirty="0" smtClean="0"/>
              <a:t> of </a:t>
            </a:r>
            <a:r>
              <a:rPr lang="pt-BR" sz="2000" dirty="0" err="1" smtClean="0"/>
              <a:t>PROINFA</a:t>
            </a:r>
            <a:endParaRPr lang="pt-BR" sz="2000" dirty="0" smtClean="0"/>
          </a:p>
          <a:p>
            <a:pPr marL="361950" indent="-361950">
              <a:buFont typeface="Wingdings" pitchFamily="2" charset="2"/>
              <a:buChar char="§"/>
            </a:pPr>
            <a:r>
              <a:rPr lang="pt-BR" sz="2000" dirty="0" err="1" smtClean="0"/>
              <a:t>Decree</a:t>
            </a:r>
            <a:r>
              <a:rPr lang="pt-BR" sz="2000" dirty="0" smtClean="0"/>
              <a:t> No. 5025/2004: </a:t>
            </a:r>
            <a:r>
              <a:rPr lang="pt-BR" sz="2000" dirty="0" err="1" smtClean="0"/>
              <a:t>regulation</a:t>
            </a:r>
            <a:r>
              <a:rPr lang="pt-BR" sz="2000" dirty="0" smtClean="0"/>
              <a:t> of </a:t>
            </a:r>
            <a:r>
              <a:rPr lang="pt-BR" sz="2000" dirty="0" err="1" smtClean="0"/>
              <a:t>PROINFA</a:t>
            </a:r>
            <a:endParaRPr lang="pt-BR" sz="2000" dirty="0" smtClean="0"/>
          </a:p>
          <a:p>
            <a:pPr marL="361950" indent="-361950">
              <a:buFont typeface="Wingdings" pitchFamily="2" charset="2"/>
              <a:buChar char="§"/>
            </a:pPr>
            <a:r>
              <a:rPr lang="en-US" sz="2000" dirty="0" smtClean="0"/>
              <a:t>Intends to increase the capacity of </a:t>
            </a:r>
            <a:r>
              <a:rPr lang="en-US" sz="2000" b="1" dirty="0" smtClean="0"/>
              <a:t>Biomass</a:t>
            </a:r>
            <a:r>
              <a:rPr lang="en-US" sz="2000" dirty="0" smtClean="0"/>
              <a:t>, </a:t>
            </a:r>
            <a:r>
              <a:rPr lang="en-US" sz="2000" b="1" dirty="0" smtClean="0"/>
              <a:t>Wind</a:t>
            </a:r>
            <a:r>
              <a:rPr lang="en-US" sz="2000" dirty="0" smtClean="0"/>
              <a:t> and </a:t>
            </a:r>
            <a:r>
              <a:rPr lang="en-US" sz="2000" b="1" dirty="0" smtClean="0"/>
              <a:t>Small Hydro Plants </a:t>
            </a:r>
            <a:r>
              <a:rPr lang="en-US" sz="2000" dirty="0" smtClean="0"/>
              <a:t>(PCHs) and to promote the diversity of Brazilian energy matrix.</a:t>
            </a:r>
          </a:p>
          <a:p>
            <a:pPr marL="361950" indent="-361950">
              <a:buFont typeface="Wingdings" pitchFamily="2" charset="2"/>
              <a:buChar char="§"/>
            </a:pPr>
            <a:r>
              <a:rPr lang="en-US" sz="2000" dirty="0" smtClean="0"/>
              <a:t>Purchase of energy: </a:t>
            </a:r>
          </a:p>
          <a:p>
            <a:pPr marL="542925" indent="-180975">
              <a:buFont typeface="Calibri" pitchFamily="34" charset="0"/>
              <a:buChar char="-"/>
              <a:tabLst>
                <a:tab pos="361950" algn="l"/>
              </a:tabLst>
            </a:pPr>
            <a:r>
              <a:rPr lang="en-US" sz="1600" dirty="0" smtClean="0"/>
              <a:t>Eletrobrás </a:t>
            </a:r>
          </a:p>
          <a:p>
            <a:pPr marL="542925" indent="-180975">
              <a:buFont typeface="Calibri" pitchFamily="34" charset="0"/>
              <a:buChar char="-"/>
              <a:tabLst>
                <a:tab pos="361950" algn="l"/>
              </a:tabLst>
            </a:pPr>
            <a:r>
              <a:rPr lang="en-US" sz="1600" dirty="0" smtClean="0"/>
              <a:t>Public Calls (Autonomous Independent Producer can participate)</a:t>
            </a:r>
          </a:p>
          <a:p>
            <a:pPr marL="361950" indent="-361950">
              <a:buFont typeface="Wingdings" pitchFamily="2" charset="2"/>
              <a:buChar char="§"/>
            </a:pPr>
            <a:r>
              <a:rPr lang="en-US" sz="2000" dirty="0" smtClean="0"/>
              <a:t>Eletrobrás will purchase the power generated by alternative sources for 20 years </a:t>
            </a:r>
          </a:p>
          <a:p>
            <a:pPr marL="361950" indent="-361950">
              <a:buFont typeface="Wingdings" pitchFamily="2" charset="2"/>
              <a:buChar char="§"/>
            </a:pPr>
            <a:endParaRPr lang="pt-BR" sz="2200" dirty="0" smtClean="0"/>
          </a:p>
          <a:p>
            <a:pPr marL="361950" indent="-361950">
              <a:buFont typeface="Wingdings" pitchFamily="2" charset="2"/>
              <a:buChar char="§"/>
            </a:pPr>
            <a:endParaRPr lang="en-US" dirty="0" smtClean="0"/>
          </a:p>
          <a:p>
            <a:endParaRPr lang="pt-BR" dirty="0"/>
          </a:p>
        </p:txBody>
      </p:sp>
      <p:sp>
        <p:nvSpPr>
          <p:cNvPr id="4" name="TextBox 3"/>
          <p:cNvSpPr txBox="1"/>
          <p:nvPr/>
        </p:nvSpPr>
        <p:spPr>
          <a:xfrm>
            <a:off x="2190750" y="5991224"/>
            <a:ext cx="3295650" cy="584775"/>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marL="361950" indent="-361950" algn="ctr"/>
            <a:r>
              <a:rPr lang="en-US" sz="1600" b="1" u="sng" dirty="0" smtClean="0">
                <a:latin typeface="+mn-lt"/>
              </a:rPr>
              <a:t>Eletrobrás</a:t>
            </a:r>
            <a:r>
              <a:rPr lang="en-US" sz="1600" dirty="0" smtClean="0">
                <a:latin typeface="+mn-lt"/>
              </a:rPr>
              <a:t>: state-owned company</a:t>
            </a:r>
          </a:p>
          <a:p>
            <a:pPr marL="361950" indent="-361950" algn="ctr"/>
            <a:r>
              <a:rPr lang="en-US" sz="1600" b="1" u="sng" dirty="0" smtClean="0"/>
              <a:t>MME</a:t>
            </a:r>
            <a:r>
              <a:rPr lang="en-US" sz="1600" dirty="0" smtClean="0"/>
              <a:t>: Ministry of Mines and Energy</a:t>
            </a:r>
            <a:endParaRPr lang="en-US" sz="1600" dirty="0" smtClean="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3" y="468313"/>
            <a:ext cx="7989887" cy="808037"/>
          </a:xfrm>
        </p:spPr>
        <p:txBody>
          <a:bodyPr/>
          <a:lstStyle/>
          <a:p>
            <a:pPr lvl="0"/>
            <a:r>
              <a:rPr lang="pt-BR" sz="3000" dirty="0" err="1" smtClean="0"/>
              <a:t>PROINFA</a:t>
            </a:r>
            <a:r>
              <a:rPr lang="pt-BR" dirty="0" smtClean="0"/>
              <a:t/>
            </a:r>
            <a:br>
              <a:rPr lang="pt-BR" dirty="0" smtClean="0"/>
            </a:br>
            <a:endParaRPr lang="pt-BR" dirty="0"/>
          </a:p>
        </p:txBody>
      </p:sp>
      <p:graphicFrame>
        <p:nvGraphicFramePr>
          <p:cNvPr id="4" name="Content Placeholder 3"/>
          <p:cNvGraphicFramePr>
            <a:graphicFrameLocks noGrp="1"/>
          </p:cNvGraphicFramePr>
          <p:nvPr>
            <p:ph idx="1"/>
          </p:nvPr>
        </p:nvGraphicFramePr>
        <p:xfrm>
          <a:off x="333375" y="1476376"/>
          <a:ext cx="7813675" cy="477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262" y="1031427"/>
            <a:ext cx="7989887" cy="1730358"/>
          </a:xfrm>
          <a:noFill/>
          <a:effectLst>
            <a:outerShdw blurRad="63500" sx="102000" sy="102000" algn="ctr" rotWithShape="0">
              <a:prstClr val="black">
                <a:alpha val="40000"/>
              </a:prstClr>
            </a:outerShdw>
          </a:effectLst>
        </p:spPr>
        <p:txBody>
          <a:bodyPr vert="horz" lIns="0" tIns="0" rIns="0" bIns="0" rtlCol="0" anchor="ctr" anchorCtr="0">
            <a:noAutofit/>
          </a:bodyPr>
          <a:lstStyle/>
          <a:p>
            <a:r>
              <a:rPr lang="en-US" sz="4400" dirty="0" smtClean="0">
                <a:solidFill>
                  <a:srgbClr val="005A8C"/>
                </a:solidFill>
              </a:rPr>
              <a:t>Accreditation with </a:t>
            </a:r>
            <a:r>
              <a:rPr lang="en-US" sz="4400" dirty="0" err="1" smtClean="0">
                <a:solidFill>
                  <a:srgbClr val="005A8C"/>
                </a:solidFill>
              </a:rPr>
              <a:t>ANEEL</a:t>
            </a:r>
            <a:endParaRPr lang="pt-BR" sz="4400" dirty="0" smtClean="0">
              <a:solidFill>
                <a:srgbClr val="005A8C"/>
              </a:solidFill>
            </a:endParaRPr>
          </a:p>
        </p:txBody>
      </p:sp>
      <p:pic>
        <p:nvPicPr>
          <p:cNvPr id="5" name="Picture 2" descr="http://epocanegocios.globo.com/Revista/Epocanegocios2/foto/0,,21410593,00.jpg">
            <a:hlinkClick r:id="rId2"/>
          </p:cNvPr>
          <p:cNvPicPr>
            <a:picLocks noChangeAspect="1" noChangeArrowheads="1"/>
          </p:cNvPicPr>
          <p:nvPr/>
        </p:nvPicPr>
        <p:blipFill>
          <a:blip r:embed="rId3" cstate="print">
            <a:duotone>
              <a:schemeClr val="accent1">
                <a:shade val="45000"/>
                <a:satMod val="135000"/>
              </a:schemeClr>
              <a:prstClr val="white"/>
            </a:duotone>
            <a:lum bright="10000"/>
          </a:blip>
          <a:srcRect/>
          <a:stretch>
            <a:fillRect/>
          </a:stretch>
        </p:blipFill>
        <p:spPr bwMode="auto">
          <a:xfrm>
            <a:off x="294640" y="3078480"/>
            <a:ext cx="8564880" cy="318008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a:off x="6649720" y="2935710"/>
            <a:ext cx="0" cy="36629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175760" y="4724400"/>
            <a:ext cx="1219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619240" y="5161280"/>
            <a:ext cx="0" cy="46736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393383" y="498793"/>
            <a:ext cx="7989887" cy="808037"/>
          </a:xfrm>
        </p:spPr>
        <p:txBody>
          <a:bodyPr/>
          <a:lstStyle/>
          <a:p>
            <a:r>
              <a:rPr lang="en-US" sz="3200" dirty="0" smtClean="0"/>
              <a:t>Small Hydro Plants (</a:t>
            </a:r>
            <a:r>
              <a:rPr lang="en-US" sz="3000" dirty="0" smtClean="0"/>
              <a:t>PCHs)</a:t>
            </a:r>
            <a:endParaRPr lang="en-US" sz="3000" dirty="0"/>
          </a:p>
        </p:txBody>
      </p:sp>
      <p:sp>
        <p:nvSpPr>
          <p:cNvPr id="5" name="TextBox 4"/>
          <p:cNvSpPr txBox="1"/>
          <p:nvPr/>
        </p:nvSpPr>
        <p:spPr>
          <a:xfrm>
            <a:off x="568960" y="1483360"/>
            <a:ext cx="1026160" cy="369332"/>
          </a:xfrm>
          <a:prstGeom prst="rect">
            <a:avLst/>
          </a:prstGeom>
          <a:solidFill>
            <a:schemeClr val="accent1"/>
          </a:solidFill>
        </p:spPr>
        <p:txBody>
          <a:bodyPr wrap="square" rtlCol="0" anchor="ctr">
            <a:spAutoFit/>
          </a:bodyPr>
          <a:lstStyle/>
          <a:p>
            <a:pPr algn="ctr"/>
            <a:r>
              <a:rPr lang="en-US" sz="1800" b="1" cap="small" dirty="0" smtClean="0">
                <a:solidFill>
                  <a:schemeClr val="bg1"/>
                </a:solidFill>
                <a:latin typeface="+mn-lt"/>
              </a:rPr>
              <a:t>Company</a:t>
            </a:r>
            <a:endParaRPr lang="en-US" sz="1800" b="1" cap="small" dirty="0">
              <a:solidFill>
                <a:schemeClr val="bg1"/>
              </a:solidFill>
              <a:latin typeface="+mn-lt"/>
            </a:endParaRPr>
          </a:p>
        </p:txBody>
      </p:sp>
      <p:sp>
        <p:nvSpPr>
          <p:cNvPr id="6" name="TextBox 5"/>
          <p:cNvSpPr txBox="1"/>
          <p:nvPr/>
        </p:nvSpPr>
        <p:spPr>
          <a:xfrm>
            <a:off x="3911600" y="1483360"/>
            <a:ext cx="1026160" cy="369332"/>
          </a:xfrm>
          <a:prstGeom prst="rect">
            <a:avLst/>
          </a:prstGeom>
          <a:solidFill>
            <a:srgbClr val="C00000"/>
          </a:solidFill>
        </p:spPr>
        <p:txBody>
          <a:bodyPr wrap="square" rtlCol="0" anchor="ctr">
            <a:spAutoFit/>
          </a:bodyPr>
          <a:lstStyle/>
          <a:p>
            <a:pPr algn="ctr"/>
            <a:r>
              <a:rPr lang="en-US" sz="1800" b="1" cap="small" dirty="0" smtClean="0">
                <a:solidFill>
                  <a:schemeClr val="bg1"/>
                </a:solidFill>
                <a:latin typeface="+mn-lt"/>
              </a:rPr>
              <a:t>ANEEL</a:t>
            </a:r>
            <a:endParaRPr lang="en-US" sz="1800" b="1" cap="small" dirty="0">
              <a:solidFill>
                <a:schemeClr val="bg1"/>
              </a:solidFill>
              <a:latin typeface="+mn-lt"/>
            </a:endParaRPr>
          </a:p>
        </p:txBody>
      </p:sp>
      <p:cxnSp>
        <p:nvCxnSpPr>
          <p:cNvPr id="7" name="Straight Arrow Connector 6"/>
          <p:cNvCxnSpPr>
            <a:stCxn id="5" idx="3"/>
            <a:endCxn id="6" idx="1"/>
          </p:cNvCxnSpPr>
          <p:nvPr/>
        </p:nvCxnSpPr>
        <p:spPr>
          <a:xfrm>
            <a:off x="1595120" y="1668026"/>
            <a:ext cx="2316480" cy="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44320" y="1361440"/>
            <a:ext cx="2407920" cy="584775"/>
          </a:xfrm>
          <a:prstGeom prst="rect">
            <a:avLst/>
          </a:prstGeom>
          <a:noFill/>
        </p:spPr>
        <p:txBody>
          <a:bodyPr wrap="square" rtlCol="0">
            <a:spAutoFit/>
          </a:bodyPr>
          <a:lstStyle/>
          <a:p>
            <a:pPr algn="ctr"/>
            <a:r>
              <a:rPr lang="en-US" sz="1600" b="1" dirty="0" smtClean="0">
                <a:latin typeface="+mn-lt"/>
              </a:rPr>
              <a:t>Request to</a:t>
            </a:r>
          </a:p>
          <a:p>
            <a:pPr algn="ctr"/>
            <a:r>
              <a:rPr lang="en-US" sz="1600" b="1" dirty="0" smtClean="0">
                <a:latin typeface="+mn-lt"/>
              </a:rPr>
              <a:t> Register the Basic Project</a:t>
            </a:r>
            <a:endParaRPr lang="en-US" sz="1600" b="1" dirty="0">
              <a:latin typeface="+mn-lt"/>
            </a:endParaRPr>
          </a:p>
        </p:txBody>
      </p:sp>
      <p:sp>
        <p:nvSpPr>
          <p:cNvPr id="15" name="Rectangle 14"/>
          <p:cNvSpPr/>
          <p:nvPr/>
        </p:nvSpPr>
        <p:spPr>
          <a:xfrm>
            <a:off x="1838960" y="1970337"/>
            <a:ext cx="1940560" cy="830997"/>
          </a:xfrm>
          <a:prstGeom prst="rect">
            <a:avLst/>
          </a:prstGeom>
        </p:spPr>
        <p:txBody>
          <a:bodyPr wrap="square">
            <a:spAutoFit/>
          </a:bodyPr>
          <a:lstStyle/>
          <a:p>
            <a:r>
              <a:rPr lang="pt-BR" sz="1200" b="1" u="sng" dirty="0" smtClean="0">
                <a:latin typeface="+mn-lt"/>
              </a:rPr>
              <a:t> </a:t>
            </a:r>
            <a:r>
              <a:rPr lang="en-US" sz="1200" b="1" u="sng" dirty="0" smtClean="0">
                <a:latin typeface="+mn-lt"/>
              </a:rPr>
              <a:t>Active</a:t>
            </a:r>
            <a:r>
              <a:rPr lang="en-US" sz="1200" dirty="0" smtClean="0">
                <a:latin typeface="+mn-lt"/>
              </a:rPr>
              <a:t>: registry valid and effective.</a:t>
            </a:r>
          </a:p>
          <a:p>
            <a:r>
              <a:rPr lang="en-US" sz="1200" b="1" u="sng" dirty="0" smtClean="0">
                <a:latin typeface="+mn-lt"/>
              </a:rPr>
              <a:t>Inactive</a:t>
            </a:r>
            <a:r>
              <a:rPr lang="en-US" sz="1200" dirty="0" smtClean="0">
                <a:latin typeface="+mn-lt"/>
              </a:rPr>
              <a:t>: active registry that becomes ineffectual.</a:t>
            </a:r>
          </a:p>
        </p:txBody>
      </p:sp>
      <p:sp>
        <p:nvSpPr>
          <p:cNvPr id="16" name="Left Brace 15"/>
          <p:cNvSpPr/>
          <p:nvPr/>
        </p:nvSpPr>
        <p:spPr>
          <a:xfrm>
            <a:off x="1676400" y="1960880"/>
            <a:ext cx="243840" cy="792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TextBox 18"/>
          <p:cNvSpPr txBox="1"/>
          <p:nvPr/>
        </p:nvSpPr>
        <p:spPr>
          <a:xfrm>
            <a:off x="5801360" y="1396490"/>
            <a:ext cx="1645920" cy="523220"/>
          </a:xfrm>
          <a:prstGeom prst="rect">
            <a:avLst/>
          </a:prstGeom>
          <a:solidFill>
            <a:schemeClr val="bg1"/>
          </a:solidFill>
          <a:ln w="19050">
            <a:solidFill>
              <a:srgbClr val="C00000"/>
            </a:solidFill>
          </a:ln>
        </p:spPr>
        <p:txBody>
          <a:bodyPr wrap="square" rtlCol="0" anchor="ctr">
            <a:spAutoFit/>
          </a:bodyPr>
          <a:lstStyle/>
          <a:p>
            <a:pPr algn="ctr"/>
            <a:r>
              <a:rPr lang="en-US" sz="1400" dirty="0" smtClean="0">
                <a:latin typeface="+mn-lt"/>
              </a:rPr>
              <a:t>Publication of</a:t>
            </a:r>
          </a:p>
          <a:p>
            <a:pPr algn="ctr"/>
            <a:r>
              <a:rPr lang="en-US" sz="1400" dirty="0" smtClean="0">
                <a:latin typeface="+mn-lt"/>
              </a:rPr>
              <a:t>Registry Order</a:t>
            </a:r>
            <a:endParaRPr lang="en-US" sz="1400" b="1" cap="small" dirty="0">
              <a:latin typeface="+mn-lt"/>
            </a:endParaRPr>
          </a:p>
        </p:txBody>
      </p:sp>
      <p:cxnSp>
        <p:nvCxnSpPr>
          <p:cNvPr id="22" name="Straight Arrow Connector 21"/>
          <p:cNvCxnSpPr/>
          <p:nvPr/>
        </p:nvCxnSpPr>
        <p:spPr>
          <a:xfrm>
            <a:off x="4927600" y="1657866"/>
            <a:ext cx="853440" cy="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21680" y="2287314"/>
            <a:ext cx="1727200" cy="738664"/>
          </a:xfrm>
          <a:prstGeom prst="rect">
            <a:avLst/>
          </a:prstGeom>
          <a:solidFill>
            <a:schemeClr val="bg1"/>
          </a:solidFill>
          <a:ln w="19050">
            <a:solidFill>
              <a:schemeClr val="accent1"/>
            </a:solidFill>
          </a:ln>
        </p:spPr>
        <p:txBody>
          <a:bodyPr wrap="square" rtlCol="0" anchor="ctr">
            <a:spAutoFit/>
          </a:bodyPr>
          <a:lstStyle/>
          <a:p>
            <a:pPr algn="ctr"/>
            <a:r>
              <a:rPr lang="en-US" sz="1400" dirty="0" smtClean="0">
                <a:latin typeface="+mn-lt"/>
              </a:rPr>
              <a:t>File the </a:t>
            </a:r>
            <a:r>
              <a:rPr lang="en-US" sz="1400" u="sng" dirty="0" smtClean="0">
                <a:latin typeface="+mn-lt"/>
              </a:rPr>
              <a:t>Basic Project*</a:t>
            </a:r>
            <a:r>
              <a:rPr lang="en-US" sz="1400" dirty="0" smtClean="0">
                <a:latin typeface="+mn-lt"/>
              </a:rPr>
              <a:t> before </a:t>
            </a:r>
            <a:r>
              <a:rPr lang="en-US" sz="1400" dirty="0" err="1" smtClean="0">
                <a:latin typeface="+mn-lt"/>
              </a:rPr>
              <a:t>ANEEL</a:t>
            </a:r>
            <a:r>
              <a:rPr lang="en-US" sz="1400" dirty="0" smtClean="0">
                <a:latin typeface="+mn-lt"/>
              </a:rPr>
              <a:t> the</a:t>
            </a:r>
          </a:p>
        </p:txBody>
      </p:sp>
      <p:sp>
        <p:nvSpPr>
          <p:cNvPr id="26" name="TextBox 25"/>
          <p:cNvSpPr txBox="1"/>
          <p:nvPr/>
        </p:nvSpPr>
        <p:spPr>
          <a:xfrm>
            <a:off x="6675120" y="1940560"/>
            <a:ext cx="995680" cy="307777"/>
          </a:xfrm>
          <a:prstGeom prst="rect">
            <a:avLst/>
          </a:prstGeom>
          <a:noFill/>
        </p:spPr>
        <p:txBody>
          <a:bodyPr wrap="square" rtlCol="0">
            <a:spAutoFit/>
          </a:bodyPr>
          <a:lstStyle/>
          <a:p>
            <a:pPr algn="ctr"/>
            <a:r>
              <a:rPr lang="en-US" sz="1400" b="1" dirty="0" smtClean="0">
                <a:latin typeface="+mn-lt"/>
              </a:rPr>
              <a:t>14 months</a:t>
            </a:r>
            <a:endParaRPr lang="en-US" sz="1400" b="1" dirty="0">
              <a:latin typeface="+mn-lt"/>
            </a:endParaRPr>
          </a:p>
        </p:txBody>
      </p:sp>
      <p:sp>
        <p:nvSpPr>
          <p:cNvPr id="30" name="TextBox 29"/>
          <p:cNvSpPr txBox="1"/>
          <p:nvPr/>
        </p:nvSpPr>
        <p:spPr>
          <a:xfrm>
            <a:off x="5801360" y="3326890"/>
            <a:ext cx="1645920" cy="523220"/>
          </a:xfrm>
          <a:prstGeom prst="rect">
            <a:avLst/>
          </a:prstGeom>
          <a:solidFill>
            <a:schemeClr val="bg1"/>
          </a:solidFill>
          <a:ln w="19050">
            <a:solidFill>
              <a:srgbClr val="C00000"/>
            </a:solidFill>
          </a:ln>
        </p:spPr>
        <p:txBody>
          <a:bodyPr wrap="square" rtlCol="0" anchor="ctr">
            <a:spAutoFit/>
          </a:bodyPr>
          <a:lstStyle/>
          <a:p>
            <a:pPr algn="ctr"/>
            <a:r>
              <a:rPr lang="en-US" sz="1400" dirty="0" smtClean="0">
                <a:latin typeface="+mn-lt"/>
              </a:rPr>
              <a:t>Publication of</a:t>
            </a:r>
          </a:p>
          <a:p>
            <a:pPr algn="ctr"/>
            <a:r>
              <a:rPr lang="en-US" sz="1400" dirty="0" smtClean="0">
                <a:latin typeface="+mn-lt"/>
              </a:rPr>
              <a:t>Accept Order</a:t>
            </a:r>
          </a:p>
        </p:txBody>
      </p:sp>
      <p:sp>
        <p:nvSpPr>
          <p:cNvPr id="31" name="TextBox 30"/>
          <p:cNvSpPr txBox="1"/>
          <p:nvPr/>
        </p:nvSpPr>
        <p:spPr>
          <a:xfrm>
            <a:off x="7498080" y="3326890"/>
            <a:ext cx="1239520" cy="523220"/>
          </a:xfrm>
          <a:prstGeom prst="rect">
            <a:avLst/>
          </a:prstGeom>
          <a:solidFill>
            <a:schemeClr val="bg1"/>
          </a:solidFill>
          <a:ln w="19050">
            <a:solidFill>
              <a:srgbClr val="C00000"/>
            </a:solidFill>
            <a:prstDash val="sysDash"/>
          </a:ln>
        </p:spPr>
        <p:txBody>
          <a:bodyPr wrap="square" rtlCol="0" anchor="ctr">
            <a:spAutoFit/>
          </a:bodyPr>
          <a:lstStyle/>
          <a:p>
            <a:pPr algn="ctr"/>
            <a:r>
              <a:rPr lang="en-US" sz="1400" dirty="0" smtClean="0">
                <a:latin typeface="+mn-lt"/>
              </a:rPr>
              <a:t>May select the company</a:t>
            </a:r>
          </a:p>
        </p:txBody>
      </p:sp>
      <p:sp>
        <p:nvSpPr>
          <p:cNvPr id="34" name="TextBox 33"/>
          <p:cNvSpPr txBox="1"/>
          <p:nvPr/>
        </p:nvSpPr>
        <p:spPr>
          <a:xfrm>
            <a:off x="5831840" y="4242134"/>
            <a:ext cx="1625600" cy="954107"/>
          </a:xfrm>
          <a:prstGeom prst="rect">
            <a:avLst/>
          </a:prstGeom>
          <a:solidFill>
            <a:schemeClr val="bg1"/>
          </a:solidFill>
          <a:ln w="19050">
            <a:solidFill>
              <a:srgbClr val="C00000"/>
            </a:solidFill>
          </a:ln>
        </p:spPr>
        <p:txBody>
          <a:bodyPr wrap="square" rtlCol="0" anchor="ctr">
            <a:spAutoFit/>
          </a:bodyPr>
          <a:lstStyle/>
          <a:p>
            <a:pPr algn="ctr"/>
            <a:r>
              <a:rPr lang="en-US" sz="1400" dirty="0" smtClean="0">
                <a:latin typeface="+mn-lt"/>
              </a:rPr>
              <a:t>Analysis of the Basic Project or the Project of the selected company</a:t>
            </a:r>
          </a:p>
        </p:txBody>
      </p:sp>
      <p:cxnSp>
        <p:nvCxnSpPr>
          <p:cNvPr id="38" name="Straight Arrow Connector 37"/>
          <p:cNvCxnSpPr/>
          <p:nvPr/>
        </p:nvCxnSpPr>
        <p:spPr>
          <a:xfrm>
            <a:off x="6629400" y="3850110"/>
            <a:ext cx="0" cy="36629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21680" y="5637248"/>
            <a:ext cx="1645920" cy="738664"/>
          </a:xfrm>
          <a:prstGeom prst="rect">
            <a:avLst/>
          </a:prstGeom>
          <a:solidFill>
            <a:schemeClr val="bg1"/>
          </a:solidFill>
          <a:ln w="19050">
            <a:solidFill>
              <a:srgbClr val="C00000"/>
            </a:solidFill>
          </a:ln>
        </p:spPr>
        <p:txBody>
          <a:bodyPr wrap="square" rtlCol="0" anchor="ctr">
            <a:spAutoFit/>
          </a:bodyPr>
          <a:lstStyle/>
          <a:p>
            <a:pPr algn="ctr"/>
            <a:r>
              <a:rPr lang="en-US" sz="1400" dirty="0" smtClean="0">
                <a:latin typeface="+mn-lt"/>
              </a:rPr>
              <a:t>Publication of Final</a:t>
            </a:r>
          </a:p>
          <a:p>
            <a:pPr algn="ctr"/>
            <a:r>
              <a:rPr lang="en-US" sz="1400" dirty="0" smtClean="0">
                <a:latin typeface="+mn-lt"/>
              </a:rPr>
              <a:t>Accept Order of the Basic Project</a:t>
            </a:r>
          </a:p>
        </p:txBody>
      </p:sp>
      <p:cxnSp>
        <p:nvCxnSpPr>
          <p:cNvPr id="42" name="Straight Arrow Connector 41"/>
          <p:cNvCxnSpPr/>
          <p:nvPr/>
        </p:nvCxnSpPr>
        <p:spPr>
          <a:xfrm flipH="1">
            <a:off x="5008880" y="6024880"/>
            <a:ext cx="802640" cy="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49520" y="5740400"/>
            <a:ext cx="762000" cy="307777"/>
          </a:xfrm>
          <a:prstGeom prst="rect">
            <a:avLst/>
          </a:prstGeom>
          <a:noFill/>
        </p:spPr>
        <p:txBody>
          <a:bodyPr wrap="square" rtlCol="0">
            <a:spAutoFit/>
          </a:bodyPr>
          <a:lstStyle/>
          <a:p>
            <a:pPr algn="ctr"/>
            <a:r>
              <a:rPr lang="en-US" sz="1400" b="1" dirty="0" smtClean="0">
                <a:latin typeface="+mn-lt"/>
              </a:rPr>
              <a:t>30 days</a:t>
            </a:r>
            <a:endParaRPr lang="en-US" sz="1400" b="1" dirty="0">
              <a:latin typeface="+mn-lt"/>
            </a:endParaRPr>
          </a:p>
        </p:txBody>
      </p:sp>
      <p:sp>
        <p:nvSpPr>
          <p:cNvPr id="46" name="TextBox 45"/>
          <p:cNvSpPr txBox="1"/>
          <p:nvPr/>
        </p:nvSpPr>
        <p:spPr>
          <a:xfrm>
            <a:off x="3556000" y="5647408"/>
            <a:ext cx="1463040" cy="738664"/>
          </a:xfrm>
          <a:prstGeom prst="rect">
            <a:avLst/>
          </a:prstGeom>
          <a:solidFill>
            <a:schemeClr val="bg1"/>
          </a:solidFill>
          <a:ln w="19050">
            <a:solidFill>
              <a:schemeClr val="accent1"/>
            </a:solidFill>
          </a:ln>
        </p:spPr>
        <p:txBody>
          <a:bodyPr wrap="square" rtlCol="0" anchor="ctr">
            <a:spAutoFit/>
          </a:bodyPr>
          <a:lstStyle/>
          <a:p>
            <a:pPr algn="ctr"/>
            <a:r>
              <a:rPr lang="en-US" sz="1400" dirty="0" smtClean="0">
                <a:latin typeface="+mn-lt"/>
              </a:rPr>
              <a:t>File the required documents before </a:t>
            </a:r>
            <a:r>
              <a:rPr lang="en-US" sz="1400" dirty="0" err="1" smtClean="0">
                <a:latin typeface="+mn-lt"/>
              </a:rPr>
              <a:t>ANEEL</a:t>
            </a:r>
            <a:r>
              <a:rPr lang="en-US" sz="1400" dirty="0" smtClean="0">
                <a:latin typeface="+mn-lt"/>
              </a:rPr>
              <a:t> </a:t>
            </a:r>
          </a:p>
        </p:txBody>
      </p:sp>
      <p:cxnSp>
        <p:nvCxnSpPr>
          <p:cNvPr id="47" name="Straight Arrow Connector 46"/>
          <p:cNvCxnSpPr/>
          <p:nvPr/>
        </p:nvCxnSpPr>
        <p:spPr>
          <a:xfrm flipH="1">
            <a:off x="2743200" y="6024880"/>
            <a:ext cx="802640" cy="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107440" y="5637248"/>
            <a:ext cx="1645920" cy="738664"/>
          </a:xfrm>
          <a:prstGeom prst="rect">
            <a:avLst/>
          </a:prstGeom>
          <a:solidFill>
            <a:schemeClr val="bg1"/>
          </a:solidFill>
          <a:ln w="19050">
            <a:solidFill>
              <a:srgbClr val="C00000"/>
            </a:solidFill>
          </a:ln>
        </p:spPr>
        <p:txBody>
          <a:bodyPr wrap="square" rtlCol="0" anchor="ctr">
            <a:spAutoFit/>
          </a:bodyPr>
          <a:lstStyle/>
          <a:p>
            <a:pPr algn="ctr"/>
            <a:r>
              <a:rPr lang="en-US" sz="1400" dirty="0" smtClean="0">
                <a:latin typeface="+mn-lt"/>
              </a:rPr>
              <a:t>ANEEL grants the Authorization to the PCH </a:t>
            </a:r>
          </a:p>
        </p:txBody>
      </p:sp>
      <p:sp>
        <p:nvSpPr>
          <p:cNvPr id="49" name="Rectangle 48"/>
          <p:cNvSpPr/>
          <p:nvPr/>
        </p:nvSpPr>
        <p:spPr>
          <a:xfrm>
            <a:off x="4378960" y="2221617"/>
            <a:ext cx="1391920" cy="1015663"/>
          </a:xfrm>
          <a:prstGeom prst="rect">
            <a:avLst/>
          </a:prstGeom>
          <a:ln w="12700">
            <a:solidFill>
              <a:schemeClr val="accent1"/>
            </a:solidFill>
            <a:prstDash val="sysDash"/>
          </a:ln>
        </p:spPr>
        <p:txBody>
          <a:bodyPr wrap="square">
            <a:spAutoFit/>
          </a:bodyPr>
          <a:lstStyle/>
          <a:p>
            <a:r>
              <a:rPr lang="en-US" sz="1200" dirty="0" smtClean="0">
                <a:latin typeface="+mn-lt"/>
              </a:rPr>
              <a:t>* </a:t>
            </a:r>
            <a:r>
              <a:rPr lang="en-US" sz="1200" b="1" u="sng" dirty="0" smtClean="0">
                <a:latin typeface="+mn-lt"/>
              </a:rPr>
              <a:t>Guarantee</a:t>
            </a:r>
            <a:r>
              <a:rPr lang="en-US" sz="1200" dirty="0" smtClean="0">
                <a:latin typeface="+mn-lt"/>
              </a:rPr>
              <a:t>: proportional to the power of the PCH (minimum of </a:t>
            </a:r>
            <a:r>
              <a:rPr lang="en-US" sz="1200" dirty="0" err="1" smtClean="0">
                <a:latin typeface="+mn-lt"/>
              </a:rPr>
              <a:t>BRL</a:t>
            </a:r>
            <a:r>
              <a:rPr lang="en-US" sz="1200" dirty="0" smtClean="0">
                <a:latin typeface="+mn-lt"/>
              </a:rPr>
              <a:t> 100,000)</a:t>
            </a:r>
            <a:endParaRPr lang="pt-BR" sz="1200" dirty="0" smtClean="0">
              <a:latin typeface="+mn-lt"/>
            </a:endParaRPr>
          </a:p>
        </p:txBody>
      </p:sp>
      <p:sp>
        <p:nvSpPr>
          <p:cNvPr id="50" name="Rectangle 49"/>
          <p:cNvSpPr/>
          <p:nvPr/>
        </p:nvSpPr>
        <p:spPr>
          <a:xfrm>
            <a:off x="7487920" y="4455329"/>
            <a:ext cx="1625600" cy="461665"/>
          </a:xfrm>
          <a:prstGeom prst="rect">
            <a:avLst/>
          </a:prstGeom>
          <a:ln w="12700">
            <a:solidFill>
              <a:srgbClr val="C00000"/>
            </a:solidFill>
            <a:prstDash val="sysDash"/>
          </a:ln>
        </p:spPr>
        <p:txBody>
          <a:bodyPr wrap="square">
            <a:spAutoFit/>
          </a:bodyPr>
          <a:lstStyle/>
          <a:p>
            <a:r>
              <a:rPr lang="en-US" sz="1200" dirty="0" smtClean="0">
                <a:latin typeface="+mn-lt"/>
              </a:rPr>
              <a:t>- Environmental license</a:t>
            </a:r>
          </a:p>
          <a:p>
            <a:r>
              <a:rPr lang="en-US" sz="1200" dirty="0" smtClean="0">
                <a:latin typeface="+mn-lt"/>
              </a:rPr>
              <a:t>- Hydro availability</a:t>
            </a:r>
          </a:p>
        </p:txBody>
      </p:sp>
      <p:cxnSp>
        <p:nvCxnSpPr>
          <p:cNvPr id="32" name="Straight Connector 31"/>
          <p:cNvCxnSpPr>
            <a:stCxn id="46" idx="0"/>
          </p:cNvCxnSpPr>
          <p:nvPr/>
        </p:nvCxnSpPr>
        <p:spPr>
          <a:xfrm flipV="1">
            <a:off x="4287520" y="4714240"/>
            <a:ext cx="0" cy="93316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82320" y="3509789"/>
            <a:ext cx="3383280" cy="1677382"/>
          </a:xfrm>
          <a:prstGeom prst="rect">
            <a:avLst/>
          </a:prstGeom>
          <a:ln w="12700">
            <a:solidFill>
              <a:schemeClr val="accent1"/>
            </a:solidFill>
            <a:prstDash val="sysDash"/>
          </a:ln>
        </p:spPr>
        <p:txBody>
          <a:bodyPr wrap="square">
            <a:spAutoFit/>
          </a:bodyPr>
          <a:lstStyle/>
          <a:p>
            <a:pPr marL="92075" indent="-92075">
              <a:buFont typeface="Calibri" pitchFamily="34" charset="0"/>
              <a:buChar char="-"/>
            </a:pPr>
            <a:r>
              <a:rPr lang="en-US" sz="1200" dirty="0" smtClean="0">
                <a:latin typeface="+mn-lt"/>
              </a:rPr>
              <a:t>Economic Group Chart containing the following information: </a:t>
            </a:r>
          </a:p>
          <a:p>
            <a:pPr marL="182563" lvl="1" indent="-90488">
              <a:buFont typeface="Calibri" pitchFamily="34" charset="0"/>
              <a:buChar char="."/>
            </a:pPr>
            <a:r>
              <a:rPr lang="en-US" sz="1100" dirty="0" smtClean="0">
                <a:latin typeface="+mn-lt"/>
              </a:rPr>
              <a:t>all shareholders’ equity participation (direct or indirect until the last level), </a:t>
            </a:r>
          </a:p>
          <a:p>
            <a:pPr marL="182563" lvl="1" indent="-90488">
              <a:buFont typeface="Calibri" pitchFamily="34" charset="0"/>
              <a:buChar char="."/>
            </a:pPr>
            <a:r>
              <a:rPr lang="en-US" sz="1100" dirty="0" smtClean="0">
                <a:latin typeface="+mn-lt"/>
              </a:rPr>
              <a:t>minority participation higher than 5%, </a:t>
            </a:r>
          </a:p>
          <a:p>
            <a:pPr marL="182563" lvl="1" indent="-90488">
              <a:buFont typeface="Calibri" pitchFamily="34" charset="0"/>
              <a:buChar char="."/>
            </a:pPr>
            <a:r>
              <a:rPr lang="en-US" sz="1100" dirty="0" smtClean="0">
                <a:latin typeface="+mn-lt"/>
              </a:rPr>
              <a:t>Lower than 5% if the shareholder is part of a Shareholders Agreement</a:t>
            </a:r>
          </a:p>
          <a:p>
            <a:pPr marL="92075" indent="-92075">
              <a:buFont typeface="Calibri" pitchFamily="34" charset="0"/>
              <a:buChar char="-"/>
            </a:pPr>
            <a:r>
              <a:rPr lang="en-US" sz="1200" dirty="0" smtClean="0">
                <a:latin typeface="+mn-lt"/>
              </a:rPr>
              <a:t>Consortium Agreement</a:t>
            </a:r>
          </a:p>
          <a:p>
            <a:pPr marL="92075" indent="-92075">
              <a:buFont typeface="Calibri" pitchFamily="34" charset="0"/>
              <a:buChar char="-"/>
            </a:pPr>
            <a:r>
              <a:rPr lang="en-US" sz="1200" dirty="0" smtClean="0">
                <a:latin typeface="+mn-lt"/>
              </a:rPr>
              <a:t>Foreign companies shall incorporate a </a:t>
            </a:r>
            <a:r>
              <a:rPr lang="en-US" sz="1200" dirty="0" err="1" smtClean="0">
                <a:latin typeface="+mn-lt"/>
              </a:rPr>
              <a:t>SPC</a:t>
            </a:r>
            <a:endParaRPr lang="en-US" sz="1200" dirty="0" smtClean="0">
              <a:latin typeface="+mn-lt"/>
            </a:endParaRPr>
          </a:p>
        </p:txBody>
      </p:sp>
      <p:cxnSp>
        <p:nvCxnSpPr>
          <p:cNvPr id="17" name="Straight Arrow Connector 16"/>
          <p:cNvCxnSpPr/>
          <p:nvPr/>
        </p:nvCxnSpPr>
        <p:spPr>
          <a:xfrm>
            <a:off x="6629400" y="1919710"/>
            <a:ext cx="5080" cy="36629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a:stCxn id="19" idx="2"/>
            <a:endCxn id="40" idx="0"/>
          </p:cNvCxnSpPr>
          <p:nvPr/>
        </p:nvCxnSpPr>
        <p:spPr>
          <a:xfrm>
            <a:off x="5593080" y="2925550"/>
            <a:ext cx="0" cy="2244338"/>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50080" y="2186186"/>
            <a:ext cx="680720" cy="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3063" y="508953"/>
            <a:ext cx="7989887" cy="808037"/>
          </a:xfrm>
        </p:spPr>
        <p:txBody>
          <a:bodyPr/>
          <a:lstStyle/>
          <a:p>
            <a:r>
              <a:rPr lang="pt-BR" sz="3000" dirty="0" smtClean="0"/>
              <a:t>Wind Power</a:t>
            </a:r>
            <a:endParaRPr lang="pt-BR" sz="3000" dirty="0"/>
          </a:p>
        </p:txBody>
      </p:sp>
      <p:sp>
        <p:nvSpPr>
          <p:cNvPr id="5" name="TextBox 4"/>
          <p:cNvSpPr txBox="1"/>
          <p:nvPr/>
        </p:nvSpPr>
        <p:spPr>
          <a:xfrm>
            <a:off x="619760" y="2001520"/>
            <a:ext cx="1026160" cy="369332"/>
          </a:xfrm>
          <a:prstGeom prst="rect">
            <a:avLst/>
          </a:prstGeom>
          <a:solidFill>
            <a:schemeClr val="accent1"/>
          </a:solidFill>
        </p:spPr>
        <p:txBody>
          <a:bodyPr wrap="square" rtlCol="0" anchor="ctr">
            <a:spAutoFit/>
          </a:bodyPr>
          <a:lstStyle/>
          <a:p>
            <a:pPr algn="ctr"/>
            <a:r>
              <a:rPr lang="en-US" sz="1800" b="1" cap="small" dirty="0" smtClean="0">
                <a:solidFill>
                  <a:schemeClr val="bg1"/>
                </a:solidFill>
                <a:latin typeface="+mn-lt"/>
              </a:rPr>
              <a:t>Company</a:t>
            </a:r>
            <a:endParaRPr lang="en-US" sz="1800" b="1" cap="small" dirty="0">
              <a:solidFill>
                <a:schemeClr val="bg1"/>
              </a:solidFill>
              <a:latin typeface="+mn-lt"/>
            </a:endParaRPr>
          </a:p>
        </p:txBody>
      </p:sp>
      <p:sp>
        <p:nvSpPr>
          <p:cNvPr id="6" name="TextBox 5"/>
          <p:cNvSpPr txBox="1"/>
          <p:nvPr/>
        </p:nvSpPr>
        <p:spPr>
          <a:xfrm>
            <a:off x="3434080" y="2001520"/>
            <a:ext cx="1026160" cy="369332"/>
          </a:xfrm>
          <a:prstGeom prst="rect">
            <a:avLst/>
          </a:prstGeom>
          <a:solidFill>
            <a:srgbClr val="C00000"/>
          </a:solidFill>
        </p:spPr>
        <p:txBody>
          <a:bodyPr wrap="square" rtlCol="0" anchor="ctr">
            <a:spAutoFit/>
          </a:bodyPr>
          <a:lstStyle/>
          <a:p>
            <a:pPr algn="ctr"/>
            <a:r>
              <a:rPr lang="en-US" sz="1800" b="1" cap="small" dirty="0" smtClean="0">
                <a:solidFill>
                  <a:schemeClr val="bg1"/>
                </a:solidFill>
                <a:latin typeface="+mn-lt"/>
              </a:rPr>
              <a:t>ANEEL</a:t>
            </a:r>
            <a:endParaRPr lang="en-US" sz="1800" b="1" cap="small" dirty="0">
              <a:solidFill>
                <a:schemeClr val="bg1"/>
              </a:solidFill>
              <a:latin typeface="+mn-lt"/>
            </a:endParaRPr>
          </a:p>
        </p:txBody>
      </p:sp>
      <p:cxnSp>
        <p:nvCxnSpPr>
          <p:cNvPr id="10" name="Straight Arrow Connector 9"/>
          <p:cNvCxnSpPr>
            <a:stCxn id="5" idx="3"/>
            <a:endCxn id="6" idx="1"/>
          </p:cNvCxnSpPr>
          <p:nvPr/>
        </p:nvCxnSpPr>
        <p:spPr>
          <a:xfrm>
            <a:off x="1645920" y="2186186"/>
            <a:ext cx="1788160" cy="0"/>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15440" y="1879600"/>
            <a:ext cx="1757680" cy="584775"/>
          </a:xfrm>
          <a:prstGeom prst="rect">
            <a:avLst/>
          </a:prstGeom>
          <a:noFill/>
        </p:spPr>
        <p:txBody>
          <a:bodyPr wrap="square" rtlCol="0">
            <a:spAutoFit/>
          </a:bodyPr>
          <a:lstStyle/>
          <a:p>
            <a:pPr algn="ctr"/>
            <a:r>
              <a:rPr lang="en-US" sz="1600" b="1" dirty="0" smtClean="0">
                <a:latin typeface="+mn-lt"/>
              </a:rPr>
              <a:t>Request for </a:t>
            </a:r>
          </a:p>
          <a:p>
            <a:pPr algn="ctr"/>
            <a:r>
              <a:rPr lang="en-US" sz="1600" b="1" dirty="0" smtClean="0">
                <a:latin typeface="+mn-lt"/>
              </a:rPr>
              <a:t>Authorization</a:t>
            </a:r>
            <a:endParaRPr lang="en-US" sz="1600" b="1" dirty="0">
              <a:latin typeface="+mn-lt"/>
            </a:endParaRPr>
          </a:p>
        </p:txBody>
      </p:sp>
      <p:sp>
        <p:nvSpPr>
          <p:cNvPr id="19" name="TextBox 18"/>
          <p:cNvSpPr txBox="1"/>
          <p:nvPr/>
        </p:nvSpPr>
        <p:spPr>
          <a:xfrm>
            <a:off x="4856480" y="2402330"/>
            <a:ext cx="1473200" cy="523220"/>
          </a:xfrm>
          <a:prstGeom prst="rect">
            <a:avLst/>
          </a:prstGeom>
          <a:solidFill>
            <a:schemeClr val="bg1"/>
          </a:solidFill>
          <a:ln w="19050">
            <a:solidFill>
              <a:srgbClr val="C00000"/>
            </a:solidFill>
          </a:ln>
        </p:spPr>
        <p:txBody>
          <a:bodyPr wrap="square" rtlCol="0" anchor="ctr">
            <a:spAutoFit/>
          </a:bodyPr>
          <a:lstStyle/>
          <a:p>
            <a:pPr algn="ctr"/>
            <a:r>
              <a:rPr lang="en-US" sz="1400" dirty="0" smtClean="0">
                <a:latin typeface="+mn-lt"/>
              </a:rPr>
              <a:t>Publication of the </a:t>
            </a:r>
          </a:p>
          <a:p>
            <a:pPr algn="ctr"/>
            <a:r>
              <a:rPr lang="en-US" sz="1400" dirty="0" smtClean="0">
                <a:latin typeface="+mn-lt"/>
              </a:rPr>
              <a:t>Receipt Order</a:t>
            </a:r>
            <a:endParaRPr lang="en-US" sz="1400" b="1" cap="small" dirty="0">
              <a:latin typeface="+mn-lt"/>
            </a:endParaRPr>
          </a:p>
        </p:txBody>
      </p:sp>
      <p:sp>
        <p:nvSpPr>
          <p:cNvPr id="26" name="TextBox 25"/>
          <p:cNvSpPr txBox="1"/>
          <p:nvPr/>
        </p:nvSpPr>
        <p:spPr>
          <a:xfrm>
            <a:off x="5140960" y="2001520"/>
            <a:ext cx="833120" cy="369332"/>
          </a:xfrm>
          <a:prstGeom prst="rect">
            <a:avLst/>
          </a:prstGeom>
          <a:solidFill>
            <a:srgbClr val="C00000"/>
          </a:solidFill>
        </p:spPr>
        <p:txBody>
          <a:bodyPr wrap="square" rtlCol="0" anchor="ctr">
            <a:spAutoFit/>
          </a:bodyPr>
          <a:lstStyle/>
          <a:p>
            <a:pPr algn="ctr"/>
            <a:r>
              <a:rPr lang="en-US" sz="1800" b="1" cap="small" dirty="0" smtClean="0">
                <a:solidFill>
                  <a:schemeClr val="bg1"/>
                </a:solidFill>
                <a:latin typeface="+mn-lt"/>
              </a:rPr>
              <a:t>SCG</a:t>
            </a:r>
            <a:endParaRPr lang="en-US" sz="1800" b="1" cap="small" dirty="0">
              <a:solidFill>
                <a:schemeClr val="bg1"/>
              </a:solidFill>
              <a:latin typeface="+mn-lt"/>
            </a:endParaRPr>
          </a:p>
        </p:txBody>
      </p:sp>
      <p:sp>
        <p:nvSpPr>
          <p:cNvPr id="28" name="Curved Down Arrow 27"/>
          <p:cNvSpPr/>
          <p:nvPr/>
        </p:nvSpPr>
        <p:spPr>
          <a:xfrm>
            <a:off x="6035040" y="1452880"/>
            <a:ext cx="1879600" cy="833120"/>
          </a:xfrm>
          <a:prstGeom prst="curvedDownArrow">
            <a:avLst>
              <a:gd name="adj1" fmla="val 25000"/>
              <a:gd name="adj2" fmla="val 7016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bg1"/>
              </a:solidFill>
            </a:endParaRPr>
          </a:p>
        </p:txBody>
      </p:sp>
      <p:sp>
        <p:nvSpPr>
          <p:cNvPr id="29" name="TextBox 28"/>
          <p:cNvSpPr txBox="1"/>
          <p:nvPr/>
        </p:nvSpPr>
        <p:spPr>
          <a:xfrm>
            <a:off x="6918960" y="2406368"/>
            <a:ext cx="1635760" cy="738664"/>
          </a:xfrm>
          <a:prstGeom prst="rect">
            <a:avLst/>
          </a:prstGeom>
          <a:solidFill>
            <a:schemeClr val="bg1"/>
          </a:solidFill>
          <a:ln w="19050">
            <a:solidFill>
              <a:schemeClr val="tx2"/>
            </a:solidFill>
            <a:prstDash val="sysDash"/>
          </a:ln>
        </p:spPr>
        <p:txBody>
          <a:bodyPr wrap="square" rtlCol="0" anchor="ctr">
            <a:spAutoFit/>
          </a:bodyPr>
          <a:lstStyle/>
          <a:p>
            <a:pPr algn="ctr"/>
            <a:r>
              <a:rPr lang="en-US" sz="1400" dirty="0" smtClean="0">
                <a:latin typeface="+mn-lt"/>
              </a:rPr>
              <a:t>Company can start the construction</a:t>
            </a:r>
          </a:p>
          <a:p>
            <a:pPr algn="ctr"/>
            <a:r>
              <a:rPr lang="en-US" sz="1400" dirty="0" smtClean="0">
                <a:latin typeface="+mn-lt"/>
              </a:rPr>
              <a:t>at its own risk</a:t>
            </a:r>
          </a:p>
        </p:txBody>
      </p:sp>
      <p:sp>
        <p:nvSpPr>
          <p:cNvPr id="33" name="TextBox 32"/>
          <p:cNvSpPr txBox="1"/>
          <p:nvPr/>
        </p:nvSpPr>
        <p:spPr>
          <a:xfrm>
            <a:off x="4815840" y="3891577"/>
            <a:ext cx="1554480" cy="307777"/>
          </a:xfrm>
          <a:prstGeom prst="rect">
            <a:avLst/>
          </a:prstGeom>
          <a:solidFill>
            <a:schemeClr val="bg1"/>
          </a:solidFill>
          <a:ln w="19050">
            <a:solidFill>
              <a:srgbClr val="C00000"/>
            </a:solidFill>
            <a:prstDash val="solid"/>
          </a:ln>
        </p:spPr>
        <p:txBody>
          <a:bodyPr wrap="square" rtlCol="0" anchor="ctr">
            <a:spAutoFit/>
          </a:bodyPr>
          <a:lstStyle/>
          <a:p>
            <a:pPr algn="ctr"/>
            <a:r>
              <a:rPr lang="en-US" sz="1400" dirty="0" smtClean="0">
                <a:latin typeface="+mn-lt"/>
              </a:rPr>
              <a:t>ANEEL Analysis</a:t>
            </a:r>
            <a:endParaRPr lang="en-US" sz="1400" dirty="0">
              <a:latin typeface="+mn-lt"/>
            </a:endParaRPr>
          </a:p>
        </p:txBody>
      </p:sp>
      <p:sp>
        <p:nvSpPr>
          <p:cNvPr id="40" name="TextBox 39"/>
          <p:cNvSpPr txBox="1"/>
          <p:nvPr/>
        </p:nvSpPr>
        <p:spPr>
          <a:xfrm>
            <a:off x="4632960" y="5169888"/>
            <a:ext cx="1920240" cy="738664"/>
          </a:xfrm>
          <a:prstGeom prst="rect">
            <a:avLst/>
          </a:prstGeom>
          <a:solidFill>
            <a:schemeClr val="bg1"/>
          </a:solidFill>
          <a:ln w="19050">
            <a:solidFill>
              <a:srgbClr val="C00000"/>
            </a:solidFill>
          </a:ln>
        </p:spPr>
        <p:txBody>
          <a:bodyPr wrap="square" rtlCol="0" anchor="ctr">
            <a:spAutoFit/>
          </a:bodyPr>
          <a:lstStyle/>
          <a:p>
            <a:pPr algn="ctr"/>
            <a:r>
              <a:rPr lang="en-US" sz="1400" dirty="0" smtClean="0">
                <a:latin typeface="+mn-lt"/>
              </a:rPr>
              <a:t>Publication of the</a:t>
            </a:r>
            <a:endParaRPr lang="en-US" sz="1400" b="1" cap="small" dirty="0" smtClean="0">
              <a:latin typeface="+mn-lt"/>
            </a:endParaRPr>
          </a:p>
          <a:p>
            <a:pPr algn="ctr"/>
            <a:r>
              <a:rPr lang="en-US" sz="1400" dirty="0" smtClean="0">
                <a:latin typeface="+mn-lt"/>
              </a:rPr>
              <a:t>Resolution to Authorize the Exploration</a:t>
            </a:r>
          </a:p>
        </p:txBody>
      </p:sp>
      <p:sp>
        <p:nvSpPr>
          <p:cNvPr id="49" name="Rectangle 48"/>
          <p:cNvSpPr/>
          <p:nvPr/>
        </p:nvSpPr>
        <p:spPr>
          <a:xfrm>
            <a:off x="396240" y="2857689"/>
            <a:ext cx="3840480" cy="2416046"/>
          </a:xfrm>
          <a:prstGeom prst="rect">
            <a:avLst/>
          </a:prstGeom>
          <a:ln w="19050">
            <a:solidFill>
              <a:schemeClr val="accent1"/>
            </a:solidFill>
            <a:prstDash val="sysDash"/>
          </a:ln>
        </p:spPr>
        <p:txBody>
          <a:bodyPr wrap="square">
            <a:spAutoFit/>
          </a:bodyPr>
          <a:lstStyle/>
          <a:p>
            <a:pPr marL="92075" indent="-92075"/>
            <a:r>
              <a:rPr lang="en-US" sz="1200" i="1" dirty="0" smtClean="0">
                <a:latin typeface="+mn-lt"/>
              </a:rPr>
              <a:t>Submitted by the legal representative</a:t>
            </a:r>
          </a:p>
          <a:p>
            <a:pPr marL="92075" indent="-92075">
              <a:buFont typeface="Calibri" pitchFamily="34" charset="0"/>
              <a:buChar char="-"/>
            </a:pPr>
            <a:r>
              <a:rPr lang="en-US" sz="1200" dirty="0" smtClean="0">
                <a:latin typeface="+mn-lt"/>
              </a:rPr>
              <a:t>Economic Group Chart containing: </a:t>
            </a:r>
          </a:p>
          <a:p>
            <a:pPr marL="182563" lvl="1" indent="-90488">
              <a:buFont typeface="Calibri" pitchFamily="34" charset="0"/>
              <a:buChar char="-"/>
            </a:pPr>
            <a:r>
              <a:rPr lang="en-US" sz="1100" dirty="0" smtClean="0">
                <a:latin typeface="+mn-lt"/>
              </a:rPr>
              <a:t>shareholders’  equity participation (direct or indirect until the last level), </a:t>
            </a:r>
          </a:p>
          <a:p>
            <a:pPr marL="182563" lvl="1" indent="-90488">
              <a:buFont typeface="Calibri" pitchFamily="34" charset="0"/>
              <a:buChar char="-"/>
            </a:pPr>
            <a:r>
              <a:rPr lang="en-US" sz="1100" dirty="0" smtClean="0">
                <a:latin typeface="+mn-lt"/>
              </a:rPr>
              <a:t>minority participation higher than 5%, </a:t>
            </a:r>
          </a:p>
          <a:p>
            <a:pPr marL="182563" lvl="1" indent="-90488">
              <a:buFont typeface="Calibri" pitchFamily="34" charset="0"/>
              <a:buChar char="-"/>
            </a:pPr>
            <a:r>
              <a:rPr lang="en-US" sz="1100" dirty="0" smtClean="0">
                <a:latin typeface="+mn-lt"/>
              </a:rPr>
              <a:t>Lower than 5% if the shareholder is part of a Shareholders Agreement</a:t>
            </a:r>
          </a:p>
          <a:p>
            <a:pPr marL="92075" indent="-92075">
              <a:buFont typeface="Calibri" pitchFamily="34" charset="0"/>
              <a:buChar char="-"/>
            </a:pPr>
            <a:r>
              <a:rPr lang="en-US" sz="1200" dirty="0" smtClean="0">
                <a:latin typeface="+mn-lt"/>
              </a:rPr>
              <a:t>Articles of Organization</a:t>
            </a:r>
          </a:p>
          <a:p>
            <a:pPr marL="92075" indent="-92075">
              <a:buFont typeface="Calibri" pitchFamily="34" charset="0"/>
              <a:buChar char="-"/>
            </a:pPr>
            <a:r>
              <a:rPr lang="en-US" sz="1200" dirty="0" smtClean="0">
                <a:latin typeface="+mn-lt"/>
              </a:rPr>
              <a:t>Consortium Agreement</a:t>
            </a:r>
          </a:p>
          <a:p>
            <a:pPr marL="92075" indent="-92075">
              <a:buFont typeface="Calibri" pitchFamily="34" charset="0"/>
              <a:buChar char="-"/>
            </a:pPr>
            <a:r>
              <a:rPr lang="en-US" sz="1200" dirty="0" smtClean="0">
                <a:latin typeface="+mn-lt"/>
              </a:rPr>
              <a:t>Document evidencing the property or direct possession of the area of the project</a:t>
            </a:r>
          </a:p>
          <a:p>
            <a:pPr marL="92075" indent="-92075">
              <a:buFont typeface="Calibri" pitchFamily="34" charset="0"/>
              <a:buChar char="-"/>
            </a:pPr>
            <a:r>
              <a:rPr lang="en-US" sz="1200" dirty="0" smtClean="0">
                <a:latin typeface="+mn-lt"/>
              </a:rPr>
              <a:t>Environmental License compatible with the phase of the project</a:t>
            </a:r>
          </a:p>
        </p:txBody>
      </p:sp>
      <p:cxnSp>
        <p:nvCxnSpPr>
          <p:cNvPr id="52" name="Straight Arrow Connector 51"/>
          <p:cNvCxnSpPr/>
          <p:nvPr/>
        </p:nvCxnSpPr>
        <p:spPr>
          <a:xfrm>
            <a:off x="2443480" y="2428240"/>
            <a:ext cx="0" cy="38452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262" y="1031427"/>
            <a:ext cx="7989887" cy="1730358"/>
          </a:xfrm>
          <a:noFill/>
          <a:effectLst>
            <a:outerShdw blurRad="63500" sx="102000" sy="102000" algn="ctr" rotWithShape="0">
              <a:prstClr val="black">
                <a:alpha val="40000"/>
              </a:prstClr>
            </a:outerShdw>
          </a:effectLst>
        </p:spPr>
        <p:txBody>
          <a:bodyPr vert="horz" lIns="0" tIns="0" rIns="0" bIns="0" rtlCol="0" anchor="ctr" anchorCtr="0">
            <a:noAutofit/>
          </a:bodyPr>
          <a:lstStyle/>
          <a:p>
            <a:r>
              <a:rPr lang="en-US" sz="4400" dirty="0" smtClean="0">
                <a:solidFill>
                  <a:srgbClr val="005A8C"/>
                </a:solidFill>
              </a:rPr>
              <a:t>Power Auctions</a:t>
            </a:r>
            <a:endParaRPr lang="pt-BR" sz="4400" dirty="0" smtClean="0">
              <a:solidFill>
                <a:srgbClr val="005A8C"/>
              </a:solidFill>
            </a:endParaRPr>
          </a:p>
        </p:txBody>
      </p:sp>
      <p:pic>
        <p:nvPicPr>
          <p:cNvPr id="4" name="Picture 2" descr="http://www.elbiamelo.com.br/site/wp-content/uploads/2013/02/leilao-de-energia-eolica.jpg">
            <a:hlinkClick r:id="rId2"/>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94640" y="3065779"/>
            <a:ext cx="8544560" cy="3256185"/>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83" y="468313"/>
            <a:ext cx="7989887" cy="808037"/>
          </a:xfrm>
        </p:spPr>
        <p:txBody>
          <a:bodyPr/>
          <a:lstStyle/>
          <a:p>
            <a:r>
              <a:rPr lang="pt-BR" sz="3000" dirty="0" err="1" smtClean="0"/>
              <a:t>Modalities</a:t>
            </a:r>
            <a:r>
              <a:rPr lang="pt-BR" sz="3000" dirty="0" smtClean="0"/>
              <a:t> </a:t>
            </a:r>
            <a:r>
              <a:rPr lang="pt-BR" sz="3000" dirty="0" err="1" smtClean="0"/>
              <a:t>of</a:t>
            </a:r>
            <a:r>
              <a:rPr lang="pt-BR" sz="3000" dirty="0" smtClean="0"/>
              <a:t> Power </a:t>
            </a:r>
            <a:r>
              <a:rPr lang="pt-BR" sz="3000" dirty="0" err="1" smtClean="0"/>
              <a:t>Auctions</a:t>
            </a:r>
            <a:endParaRPr lang="pt-BR" sz="3000" dirty="0"/>
          </a:p>
        </p:txBody>
      </p:sp>
      <p:sp>
        <p:nvSpPr>
          <p:cNvPr id="3" name="Content Placeholder 2"/>
          <p:cNvSpPr>
            <a:spLocks noGrp="1"/>
          </p:cNvSpPr>
          <p:nvPr>
            <p:ph idx="1"/>
          </p:nvPr>
        </p:nvSpPr>
        <p:spPr>
          <a:xfrm>
            <a:off x="352425" y="1157288"/>
            <a:ext cx="8381999" cy="5568632"/>
          </a:xfrm>
        </p:spPr>
        <p:txBody>
          <a:bodyPr/>
          <a:lstStyle/>
          <a:p>
            <a:pPr marL="0" indent="0">
              <a:spcAft>
                <a:spcPts val="0"/>
              </a:spcAft>
              <a:buNone/>
            </a:pPr>
            <a:r>
              <a:rPr lang="en-US" sz="2000" b="1" dirty="0" smtClean="0"/>
              <a:t>MODALITIES</a:t>
            </a:r>
          </a:p>
          <a:p>
            <a:pPr marL="0" indent="0">
              <a:spcAft>
                <a:spcPts val="0"/>
              </a:spcAft>
              <a:buNone/>
            </a:pPr>
            <a:endParaRPr lang="en-US" sz="1600" dirty="0" smtClean="0"/>
          </a:p>
          <a:p>
            <a:pPr marL="544513">
              <a:spcAft>
                <a:spcPts val="0"/>
              </a:spcAft>
              <a:buFont typeface="Wingdings" pitchFamily="2" charset="2"/>
              <a:buChar char="§"/>
            </a:pPr>
            <a:r>
              <a:rPr lang="en-US" sz="1600" b="1" dirty="0" smtClean="0"/>
              <a:t>Auction A-1</a:t>
            </a:r>
          </a:p>
          <a:p>
            <a:pPr marL="725488" lvl="1" indent="-187325">
              <a:spcAft>
                <a:spcPts val="0"/>
              </a:spcAft>
              <a:buFont typeface="Calibri" pitchFamily="34" charset="0"/>
              <a:buChar char="-"/>
            </a:pPr>
            <a:r>
              <a:rPr lang="en-US" sz="1200" dirty="0" smtClean="0"/>
              <a:t>Existing projects.</a:t>
            </a:r>
          </a:p>
          <a:p>
            <a:pPr marL="725488" lvl="1" indent="-187325">
              <a:spcAft>
                <a:spcPts val="0"/>
              </a:spcAft>
              <a:buFont typeface="Calibri" pitchFamily="34" charset="0"/>
              <a:buChar char="-"/>
            </a:pPr>
            <a:r>
              <a:rPr lang="en-US" sz="1200" dirty="0" smtClean="0"/>
              <a:t>Held 1 year before the beginning of the supply.</a:t>
            </a:r>
          </a:p>
          <a:p>
            <a:pPr marL="725488" lvl="1" indent="-187325">
              <a:spcAft>
                <a:spcPts val="0"/>
              </a:spcAft>
              <a:buFont typeface="Calibri" pitchFamily="34" charset="0"/>
              <a:buChar char="-"/>
            </a:pPr>
            <a:r>
              <a:rPr lang="en-US" sz="1200" dirty="0" smtClean="0"/>
              <a:t>In 2013, exceptionally, may be held in the same year of the auction.</a:t>
            </a:r>
          </a:p>
          <a:p>
            <a:pPr marL="544513">
              <a:spcAft>
                <a:spcPts val="0"/>
              </a:spcAft>
              <a:buFont typeface="Wingdings" pitchFamily="2" charset="2"/>
              <a:buChar char="§"/>
            </a:pPr>
            <a:r>
              <a:rPr lang="en-US" sz="1600" b="1" dirty="0" smtClean="0"/>
              <a:t>Auction A-3</a:t>
            </a:r>
          </a:p>
          <a:p>
            <a:pPr marL="725488" lvl="1" indent="-187325">
              <a:spcAft>
                <a:spcPts val="0"/>
              </a:spcAft>
              <a:buFont typeface="Calibri" pitchFamily="34" charset="0"/>
              <a:buChar char="-"/>
            </a:pPr>
            <a:r>
              <a:rPr lang="en-US" sz="1200" dirty="0" smtClean="0"/>
              <a:t>New projects.</a:t>
            </a:r>
          </a:p>
          <a:p>
            <a:pPr marL="725488" lvl="1" indent="-187325">
              <a:spcAft>
                <a:spcPts val="0"/>
              </a:spcAft>
              <a:buFont typeface="Calibri" pitchFamily="34" charset="0"/>
              <a:buChar char="-"/>
            </a:pPr>
            <a:r>
              <a:rPr lang="en-US" sz="1200" dirty="0" smtClean="0"/>
              <a:t>Held3 years before the beginning of the supply.</a:t>
            </a:r>
          </a:p>
          <a:p>
            <a:pPr marL="725488" lvl="1" indent="-187325">
              <a:spcAft>
                <a:spcPts val="0"/>
              </a:spcAft>
              <a:buFont typeface="Calibri" pitchFamily="34" charset="0"/>
              <a:buChar char="-"/>
            </a:pPr>
            <a:r>
              <a:rPr lang="en-US" sz="1200" dirty="0" smtClean="0"/>
              <a:t>Medium term enterprises, such as thermoelectric.</a:t>
            </a:r>
          </a:p>
          <a:p>
            <a:pPr marL="544513">
              <a:spcAft>
                <a:spcPts val="0"/>
              </a:spcAft>
              <a:buFont typeface="Wingdings" pitchFamily="2" charset="2"/>
              <a:buChar char="§"/>
            </a:pPr>
            <a:r>
              <a:rPr lang="en-US" sz="1600" b="1" dirty="0" smtClean="0"/>
              <a:t>Auction A-5</a:t>
            </a:r>
          </a:p>
          <a:p>
            <a:pPr marL="720725" lvl="1" indent="-182563">
              <a:spcAft>
                <a:spcPts val="0"/>
              </a:spcAft>
              <a:buFont typeface="Calibri" pitchFamily="34" charset="0"/>
              <a:buChar char="-"/>
            </a:pPr>
            <a:r>
              <a:rPr lang="en-US" sz="1200" dirty="0" smtClean="0"/>
              <a:t>New projects.</a:t>
            </a:r>
          </a:p>
          <a:p>
            <a:pPr marL="720725" lvl="1" indent="-182563">
              <a:spcAft>
                <a:spcPts val="0"/>
              </a:spcAft>
              <a:buFont typeface="Calibri" pitchFamily="34" charset="0"/>
              <a:buChar char="-"/>
            </a:pPr>
            <a:r>
              <a:rPr lang="en-US" sz="1200" dirty="0" smtClean="0"/>
              <a:t>Held 5 years before the beginning of the supply.</a:t>
            </a:r>
          </a:p>
          <a:p>
            <a:pPr marL="720725" lvl="1" indent="-182563">
              <a:spcAft>
                <a:spcPts val="0"/>
              </a:spcAft>
              <a:buFont typeface="Calibri" pitchFamily="34" charset="0"/>
              <a:buChar char="-"/>
            </a:pPr>
            <a:r>
              <a:rPr lang="en-US" sz="1200" dirty="0" smtClean="0"/>
              <a:t>Long term enterprises, such as hydroelectric.</a:t>
            </a:r>
          </a:p>
          <a:p>
            <a:pPr marL="544513">
              <a:spcAft>
                <a:spcPts val="0"/>
              </a:spcAft>
              <a:buFont typeface="Wingdings" pitchFamily="2" charset="2"/>
              <a:buChar char="§"/>
            </a:pPr>
            <a:r>
              <a:rPr lang="en-US" sz="1600" b="1" dirty="0" smtClean="0"/>
              <a:t>Adjustment Auction</a:t>
            </a:r>
          </a:p>
          <a:p>
            <a:pPr marL="720725" lvl="1" indent="-182563">
              <a:spcAft>
                <a:spcPts val="0"/>
              </a:spcAft>
              <a:buFont typeface="Calibri" pitchFamily="34" charset="0"/>
              <a:buChar char="-"/>
            </a:pPr>
            <a:r>
              <a:rPr lang="en-US" sz="1200" dirty="0" smtClean="0"/>
              <a:t>Held to complement the necessary energy cargo to attend the consumer market of distributors agents, until the limit of 1% of the market of each distributor.</a:t>
            </a:r>
          </a:p>
          <a:p>
            <a:pPr marL="538163" lvl="1" indent="-182563">
              <a:spcAft>
                <a:spcPts val="0"/>
              </a:spcAft>
              <a:buFont typeface="Wingdings" pitchFamily="2" charset="2"/>
              <a:buChar char="§"/>
            </a:pPr>
            <a:r>
              <a:rPr lang="en-US" sz="1600" b="1" dirty="0" smtClean="0"/>
              <a:t>Structuring Projects Auction</a:t>
            </a:r>
          </a:p>
          <a:p>
            <a:pPr marL="720725" lvl="2">
              <a:spcAft>
                <a:spcPts val="0"/>
              </a:spcAft>
              <a:buFont typeface="Calibri" pitchFamily="34" charset="0"/>
              <a:buChar char="-"/>
            </a:pPr>
            <a:r>
              <a:rPr lang="en-US" sz="1200" dirty="0" smtClean="0"/>
              <a:t>Strategic Generation projects of public interest.</a:t>
            </a:r>
          </a:p>
          <a:p>
            <a:pPr marL="720725" lvl="2">
              <a:spcAft>
                <a:spcPts val="0"/>
              </a:spcAft>
              <a:buFont typeface="Calibri" pitchFamily="34" charset="0"/>
              <a:buChar char="-"/>
            </a:pPr>
            <a:r>
              <a:rPr lang="en-US" sz="1200" dirty="0" smtClean="0"/>
              <a:t>Long, medium and short term</a:t>
            </a:r>
          </a:p>
          <a:p>
            <a:pPr marL="538163" lvl="1" indent="-182563">
              <a:spcAft>
                <a:spcPts val="0"/>
              </a:spcAft>
              <a:buFont typeface="Wingdings" pitchFamily="2" charset="2"/>
              <a:buChar char="§"/>
            </a:pPr>
            <a:r>
              <a:rPr lang="en-US" sz="1600" b="1" dirty="0" smtClean="0"/>
              <a:t>Alternative Sources Auction</a:t>
            </a:r>
          </a:p>
          <a:p>
            <a:pPr marL="720725" lvl="2">
              <a:spcAft>
                <a:spcPts val="0"/>
              </a:spcAft>
              <a:buFont typeface="Calibri" pitchFamily="34" charset="0"/>
              <a:buChar char="-"/>
              <a:tabLst>
                <a:tab pos="447675" algn="l"/>
              </a:tabLst>
            </a:pPr>
            <a:r>
              <a:rPr lang="en-US" sz="1200" dirty="0" smtClean="0"/>
              <a:t>Expand the participation of alternative sources.</a:t>
            </a:r>
          </a:p>
          <a:p>
            <a:pPr marL="720725" lvl="2">
              <a:spcAft>
                <a:spcPts val="0"/>
              </a:spcAft>
              <a:buFont typeface="Calibri" pitchFamily="34" charset="0"/>
              <a:buChar char="-"/>
              <a:tabLst>
                <a:tab pos="447675" algn="l"/>
              </a:tabLst>
            </a:pPr>
            <a:r>
              <a:rPr lang="en-US" sz="1200" dirty="0" smtClean="0"/>
              <a:t>Wind Power, bioelectricity</a:t>
            </a:r>
          </a:p>
          <a:p>
            <a:pPr marL="538163" lvl="1" indent="-182563">
              <a:spcAft>
                <a:spcPts val="0"/>
              </a:spcAft>
              <a:buFont typeface="Wingdings" pitchFamily="2" charset="2"/>
              <a:buChar char="§"/>
              <a:tabLst>
                <a:tab pos="447675" algn="l"/>
              </a:tabLst>
            </a:pPr>
            <a:r>
              <a:rPr lang="en-US" sz="1600" b="1" dirty="0" smtClean="0"/>
              <a:t>Reserve Energy Auction</a:t>
            </a:r>
          </a:p>
          <a:p>
            <a:pPr marL="720725" lvl="2">
              <a:spcAft>
                <a:spcPts val="0"/>
              </a:spcAft>
              <a:buFont typeface="Calibri" pitchFamily="34" charset="0"/>
              <a:buChar char="-"/>
            </a:pPr>
            <a:r>
              <a:rPr lang="en-US" sz="1200" dirty="0" smtClean="0"/>
              <a:t>Increase the security of electric energy supply.</a:t>
            </a:r>
          </a:p>
          <a:p>
            <a:pPr marL="1076325" lvl="1">
              <a:spcAft>
                <a:spcPts val="0"/>
              </a:spcAft>
              <a:buFont typeface="Calibri" pitchFamily="34" charset="0"/>
              <a:buChar char="-"/>
            </a:pPr>
            <a:endParaRPr lang="en-US" sz="1200" dirty="0" smtClean="0"/>
          </a:p>
          <a:p>
            <a:pPr marL="1076325" lvl="1">
              <a:spcAft>
                <a:spcPts val="0"/>
              </a:spcAft>
              <a:buFont typeface="Calibri" pitchFamily="34" charset="0"/>
              <a:buChar char="-"/>
            </a:pPr>
            <a:endParaRPr lang="en-US" sz="1200" dirty="0" smtClean="0"/>
          </a:p>
          <a:p>
            <a:pPr marL="1076325" lvl="1">
              <a:spcAft>
                <a:spcPts val="0"/>
              </a:spcAft>
              <a:buFont typeface="Calibri" pitchFamily="34" charset="0"/>
              <a:buChar char="-"/>
            </a:pPr>
            <a:endParaRPr lang="en-US" sz="1200" dirty="0" smtClean="0"/>
          </a:p>
          <a:p>
            <a:pPr marL="1076325" lvl="1">
              <a:spcAft>
                <a:spcPts val="0"/>
              </a:spcAft>
              <a:buFont typeface="Calibri" pitchFamily="34" charset="0"/>
              <a:buChar char="-"/>
            </a:pPr>
            <a:endParaRPr lang="en-US" sz="1200" dirty="0" smtClean="0"/>
          </a:p>
          <a:p>
            <a:pPr marL="544513">
              <a:spcAft>
                <a:spcPts val="0"/>
              </a:spcAft>
              <a:buFont typeface="Calibri" pitchFamily="34" charset="0"/>
              <a:buChar char="-"/>
            </a:pPr>
            <a:endParaRPr lang="en-US" sz="1200" dirty="0" smtClean="0"/>
          </a:p>
          <a:p>
            <a:pPr marL="361950" indent="-361950">
              <a:spcAft>
                <a:spcPts val="0"/>
              </a:spcAft>
              <a:buFont typeface="Wingdings" pitchFamily="2" charset="2"/>
              <a:buChar char="§"/>
              <a:tabLst>
                <a:tab pos="361950" algn="l"/>
              </a:tabLst>
            </a:pPr>
            <a:endParaRPr lang="en-US" sz="1600" dirty="0" smtClean="0"/>
          </a:p>
          <a:p>
            <a:pPr marL="361950" indent="-361950">
              <a:spcAft>
                <a:spcPts val="0"/>
              </a:spcAft>
              <a:buFont typeface="Wingdings" pitchFamily="2" charset="2"/>
              <a:buChar char="§"/>
            </a:pPr>
            <a:endParaRPr lang="en-US"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3" y="468313"/>
            <a:ext cx="7989887" cy="808037"/>
          </a:xfrm>
        </p:spPr>
        <p:txBody>
          <a:bodyPr/>
          <a:lstStyle/>
          <a:p>
            <a:r>
              <a:rPr lang="en-US" sz="3000" dirty="0" smtClean="0"/>
              <a:t>Technical</a:t>
            </a:r>
            <a:r>
              <a:rPr lang="pt-BR" sz="3000" dirty="0" smtClean="0"/>
              <a:t> </a:t>
            </a:r>
            <a:r>
              <a:rPr lang="en-US" sz="3000" dirty="0" smtClean="0"/>
              <a:t>Requirements</a:t>
            </a:r>
            <a:endParaRPr lang="en-US" sz="3000" dirty="0"/>
          </a:p>
        </p:txBody>
      </p:sp>
      <p:sp>
        <p:nvSpPr>
          <p:cNvPr id="3" name="Content Placeholder 2"/>
          <p:cNvSpPr>
            <a:spLocks noGrp="1"/>
          </p:cNvSpPr>
          <p:nvPr>
            <p:ph idx="1"/>
          </p:nvPr>
        </p:nvSpPr>
        <p:spPr>
          <a:xfrm>
            <a:off x="342900" y="1433196"/>
            <a:ext cx="8391524" cy="2244724"/>
          </a:xfrm>
        </p:spPr>
        <p:txBody>
          <a:bodyPr/>
          <a:lstStyle/>
          <a:p>
            <a:pPr>
              <a:buNone/>
            </a:pPr>
            <a:r>
              <a:rPr lang="en-US" sz="2400" dirty="0" smtClean="0"/>
              <a:t>	</a:t>
            </a:r>
            <a:r>
              <a:rPr lang="en-US" sz="2400" b="1" cap="small" dirty="0" smtClean="0"/>
              <a:t>Technical Requirements for participation in the power auctions</a:t>
            </a:r>
          </a:p>
          <a:p>
            <a:pPr marL="361950" indent="-180975" algn="just">
              <a:buFont typeface="Wingdings" pitchFamily="2" charset="2"/>
              <a:buChar char="§"/>
            </a:pPr>
            <a:r>
              <a:rPr lang="en-US" sz="2200" dirty="0" smtClean="0"/>
              <a:t>Project’s technical and environmental viability must be ensured to participate in the power auctions</a:t>
            </a:r>
          </a:p>
          <a:p>
            <a:pPr marL="361950" indent="-180975" algn="just">
              <a:buFont typeface="Wingdings" pitchFamily="2" charset="2"/>
              <a:buChar char="§"/>
            </a:pPr>
            <a:r>
              <a:rPr lang="en-US" sz="2200" dirty="0" smtClean="0"/>
              <a:t>Tender protocol of each type of power auction will clarify the requirements that must be met to prove the viability of the project.</a:t>
            </a:r>
            <a:endParaRPr lang="en-US" sz="2200" dirty="0"/>
          </a:p>
        </p:txBody>
      </p:sp>
      <p:pic>
        <p:nvPicPr>
          <p:cNvPr id="23556" name="Picture 4" descr="http://www.channelweb.co.uk/IMG/135/125135/contract-negotiation-original-370x229.jpg?1291218394">
            <a:hlinkClick r:id="rId2"/>
          </p:cNvPr>
          <p:cNvPicPr>
            <a:picLocks noChangeAspect="1" noChangeArrowheads="1"/>
          </p:cNvPicPr>
          <p:nvPr/>
        </p:nvPicPr>
        <p:blipFill>
          <a:blip r:embed="rId3" cstate="print"/>
          <a:srcRect/>
          <a:stretch>
            <a:fillRect/>
          </a:stretch>
        </p:blipFill>
        <p:spPr bwMode="auto">
          <a:xfrm>
            <a:off x="1910080" y="3738880"/>
            <a:ext cx="4226559" cy="2651760"/>
          </a:xfrm>
          <a:prstGeom prst="round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468313"/>
            <a:ext cx="7989887" cy="808037"/>
          </a:xfrm>
        </p:spPr>
        <p:txBody>
          <a:bodyPr/>
          <a:lstStyle/>
          <a:p>
            <a:r>
              <a:rPr lang="pt-BR" sz="3000" dirty="0" smtClean="0"/>
              <a:t>Financial </a:t>
            </a:r>
            <a:r>
              <a:rPr lang="pt-BR" sz="3000" dirty="0" err="1" smtClean="0"/>
              <a:t>Requirements</a:t>
            </a:r>
            <a:endParaRPr lang="pt-BR" sz="3000" dirty="0"/>
          </a:p>
        </p:txBody>
      </p:sp>
      <p:sp>
        <p:nvSpPr>
          <p:cNvPr id="4" name="Content Placeholder 2"/>
          <p:cNvSpPr>
            <a:spLocks noGrp="1"/>
          </p:cNvSpPr>
          <p:nvPr>
            <p:ph idx="1"/>
          </p:nvPr>
        </p:nvSpPr>
        <p:spPr>
          <a:xfrm>
            <a:off x="322580" y="1391920"/>
            <a:ext cx="8069580" cy="4683760"/>
          </a:xfrm>
        </p:spPr>
        <p:txBody>
          <a:bodyPr/>
          <a:lstStyle/>
          <a:p>
            <a:pPr algn="just">
              <a:buNone/>
            </a:pPr>
            <a:r>
              <a:rPr lang="en-US" sz="2400" dirty="0" smtClean="0"/>
              <a:t>	</a:t>
            </a:r>
            <a:r>
              <a:rPr lang="en-US" sz="2200" b="1" cap="small" dirty="0" smtClean="0"/>
              <a:t>Main Financial Requirements for participation in power auctions and to sign power contracts</a:t>
            </a:r>
          </a:p>
          <a:p>
            <a:pPr marL="361950" indent="-180975" algn="just">
              <a:buFont typeface="Wingdings" pitchFamily="2" charset="2"/>
              <a:buChar char="§"/>
            </a:pPr>
            <a:r>
              <a:rPr lang="en-US" sz="1800" dirty="0" smtClean="0"/>
              <a:t>Bid guarantees due to ANEEL:</a:t>
            </a:r>
          </a:p>
          <a:p>
            <a:pPr marL="542925" indent="-180975" algn="just">
              <a:buFont typeface="Calibri" pitchFamily="34" charset="0"/>
              <a:buChar char="-"/>
            </a:pPr>
            <a:r>
              <a:rPr lang="en-US" sz="1600" dirty="0" smtClean="0"/>
              <a:t>For projects without authorization from </a:t>
            </a:r>
            <a:r>
              <a:rPr lang="en-US" sz="1600" dirty="0" err="1" smtClean="0"/>
              <a:t>ANEEL</a:t>
            </a:r>
            <a:r>
              <a:rPr lang="en-US" sz="1600" dirty="0" smtClean="0"/>
              <a:t>: of 1% of the investment value</a:t>
            </a:r>
          </a:p>
          <a:p>
            <a:pPr marL="542925" indent="-180975" algn="just">
              <a:buFont typeface="Calibri" pitchFamily="34" charset="0"/>
              <a:buChar char="-"/>
            </a:pPr>
            <a:r>
              <a:rPr lang="en-US" sz="1600" dirty="0" smtClean="0"/>
              <a:t>For projects with authorization from </a:t>
            </a:r>
            <a:r>
              <a:rPr lang="en-US" sz="1600" dirty="0" err="1" smtClean="0"/>
              <a:t>ANEEL</a:t>
            </a:r>
            <a:r>
              <a:rPr lang="en-US" sz="1600" dirty="0" smtClean="0"/>
              <a:t>: US$ 1,000 per lot of energy to be offered (1 lot = 0.1 average MW)</a:t>
            </a:r>
          </a:p>
          <a:p>
            <a:pPr marL="361950" indent="-180975" algn="just">
              <a:buFont typeface="Wingdings" pitchFamily="2" charset="2"/>
              <a:buChar char="§"/>
            </a:pPr>
            <a:r>
              <a:rPr lang="en-US" sz="1800" dirty="0" smtClean="0"/>
              <a:t>Guarantee for faithful execution of the contract:</a:t>
            </a:r>
          </a:p>
          <a:p>
            <a:pPr marL="542925" lvl="1" indent="-180975" algn="just">
              <a:buFont typeface="Calibri" pitchFamily="34" charset="0"/>
              <a:buChar char="-"/>
            </a:pPr>
            <a:r>
              <a:rPr lang="en-US" sz="1600" dirty="0" smtClean="0"/>
              <a:t>The auction winners must provide 5% of the investment value declared to the </a:t>
            </a:r>
            <a:r>
              <a:rPr lang="pt-BR" sz="1600" dirty="0" smtClean="0"/>
              <a:t>Company of </a:t>
            </a:r>
            <a:r>
              <a:rPr lang="pt-BR" sz="1600" dirty="0" err="1" smtClean="0"/>
              <a:t>Energy</a:t>
            </a:r>
            <a:r>
              <a:rPr lang="pt-BR" sz="1600" dirty="0" smtClean="0"/>
              <a:t> Research</a:t>
            </a:r>
            <a:r>
              <a:rPr lang="en-US" sz="1600" dirty="0" smtClean="0"/>
              <a:t>. (e.g.: cash, insurance, bank guarantee, etc.)</a:t>
            </a:r>
          </a:p>
          <a:p>
            <a:pPr marL="720725" lvl="1" indent="-182563" algn="just">
              <a:buFont typeface="Calibri" pitchFamily="34" charset="0"/>
              <a:buChar char="*"/>
              <a:tabLst>
                <a:tab pos="542925" algn="l"/>
              </a:tabLst>
            </a:pPr>
            <a:r>
              <a:rPr lang="en-US" sz="1200" dirty="0" smtClean="0"/>
              <a:t>30 days as from the publication of the Notice of Auction Adjudication and Ratification</a:t>
            </a:r>
          </a:p>
          <a:p>
            <a:pPr marL="720725" lvl="1" indent="-182563" algn="just">
              <a:buFont typeface="Calibri" pitchFamily="34" charset="0"/>
              <a:buChar char="*"/>
              <a:tabLst>
                <a:tab pos="542925" algn="l"/>
              </a:tabLst>
            </a:pPr>
            <a:r>
              <a:rPr lang="en-US" sz="1200" dirty="0" smtClean="0"/>
              <a:t>The warranties will decrease in value as the construction phase of the power plant advances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262" y="1031427"/>
            <a:ext cx="7989887" cy="1730358"/>
          </a:xfrm>
          <a:noFill/>
          <a:effectLst>
            <a:outerShdw blurRad="63500" sx="102000" sy="102000" algn="ctr" rotWithShape="0">
              <a:prstClr val="black">
                <a:alpha val="40000"/>
              </a:prstClr>
            </a:outerShdw>
          </a:effectLst>
        </p:spPr>
        <p:txBody>
          <a:bodyPr vert="horz" lIns="0" tIns="0" rIns="0" bIns="0" rtlCol="0" anchor="ctr" anchorCtr="0">
            <a:noAutofit/>
          </a:bodyPr>
          <a:lstStyle/>
          <a:p>
            <a:r>
              <a:rPr lang="en-US" sz="4400" dirty="0" smtClean="0">
                <a:solidFill>
                  <a:srgbClr val="005A8C"/>
                </a:solidFill>
              </a:rPr>
              <a:t>Types of Renewable Energy</a:t>
            </a:r>
            <a:endParaRPr lang="pt-BR" sz="4400" dirty="0" smtClean="0">
              <a:solidFill>
                <a:srgbClr val="005A8C"/>
              </a:solidFill>
            </a:endParaRPr>
          </a:p>
        </p:txBody>
      </p:sp>
      <p:pic>
        <p:nvPicPr>
          <p:cNvPr id="4" name="Picture 3" descr="parque_eolico1.jpg"/>
          <p:cNvPicPr>
            <a:picLocks noChangeAspect="1"/>
          </p:cNvPicPr>
          <p:nvPr/>
        </p:nvPicPr>
        <p:blipFill>
          <a:blip r:embed="rId2" cstate="print">
            <a:duotone>
              <a:schemeClr val="accent1">
                <a:shade val="45000"/>
                <a:satMod val="135000"/>
              </a:schemeClr>
              <a:prstClr val="white"/>
            </a:duotone>
            <a:lum bright="10000" contrast="-10000"/>
          </a:blip>
          <a:stretch>
            <a:fillRect/>
          </a:stretch>
        </p:blipFill>
        <p:spPr>
          <a:xfrm>
            <a:off x="252095" y="3084194"/>
            <a:ext cx="8590580" cy="322516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3" y="468313"/>
            <a:ext cx="7989887" cy="808037"/>
          </a:xfrm>
        </p:spPr>
        <p:txBody>
          <a:bodyPr/>
          <a:lstStyle/>
          <a:p>
            <a:r>
              <a:rPr lang="pt-BR" sz="3000" dirty="0" smtClean="0"/>
              <a:t>Power </a:t>
            </a:r>
            <a:r>
              <a:rPr lang="pt-BR" sz="3000" dirty="0" err="1" smtClean="0"/>
              <a:t>Auctions</a:t>
            </a:r>
            <a:endParaRPr lang="pt-BR" sz="3000" dirty="0"/>
          </a:p>
        </p:txBody>
      </p:sp>
      <p:sp>
        <p:nvSpPr>
          <p:cNvPr id="3" name="Content Placeholder 2"/>
          <p:cNvSpPr>
            <a:spLocks noGrp="1"/>
          </p:cNvSpPr>
          <p:nvPr>
            <p:ph idx="1"/>
          </p:nvPr>
        </p:nvSpPr>
        <p:spPr>
          <a:xfrm>
            <a:off x="386080" y="1442720"/>
            <a:ext cx="8392160" cy="4561840"/>
          </a:xfrm>
        </p:spPr>
        <p:txBody>
          <a:bodyPr/>
          <a:lstStyle/>
          <a:p>
            <a:pPr>
              <a:buNone/>
            </a:pPr>
            <a:r>
              <a:rPr lang="en-US" sz="2200" b="1" cap="small" dirty="0" smtClean="0"/>
              <a:t>BIDDERS</a:t>
            </a:r>
          </a:p>
          <a:p>
            <a:pPr marL="355600" lvl="1" indent="-355600">
              <a:buFont typeface="Wingdings" pitchFamily="2" charset="2"/>
              <a:buChar char="§"/>
            </a:pPr>
            <a:r>
              <a:rPr lang="en-US" sz="2000" dirty="0" smtClean="0"/>
              <a:t>Private or Public National Companies</a:t>
            </a:r>
          </a:p>
          <a:p>
            <a:pPr marL="722313" lvl="2" indent="-355600">
              <a:buFont typeface="Calibri" pitchFamily="34" charset="0"/>
              <a:buChar char="-"/>
            </a:pPr>
            <a:r>
              <a:rPr lang="en-US" sz="1600" dirty="0" smtClean="0"/>
              <a:t>By themselves</a:t>
            </a:r>
          </a:p>
          <a:p>
            <a:pPr marL="722313" lvl="2" indent="-355600">
              <a:buFont typeface="Calibri" pitchFamily="34" charset="0"/>
              <a:buChar char="-"/>
            </a:pPr>
            <a:r>
              <a:rPr lang="en-US" sz="1600" dirty="0" smtClean="0"/>
              <a:t>Consortium</a:t>
            </a:r>
          </a:p>
          <a:p>
            <a:pPr marL="722313" lvl="2" indent="-355600">
              <a:buFont typeface="Wingdings" pitchFamily="2" charset="2"/>
              <a:buChar char="§"/>
            </a:pPr>
            <a:endParaRPr lang="en-US" sz="1600" dirty="0" smtClean="0"/>
          </a:p>
          <a:p>
            <a:pPr marL="722313" lvl="2" indent="-355600">
              <a:buFont typeface="Wingdings" pitchFamily="2" charset="2"/>
              <a:buChar char="§"/>
            </a:pPr>
            <a:endParaRPr lang="en-US" sz="1600" dirty="0" smtClean="0"/>
          </a:p>
          <a:p>
            <a:pPr indent="0">
              <a:buNone/>
            </a:pPr>
            <a:r>
              <a:rPr lang="en-US" sz="2000" b="1" dirty="0" smtClean="0"/>
              <a:t>* Foreign companies need to constitute a </a:t>
            </a:r>
            <a:r>
              <a:rPr lang="en-US" sz="2000" b="1" dirty="0" err="1" smtClean="0"/>
              <a:t>SPC</a:t>
            </a:r>
            <a:r>
              <a:rPr lang="en-US" sz="2000" b="1" dirty="0" smtClean="0"/>
              <a:t> or enter into a Consortium</a:t>
            </a:r>
          </a:p>
          <a:p>
            <a:pPr indent="0">
              <a:buNone/>
            </a:pPr>
            <a:endParaRPr lang="en-US" sz="2000" b="1" dirty="0" smtClean="0"/>
          </a:p>
          <a:p>
            <a:pPr marL="722313" lvl="2" indent="-355600">
              <a:buFont typeface="Calibri" pitchFamily="34" charset="0"/>
              <a:buChar char="-"/>
            </a:pPr>
            <a:r>
              <a:rPr lang="en-US" sz="1600" b="1" dirty="0" smtClean="0"/>
              <a:t>Consortium:</a:t>
            </a:r>
            <a:r>
              <a:rPr lang="en-US" sz="1600" dirty="0" smtClean="0"/>
              <a:t> </a:t>
            </a:r>
          </a:p>
          <a:p>
            <a:pPr marL="720725" lvl="1" indent="-174625">
              <a:buFont typeface="Calibri" pitchFamily="34" charset="0"/>
              <a:buChar char="*"/>
            </a:pPr>
            <a:r>
              <a:rPr lang="en-US" sz="1600" dirty="0" smtClean="0"/>
              <a:t>The leadership of the consortium must be a company incorporated in Brazil.</a:t>
            </a:r>
          </a:p>
        </p:txBody>
      </p:sp>
      <p:sp>
        <p:nvSpPr>
          <p:cNvPr id="4" name="TextBox 3"/>
          <p:cNvSpPr txBox="1"/>
          <p:nvPr/>
        </p:nvSpPr>
        <p:spPr>
          <a:xfrm>
            <a:off x="6217920" y="2984361"/>
            <a:ext cx="2336800" cy="276999"/>
          </a:xfrm>
          <a:prstGeom prst="rect">
            <a:avLst/>
          </a:prstGeom>
          <a:noFill/>
          <a:ln w="19050">
            <a:solidFill>
              <a:schemeClr val="accent1"/>
            </a:solidFill>
            <a:prstDash val="sysDash"/>
          </a:ln>
        </p:spPr>
        <p:txBody>
          <a:bodyPr wrap="square" rtlCol="0">
            <a:spAutoFit/>
          </a:bodyPr>
          <a:lstStyle/>
          <a:p>
            <a:r>
              <a:rPr lang="en-US" sz="1200" dirty="0" smtClean="0">
                <a:latin typeface="+mn-lt"/>
              </a:rPr>
              <a:t>* </a:t>
            </a:r>
            <a:r>
              <a:rPr lang="en-US" sz="1200" b="1" u="sng" dirty="0" err="1" smtClean="0">
                <a:latin typeface="+mn-lt"/>
              </a:rPr>
              <a:t>SPC</a:t>
            </a:r>
            <a:r>
              <a:rPr lang="en-US" sz="1200" dirty="0" smtClean="0">
                <a:latin typeface="+mn-lt"/>
              </a:rPr>
              <a:t>: Special Purpose Company </a:t>
            </a:r>
            <a:endParaRPr lang="en-US" sz="12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80" y="1310641"/>
            <a:ext cx="8180071" cy="3535680"/>
          </a:xfrm>
        </p:spPr>
        <p:txBody>
          <a:bodyPr/>
          <a:lstStyle/>
          <a:p>
            <a:pPr>
              <a:buNone/>
              <a:tabLst>
                <a:tab pos="361950" algn="l"/>
              </a:tabLst>
            </a:pPr>
            <a:r>
              <a:rPr lang="en-US" sz="2200" b="1" dirty="0" smtClean="0"/>
              <a:t>WINNERS:</a:t>
            </a:r>
          </a:p>
          <a:p>
            <a:pPr marL="542925" indent="-180975">
              <a:spcAft>
                <a:spcPts val="0"/>
              </a:spcAft>
              <a:buFont typeface="Wingdings" pitchFamily="2" charset="2"/>
              <a:buChar char="§"/>
            </a:pPr>
            <a:r>
              <a:rPr lang="en-US" sz="2000" dirty="0" smtClean="0"/>
              <a:t>The lowest bid value</a:t>
            </a:r>
          </a:p>
          <a:p>
            <a:pPr marL="542925" indent="-180975">
              <a:spcAft>
                <a:spcPts val="0"/>
              </a:spcAft>
              <a:buFont typeface="Wingdings" pitchFamily="2" charset="2"/>
              <a:buChar char="§"/>
            </a:pPr>
            <a:r>
              <a:rPr lang="en-US" sz="2000" dirty="0" smtClean="0"/>
              <a:t>Winners of the new energy auctions will sign long term contracts (15 to 30 years) with distributors </a:t>
            </a:r>
          </a:p>
          <a:p>
            <a:pPr marL="542925" indent="-180975">
              <a:spcAft>
                <a:spcPts val="0"/>
              </a:spcAft>
              <a:buFont typeface="Calibri" pitchFamily="34" charset="0"/>
              <a:buChar char="-"/>
            </a:pPr>
            <a:endParaRPr lang="en-US" sz="2200" dirty="0" smtClean="0"/>
          </a:p>
          <a:p>
            <a:pPr marL="361950" indent="-361950">
              <a:spcAft>
                <a:spcPts val="0"/>
              </a:spcAft>
              <a:buFont typeface="Wingdings" pitchFamily="2" charset="2"/>
              <a:buChar char="§"/>
            </a:pPr>
            <a:endParaRPr lang="en-US" sz="2200" dirty="0" smtClean="0">
              <a:solidFill>
                <a:srgbClr val="FF0000"/>
              </a:solidFill>
            </a:endParaRPr>
          </a:p>
          <a:p>
            <a:pPr marL="361950" indent="-361950">
              <a:spcAft>
                <a:spcPts val="0"/>
              </a:spcAft>
              <a:buNone/>
            </a:pPr>
            <a:r>
              <a:rPr lang="en-US" sz="2200" b="1" dirty="0" smtClean="0"/>
              <a:t>INDEXATION: </a:t>
            </a:r>
          </a:p>
          <a:p>
            <a:pPr marL="538163">
              <a:spcAft>
                <a:spcPts val="0"/>
              </a:spcAft>
              <a:buFont typeface="Wingdings" pitchFamily="2" charset="2"/>
              <a:buChar char="§"/>
            </a:pPr>
            <a:r>
              <a:rPr lang="en-US" sz="2000" dirty="0" err="1" smtClean="0"/>
              <a:t>IPCA</a:t>
            </a:r>
            <a:r>
              <a:rPr lang="en-US" sz="2000" dirty="0" smtClean="0"/>
              <a:t> (Broad Consumer Price Index) </a:t>
            </a:r>
          </a:p>
          <a:p>
            <a:pPr marL="538163">
              <a:spcAft>
                <a:spcPts val="0"/>
              </a:spcAft>
              <a:buFont typeface="Wingdings" pitchFamily="2" charset="2"/>
              <a:buChar char="§"/>
            </a:pPr>
            <a:endParaRPr lang="en-US" sz="1800" dirty="0" smtClean="0"/>
          </a:p>
          <a:p>
            <a:pPr marL="538163">
              <a:spcAft>
                <a:spcPts val="0"/>
              </a:spcAft>
              <a:buFont typeface="Wingdings" pitchFamily="2" charset="2"/>
              <a:buChar char="§"/>
            </a:pPr>
            <a:endParaRPr lang="en-US" sz="1800" dirty="0" smtClean="0"/>
          </a:p>
          <a:p>
            <a:pPr marL="0" indent="0">
              <a:spcAft>
                <a:spcPts val="0"/>
              </a:spcAft>
              <a:buFont typeface="Wingdings" pitchFamily="2" charset="2"/>
              <a:buChar char="§"/>
              <a:tabLst>
                <a:tab pos="0" algn="l"/>
              </a:tabLst>
            </a:pPr>
            <a:endParaRPr lang="en-US" sz="1800" dirty="0" smtClean="0"/>
          </a:p>
          <a:p>
            <a:pPr marL="538163">
              <a:spcAft>
                <a:spcPts val="0"/>
              </a:spcAft>
              <a:buFont typeface="Wingdings" pitchFamily="2" charset="2"/>
              <a:buChar char="§"/>
            </a:pPr>
            <a:endParaRPr lang="pt-BR" sz="1800" dirty="0"/>
          </a:p>
        </p:txBody>
      </p:sp>
      <p:sp>
        <p:nvSpPr>
          <p:cNvPr id="5" name="Title 1"/>
          <p:cNvSpPr>
            <a:spLocks noGrp="1"/>
          </p:cNvSpPr>
          <p:nvPr>
            <p:ph type="title"/>
          </p:nvPr>
        </p:nvSpPr>
        <p:spPr>
          <a:xfrm>
            <a:off x="416561" y="468313"/>
            <a:ext cx="8149590" cy="808037"/>
          </a:xfrm>
        </p:spPr>
        <p:txBody>
          <a:bodyPr/>
          <a:lstStyle/>
          <a:p>
            <a:r>
              <a:rPr lang="pt-BR" sz="3000" dirty="0" smtClean="0"/>
              <a:t>Power </a:t>
            </a:r>
            <a:r>
              <a:rPr lang="pt-BR" sz="3000" dirty="0" err="1" smtClean="0"/>
              <a:t>Auctions</a:t>
            </a:r>
            <a:endParaRPr lang="pt-BR" sz="3000" dirty="0"/>
          </a:p>
        </p:txBody>
      </p:sp>
      <p:sp>
        <p:nvSpPr>
          <p:cNvPr id="6" name="Rectangle 5"/>
          <p:cNvSpPr/>
          <p:nvPr/>
        </p:nvSpPr>
        <p:spPr>
          <a:xfrm>
            <a:off x="2316480" y="4832737"/>
            <a:ext cx="3942080" cy="707886"/>
          </a:xfrm>
          <a:prstGeom prst="rect">
            <a:avLst/>
          </a:prstGeom>
          <a:ln w="28575">
            <a:solidFill>
              <a:schemeClr val="accent1"/>
            </a:solidFill>
            <a:prstDash val="sysDash"/>
          </a:ln>
        </p:spPr>
        <p:txBody>
          <a:bodyPr wrap="square">
            <a:spAutoFit/>
          </a:bodyPr>
          <a:lstStyle/>
          <a:p>
            <a:pPr algn="ctr">
              <a:spcAft>
                <a:spcPts val="0"/>
              </a:spcAft>
            </a:pPr>
            <a:r>
              <a:rPr lang="en-US" dirty="0" smtClean="0">
                <a:latin typeface="+mn-lt"/>
              </a:rPr>
              <a:t>*To be auctioned the projects needs a prior environmental licenses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478473"/>
            <a:ext cx="7989887" cy="808037"/>
          </a:xfrm>
        </p:spPr>
        <p:txBody>
          <a:bodyPr/>
          <a:lstStyle/>
          <a:p>
            <a:r>
              <a:rPr lang="en-US" sz="3000" dirty="0" smtClean="0"/>
              <a:t>Main results of Power Auctions</a:t>
            </a:r>
            <a:endParaRPr lang="en-US" sz="3000" dirty="0"/>
          </a:p>
        </p:txBody>
      </p:sp>
      <p:sp>
        <p:nvSpPr>
          <p:cNvPr id="4" name="Content Placeholder 2"/>
          <p:cNvSpPr>
            <a:spLocks noGrp="1"/>
          </p:cNvSpPr>
          <p:nvPr>
            <p:ph idx="1"/>
          </p:nvPr>
        </p:nvSpPr>
        <p:spPr>
          <a:xfrm>
            <a:off x="219075" y="1362076"/>
            <a:ext cx="8391524" cy="581024"/>
          </a:xfrm>
        </p:spPr>
        <p:txBody>
          <a:bodyPr/>
          <a:lstStyle/>
          <a:p>
            <a:pPr>
              <a:buNone/>
            </a:pPr>
            <a:r>
              <a:rPr lang="en-US" sz="2400" dirty="0" smtClean="0"/>
              <a:t>	</a:t>
            </a:r>
            <a:r>
              <a:rPr lang="en-US" sz="2200" b="1" cap="small" dirty="0" smtClean="0"/>
              <a:t>Consolidated results of new energy auctions from 2005 to 2012</a:t>
            </a:r>
          </a:p>
        </p:txBody>
      </p:sp>
      <p:graphicFrame>
        <p:nvGraphicFramePr>
          <p:cNvPr id="5" name="Table 4"/>
          <p:cNvGraphicFramePr>
            <a:graphicFrameLocks noGrp="1"/>
          </p:cNvGraphicFramePr>
          <p:nvPr/>
        </p:nvGraphicFramePr>
        <p:xfrm>
          <a:off x="1061084" y="2433955"/>
          <a:ext cx="7296152" cy="1554480"/>
        </p:xfrm>
        <a:graphic>
          <a:graphicData uri="http://schemas.openxmlformats.org/drawingml/2006/table">
            <a:tbl>
              <a:tblPr firstRow="1" bandRow="1">
                <a:tableStyleId>{5C22544A-7EE6-4342-B048-85BDC9FD1C3A}</a:tableStyleId>
              </a:tblPr>
              <a:tblGrid>
                <a:gridCol w="1824038"/>
                <a:gridCol w="1824038"/>
                <a:gridCol w="1824038"/>
                <a:gridCol w="1824038"/>
              </a:tblGrid>
              <a:tr h="370840">
                <a:tc>
                  <a:txBody>
                    <a:bodyPr/>
                    <a:lstStyle/>
                    <a:p>
                      <a:pPr algn="ctr"/>
                      <a:r>
                        <a:rPr lang="en-US" noProof="0" dirty="0" smtClean="0"/>
                        <a:t>Number of auctions</a:t>
                      </a:r>
                      <a:endParaRPr lang="en-US" noProof="0" dirty="0"/>
                    </a:p>
                  </a:txBody>
                  <a:tcPr anchor="ctr"/>
                </a:tc>
                <a:tc>
                  <a:txBody>
                    <a:bodyPr/>
                    <a:lstStyle/>
                    <a:p>
                      <a:pPr algn="ctr"/>
                      <a:r>
                        <a:rPr lang="en-US" noProof="0" dirty="0" smtClean="0"/>
                        <a:t>Projects</a:t>
                      </a:r>
                      <a:endParaRPr lang="en-US" noProof="0" dirty="0"/>
                    </a:p>
                  </a:txBody>
                  <a:tcPr anchor="ctr"/>
                </a:tc>
                <a:tc>
                  <a:txBody>
                    <a:bodyPr/>
                    <a:lstStyle/>
                    <a:p>
                      <a:pPr algn="ctr"/>
                      <a:r>
                        <a:rPr lang="en-US" noProof="0" dirty="0" smtClean="0"/>
                        <a:t>Capacity</a:t>
                      </a:r>
                    </a:p>
                    <a:p>
                      <a:pPr algn="ctr"/>
                      <a:r>
                        <a:rPr lang="en-US" noProof="0" dirty="0" smtClean="0"/>
                        <a:t>(MW)</a:t>
                      </a:r>
                      <a:endParaRPr lang="en-US" noProof="0" dirty="0"/>
                    </a:p>
                  </a:txBody>
                  <a:tcPr anchor="ctr"/>
                </a:tc>
                <a:tc>
                  <a:txBody>
                    <a:bodyPr/>
                    <a:lstStyle/>
                    <a:p>
                      <a:pPr algn="ctr"/>
                      <a:r>
                        <a:rPr lang="en-US" noProof="0" dirty="0" smtClean="0"/>
                        <a:t>Investment </a:t>
                      </a:r>
                    </a:p>
                    <a:p>
                      <a:pPr algn="ctr"/>
                      <a:r>
                        <a:rPr lang="en-US" noProof="0" dirty="0" smtClean="0"/>
                        <a:t>(US$ billion)</a:t>
                      </a:r>
                      <a:endParaRPr lang="en-US" noProof="0" dirty="0"/>
                    </a:p>
                  </a:txBody>
                  <a:tcPr anchor="ctr"/>
                </a:tc>
              </a:tr>
              <a:tr h="370840">
                <a:tc>
                  <a:txBody>
                    <a:bodyPr/>
                    <a:lstStyle/>
                    <a:p>
                      <a:pPr algn="ctr"/>
                      <a:endParaRPr lang="en-US" noProof="0" dirty="0" smtClean="0"/>
                    </a:p>
                    <a:p>
                      <a:pPr algn="ctr"/>
                      <a:r>
                        <a:rPr lang="en-US" noProof="0" dirty="0" smtClean="0"/>
                        <a:t>23</a:t>
                      </a:r>
                    </a:p>
                    <a:p>
                      <a:pPr algn="ctr"/>
                      <a:endParaRPr lang="en-US" noProof="0" dirty="0"/>
                    </a:p>
                  </a:txBody>
                  <a:tcPr/>
                </a:tc>
                <a:tc>
                  <a:txBody>
                    <a:bodyPr/>
                    <a:lstStyle/>
                    <a:p>
                      <a:pPr algn="ctr"/>
                      <a:endParaRPr lang="en-US" noProof="0" dirty="0" smtClean="0"/>
                    </a:p>
                    <a:p>
                      <a:pPr algn="ctr"/>
                      <a:r>
                        <a:rPr lang="en-US" noProof="0" dirty="0" smtClean="0"/>
                        <a:t>490</a:t>
                      </a:r>
                      <a:endParaRPr lang="en-US" noProof="0" dirty="0"/>
                    </a:p>
                  </a:txBody>
                  <a:tcPr/>
                </a:tc>
                <a:tc>
                  <a:txBody>
                    <a:bodyPr/>
                    <a:lstStyle/>
                    <a:p>
                      <a:pPr algn="ctr"/>
                      <a:endParaRPr lang="en-US" noProof="0" dirty="0" smtClean="0"/>
                    </a:p>
                    <a:p>
                      <a:pPr algn="ctr"/>
                      <a:r>
                        <a:rPr lang="en-US" noProof="0" dirty="0" smtClean="0"/>
                        <a:t>60,892</a:t>
                      </a:r>
                      <a:endParaRPr lang="en-US" noProof="0" dirty="0"/>
                    </a:p>
                  </a:txBody>
                  <a:tcPr/>
                </a:tc>
                <a:tc>
                  <a:txBody>
                    <a:bodyPr/>
                    <a:lstStyle/>
                    <a:p>
                      <a:pPr algn="ctr"/>
                      <a:endParaRPr lang="en-US" noProof="0" dirty="0" smtClean="0"/>
                    </a:p>
                    <a:p>
                      <a:pPr algn="ctr"/>
                      <a:r>
                        <a:rPr lang="en-US" noProof="0" dirty="0" smtClean="0"/>
                        <a:t>115</a:t>
                      </a:r>
                      <a:endParaRPr lang="en-US" noProof="0" dirty="0"/>
                    </a:p>
                  </a:txBody>
                  <a:tcPr/>
                </a:tc>
              </a:tr>
            </a:tbl>
          </a:graphicData>
        </a:graphic>
      </p:graphicFrame>
      <p:sp>
        <p:nvSpPr>
          <p:cNvPr id="6" name="TextBox 5"/>
          <p:cNvSpPr txBox="1"/>
          <p:nvPr/>
        </p:nvSpPr>
        <p:spPr>
          <a:xfrm>
            <a:off x="203200" y="6441440"/>
            <a:ext cx="5933440" cy="246221"/>
          </a:xfrm>
          <a:prstGeom prst="rect">
            <a:avLst/>
          </a:prstGeom>
          <a:noFill/>
        </p:spPr>
        <p:txBody>
          <a:bodyPr wrap="square" rtlCol="0">
            <a:spAutoFit/>
          </a:bodyPr>
          <a:lstStyle/>
          <a:p>
            <a:r>
              <a:rPr lang="pt-BR" sz="1000" dirty="0" smtClean="0">
                <a:latin typeface="+mn-lt"/>
              </a:rPr>
              <a:t>Source: </a:t>
            </a:r>
            <a:r>
              <a:rPr lang="pt-BR" sz="1000" dirty="0" err="1" smtClean="0">
                <a:latin typeface="+mn-lt"/>
              </a:rPr>
              <a:t>Ministry</a:t>
            </a:r>
            <a:r>
              <a:rPr lang="pt-BR" sz="1000" dirty="0" smtClean="0">
                <a:latin typeface="+mn-lt"/>
              </a:rPr>
              <a:t> </a:t>
            </a:r>
            <a:r>
              <a:rPr lang="pt-BR" sz="1000" dirty="0" err="1" smtClean="0">
                <a:latin typeface="+mn-lt"/>
              </a:rPr>
              <a:t>of</a:t>
            </a:r>
            <a:r>
              <a:rPr lang="pt-BR" sz="1000" dirty="0" smtClean="0">
                <a:latin typeface="+mn-lt"/>
              </a:rPr>
              <a:t> </a:t>
            </a:r>
            <a:r>
              <a:rPr lang="pt-BR" sz="1000" dirty="0" err="1" smtClean="0">
                <a:latin typeface="+mn-lt"/>
              </a:rPr>
              <a:t>Finance</a:t>
            </a:r>
            <a:endParaRPr lang="pt-BR" sz="10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3" y="468313"/>
            <a:ext cx="7989887" cy="808037"/>
          </a:xfrm>
        </p:spPr>
        <p:txBody>
          <a:bodyPr/>
          <a:lstStyle/>
          <a:p>
            <a:r>
              <a:rPr lang="en-US" sz="3000" dirty="0" smtClean="0"/>
              <a:t>Main results of Power Auctions</a:t>
            </a:r>
            <a:endParaRPr lang="pt-BR" sz="3000" dirty="0"/>
          </a:p>
        </p:txBody>
      </p:sp>
      <p:sp>
        <p:nvSpPr>
          <p:cNvPr id="4" name="Content Placeholder 2"/>
          <p:cNvSpPr>
            <a:spLocks noGrp="1"/>
          </p:cNvSpPr>
          <p:nvPr>
            <p:ph idx="1"/>
          </p:nvPr>
        </p:nvSpPr>
        <p:spPr>
          <a:xfrm>
            <a:off x="219075" y="1362076"/>
            <a:ext cx="8391524" cy="581024"/>
          </a:xfrm>
        </p:spPr>
        <p:txBody>
          <a:bodyPr/>
          <a:lstStyle/>
          <a:p>
            <a:pPr>
              <a:buNone/>
            </a:pPr>
            <a:r>
              <a:rPr lang="en-US" sz="2400" dirty="0" smtClean="0"/>
              <a:t>	</a:t>
            </a:r>
            <a:r>
              <a:rPr lang="en-US" sz="2200" b="1" cap="small" dirty="0" smtClean="0"/>
              <a:t>December 2012 Auctions</a:t>
            </a:r>
          </a:p>
        </p:txBody>
      </p:sp>
      <p:graphicFrame>
        <p:nvGraphicFramePr>
          <p:cNvPr id="5" name="Table 4"/>
          <p:cNvGraphicFramePr>
            <a:graphicFrameLocks noGrp="1"/>
          </p:cNvGraphicFramePr>
          <p:nvPr/>
        </p:nvGraphicFramePr>
        <p:xfrm>
          <a:off x="428625" y="2130425"/>
          <a:ext cx="8239124" cy="3296920"/>
        </p:xfrm>
        <a:graphic>
          <a:graphicData uri="http://schemas.openxmlformats.org/drawingml/2006/table">
            <a:tbl>
              <a:tblPr firstRow="1" bandRow="1">
                <a:tableStyleId>{5C22544A-7EE6-4342-B048-85BDC9FD1C3A}</a:tableStyleId>
              </a:tblPr>
              <a:tblGrid>
                <a:gridCol w="2059781"/>
                <a:gridCol w="2059781"/>
                <a:gridCol w="2059781"/>
                <a:gridCol w="2059781"/>
              </a:tblGrid>
              <a:tr h="370840">
                <a:tc rowSpan="2">
                  <a:txBody>
                    <a:bodyPr/>
                    <a:lstStyle/>
                    <a:p>
                      <a:pPr marL="0" marR="0" algn="ctr">
                        <a:lnSpc>
                          <a:spcPct val="115000"/>
                        </a:lnSpc>
                        <a:spcBef>
                          <a:spcPts val="0"/>
                        </a:spcBef>
                        <a:spcAft>
                          <a:spcPts val="0"/>
                        </a:spcAft>
                      </a:pPr>
                      <a:r>
                        <a:rPr lang="en-US" sz="2000" b="1" cap="small" baseline="0" noProof="0" smtClean="0">
                          <a:latin typeface="Calibri"/>
                          <a:ea typeface="Calibri"/>
                          <a:cs typeface="Times New Roman"/>
                        </a:rPr>
                        <a:t>Type</a:t>
                      </a:r>
                      <a:endParaRPr lang="en-US" sz="2000" b="1" cap="small" baseline="0" noProof="0">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2000" b="1" cap="small" baseline="0" noProof="0" smtClean="0">
                          <a:latin typeface="Calibri"/>
                          <a:ea typeface="Calibri"/>
                          <a:cs typeface="Times New Roman"/>
                        </a:rPr>
                        <a:t>Bid Capacity (MW)</a:t>
                      </a:r>
                      <a:endParaRPr lang="en-US" sz="2000" b="1" cap="small" baseline="0" noProof="0">
                        <a:latin typeface="Calibri"/>
                        <a:ea typeface="Calibri"/>
                        <a:cs typeface="Times New Roman"/>
                      </a:endParaRPr>
                    </a:p>
                  </a:txBody>
                  <a:tcPr marL="68580" marR="68580" marT="0" marB="0" anchor="ctr">
                    <a:lnR w="3175" cap="flat" cmpd="sng" algn="ctr">
                      <a:solidFill>
                        <a:schemeClr val="bg1"/>
                      </a:solidFill>
                      <a:prstDash val="solid"/>
                      <a:round/>
                      <a:headEnd type="none" w="med" len="med"/>
                      <a:tailEnd type="none" w="med" len="med"/>
                    </a:lnR>
                  </a:tcPr>
                </a:tc>
                <a:tc gridSpan="2">
                  <a:txBody>
                    <a:bodyPr/>
                    <a:lstStyle/>
                    <a:p>
                      <a:pPr marL="0" marR="0" algn="ctr">
                        <a:lnSpc>
                          <a:spcPct val="115000"/>
                        </a:lnSpc>
                        <a:spcBef>
                          <a:spcPts val="0"/>
                        </a:spcBef>
                        <a:spcAft>
                          <a:spcPts val="0"/>
                        </a:spcAft>
                      </a:pPr>
                      <a:r>
                        <a:rPr lang="en-US" sz="2000" b="1" cap="small" baseline="0" noProof="0" dirty="0" smtClean="0">
                          <a:latin typeface="Calibri"/>
                          <a:ea typeface="Calibri"/>
                          <a:cs typeface="Times New Roman"/>
                        </a:rPr>
                        <a:t>Bid Guarantees</a:t>
                      </a:r>
                      <a:endParaRPr lang="en-US" sz="2000" b="1" cap="small" baseline="0" noProof="0" dirty="0">
                        <a:latin typeface="Calibri"/>
                        <a:ea typeface="Calibri"/>
                        <a:cs typeface="Times New Roman"/>
                      </a:endParaRPr>
                    </a:p>
                  </a:txBody>
                  <a:tcPr marL="68580" marR="68580" marT="0" marB="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tcPr>
                </a:tc>
                <a:tc hMerge="1">
                  <a:txBody>
                    <a:bodyPr/>
                    <a:lstStyle/>
                    <a:p>
                      <a:endParaRPr lang="pt-BR"/>
                    </a:p>
                  </a:txBody>
                  <a:tcPr/>
                </a:tc>
              </a:tr>
              <a:tr h="337185">
                <a:tc vMerge="1">
                  <a:txBody>
                    <a:bodyPr/>
                    <a:lstStyle/>
                    <a:p>
                      <a:endParaRPr lang="pt-BR"/>
                    </a:p>
                  </a:txBody>
                  <a:tcPr/>
                </a:tc>
                <a:tc vMerge="1">
                  <a:txBody>
                    <a:bodyPr/>
                    <a:lstStyle/>
                    <a:p>
                      <a:endParaRPr lang="pt-BR"/>
                    </a:p>
                  </a:txBody>
                  <a:tcPr/>
                </a:tc>
                <a:tc>
                  <a:txBody>
                    <a:bodyPr/>
                    <a:lstStyle/>
                    <a:p>
                      <a:pPr marL="0" marR="0" algn="ctr">
                        <a:lnSpc>
                          <a:spcPct val="115000"/>
                        </a:lnSpc>
                        <a:spcBef>
                          <a:spcPts val="0"/>
                        </a:spcBef>
                        <a:spcAft>
                          <a:spcPts val="0"/>
                        </a:spcAft>
                      </a:pPr>
                      <a:r>
                        <a:rPr lang="en-US" sz="2000" b="1" cap="small" baseline="0" noProof="0" smtClean="0">
                          <a:solidFill>
                            <a:schemeClr val="bg1"/>
                          </a:solidFill>
                          <a:latin typeface="Calibri"/>
                          <a:ea typeface="Calibri"/>
                          <a:cs typeface="Times New Roman"/>
                        </a:rPr>
                        <a:t>Number of Participants</a:t>
                      </a:r>
                      <a:endParaRPr lang="en-US" sz="2000" b="1" cap="small" baseline="0" noProof="0">
                        <a:solidFill>
                          <a:schemeClr val="bg1"/>
                        </a:solidFill>
                        <a:latin typeface="Calibri"/>
                        <a:ea typeface="Calibri"/>
                        <a:cs typeface="Times New Roman"/>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15000"/>
                        </a:lnSpc>
                        <a:spcBef>
                          <a:spcPts val="0"/>
                        </a:spcBef>
                        <a:spcAft>
                          <a:spcPts val="0"/>
                        </a:spcAft>
                      </a:pPr>
                      <a:r>
                        <a:rPr lang="en-US" sz="2000" b="1" cap="small" baseline="0" noProof="0" dirty="0" smtClean="0">
                          <a:solidFill>
                            <a:schemeClr val="bg1"/>
                          </a:solidFill>
                          <a:latin typeface="Calibri"/>
                          <a:ea typeface="Calibri"/>
                          <a:cs typeface="Times New Roman"/>
                        </a:rPr>
                        <a:t>Total Amount </a:t>
                      </a:r>
                    </a:p>
                    <a:p>
                      <a:pPr marL="0" marR="0" algn="ctr">
                        <a:lnSpc>
                          <a:spcPct val="115000"/>
                        </a:lnSpc>
                        <a:spcBef>
                          <a:spcPts val="0"/>
                        </a:spcBef>
                        <a:spcAft>
                          <a:spcPts val="0"/>
                        </a:spcAft>
                      </a:pPr>
                      <a:r>
                        <a:rPr lang="en-US" sz="2000" b="1" cap="small" baseline="0" noProof="0" dirty="0" smtClean="0">
                          <a:solidFill>
                            <a:schemeClr val="bg1"/>
                          </a:solidFill>
                          <a:latin typeface="Calibri"/>
                          <a:ea typeface="Calibri"/>
                          <a:cs typeface="Times New Roman"/>
                        </a:rPr>
                        <a:t>(US$ million)</a:t>
                      </a:r>
                      <a:endParaRPr lang="en-US" sz="2000" b="1" cap="small" baseline="0" noProof="0" dirty="0">
                        <a:solidFill>
                          <a:schemeClr val="bg1"/>
                        </a:solidFill>
                        <a:latin typeface="Calibri"/>
                        <a:ea typeface="Calibri"/>
                        <a:cs typeface="Times New Roman"/>
                      </a:endParaRPr>
                    </a:p>
                  </a:txBody>
                  <a:tcPr marL="68580" marR="68580" marT="0" marB="0" anchor="ct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r>
              <a:tr h="370840">
                <a:tc>
                  <a:txBody>
                    <a:bodyPr/>
                    <a:lstStyle/>
                    <a:p>
                      <a:pPr marL="0" marR="0">
                        <a:lnSpc>
                          <a:spcPct val="115000"/>
                        </a:lnSpc>
                        <a:spcBef>
                          <a:spcPts val="0"/>
                        </a:spcBef>
                        <a:spcAft>
                          <a:spcPts val="0"/>
                        </a:spcAft>
                      </a:pPr>
                      <a:r>
                        <a:rPr lang="en-US" sz="1800" b="1" noProof="0" dirty="0" smtClean="0">
                          <a:latin typeface="Calibri"/>
                          <a:ea typeface="Calibri"/>
                          <a:cs typeface="Times New Roman"/>
                        </a:rPr>
                        <a:t>Wind Power Plant</a:t>
                      </a:r>
                      <a:endParaRPr lang="en-US" sz="1800" b="1"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6,714</a:t>
                      </a:r>
                      <a:endParaRPr lang="en-US" sz="1800" noProof="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264</a:t>
                      </a:r>
                      <a:endParaRPr lang="en-US" sz="1800" noProof="0">
                        <a:latin typeface="Calibri"/>
                        <a:ea typeface="Calibri"/>
                        <a:cs typeface="Times New Roman"/>
                      </a:endParaRPr>
                    </a:p>
                  </a:txBody>
                  <a:tcPr marL="68580" marR="68580" marT="0" marB="0" anchor="ctr">
                    <a:lnT w="31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117</a:t>
                      </a:r>
                      <a:endParaRPr lang="en-US" sz="1800" noProof="0">
                        <a:latin typeface="Calibri"/>
                        <a:ea typeface="Calibri"/>
                        <a:cs typeface="Times New Roman"/>
                      </a:endParaRPr>
                    </a:p>
                  </a:txBody>
                  <a:tcPr marL="68580" marR="68580" marT="0" marB="0" anchor="ctr">
                    <a:lnT w="12700" cmpd="sng">
                      <a:noFill/>
                    </a:lnT>
                  </a:tcPr>
                </a:tc>
              </a:tr>
              <a:tr h="370840">
                <a:tc>
                  <a:txBody>
                    <a:bodyPr/>
                    <a:lstStyle/>
                    <a:p>
                      <a:pPr marL="0" marR="0">
                        <a:lnSpc>
                          <a:spcPct val="115000"/>
                        </a:lnSpc>
                        <a:spcBef>
                          <a:spcPts val="0"/>
                        </a:spcBef>
                        <a:spcAft>
                          <a:spcPts val="0"/>
                        </a:spcAft>
                      </a:pPr>
                      <a:r>
                        <a:rPr lang="en-US" sz="1800" b="1" noProof="0" dirty="0" err="1" smtClean="0">
                          <a:latin typeface="Calibri"/>
                          <a:ea typeface="Calibri"/>
                          <a:cs typeface="Times New Roman"/>
                        </a:rPr>
                        <a:t>HPP</a:t>
                      </a:r>
                      <a:endParaRPr lang="en-US" sz="1800" b="1"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dirty="0" smtClean="0">
                          <a:latin typeface="Calibri"/>
                          <a:ea typeface="Calibri"/>
                          <a:cs typeface="Times New Roman"/>
                        </a:rPr>
                        <a:t>988</a:t>
                      </a:r>
                      <a:endParaRPr lang="en-US" sz="1800"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5</a:t>
                      </a:r>
                      <a:endParaRPr lang="en-US" sz="1800" noProof="0">
                        <a:latin typeface="Calibri"/>
                        <a:ea typeface="Calibri"/>
                        <a:cs typeface="Times New Roman"/>
                      </a:endParaRPr>
                    </a:p>
                  </a:txBody>
                  <a:tcPr marL="68580" marR="68580" marT="0" marB="0" anchor="ctr">
                    <a:lnB w="12700" cmpd="sng">
                      <a:noFill/>
                    </a:lnB>
                  </a:tcP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82</a:t>
                      </a:r>
                      <a:endParaRPr lang="en-US" sz="1800" noProof="0">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800" b="1" noProof="0" dirty="0" smtClean="0">
                          <a:latin typeface="Calibri"/>
                          <a:ea typeface="Calibri"/>
                          <a:cs typeface="Times New Roman"/>
                        </a:rPr>
                        <a:t>PCH</a:t>
                      </a:r>
                      <a:endParaRPr lang="en-US" sz="1800" b="1"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dirty="0" smtClean="0">
                          <a:latin typeface="Calibri"/>
                          <a:ea typeface="Calibri"/>
                          <a:cs typeface="Times New Roman"/>
                        </a:rPr>
                        <a:t>50</a:t>
                      </a:r>
                      <a:endParaRPr lang="en-US" sz="1800" noProof="0" dirty="0">
                        <a:latin typeface="Calibri"/>
                        <a:ea typeface="Calibri"/>
                        <a:cs typeface="Times New Roman"/>
                      </a:endParaRPr>
                    </a:p>
                  </a:txBody>
                  <a:tcPr marL="68580" marR="68580" marT="0" marB="0" anchor="ctr">
                    <a:lnR w="12700" cmpd="sng">
                      <a:noFill/>
                    </a:lnR>
                  </a:tcPr>
                </a:tc>
                <a:tc>
                  <a:txBody>
                    <a:bodyPr/>
                    <a:lstStyle/>
                    <a:p>
                      <a:pPr marL="0" marR="0" algn="ctr">
                        <a:lnSpc>
                          <a:spcPct val="115000"/>
                        </a:lnSpc>
                        <a:spcBef>
                          <a:spcPts val="0"/>
                        </a:spcBef>
                        <a:spcAft>
                          <a:spcPts val="0"/>
                        </a:spcAft>
                      </a:pPr>
                      <a:r>
                        <a:rPr lang="en-US" sz="1800" noProof="0" dirty="0" smtClean="0">
                          <a:latin typeface="Calibri"/>
                          <a:ea typeface="Calibri"/>
                          <a:cs typeface="Times New Roman"/>
                        </a:rPr>
                        <a:t>4</a:t>
                      </a:r>
                      <a:endParaRPr lang="en-US" sz="1800" noProof="0" dirty="0">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1</a:t>
                      </a:r>
                      <a:endParaRPr lang="en-US" sz="1800" noProof="0">
                        <a:latin typeface="Calibri"/>
                        <a:ea typeface="Calibri"/>
                        <a:cs typeface="Times New Roman"/>
                      </a:endParaRPr>
                    </a:p>
                  </a:txBody>
                  <a:tcPr marL="68580" marR="68580" marT="0" marB="0" anchor="ctr">
                    <a:lnL w="12700" cmpd="sng">
                      <a:noFill/>
                    </a:lnL>
                  </a:tcPr>
                </a:tc>
              </a:tr>
              <a:tr h="370840">
                <a:tc>
                  <a:txBody>
                    <a:bodyPr/>
                    <a:lstStyle/>
                    <a:p>
                      <a:pPr marL="0" marR="0">
                        <a:lnSpc>
                          <a:spcPct val="115000"/>
                        </a:lnSpc>
                        <a:spcBef>
                          <a:spcPts val="0"/>
                        </a:spcBef>
                        <a:spcAft>
                          <a:spcPts val="0"/>
                        </a:spcAft>
                      </a:pPr>
                      <a:r>
                        <a:rPr lang="en-US" sz="1800" b="1" noProof="0" dirty="0" smtClean="0">
                          <a:latin typeface="Calibri"/>
                          <a:ea typeface="Calibri"/>
                          <a:cs typeface="Times New Roman"/>
                        </a:rPr>
                        <a:t>Biomass</a:t>
                      </a:r>
                      <a:endParaRPr lang="en-US" sz="1800" b="1"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300</a:t>
                      </a:r>
                      <a:endParaRPr lang="en-US" sz="1800" noProof="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dirty="0" smtClean="0">
                          <a:latin typeface="Calibri"/>
                          <a:ea typeface="Calibri"/>
                          <a:cs typeface="Times New Roman"/>
                        </a:rPr>
                        <a:t>2</a:t>
                      </a:r>
                      <a:endParaRPr lang="en-US" sz="1800" noProof="0" dirty="0">
                        <a:latin typeface="Calibri"/>
                        <a:ea typeface="Calibri"/>
                        <a:cs typeface="Times New Roman"/>
                      </a:endParaRPr>
                    </a:p>
                  </a:txBody>
                  <a:tcPr marL="68580" marR="68580" marT="0" marB="0" anchor="ctr">
                    <a:lnT w="12700" cmpd="sng">
                      <a:noFill/>
                    </a:lnT>
                  </a:tcPr>
                </a:tc>
                <a:tc>
                  <a:txBody>
                    <a:bodyPr/>
                    <a:lstStyle/>
                    <a:p>
                      <a:pPr marL="0" marR="0" algn="ctr">
                        <a:lnSpc>
                          <a:spcPct val="115000"/>
                        </a:lnSpc>
                        <a:spcBef>
                          <a:spcPts val="0"/>
                        </a:spcBef>
                        <a:spcAft>
                          <a:spcPts val="0"/>
                        </a:spcAft>
                      </a:pPr>
                      <a:r>
                        <a:rPr lang="en-US" sz="1800" noProof="0" dirty="0" smtClean="0">
                          <a:latin typeface="Calibri"/>
                          <a:ea typeface="Calibri"/>
                          <a:cs typeface="Times New Roman"/>
                        </a:rPr>
                        <a:t>5</a:t>
                      </a:r>
                      <a:endParaRPr lang="en-US" sz="1800" noProof="0" dirty="0">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800" b="1" noProof="0" dirty="0" smtClean="0">
                          <a:latin typeface="Calibri"/>
                          <a:ea typeface="Calibri"/>
                          <a:cs typeface="Times New Roman"/>
                        </a:rPr>
                        <a:t>Gas</a:t>
                      </a:r>
                      <a:endParaRPr lang="en-US" sz="1800" b="1"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368</a:t>
                      </a:r>
                      <a:endParaRPr lang="en-US" sz="1800" noProof="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dirty="0" smtClean="0">
                          <a:latin typeface="Calibri"/>
                          <a:ea typeface="Calibri"/>
                          <a:cs typeface="Times New Roman"/>
                        </a:rPr>
                        <a:t>2</a:t>
                      </a:r>
                      <a:endParaRPr lang="en-US" sz="1800"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dirty="0" smtClean="0">
                          <a:latin typeface="Calibri"/>
                          <a:ea typeface="Calibri"/>
                          <a:cs typeface="Times New Roman"/>
                        </a:rPr>
                        <a:t>6</a:t>
                      </a:r>
                      <a:endParaRPr lang="en-US" sz="1800" noProof="0" dirty="0">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800" b="1" noProof="0" dirty="0" smtClean="0">
                          <a:latin typeface="Calibri"/>
                          <a:ea typeface="Calibri"/>
                          <a:cs typeface="Times New Roman"/>
                        </a:rPr>
                        <a:t>Total</a:t>
                      </a:r>
                      <a:endParaRPr lang="en-US" sz="1800" b="1" noProof="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8,240</a:t>
                      </a:r>
                      <a:endParaRPr lang="en-US" sz="1800" noProof="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277</a:t>
                      </a:r>
                      <a:endParaRPr lang="en-US" sz="1800" noProof="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noProof="0" smtClean="0">
                          <a:latin typeface="Calibri"/>
                          <a:ea typeface="Calibri"/>
                          <a:cs typeface="Times New Roman"/>
                        </a:rPr>
                        <a:t>211</a:t>
                      </a:r>
                      <a:endParaRPr lang="en-US" sz="1800" noProof="0">
                        <a:latin typeface="Calibri"/>
                        <a:ea typeface="Calibri"/>
                        <a:cs typeface="Times New Roman"/>
                      </a:endParaRPr>
                    </a:p>
                  </a:txBody>
                  <a:tcPr marL="68580" marR="68580" marT="0" marB="0" anchor="ctr"/>
                </a:tc>
              </a:tr>
            </a:tbl>
          </a:graphicData>
        </a:graphic>
      </p:graphicFrame>
      <p:sp>
        <p:nvSpPr>
          <p:cNvPr id="6" name="TextBox 5"/>
          <p:cNvSpPr txBox="1"/>
          <p:nvPr/>
        </p:nvSpPr>
        <p:spPr>
          <a:xfrm>
            <a:off x="172720" y="6451600"/>
            <a:ext cx="5933440" cy="246221"/>
          </a:xfrm>
          <a:prstGeom prst="rect">
            <a:avLst/>
          </a:prstGeom>
          <a:noFill/>
        </p:spPr>
        <p:txBody>
          <a:bodyPr wrap="square" rtlCol="0">
            <a:spAutoFit/>
          </a:bodyPr>
          <a:lstStyle/>
          <a:p>
            <a:r>
              <a:rPr lang="pt-BR" sz="1000" dirty="0" smtClean="0">
                <a:latin typeface="+mn-lt"/>
              </a:rPr>
              <a:t>Source: </a:t>
            </a:r>
            <a:r>
              <a:rPr lang="pt-BR" sz="1000" dirty="0" err="1" smtClean="0">
                <a:latin typeface="+mn-lt"/>
              </a:rPr>
              <a:t>Ministry</a:t>
            </a:r>
            <a:r>
              <a:rPr lang="pt-BR" sz="1000" dirty="0" smtClean="0">
                <a:latin typeface="+mn-lt"/>
              </a:rPr>
              <a:t> </a:t>
            </a:r>
            <a:r>
              <a:rPr lang="pt-BR" sz="1000" dirty="0" err="1" smtClean="0">
                <a:latin typeface="+mn-lt"/>
              </a:rPr>
              <a:t>of</a:t>
            </a:r>
            <a:r>
              <a:rPr lang="pt-BR" sz="1000" dirty="0" smtClean="0">
                <a:latin typeface="+mn-lt"/>
              </a:rPr>
              <a:t> </a:t>
            </a:r>
            <a:r>
              <a:rPr lang="pt-BR" sz="1000" dirty="0" err="1" smtClean="0">
                <a:latin typeface="+mn-lt"/>
              </a:rPr>
              <a:t>Finance</a:t>
            </a:r>
            <a:endParaRPr lang="pt-BR" sz="1000"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468313"/>
            <a:ext cx="8696325" cy="808037"/>
          </a:xfrm>
        </p:spPr>
        <p:txBody>
          <a:bodyPr/>
          <a:lstStyle/>
          <a:p>
            <a:r>
              <a:rPr lang="en-US" sz="2800" dirty="0" smtClean="0"/>
              <a:t>Hydropower Expansion: Auctions from 2013 to 2017</a:t>
            </a:r>
            <a:endParaRPr lang="en-US" sz="2800" dirty="0"/>
          </a:p>
        </p:txBody>
      </p:sp>
      <p:graphicFrame>
        <p:nvGraphicFramePr>
          <p:cNvPr id="4" name="Content Placeholder 3"/>
          <p:cNvGraphicFramePr>
            <a:graphicFrameLocks noGrp="1"/>
          </p:cNvGraphicFramePr>
          <p:nvPr>
            <p:ph idx="1"/>
          </p:nvPr>
        </p:nvGraphicFramePr>
        <p:xfrm>
          <a:off x="568008" y="1546543"/>
          <a:ext cx="7956231" cy="4681537"/>
        </p:xfrm>
        <a:graphic>
          <a:graphicData uri="http://schemas.openxmlformats.org/drawingml/2006/table">
            <a:tbl>
              <a:tblPr firstRow="1" bandRow="1">
                <a:tableStyleId>{5C22544A-7EE6-4342-B048-85BDC9FD1C3A}</a:tableStyleId>
              </a:tblPr>
              <a:tblGrid>
                <a:gridCol w="858382"/>
                <a:gridCol w="1640884"/>
                <a:gridCol w="1321846"/>
                <a:gridCol w="859676"/>
                <a:gridCol w="1214063"/>
                <a:gridCol w="2061380"/>
              </a:tblGrid>
              <a:tr h="500430">
                <a:tc>
                  <a:txBody>
                    <a:bodyPr/>
                    <a:lstStyle/>
                    <a:p>
                      <a:pPr algn="ctr"/>
                      <a:r>
                        <a:rPr lang="en-US" sz="1400" noProof="0" dirty="0" smtClean="0"/>
                        <a:t>Auction</a:t>
                      </a:r>
                      <a:endParaRPr lang="en-US" sz="1400" noProof="0" dirty="0"/>
                    </a:p>
                  </a:txBody>
                  <a:tcPr anchor="ctr"/>
                </a:tc>
                <a:tc>
                  <a:txBody>
                    <a:bodyPr/>
                    <a:lstStyle/>
                    <a:p>
                      <a:pPr algn="ctr"/>
                      <a:r>
                        <a:rPr lang="en-US" sz="1400" noProof="0" dirty="0" smtClean="0"/>
                        <a:t>Hydropower</a:t>
                      </a:r>
                      <a:r>
                        <a:rPr lang="en-US" sz="1400" baseline="0" noProof="0" dirty="0" smtClean="0"/>
                        <a:t> plant</a:t>
                      </a:r>
                      <a:endParaRPr lang="en-US" sz="1400" noProof="0" dirty="0"/>
                    </a:p>
                  </a:txBody>
                  <a:tcPr anchor="ctr"/>
                </a:tc>
                <a:tc>
                  <a:txBody>
                    <a:bodyPr/>
                    <a:lstStyle/>
                    <a:p>
                      <a:pPr algn="ctr"/>
                      <a:r>
                        <a:rPr lang="en-US" sz="1400" noProof="0" smtClean="0"/>
                        <a:t>River/State</a:t>
                      </a:r>
                      <a:endParaRPr lang="en-US" sz="1400" noProof="0"/>
                    </a:p>
                  </a:txBody>
                  <a:tcPr anchor="ctr"/>
                </a:tc>
                <a:tc>
                  <a:txBody>
                    <a:bodyPr/>
                    <a:lstStyle/>
                    <a:p>
                      <a:pPr algn="ctr"/>
                      <a:r>
                        <a:rPr lang="en-US" sz="1400" noProof="0" dirty="0" smtClean="0"/>
                        <a:t>Capacity (MW)</a:t>
                      </a:r>
                      <a:endParaRPr lang="en-US" sz="1400" noProof="0" dirty="0"/>
                    </a:p>
                  </a:txBody>
                  <a:tcPr anchor="ctr"/>
                </a:tc>
                <a:tc>
                  <a:txBody>
                    <a:bodyPr/>
                    <a:lstStyle/>
                    <a:p>
                      <a:pPr algn="ctr"/>
                      <a:r>
                        <a:rPr lang="en-US" sz="1400" noProof="0" dirty="0" smtClean="0"/>
                        <a:t>Total Capacity</a:t>
                      </a:r>
                      <a:endParaRPr lang="en-US" sz="1400" noProof="0" dirty="0"/>
                    </a:p>
                  </a:txBody>
                  <a:tcPr anchor="ctr"/>
                </a:tc>
                <a:tc>
                  <a:txBody>
                    <a:bodyPr/>
                    <a:lstStyle/>
                    <a:p>
                      <a:pPr algn="ctr"/>
                      <a:r>
                        <a:rPr lang="en-US" sz="1400" noProof="0" dirty="0" smtClean="0"/>
                        <a:t>Estimated Investments</a:t>
                      </a:r>
                      <a:r>
                        <a:rPr lang="en-US" sz="1400" baseline="0" noProof="0" dirty="0" smtClean="0"/>
                        <a:t> (US$ billion) - Dec/2012</a:t>
                      </a:r>
                      <a:endParaRPr lang="en-US" sz="1400" noProof="0" dirty="0"/>
                    </a:p>
                  </a:txBody>
                  <a:tcPr anchor="ctr"/>
                </a:tc>
              </a:tr>
              <a:tr h="294371">
                <a:tc rowSpan="5">
                  <a:txBody>
                    <a:bodyPr/>
                    <a:lstStyle/>
                    <a:p>
                      <a:pPr algn="ctr"/>
                      <a:r>
                        <a:rPr lang="en-US" sz="1400" b="1" noProof="0" dirty="0" smtClean="0"/>
                        <a:t>2013</a:t>
                      </a:r>
                      <a:endParaRPr lang="en-US" sz="1400" b="1" noProof="0" dirty="0"/>
                    </a:p>
                  </a:txBody>
                  <a:tcPr anchor="ctr"/>
                </a:tc>
                <a:tc>
                  <a:txBody>
                    <a:bodyPr/>
                    <a:lstStyle/>
                    <a:p>
                      <a:pPr algn="ctr"/>
                      <a:r>
                        <a:rPr lang="en-US" sz="1400" noProof="0" smtClean="0"/>
                        <a:t>SINOP</a:t>
                      </a:r>
                      <a:endParaRPr lang="en-US" sz="1400" noProof="0"/>
                    </a:p>
                  </a:txBody>
                  <a:tcPr anchor="ctr"/>
                </a:tc>
                <a:tc>
                  <a:txBody>
                    <a:bodyPr/>
                    <a:lstStyle/>
                    <a:p>
                      <a:pPr algn="ctr"/>
                      <a:r>
                        <a:rPr lang="en-US" sz="1400" noProof="0" smtClean="0"/>
                        <a:t>Teles Pires/MT</a:t>
                      </a:r>
                      <a:endParaRPr lang="en-US" sz="1400" noProof="0"/>
                    </a:p>
                  </a:txBody>
                  <a:tcPr anchor="ctr"/>
                </a:tc>
                <a:tc>
                  <a:txBody>
                    <a:bodyPr/>
                    <a:lstStyle/>
                    <a:p>
                      <a:pPr algn="ctr"/>
                      <a:r>
                        <a:rPr lang="en-US" sz="1400" noProof="0" smtClean="0"/>
                        <a:t>400</a:t>
                      </a:r>
                      <a:endParaRPr lang="en-US" sz="1400" noProof="0"/>
                    </a:p>
                  </a:txBody>
                  <a:tcPr anchor="ctr"/>
                </a:tc>
                <a:tc rowSpan="5">
                  <a:txBody>
                    <a:bodyPr/>
                    <a:lstStyle/>
                    <a:p>
                      <a:pPr algn="ctr"/>
                      <a:r>
                        <a:rPr lang="en-US" sz="1400" noProof="0" dirty="0" smtClean="0"/>
                        <a:t>1,407</a:t>
                      </a:r>
                      <a:endParaRPr lang="en-US" sz="1400" noProof="0" dirty="0"/>
                    </a:p>
                  </a:txBody>
                  <a:tcPr anchor="ctr"/>
                </a:tc>
                <a:tc rowSpan="5">
                  <a:txBody>
                    <a:bodyPr/>
                    <a:lstStyle/>
                    <a:p>
                      <a:pPr algn="ctr"/>
                      <a:r>
                        <a:rPr lang="en-US" sz="1400" noProof="0" dirty="0" smtClean="0"/>
                        <a:t>3.1</a:t>
                      </a:r>
                      <a:endParaRPr lang="en-US" sz="1400" noProof="0" dirty="0"/>
                    </a:p>
                  </a:txBody>
                  <a:tcPr anchor="ctr"/>
                </a:tc>
              </a:tr>
              <a:tr h="500430">
                <a:tc vMerge="1">
                  <a:txBody>
                    <a:bodyPr/>
                    <a:lstStyle/>
                    <a:p>
                      <a:endParaRPr lang="pt-BR" dirty="0"/>
                    </a:p>
                  </a:txBody>
                  <a:tcPr/>
                </a:tc>
                <a:tc>
                  <a:txBody>
                    <a:bodyPr/>
                    <a:lstStyle/>
                    <a:p>
                      <a:pPr algn="ctr"/>
                      <a:r>
                        <a:rPr lang="pt-BR" sz="1400" dirty="0" smtClean="0"/>
                        <a:t>Divinópolis</a:t>
                      </a:r>
                      <a:endParaRPr lang="pt-BR" sz="1400" dirty="0"/>
                    </a:p>
                  </a:txBody>
                  <a:tcPr anchor="ctr"/>
                </a:tc>
                <a:tc>
                  <a:txBody>
                    <a:bodyPr/>
                    <a:lstStyle/>
                    <a:p>
                      <a:pPr algn="ctr"/>
                      <a:r>
                        <a:rPr lang="pt-BR" sz="1400" dirty="0" smtClean="0"/>
                        <a:t>Paranaíba/MG-GO</a:t>
                      </a:r>
                      <a:endParaRPr lang="pt-BR" sz="1400" dirty="0"/>
                    </a:p>
                  </a:txBody>
                  <a:tcPr anchor="ctr"/>
                </a:tc>
                <a:tc>
                  <a:txBody>
                    <a:bodyPr/>
                    <a:lstStyle/>
                    <a:p>
                      <a:pPr algn="ctr"/>
                      <a:r>
                        <a:rPr lang="pt-BR" sz="1400" dirty="0" smtClean="0"/>
                        <a:t>74</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500430">
                <a:tc vMerge="1">
                  <a:txBody>
                    <a:bodyPr/>
                    <a:lstStyle/>
                    <a:p>
                      <a:endParaRPr lang="pt-BR" sz="1400" dirty="0"/>
                    </a:p>
                  </a:txBody>
                  <a:tcPr/>
                </a:tc>
                <a:tc>
                  <a:txBody>
                    <a:bodyPr/>
                    <a:lstStyle/>
                    <a:p>
                      <a:pPr algn="ctr"/>
                      <a:r>
                        <a:rPr lang="pt-BR" sz="1400" dirty="0" smtClean="0"/>
                        <a:t>São Manoel</a:t>
                      </a:r>
                      <a:endParaRPr lang="pt-BR" sz="1400" dirty="0"/>
                    </a:p>
                  </a:txBody>
                  <a:tcPr anchor="ctr"/>
                </a:tc>
                <a:tc>
                  <a:txBody>
                    <a:bodyPr/>
                    <a:lstStyle/>
                    <a:p>
                      <a:pPr algn="ctr"/>
                      <a:r>
                        <a:rPr lang="pt-BR" sz="1400" dirty="0" smtClean="0"/>
                        <a:t>Teles Pires/MT-PA</a:t>
                      </a:r>
                      <a:endParaRPr lang="pt-BR" sz="1400" dirty="0"/>
                    </a:p>
                  </a:txBody>
                  <a:tcPr anchor="ctr"/>
                </a:tc>
                <a:tc>
                  <a:txBody>
                    <a:bodyPr/>
                    <a:lstStyle/>
                    <a:p>
                      <a:pPr algn="ctr"/>
                      <a:r>
                        <a:rPr lang="pt-BR" sz="1400" dirty="0" smtClean="0"/>
                        <a:t>700</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vMerge="1">
                  <a:txBody>
                    <a:bodyPr/>
                    <a:lstStyle/>
                    <a:p>
                      <a:endParaRPr lang="pt-BR" dirty="0"/>
                    </a:p>
                  </a:txBody>
                  <a:tcPr/>
                </a:tc>
                <a:tc>
                  <a:txBody>
                    <a:bodyPr/>
                    <a:lstStyle/>
                    <a:p>
                      <a:pPr algn="ctr"/>
                      <a:r>
                        <a:rPr lang="pt-BR" sz="1400" dirty="0" smtClean="0"/>
                        <a:t>Apertados</a:t>
                      </a:r>
                      <a:endParaRPr lang="pt-BR" sz="1400" dirty="0"/>
                    </a:p>
                  </a:txBody>
                  <a:tcPr anchor="ctr"/>
                </a:tc>
                <a:tc>
                  <a:txBody>
                    <a:bodyPr/>
                    <a:lstStyle/>
                    <a:p>
                      <a:pPr algn="ctr"/>
                      <a:r>
                        <a:rPr lang="pt-BR" sz="1400" dirty="0" err="1" smtClean="0"/>
                        <a:t>Piquiri</a:t>
                      </a:r>
                      <a:r>
                        <a:rPr lang="pt-BR" sz="1400" dirty="0" smtClean="0"/>
                        <a:t>/PR</a:t>
                      </a:r>
                      <a:endParaRPr lang="pt-BR" sz="1400" dirty="0"/>
                    </a:p>
                  </a:txBody>
                  <a:tcPr anchor="ctr"/>
                </a:tc>
                <a:tc>
                  <a:txBody>
                    <a:bodyPr/>
                    <a:lstStyle/>
                    <a:p>
                      <a:pPr algn="ctr"/>
                      <a:r>
                        <a:rPr lang="pt-BR" sz="1400" dirty="0" smtClean="0"/>
                        <a:t>136</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vMerge="1">
                  <a:txBody>
                    <a:bodyPr/>
                    <a:lstStyle/>
                    <a:p>
                      <a:endParaRPr lang="pt-BR" dirty="0"/>
                    </a:p>
                  </a:txBody>
                  <a:tcPr/>
                </a:tc>
                <a:tc>
                  <a:txBody>
                    <a:bodyPr/>
                    <a:lstStyle/>
                    <a:p>
                      <a:pPr algn="ctr"/>
                      <a:r>
                        <a:rPr lang="pt-BR" sz="1400" dirty="0" err="1" smtClean="0"/>
                        <a:t>Ercilândia</a:t>
                      </a:r>
                      <a:endParaRPr lang="pt-BR" sz="1400" dirty="0"/>
                    </a:p>
                  </a:txBody>
                  <a:tcPr anchor="ctr"/>
                </a:tc>
                <a:tc>
                  <a:txBody>
                    <a:bodyPr/>
                    <a:lstStyle/>
                    <a:p>
                      <a:pPr algn="ctr"/>
                      <a:r>
                        <a:rPr lang="pt-BR" sz="1400" dirty="0" err="1" smtClean="0"/>
                        <a:t>Piquiri</a:t>
                      </a:r>
                      <a:r>
                        <a:rPr lang="pt-BR" sz="1400" dirty="0" smtClean="0"/>
                        <a:t>/PR</a:t>
                      </a:r>
                      <a:endParaRPr lang="pt-BR" sz="1400" dirty="0"/>
                    </a:p>
                  </a:txBody>
                  <a:tcPr anchor="ctr"/>
                </a:tc>
                <a:tc>
                  <a:txBody>
                    <a:bodyPr/>
                    <a:lstStyle/>
                    <a:p>
                      <a:pPr algn="ctr"/>
                      <a:r>
                        <a:rPr lang="pt-BR" sz="1400" dirty="0" smtClean="0"/>
                        <a:t>97</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rowSpan="7">
                  <a:txBody>
                    <a:bodyPr/>
                    <a:lstStyle/>
                    <a:p>
                      <a:pPr algn="ctr"/>
                      <a:r>
                        <a:rPr lang="pt-BR" sz="1400" b="1" dirty="0" smtClean="0"/>
                        <a:t>2014</a:t>
                      </a:r>
                      <a:endParaRPr lang="pt-BR" sz="1400" b="1" dirty="0"/>
                    </a:p>
                  </a:txBody>
                  <a:tcPr anchor="ctr"/>
                </a:tc>
                <a:tc>
                  <a:txBody>
                    <a:bodyPr/>
                    <a:lstStyle/>
                    <a:p>
                      <a:pPr algn="ctr"/>
                      <a:r>
                        <a:rPr lang="pt-BR" sz="1400" dirty="0" smtClean="0"/>
                        <a:t>S. Luiz Tapajós</a:t>
                      </a:r>
                      <a:endParaRPr lang="pt-BR" sz="1400" dirty="0"/>
                    </a:p>
                  </a:txBody>
                  <a:tcPr anchor="ctr"/>
                </a:tc>
                <a:tc>
                  <a:txBody>
                    <a:bodyPr/>
                    <a:lstStyle/>
                    <a:p>
                      <a:pPr algn="ctr"/>
                      <a:r>
                        <a:rPr lang="pt-BR" sz="1400" dirty="0" smtClean="0"/>
                        <a:t>Tapajós/PA</a:t>
                      </a:r>
                      <a:endParaRPr lang="pt-BR" sz="1400" dirty="0"/>
                    </a:p>
                  </a:txBody>
                  <a:tcPr anchor="ctr"/>
                </a:tc>
                <a:tc>
                  <a:txBody>
                    <a:bodyPr/>
                    <a:lstStyle/>
                    <a:p>
                      <a:pPr algn="ctr"/>
                      <a:r>
                        <a:rPr lang="pt-BR" sz="1400" dirty="0" smtClean="0"/>
                        <a:t>6,133</a:t>
                      </a:r>
                      <a:endParaRPr lang="pt-BR" sz="1400" dirty="0"/>
                    </a:p>
                  </a:txBody>
                  <a:tcPr anchor="ctr"/>
                </a:tc>
                <a:tc rowSpan="7">
                  <a:txBody>
                    <a:bodyPr/>
                    <a:lstStyle/>
                    <a:p>
                      <a:pPr algn="ctr"/>
                      <a:r>
                        <a:rPr lang="pt-BR" sz="1400" dirty="0" smtClean="0"/>
                        <a:t>7,241</a:t>
                      </a:r>
                      <a:endParaRPr lang="pt-BR" sz="1400" dirty="0"/>
                    </a:p>
                  </a:txBody>
                  <a:tcPr anchor="ctr"/>
                </a:tc>
                <a:tc rowSpan="7">
                  <a:txBody>
                    <a:bodyPr/>
                    <a:lstStyle/>
                    <a:p>
                      <a:pPr algn="ctr"/>
                      <a:r>
                        <a:rPr lang="pt-BR" sz="1400" dirty="0" smtClean="0"/>
                        <a:t>12.2</a:t>
                      </a:r>
                      <a:endParaRPr lang="pt-BR" sz="1400" dirty="0"/>
                    </a:p>
                  </a:txBody>
                  <a:tcPr anchor="ctr"/>
                </a:tc>
              </a:tr>
              <a:tr h="383857">
                <a:tc vMerge="1">
                  <a:txBody>
                    <a:bodyPr/>
                    <a:lstStyle/>
                    <a:p>
                      <a:endParaRPr lang="pt-BR" sz="1400"/>
                    </a:p>
                  </a:txBody>
                  <a:tcPr/>
                </a:tc>
                <a:tc>
                  <a:txBody>
                    <a:bodyPr/>
                    <a:lstStyle/>
                    <a:p>
                      <a:pPr algn="ctr"/>
                      <a:r>
                        <a:rPr lang="pt-BR" sz="1400" dirty="0" smtClean="0"/>
                        <a:t>Água</a:t>
                      </a:r>
                      <a:r>
                        <a:rPr lang="pt-BR" sz="1400" baseline="0" dirty="0" smtClean="0"/>
                        <a:t> Limpa</a:t>
                      </a:r>
                      <a:endParaRPr lang="pt-BR" sz="1400" dirty="0"/>
                    </a:p>
                  </a:txBody>
                  <a:tcPr anchor="ctr"/>
                </a:tc>
                <a:tc>
                  <a:txBody>
                    <a:bodyPr/>
                    <a:lstStyle/>
                    <a:p>
                      <a:pPr algn="ctr"/>
                      <a:r>
                        <a:rPr lang="pt-BR" sz="1400" dirty="0" smtClean="0"/>
                        <a:t>Das mortes/MT</a:t>
                      </a:r>
                      <a:endParaRPr lang="pt-BR" sz="1400" dirty="0"/>
                    </a:p>
                  </a:txBody>
                  <a:tcPr anchor="ctr"/>
                </a:tc>
                <a:tc>
                  <a:txBody>
                    <a:bodyPr/>
                    <a:lstStyle/>
                    <a:p>
                      <a:pPr algn="ctr"/>
                      <a:r>
                        <a:rPr lang="pt-BR" sz="1400" dirty="0" smtClean="0"/>
                        <a:t>380</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vMerge="1">
                  <a:txBody>
                    <a:bodyPr/>
                    <a:lstStyle/>
                    <a:p>
                      <a:endParaRPr lang="pt-BR" sz="1400" dirty="0"/>
                    </a:p>
                  </a:txBody>
                  <a:tcPr/>
                </a:tc>
                <a:tc>
                  <a:txBody>
                    <a:bodyPr/>
                    <a:lstStyle/>
                    <a:p>
                      <a:pPr algn="ctr"/>
                      <a:r>
                        <a:rPr lang="pt-BR" sz="1400" dirty="0" smtClean="0"/>
                        <a:t>Comissário</a:t>
                      </a:r>
                      <a:endParaRPr lang="pt-BR" sz="1400" dirty="0"/>
                    </a:p>
                  </a:txBody>
                  <a:tcPr anchor="ctr"/>
                </a:tc>
                <a:tc>
                  <a:txBody>
                    <a:bodyPr/>
                    <a:lstStyle/>
                    <a:p>
                      <a:pPr algn="ctr"/>
                      <a:r>
                        <a:rPr lang="pt-BR" sz="1400" dirty="0" err="1" smtClean="0"/>
                        <a:t>Piquiri</a:t>
                      </a:r>
                      <a:r>
                        <a:rPr lang="pt-BR" sz="1400" dirty="0" smtClean="0"/>
                        <a:t>/PR</a:t>
                      </a:r>
                      <a:endParaRPr lang="pt-BR" sz="1400" dirty="0"/>
                    </a:p>
                  </a:txBody>
                  <a:tcPr anchor="ctr"/>
                </a:tc>
                <a:tc>
                  <a:txBody>
                    <a:bodyPr/>
                    <a:lstStyle/>
                    <a:p>
                      <a:pPr algn="ctr"/>
                      <a:r>
                        <a:rPr lang="pt-BR" sz="1400" dirty="0" smtClean="0"/>
                        <a:t>105</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vMerge="1">
                  <a:txBody>
                    <a:bodyPr/>
                    <a:lstStyle/>
                    <a:p>
                      <a:endParaRPr lang="pt-BR" sz="1400" dirty="0"/>
                    </a:p>
                  </a:txBody>
                  <a:tcPr/>
                </a:tc>
                <a:tc>
                  <a:txBody>
                    <a:bodyPr/>
                    <a:lstStyle/>
                    <a:p>
                      <a:pPr algn="ctr"/>
                      <a:r>
                        <a:rPr lang="pt-BR" sz="1400" dirty="0" smtClean="0"/>
                        <a:t>Foz </a:t>
                      </a:r>
                      <a:r>
                        <a:rPr lang="pt-BR" sz="1400" dirty="0" err="1" smtClean="0"/>
                        <a:t>Piquiri</a:t>
                      </a:r>
                      <a:endParaRPr lang="pt-BR" sz="1400" dirty="0"/>
                    </a:p>
                  </a:txBody>
                  <a:tcPr anchor="ctr"/>
                </a:tc>
                <a:tc>
                  <a:txBody>
                    <a:bodyPr/>
                    <a:lstStyle/>
                    <a:p>
                      <a:pPr algn="ctr"/>
                      <a:r>
                        <a:rPr lang="pt-BR" sz="1400" dirty="0" err="1" smtClean="0"/>
                        <a:t>Piquiri</a:t>
                      </a:r>
                      <a:r>
                        <a:rPr lang="pt-BR" sz="1400" dirty="0" smtClean="0"/>
                        <a:t>/PR</a:t>
                      </a:r>
                      <a:endParaRPr lang="pt-BR" sz="1400" dirty="0"/>
                    </a:p>
                  </a:txBody>
                  <a:tcPr anchor="ctr"/>
                </a:tc>
                <a:tc>
                  <a:txBody>
                    <a:bodyPr/>
                    <a:lstStyle/>
                    <a:p>
                      <a:pPr algn="ctr"/>
                      <a:r>
                        <a:rPr lang="pt-BR" sz="1400" dirty="0" smtClean="0"/>
                        <a:t>101</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vMerge="1">
                  <a:txBody>
                    <a:bodyPr/>
                    <a:lstStyle/>
                    <a:p>
                      <a:endParaRPr lang="pt-BR" sz="1400" dirty="0"/>
                    </a:p>
                  </a:txBody>
                  <a:tcPr/>
                </a:tc>
                <a:tc>
                  <a:txBody>
                    <a:bodyPr/>
                    <a:lstStyle/>
                    <a:p>
                      <a:pPr algn="ctr"/>
                      <a:r>
                        <a:rPr lang="pt-BR" sz="1400" dirty="0" smtClean="0"/>
                        <a:t>Telêmaco Borba</a:t>
                      </a:r>
                      <a:endParaRPr lang="pt-BR" sz="1400" dirty="0"/>
                    </a:p>
                  </a:txBody>
                  <a:tcPr anchor="ctr"/>
                </a:tc>
                <a:tc>
                  <a:txBody>
                    <a:bodyPr/>
                    <a:lstStyle/>
                    <a:p>
                      <a:pPr algn="ctr"/>
                      <a:r>
                        <a:rPr lang="pt-BR" sz="1400" dirty="0" err="1" smtClean="0"/>
                        <a:t>Tibagi</a:t>
                      </a:r>
                      <a:r>
                        <a:rPr lang="pt-BR" sz="1400" dirty="0" smtClean="0"/>
                        <a:t>/PR</a:t>
                      </a:r>
                      <a:endParaRPr lang="pt-BR" sz="1400" dirty="0"/>
                    </a:p>
                  </a:txBody>
                  <a:tcPr anchor="ctr"/>
                </a:tc>
                <a:tc>
                  <a:txBody>
                    <a:bodyPr/>
                    <a:lstStyle/>
                    <a:p>
                      <a:pPr algn="ctr"/>
                      <a:r>
                        <a:rPr lang="pt-BR" sz="1400" dirty="0" smtClean="0"/>
                        <a:t>109</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vMerge="1">
                  <a:txBody>
                    <a:bodyPr/>
                    <a:lstStyle/>
                    <a:p>
                      <a:endParaRPr lang="pt-BR" sz="1400" dirty="0"/>
                    </a:p>
                  </a:txBody>
                  <a:tcPr/>
                </a:tc>
                <a:tc>
                  <a:txBody>
                    <a:bodyPr/>
                    <a:lstStyle/>
                    <a:p>
                      <a:pPr algn="ctr"/>
                      <a:r>
                        <a:rPr lang="pt-BR" sz="1400" dirty="0" smtClean="0"/>
                        <a:t>Paranhos</a:t>
                      </a:r>
                      <a:endParaRPr lang="pt-BR" sz="1400" dirty="0"/>
                    </a:p>
                  </a:txBody>
                  <a:tcPr anchor="ctr"/>
                </a:tc>
                <a:tc>
                  <a:txBody>
                    <a:bodyPr/>
                    <a:lstStyle/>
                    <a:p>
                      <a:pPr algn="ctr"/>
                      <a:r>
                        <a:rPr lang="pt-BR" sz="1400" dirty="0" err="1" smtClean="0"/>
                        <a:t>Chopim</a:t>
                      </a:r>
                      <a:r>
                        <a:rPr lang="pt-BR" sz="1400" dirty="0" smtClean="0"/>
                        <a:t>/PR</a:t>
                      </a:r>
                      <a:endParaRPr lang="pt-BR" sz="1400" dirty="0"/>
                    </a:p>
                  </a:txBody>
                  <a:tcPr anchor="ctr"/>
                </a:tc>
                <a:tc>
                  <a:txBody>
                    <a:bodyPr/>
                    <a:lstStyle/>
                    <a:p>
                      <a:pPr algn="ctr"/>
                      <a:r>
                        <a:rPr lang="pt-BR" sz="1400" dirty="0" smtClean="0"/>
                        <a:t>63</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294371">
                <a:tc vMerge="1">
                  <a:txBody>
                    <a:bodyPr/>
                    <a:lstStyle/>
                    <a:p>
                      <a:endParaRPr lang="pt-BR" sz="1400" dirty="0"/>
                    </a:p>
                  </a:txBody>
                  <a:tcPr/>
                </a:tc>
                <a:tc>
                  <a:txBody>
                    <a:bodyPr/>
                    <a:lstStyle/>
                    <a:p>
                      <a:pPr algn="ctr"/>
                      <a:r>
                        <a:rPr lang="pt-BR" sz="1400" dirty="0" smtClean="0"/>
                        <a:t>Tabajara</a:t>
                      </a:r>
                      <a:endParaRPr lang="pt-BR" sz="1400" dirty="0"/>
                    </a:p>
                  </a:txBody>
                  <a:tcPr anchor="ctr"/>
                </a:tc>
                <a:tc>
                  <a:txBody>
                    <a:bodyPr/>
                    <a:lstStyle/>
                    <a:p>
                      <a:pPr algn="ctr"/>
                      <a:r>
                        <a:rPr lang="pt-BR" sz="1400" dirty="0" err="1" smtClean="0"/>
                        <a:t>Ji-Paraná</a:t>
                      </a:r>
                      <a:r>
                        <a:rPr lang="pt-BR" sz="1400" dirty="0" smtClean="0"/>
                        <a:t>/RO</a:t>
                      </a:r>
                      <a:endParaRPr lang="pt-BR" sz="1400" dirty="0"/>
                    </a:p>
                  </a:txBody>
                  <a:tcPr anchor="ctr"/>
                </a:tc>
                <a:tc>
                  <a:txBody>
                    <a:bodyPr/>
                    <a:lstStyle/>
                    <a:p>
                      <a:pPr algn="ctr"/>
                      <a:r>
                        <a:rPr lang="pt-BR" sz="1400" dirty="0" smtClean="0"/>
                        <a:t>350</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bl>
          </a:graphicData>
        </a:graphic>
      </p:graphicFrame>
      <p:sp>
        <p:nvSpPr>
          <p:cNvPr id="5" name="TextBox 4"/>
          <p:cNvSpPr txBox="1"/>
          <p:nvPr/>
        </p:nvSpPr>
        <p:spPr>
          <a:xfrm>
            <a:off x="264160" y="6451600"/>
            <a:ext cx="5933440" cy="246221"/>
          </a:xfrm>
          <a:prstGeom prst="rect">
            <a:avLst/>
          </a:prstGeom>
          <a:noFill/>
        </p:spPr>
        <p:txBody>
          <a:bodyPr wrap="square" rtlCol="0">
            <a:spAutoFit/>
          </a:bodyPr>
          <a:lstStyle/>
          <a:p>
            <a:r>
              <a:rPr lang="pt-BR" sz="1000" dirty="0" smtClean="0">
                <a:latin typeface="+mn-lt"/>
              </a:rPr>
              <a:t>Source: </a:t>
            </a:r>
            <a:r>
              <a:rPr lang="pt-BR" sz="1000" dirty="0" err="1" smtClean="0">
                <a:latin typeface="+mn-lt"/>
              </a:rPr>
              <a:t>Ministry</a:t>
            </a:r>
            <a:r>
              <a:rPr lang="pt-BR" sz="1000" dirty="0" smtClean="0">
                <a:latin typeface="+mn-lt"/>
              </a:rPr>
              <a:t> </a:t>
            </a:r>
            <a:r>
              <a:rPr lang="pt-BR" sz="1000" dirty="0" err="1" smtClean="0">
                <a:latin typeface="+mn-lt"/>
              </a:rPr>
              <a:t>of</a:t>
            </a:r>
            <a:r>
              <a:rPr lang="pt-BR" sz="1000" dirty="0" smtClean="0">
                <a:latin typeface="+mn-lt"/>
              </a:rPr>
              <a:t> </a:t>
            </a:r>
            <a:r>
              <a:rPr lang="pt-BR" sz="1000" dirty="0" err="1" smtClean="0">
                <a:latin typeface="+mn-lt"/>
              </a:rPr>
              <a:t>Finance</a:t>
            </a:r>
            <a:endParaRPr lang="pt-BR" sz="10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47686" y="1566863"/>
          <a:ext cx="8167688" cy="4698877"/>
        </p:xfrm>
        <a:graphic>
          <a:graphicData uri="http://schemas.openxmlformats.org/drawingml/2006/table">
            <a:tbl>
              <a:tblPr firstRow="1" bandRow="1">
                <a:tableStyleId>{5C22544A-7EE6-4342-B048-85BDC9FD1C3A}</a:tableStyleId>
              </a:tblPr>
              <a:tblGrid>
                <a:gridCol w="822773"/>
                <a:gridCol w="1610866"/>
                <a:gridCol w="1524000"/>
                <a:gridCol w="952500"/>
                <a:gridCol w="1238250"/>
                <a:gridCol w="2019299"/>
              </a:tblGrid>
              <a:tr h="719137">
                <a:tc>
                  <a:txBody>
                    <a:bodyPr/>
                    <a:lstStyle/>
                    <a:p>
                      <a:pPr algn="ctr"/>
                      <a:r>
                        <a:rPr lang="en-US" sz="1400" noProof="0" dirty="0" smtClean="0"/>
                        <a:t>Auction</a:t>
                      </a:r>
                      <a:endParaRPr lang="en-US" sz="1400" noProof="0" dirty="0"/>
                    </a:p>
                  </a:txBody>
                  <a:tcPr anchor="ctr"/>
                </a:tc>
                <a:tc>
                  <a:txBody>
                    <a:bodyPr/>
                    <a:lstStyle/>
                    <a:p>
                      <a:pPr algn="ctr"/>
                      <a:r>
                        <a:rPr lang="en-US" sz="1400" noProof="0" smtClean="0"/>
                        <a:t>Hydropower</a:t>
                      </a:r>
                      <a:r>
                        <a:rPr lang="en-US" sz="1400" baseline="0" noProof="0" smtClean="0"/>
                        <a:t> plant</a:t>
                      </a:r>
                      <a:endParaRPr lang="en-US" sz="1400" noProof="0"/>
                    </a:p>
                  </a:txBody>
                  <a:tcPr anchor="ctr"/>
                </a:tc>
                <a:tc>
                  <a:txBody>
                    <a:bodyPr/>
                    <a:lstStyle/>
                    <a:p>
                      <a:pPr algn="ctr"/>
                      <a:r>
                        <a:rPr lang="en-US" sz="1400" noProof="0" smtClean="0"/>
                        <a:t>River/State</a:t>
                      </a:r>
                      <a:endParaRPr lang="en-US" sz="1400" noProof="0"/>
                    </a:p>
                  </a:txBody>
                  <a:tcPr anchor="ctr"/>
                </a:tc>
                <a:tc>
                  <a:txBody>
                    <a:bodyPr/>
                    <a:lstStyle/>
                    <a:p>
                      <a:pPr algn="ctr"/>
                      <a:r>
                        <a:rPr lang="en-US" sz="1400" noProof="0" dirty="0" smtClean="0"/>
                        <a:t>Capacity (MW)</a:t>
                      </a:r>
                      <a:endParaRPr lang="en-US" sz="1400" noProof="0" dirty="0"/>
                    </a:p>
                  </a:txBody>
                  <a:tcPr anchor="ctr"/>
                </a:tc>
                <a:tc>
                  <a:txBody>
                    <a:bodyPr/>
                    <a:lstStyle/>
                    <a:p>
                      <a:pPr algn="ctr"/>
                      <a:r>
                        <a:rPr lang="en-US" sz="1400" noProof="0" smtClean="0"/>
                        <a:t>Total Capacity</a:t>
                      </a:r>
                      <a:endParaRPr lang="en-US" sz="1400" noProof="0"/>
                    </a:p>
                  </a:txBody>
                  <a:tcPr anchor="ctr"/>
                </a:tc>
                <a:tc>
                  <a:txBody>
                    <a:bodyPr/>
                    <a:lstStyle/>
                    <a:p>
                      <a:pPr algn="ctr"/>
                      <a:r>
                        <a:rPr lang="en-US" sz="1400" noProof="0" dirty="0" smtClean="0"/>
                        <a:t>Estimated Investments</a:t>
                      </a:r>
                      <a:r>
                        <a:rPr lang="en-US" sz="1400" baseline="0" noProof="0" dirty="0" smtClean="0"/>
                        <a:t> (US$ billion) - Dec/2012</a:t>
                      </a:r>
                      <a:endParaRPr lang="en-US" sz="1400" noProof="0" dirty="0"/>
                    </a:p>
                  </a:txBody>
                  <a:tcPr anchor="ctr"/>
                </a:tc>
              </a:tr>
              <a:tr h="331645">
                <a:tc rowSpan="3">
                  <a:txBody>
                    <a:bodyPr/>
                    <a:lstStyle/>
                    <a:p>
                      <a:pPr algn="ctr"/>
                      <a:r>
                        <a:rPr lang="en-US" sz="1400" b="1" noProof="0" dirty="0" smtClean="0"/>
                        <a:t>2015</a:t>
                      </a:r>
                      <a:endParaRPr lang="en-US" sz="1400" b="1" noProof="0" dirty="0"/>
                    </a:p>
                  </a:txBody>
                  <a:tcPr anchor="ctr"/>
                </a:tc>
                <a:tc>
                  <a:txBody>
                    <a:bodyPr/>
                    <a:lstStyle/>
                    <a:p>
                      <a:pPr algn="ctr"/>
                      <a:r>
                        <a:rPr lang="en-US" sz="1400" noProof="0" dirty="0" err="1" smtClean="0"/>
                        <a:t>Jatobá</a:t>
                      </a:r>
                      <a:endParaRPr lang="en-US" sz="1400" noProof="0" dirty="0"/>
                    </a:p>
                  </a:txBody>
                  <a:tcPr anchor="ctr"/>
                </a:tc>
                <a:tc>
                  <a:txBody>
                    <a:bodyPr/>
                    <a:lstStyle/>
                    <a:p>
                      <a:pPr algn="ctr"/>
                      <a:r>
                        <a:rPr lang="pt-BR" sz="1400" kern="1200" dirty="0" smtClean="0">
                          <a:solidFill>
                            <a:schemeClr val="dk1"/>
                          </a:solidFill>
                          <a:latin typeface="+mn-lt"/>
                          <a:ea typeface="+mn-ea"/>
                          <a:cs typeface="+mn-cs"/>
                        </a:rPr>
                        <a:t>Tapajós/PA</a:t>
                      </a:r>
                    </a:p>
                  </a:txBody>
                  <a:tcPr anchor="ctr"/>
                </a:tc>
                <a:tc>
                  <a:txBody>
                    <a:bodyPr/>
                    <a:lstStyle/>
                    <a:p>
                      <a:pPr algn="ctr"/>
                      <a:r>
                        <a:rPr lang="en-US" sz="1400" noProof="0" dirty="0" smtClean="0"/>
                        <a:t>2,336</a:t>
                      </a:r>
                      <a:endParaRPr lang="en-US" sz="1400" noProof="0" dirty="0"/>
                    </a:p>
                  </a:txBody>
                  <a:tcPr anchor="ctr"/>
                </a:tc>
                <a:tc rowSpan="3">
                  <a:txBody>
                    <a:bodyPr/>
                    <a:lstStyle/>
                    <a:p>
                      <a:pPr algn="ctr"/>
                      <a:r>
                        <a:rPr lang="en-US" sz="1400" noProof="0" dirty="0" smtClean="0"/>
                        <a:t>3,249</a:t>
                      </a:r>
                      <a:endParaRPr lang="en-US" sz="1400" noProof="0" dirty="0"/>
                    </a:p>
                  </a:txBody>
                  <a:tcPr anchor="ctr"/>
                </a:tc>
                <a:tc rowSpan="3">
                  <a:txBody>
                    <a:bodyPr/>
                    <a:lstStyle/>
                    <a:p>
                      <a:pPr algn="ctr"/>
                      <a:r>
                        <a:rPr lang="en-US" sz="1400" noProof="0" dirty="0" smtClean="0"/>
                        <a:t>6.2</a:t>
                      </a:r>
                      <a:endParaRPr lang="en-US" sz="1400" noProof="0" dirty="0"/>
                    </a:p>
                  </a:txBody>
                  <a:tcPr anchor="ctr"/>
                </a:tc>
              </a:tr>
              <a:tr h="331645">
                <a:tc vMerge="1">
                  <a:txBody>
                    <a:bodyPr/>
                    <a:lstStyle/>
                    <a:p>
                      <a:endParaRPr lang="pt-BR" dirty="0"/>
                    </a:p>
                  </a:txBody>
                  <a:tcPr/>
                </a:tc>
                <a:tc>
                  <a:txBody>
                    <a:bodyPr/>
                    <a:lstStyle/>
                    <a:p>
                      <a:pPr algn="ctr"/>
                      <a:r>
                        <a:rPr lang="pt-BR" sz="1400" dirty="0" smtClean="0"/>
                        <a:t>Castanheira</a:t>
                      </a:r>
                      <a:endParaRPr lang="pt-BR" sz="1400" dirty="0"/>
                    </a:p>
                  </a:txBody>
                  <a:tcPr anchor="ctr"/>
                </a:tc>
                <a:tc>
                  <a:txBody>
                    <a:bodyPr/>
                    <a:lstStyle/>
                    <a:p>
                      <a:pPr algn="ctr"/>
                      <a:r>
                        <a:rPr lang="pt-BR" sz="1400" kern="1200" dirty="0" smtClean="0">
                          <a:solidFill>
                            <a:schemeClr val="dk1"/>
                          </a:solidFill>
                          <a:latin typeface="+mn-lt"/>
                          <a:ea typeface="+mn-ea"/>
                          <a:cs typeface="+mn-cs"/>
                        </a:rPr>
                        <a:t>Arinos/MT</a:t>
                      </a:r>
                    </a:p>
                  </a:txBody>
                  <a:tcPr anchor="ctr"/>
                </a:tc>
                <a:tc>
                  <a:txBody>
                    <a:bodyPr/>
                    <a:lstStyle/>
                    <a:p>
                      <a:pPr algn="ctr"/>
                      <a:r>
                        <a:rPr lang="pt-BR" sz="1400" dirty="0" smtClean="0"/>
                        <a:t>192</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vMerge="1">
                  <a:txBody>
                    <a:bodyPr/>
                    <a:lstStyle/>
                    <a:p>
                      <a:endParaRPr lang="pt-BR" sz="1400" dirty="0"/>
                    </a:p>
                  </a:txBody>
                  <a:tcPr/>
                </a:tc>
                <a:tc>
                  <a:txBody>
                    <a:bodyPr/>
                    <a:lstStyle/>
                    <a:p>
                      <a:pPr algn="ctr"/>
                      <a:r>
                        <a:rPr lang="pt-BR" sz="1400" dirty="0" err="1" smtClean="0"/>
                        <a:t>Itapiranga</a:t>
                      </a:r>
                      <a:endParaRPr lang="pt-BR" sz="1400" dirty="0"/>
                    </a:p>
                  </a:txBody>
                  <a:tcPr anchor="ctr"/>
                </a:tc>
                <a:tc>
                  <a:txBody>
                    <a:bodyPr/>
                    <a:lstStyle/>
                    <a:p>
                      <a:pPr algn="ctr"/>
                      <a:r>
                        <a:rPr lang="pt-BR" sz="1400" kern="1200" dirty="0" smtClean="0">
                          <a:solidFill>
                            <a:schemeClr val="dk1"/>
                          </a:solidFill>
                          <a:latin typeface="+mn-lt"/>
                          <a:ea typeface="+mn-ea"/>
                          <a:cs typeface="+mn-cs"/>
                        </a:rPr>
                        <a:t>Uruguai/SC-RS</a:t>
                      </a:r>
                    </a:p>
                  </a:txBody>
                  <a:tcPr anchor="ctr"/>
                </a:tc>
                <a:tc>
                  <a:txBody>
                    <a:bodyPr/>
                    <a:lstStyle/>
                    <a:p>
                      <a:pPr algn="ctr"/>
                      <a:r>
                        <a:rPr lang="pt-BR" sz="1400" dirty="0" smtClean="0"/>
                        <a:t>721</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rowSpan="2">
                  <a:txBody>
                    <a:bodyPr/>
                    <a:lstStyle/>
                    <a:p>
                      <a:pPr algn="ctr"/>
                      <a:r>
                        <a:rPr lang="pt-BR" sz="1400" b="1" dirty="0" smtClean="0"/>
                        <a:t>2016</a:t>
                      </a:r>
                      <a:endParaRPr lang="pt-BR" sz="1400" b="1" dirty="0"/>
                    </a:p>
                  </a:txBody>
                  <a:tcPr anchor="ctr"/>
                </a:tc>
                <a:tc>
                  <a:txBody>
                    <a:bodyPr/>
                    <a:lstStyle/>
                    <a:p>
                      <a:pPr algn="ctr"/>
                      <a:r>
                        <a:rPr lang="pt-BR" sz="1400" dirty="0" err="1" smtClean="0"/>
                        <a:t>Torixoréu</a:t>
                      </a:r>
                      <a:endParaRPr lang="pt-BR" sz="1400" dirty="0"/>
                    </a:p>
                  </a:txBody>
                  <a:tcPr anchor="ctr"/>
                </a:tc>
                <a:tc>
                  <a:txBody>
                    <a:bodyPr/>
                    <a:lstStyle/>
                    <a:p>
                      <a:pPr algn="ctr"/>
                      <a:r>
                        <a:rPr lang="pt-BR" sz="1400" dirty="0" smtClean="0"/>
                        <a:t>Araguaia/GO-MT</a:t>
                      </a:r>
                      <a:endParaRPr lang="pt-BR" sz="1400" dirty="0"/>
                    </a:p>
                  </a:txBody>
                  <a:tcPr anchor="ctr"/>
                </a:tc>
                <a:tc>
                  <a:txBody>
                    <a:bodyPr/>
                    <a:lstStyle/>
                    <a:p>
                      <a:pPr algn="ctr"/>
                      <a:r>
                        <a:rPr lang="pt-BR" sz="1400" dirty="0" smtClean="0"/>
                        <a:t>408</a:t>
                      </a:r>
                      <a:endParaRPr lang="pt-BR" sz="1400" dirty="0"/>
                    </a:p>
                  </a:txBody>
                  <a:tcPr anchor="ctr"/>
                </a:tc>
                <a:tc rowSpan="2">
                  <a:txBody>
                    <a:bodyPr/>
                    <a:lstStyle/>
                    <a:p>
                      <a:pPr algn="ctr"/>
                      <a:r>
                        <a:rPr lang="pt-BR" sz="1400" smtClean="0"/>
                        <a:t>1,117</a:t>
                      </a:r>
                      <a:endParaRPr lang="pt-BR" sz="1400" dirty="0"/>
                    </a:p>
                  </a:txBody>
                  <a:tcPr anchor="ctr"/>
                </a:tc>
                <a:tc rowSpan="2">
                  <a:txBody>
                    <a:bodyPr/>
                    <a:lstStyle/>
                    <a:p>
                      <a:pPr algn="ctr"/>
                      <a:r>
                        <a:rPr lang="pt-BR" sz="1400" smtClean="0"/>
                        <a:t>2.7</a:t>
                      </a:r>
                      <a:endParaRPr lang="pt-BR" sz="1400" dirty="0"/>
                    </a:p>
                  </a:txBody>
                  <a:tcPr anchor="ctr"/>
                </a:tc>
              </a:tr>
              <a:tr h="331645">
                <a:tc vMerge="1">
                  <a:txBody>
                    <a:bodyPr/>
                    <a:lstStyle/>
                    <a:p>
                      <a:endParaRPr lang="pt-BR" sz="1400"/>
                    </a:p>
                  </a:txBody>
                  <a:tcPr/>
                </a:tc>
                <a:tc>
                  <a:txBody>
                    <a:bodyPr/>
                    <a:lstStyle/>
                    <a:p>
                      <a:pPr algn="ctr"/>
                      <a:r>
                        <a:rPr lang="pt-BR" sz="1400" dirty="0" smtClean="0"/>
                        <a:t>Bem Querer</a:t>
                      </a:r>
                      <a:endParaRPr lang="pt-BR" sz="1400" dirty="0"/>
                    </a:p>
                  </a:txBody>
                  <a:tcPr anchor="ctr"/>
                </a:tc>
                <a:tc>
                  <a:txBody>
                    <a:bodyPr/>
                    <a:lstStyle/>
                    <a:p>
                      <a:pPr algn="ctr"/>
                      <a:r>
                        <a:rPr lang="pt-BR" sz="1400" dirty="0" smtClean="0"/>
                        <a:t>Branco/RR</a:t>
                      </a:r>
                      <a:endParaRPr lang="pt-BR" sz="1400" dirty="0"/>
                    </a:p>
                  </a:txBody>
                  <a:tcPr anchor="ctr"/>
                </a:tc>
                <a:tc>
                  <a:txBody>
                    <a:bodyPr/>
                    <a:lstStyle/>
                    <a:p>
                      <a:pPr algn="ctr"/>
                      <a:r>
                        <a:rPr lang="pt-BR" sz="1400" dirty="0" smtClean="0"/>
                        <a:t>709</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rowSpan="6">
                  <a:txBody>
                    <a:bodyPr/>
                    <a:lstStyle/>
                    <a:p>
                      <a:pPr algn="ctr"/>
                      <a:r>
                        <a:rPr lang="pt-BR" sz="1400" b="1" dirty="0" smtClean="0"/>
                        <a:t>2017</a:t>
                      </a:r>
                      <a:endParaRPr lang="pt-BR" sz="1400" b="1" dirty="0"/>
                    </a:p>
                  </a:txBody>
                  <a:tcPr anchor="ctr"/>
                </a:tc>
                <a:tc>
                  <a:txBody>
                    <a:bodyPr/>
                    <a:lstStyle/>
                    <a:p>
                      <a:pPr algn="ctr"/>
                      <a:r>
                        <a:rPr lang="pt-BR" sz="1400" dirty="0" smtClean="0"/>
                        <a:t>Riacho Seco</a:t>
                      </a:r>
                      <a:endParaRPr lang="pt-BR" sz="1400" dirty="0"/>
                    </a:p>
                  </a:txBody>
                  <a:tcPr anchor="ctr"/>
                </a:tc>
                <a:tc>
                  <a:txBody>
                    <a:bodyPr/>
                    <a:lstStyle/>
                    <a:p>
                      <a:pPr algn="ctr"/>
                      <a:r>
                        <a:rPr lang="en-US" sz="1400" noProof="0" dirty="0" smtClean="0"/>
                        <a:t>S. Francisco/PE-BA</a:t>
                      </a:r>
                      <a:endParaRPr lang="en-US" sz="1400" noProof="0" dirty="0"/>
                    </a:p>
                  </a:txBody>
                  <a:tcPr anchor="ctr"/>
                </a:tc>
                <a:tc>
                  <a:txBody>
                    <a:bodyPr/>
                    <a:lstStyle/>
                    <a:p>
                      <a:pPr algn="ctr"/>
                      <a:r>
                        <a:rPr lang="pt-BR" sz="1400" dirty="0" smtClean="0"/>
                        <a:t>276</a:t>
                      </a:r>
                      <a:endParaRPr lang="pt-BR" sz="1400" dirty="0"/>
                    </a:p>
                  </a:txBody>
                  <a:tcPr anchor="ctr"/>
                </a:tc>
                <a:tc rowSpan="6">
                  <a:txBody>
                    <a:bodyPr/>
                    <a:lstStyle/>
                    <a:p>
                      <a:pPr algn="ctr"/>
                      <a:r>
                        <a:rPr lang="pt-BR" sz="1400" dirty="0" smtClean="0"/>
                        <a:t>8,407</a:t>
                      </a:r>
                      <a:endParaRPr lang="pt-BR" sz="1400" dirty="0"/>
                    </a:p>
                  </a:txBody>
                  <a:tcPr anchor="ctr"/>
                </a:tc>
                <a:tc rowSpan="6">
                  <a:txBody>
                    <a:bodyPr/>
                    <a:lstStyle/>
                    <a:p>
                      <a:pPr algn="ctr"/>
                      <a:r>
                        <a:rPr lang="pt-BR" sz="1400" dirty="0" smtClean="0"/>
                        <a:t>15.8</a:t>
                      </a:r>
                      <a:endParaRPr lang="pt-BR" sz="1400" dirty="0"/>
                    </a:p>
                  </a:txBody>
                  <a:tcPr anchor="ctr"/>
                </a:tc>
              </a:tr>
              <a:tr h="331645">
                <a:tc vMerge="1">
                  <a:txBody>
                    <a:bodyPr/>
                    <a:lstStyle/>
                    <a:p>
                      <a:endParaRPr lang="pt-BR" sz="1400" dirty="0"/>
                    </a:p>
                  </a:txBody>
                  <a:tcPr anchor="ctr"/>
                </a:tc>
                <a:tc>
                  <a:txBody>
                    <a:bodyPr/>
                    <a:lstStyle/>
                    <a:p>
                      <a:pPr algn="ctr"/>
                      <a:r>
                        <a:rPr lang="pt-BR" sz="1400" dirty="0" smtClean="0"/>
                        <a:t>Salto Augusto</a:t>
                      </a:r>
                      <a:r>
                        <a:rPr lang="pt-BR" sz="1400" baseline="0" dirty="0" smtClean="0"/>
                        <a:t> Baixo</a:t>
                      </a:r>
                      <a:endParaRPr lang="pt-BR" sz="1400" dirty="0"/>
                    </a:p>
                  </a:txBody>
                  <a:tcPr anchor="ctr"/>
                </a:tc>
                <a:tc>
                  <a:txBody>
                    <a:bodyPr/>
                    <a:lstStyle/>
                    <a:p>
                      <a:pPr algn="ctr"/>
                      <a:r>
                        <a:rPr lang="pt-BR" sz="1400" dirty="0" err="1" smtClean="0"/>
                        <a:t>Juruena</a:t>
                      </a:r>
                      <a:r>
                        <a:rPr lang="pt-BR" sz="1400" dirty="0" smtClean="0"/>
                        <a:t>/MT-AM</a:t>
                      </a:r>
                      <a:endParaRPr lang="pt-BR" sz="1400" dirty="0"/>
                    </a:p>
                  </a:txBody>
                  <a:tcPr anchor="ctr"/>
                </a:tc>
                <a:tc>
                  <a:txBody>
                    <a:bodyPr/>
                    <a:lstStyle/>
                    <a:p>
                      <a:pPr algn="ctr"/>
                      <a:r>
                        <a:rPr lang="pt-BR" sz="1400" dirty="0" smtClean="0"/>
                        <a:t>1,461</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vMerge="1">
                  <a:txBody>
                    <a:bodyPr/>
                    <a:lstStyle/>
                    <a:p>
                      <a:endParaRPr lang="pt-BR" sz="1400" dirty="0"/>
                    </a:p>
                  </a:txBody>
                  <a:tcPr anchor="ctr"/>
                </a:tc>
                <a:tc>
                  <a:txBody>
                    <a:bodyPr/>
                    <a:lstStyle/>
                    <a:p>
                      <a:pPr algn="ctr"/>
                      <a:r>
                        <a:rPr lang="pt-BR" sz="1400" dirty="0" smtClean="0"/>
                        <a:t>S. Simão Alto</a:t>
                      </a:r>
                      <a:endParaRPr lang="pt-B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t>Juruena</a:t>
                      </a:r>
                      <a:r>
                        <a:rPr lang="pt-BR" sz="1400" dirty="0" smtClean="0"/>
                        <a:t>/MT-AM</a:t>
                      </a:r>
                    </a:p>
                  </a:txBody>
                  <a:tcPr anchor="ctr"/>
                </a:tc>
                <a:tc>
                  <a:txBody>
                    <a:bodyPr/>
                    <a:lstStyle/>
                    <a:p>
                      <a:pPr algn="ctr"/>
                      <a:r>
                        <a:rPr lang="pt-BR" sz="1400" dirty="0" smtClean="0"/>
                        <a:t>3,509</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vMerge="1">
                  <a:txBody>
                    <a:bodyPr/>
                    <a:lstStyle/>
                    <a:p>
                      <a:endParaRPr lang="pt-BR" sz="1400" dirty="0"/>
                    </a:p>
                  </a:txBody>
                  <a:tcPr anchor="ctr"/>
                </a:tc>
                <a:tc>
                  <a:txBody>
                    <a:bodyPr/>
                    <a:lstStyle/>
                    <a:p>
                      <a:pPr algn="ctr"/>
                      <a:r>
                        <a:rPr lang="pt-BR" sz="1400" dirty="0" smtClean="0"/>
                        <a:t>Pompeu</a:t>
                      </a:r>
                      <a:endParaRPr lang="pt-BR" sz="1400" dirty="0"/>
                    </a:p>
                  </a:txBody>
                  <a:tcPr anchor="ctr"/>
                </a:tc>
                <a:tc>
                  <a:txBody>
                    <a:bodyPr/>
                    <a:lstStyle/>
                    <a:p>
                      <a:pPr algn="ctr"/>
                      <a:r>
                        <a:rPr lang="pt-BR" sz="1400" dirty="0" smtClean="0"/>
                        <a:t>S. Francisco/MG</a:t>
                      </a:r>
                      <a:endParaRPr lang="pt-BR" sz="1400" dirty="0"/>
                    </a:p>
                  </a:txBody>
                  <a:tcPr anchor="ctr"/>
                </a:tc>
                <a:tc>
                  <a:txBody>
                    <a:bodyPr/>
                    <a:lstStyle/>
                    <a:p>
                      <a:pPr algn="ctr"/>
                      <a:r>
                        <a:rPr lang="pt-BR" sz="1400" dirty="0" smtClean="0"/>
                        <a:t>209</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vMerge="1">
                  <a:txBody>
                    <a:bodyPr/>
                    <a:lstStyle/>
                    <a:p>
                      <a:endParaRPr lang="pt-BR" sz="1400" dirty="0"/>
                    </a:p>
                  </a:txBody>
                  <a:tcPr anchor="ctr"/>
                </a:tc>
                <a:tc>
                  <a:txBody>
                    <a:bodyPr/>
                    <a:lstStyle/>
                    <a:p>
                      <a:pPr algn="ctr"/>
                      <a:r>
                        <a:rPr lang="pt-BR" sz="1400" dirty="0" smtClean="0"/>
                        <a:t>Marabá</a:t>
                      </a:r>
                      <a:endParaRPr lang="pt-BR" sz="1400" dirty="0"/>
                    </a:p>
                  </a:txBody>
                  <a:tcPr anchor="ctr"/>
                </a:tc>
                <a:tc>
                  <a:txBody>
                    <a:bodyPr/>
                    <a:lstStyle/>
                    <a:p>
                      <a:pPr algn="ctr"/>
                      <a:r>
                        <a:rPr lang="pt-BR" sz="1400" dirty="0" smtClean="0"/>
                        <a:t>Tocantins/</a:t>
                      </a:r>
                      <a:r>
                        <a:rPr lang="pt-BR" sz="1400" dirty="0" err="1" smtClean="0"/>
                        <a:t>PA-MA</a:t>
                      </a:r>
                      <a:endParaRPr lang="pt-BR" sz="1400" dirty="0"/>
                    </a:p>
                  </a:txBody>
                  <a:tcPr anchor="ctr"/>
                </a:tc>
                <a:tc>
                  <a:txBody>
                    <a:bodyPr/>
                    <a:lstStyle/>
                    <a:p>
                      <a:pPr algn="ctr"/>
                      <a:r>
                        <a:rPr lang="pt-BR" sz="1400" dirty="0" smtClean="0"/>
                        <a:t>2,160</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vMerge="1">
                  <a:txBody>
                    <a:bodyPr/>
                    <a:lstStyle/>
                    <a:p>
                      <a:endParaRPr lang="pt-BR" sz="1400" dirty="0"/>
                    </a:p>
                  </a:txBody>
                  <a:tcPr anchor="ctr"/>
                </a:tc>
                <a:tc>
                  <a:txBody>
                    <a:bodyPr/>
                    <a:lstStyle/>
                    <a:p>
                      <a:pPr algn="ctr"/>
                      <a:r>
                        <a:rPr lang="pt-BR" sz="1400" dirty="0" smtClean="0"/>
                        <a:t>Prainha</a:t>
                      </a:r>
                      <a:endParaRPr lang="pt-BR" sz="1400" dirty="0"/>
                    </a:p>
                  </a:txBody>
                  <a:tcPr anchor="ctr"/>
                </a:tc>
                <a:tc>
                  <a:txBody>
                    <a:bodyPr/>
                    <a:lstStyle/>
                    <a:p>
                      <a:pPr algn="ctr"/>
                      <a:r>
                        <a:rPr lang="pt-BR" sz="1400" dirty="0" err="1" smtClean="0"/>
                        <a:t>Aripuanã</a:t>
                      </a:r>
                      <a:r>
                        <a:rPr lang="pt-BR" sz="1400" dirty="0" smtClean="0"/>
                        <a:t>/AM</a:t>
                      </a:r>
                      <a:endParaRPr lang="pt-BR" sz="1400" dirty="0"/>
                    </a:p>
                  </a:txBody>
                  <a:tcPr anchor="ctr"/>
                </a:tc>
                <a:tc>
                  <a:txBody>
                    <a:bodyPr/>
                    <a:lstStyle/>
                    <a:p>
                      <a:pPr algn="ctr"/>
                      <a:r>
                        <a:rPr lang="pt-BR" sz="1400" dirty="0" smtClean="0"/>
                        <a:t>792</a:t>
                      </a:r>
                      <a:endParaRPr lang="pt-BR" sz="1400" dirty="0"/>
                    </a:p>
                  </a:txBody>
                  <a:tcPr anchor="ctr"/>
                </a:tc>
                <a:tc vMerge="1">
                  <a:txBody>
                    <a:bodyPr/>
                    <a:lstStyle/>
                    <a:p>
                      <a:pPr algn="ctr"/>
                      <a:endParaRPr lang="pt-BR" sz="1400" dirty="0"/>
                    </a:p>
                  </a:txBody>
                  <a:tcPr anchor="ctr"/>
                </a:tc>
                <a:tc vMerge="1">
                  <a:txBody>
                    <a:bodyPr/>
                    <a:lstStyle/>
                    <a:p>
                      <a:pPr algn="ctr"/>
                      <a:endParaRPr lang="pt-BR" sz="1400" dirty="0"/>
                    </a:p>
                  </a:txBody>
                  <a:tcPr anchor="ctr"/>
                </a:tc>
              </a:tr>
              <a:tr h="331645">
                <a:tc gridSpan="4">
                  <a:txBody>
                    <a:bodyPr/>
                    <a:lstStyle/>
                    <a:p>
                      <a:pPr algn="ctr"/>
                      <a:r>
                        <a:rPr lang="pt-BR" sz="1400" b="1" dirty="0" smtClean="0"/>
                        <a:t>Total</a:t>
                      </a:r>
                      <a:endParaRPr lang="pt-BR" sz="1400" b="1" dirty="0"/>
                    </a:p>
                  </a:txBody>
                  <a:tcPr anchor="ctr"/>
                </a:tc>
                <a:tc hMerge="1">
                  <a:txBody>
                    <a:bodyPr/>
                    <a:lstStyle/>
                    <a:p>
                      <a:pPr algn="ctr"/>
                      <a:endParaRPr lang="pt-BR" sz="1400" dirty="0"/>
                    </a:p>
                  </a:txBody>
                  <a:tcPr anchor="ctr"/>
                </a:tc>
                <a:tc hMerge="1">
                  <a:txBody>
                    <a:bodyPr/>
                    <a:lstStyle/>
                    <a:p>
                      <a:pPr algn="ctr"/>
                      <a:endParaRPr lang="pt-BR" sz="1400" dirty="0"/>
                    </a:p>
                  </a:txBody>
                  <a:tcPr anchor="ctr"/>
                </a:tc>
                <a:tc hMerge="1">
                  <a:txBody>
                    <a:bodyPr/>
                    <a:lstStyle/>
                    <a:p>
                      <a:pPr algn="ctr"/>
                      <a:endParaRPr lang="pt-BR" sz="1400" dirty="0"/>
                    </a:p>
                  </a:txBody>
                  <a:tcPr anchor="ctr"/>
                </a:tc>
                <a:tc>
                  <a:txBody>
                    <a:bodyPr/>
                    <a:lstStyle/>
                    <a:p>
                      <a:pPr algn="ctr"/>
                      <a:r>
                        <a:rPr lang="pt-BR" sz="1400" b="1" dirty="0" smtClean="0"/>
                        <a:t>21,421</a:t>
                      </a:r>
                      <a:endParaRPr lang="pt-BR" sz="1400" b="1" dirty="0"/>
                    </a:p>
                  </a:txBody>
                  <a:tcPr anchor="ctr"/>
                </a:tc>
                <a:tc>
                  <a:txBody>
                    <a:bodyPr/>
                    <a:lstStyle/>
                    <a:p>
                      <a:pPr algn="ctr"/>
                      <a:r>
                        <a:rPr lang="pt-BR" sz="1400" b="1" dirty="0" smtClean="0"/>
                        <a:t>40</a:t>
                      </a:r>
                      <a:endParaRPr lang="pt-BR" sz="1400" b="1" dirty="0"/>
                    </a:p>
                  </a:txBody>
                  <a:tcPr anchor="ctr"/>
                </a:tc>
              </a:tr>
            </a:tbl>
          </a:graphicData>
        </a:graphic>
      </p:graphicFrame>
      <p:sp>
        <p:nvSpPr>
          <p:cNvPr id="5" name="Title 1"/>
          <p:cNvSpPr>
            <a:spLocks noGrp="1"/>
          </p:cNvSpPr>
          <p:nvPr>
            <p:ph type="title"/>
          </p:nvPr>
        </p:nvSpPr>
        <p:spPr>
          <a:xfrm>
            <a:off x="276225" y="468313"/>
            <a:ext cx="8696325" cy="808037"/>
          </a:xfrm>
        </p:spPr>
        <p:txBody>
          <a:bodyPr/>
          <a:lstStyle/>
          <a:p>
            <a:r>
              <a:rPr lang="en-US" sz="2800" dirty="0" smtClean="0"/>
              <a:t>Hydropower Expansion: Auctions from 2013 to 2017</a:t>
            </a:r>
            <a:endParaRPr lang="en-US" sz="2800" dirty="0"/>
          </a:p>
        </p:txBody>
      </p:sp>
      <p:sp>
        <p:nvSpPr>
          <p:cNvPr id="6" name="TextBox 5"/>
          <p:cNvSpPr txBox="1"/>
          <p:nvPr/>
        </p:nvSpPr>
        <p:spPr>
          <a:xfrm>
            <a:off x="132080" y="6421120"/>
            <a:ext cx="5933440" cy="246221"/>
          </a:xfrm>
          <a:prstGeom prst="rect">
            <a:avLst/>
          </a:prstGeom>
          <a:noFill/>
        </p:spPr>
        <p:txBody>
          <a:bodyPr wrap="square" rtlCol="0">
            <a:spAutoFit/>
          </a:bodyPr>
          <a:lstStyle/>
          <a:p>
            <a:r>
              <a:rPr lang="pt-BR" sz="1000" dirty="0" smtClean="0">
                <a:latin typeface="+mn-lt"/>
              </a:rPr>
              <a:t>Source: </a:t>
            </a:r>
            <a:r>
              <a:rPr lang="pt-BR" sz="1000" dirty="0" err="1" smtClean="0">
                <a:latin typeface="+mn-lt"/>
              </a:rPr>
              <a:t>Ministry</a:t>
            </a:r>
            <a:r>
              <a:rPr lang="pt-BR" sz="1000" dirty="0" smtClean="0">
                <a:latin typeface="+mn-lt"/>
              </a:rPr>
              <a:t> </a:t>
            </a:r>
            <a:r>
              <a:rPr lang="pt-BR" sz="1000" dirty="0" err="1" smtClean="0">
                <a:latin typeface="+mn-lt"/>
              </a:rPr>
              <a:t>of</a:t>
            </a:r>
            <a:r>
              <a:rPr lang="pt-BR" sz="1000" dirty="0" smtClean="0">
                <a:latin typeface="+mn-lt"/>
              </a:rPr>
              <a:t> </a:t>
            </a:r>
            <a:r>
              <a:rPr lang="pt-BR" sz="1000" dirty="0" err="1" smtClean="0">
                <a:latin typeface="+mn-lt"/>
              </a:rPr>
              <a:t>Finance</a:t>
            </a:r>
            <a:endParaRPr lang="pt-BR" sz="10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262" y="1031427"/>
            <a:ext cx="7989887" cy="1730358"/>
          </a:xfrm>
          <a:noFill/>
          <a:effectLst>
            <a:outerShdw blurRad="63500" sx="102000" sy="102000" algn="ctr" rotWithShape="0">
              <a:prstClr val="black">
                <a:alpha val="40000"/>
              </a:prstClr>
            </a:outerShdw>
          </a:effectLst>
        </p:spPr>
        <p:txBody>
          <a:bodyPr vert="horz" lIns="0" tIns="0" rIns="0" bIns="0" rtlCol="0" anchor="ctr" anchorCtr="0">
            <a:noAutofit/>
          </a:bodyPr>
          <a:lstStyle/>
          <a:p>
            <a:r>
              <a:rPr lang="en-US" sz="4400" dirty="0" smtClean="0">
                <a:solidFill>
                  <a:srgbClr val="005A8C"/>
                </a:solidFill>
              </a:rPr>
              <a:t>Environmental Matters</a:t>
            </a:r>
            <a:endParaRPr lang="pt-BR" sz="4400" dirty="0" smtClean="0">
              <a:solidFill>
                <a:srgbClr val="005A8C"/>
              </a:solidFill>
            </a:endParaRPr>
          </a:p>
        </p:txBody>
      </p:sp>
      <p:pic>
        <p:nvPicPr>
          <p:cNvPr id="4102" name="Picture 6" descr="http://mw2.google.com/mw-panoramio/photos/medium/30875117.jpg">
            <a:hlinkClick r:id="rId2"/>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55600" y="3119121"/>
            <a:ext cx="8575040" cy="3179762"/>
          </a:xfrm>
          <a:prstGeom prst="round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868420" y="1668145"/>
          <a:ext cx="5143500" cy="42957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3040" y="1981200"/>
            <a:ext cx="3556000" cy="3539430"/>
          </a:xfrm>
          <a:prstGeom prst="rect">
            <a:avLst/>
          </a:prstGeom>
        </p:spPr>
        <p:txBody>
          <a:bodyPr wrap="square">
            <a:spAutoFit/>
          </a:bodyPr>
          <a:lstStyle/>
          <a:p>
            <a:pPr marL="182563" indent="-182563" algn="just">
              <a:buClr>
                <a:schemeClr val="accent1"/>
              </a:buClr>
              <a:buFont typeface="Wingdings" pitchFamily="2" charset="2"/>
              <a:buChar char="§"/>
            </a:pPr>
            <a:r>
              <a:rPr lang="en-US" sz="1700" dirty="0" smtClean="0">
                <a:latin typeface="+mn-lt"/>
              </a:rPr>
              <a:t>Licenses are issued by the environmental authority from the State where the wind plant will be installed</a:t>
            </a:r>
          </a:p>
          <a:p>
            <a:pPr marL="182563" indent="-182563">
              <a:buClr>
                <a:schemeClr val="accent1"/>
              </a:buClr>
            </a:pPr>
            <a:endParaRPr lang="pt-BR" sz="1700" dirty="0" smtClean="0">
              <a:latin typeface="+mn-lt"/>
            </a:endParaRPr>
          </a:p>
          <a:p>
            <a:pPr marL="182563" indent="-182563">
              <a:buClr>
                <a:schemeClr val="accent1"/>
              </a:buClr>
              <a:buFont typeface="Wingdings" pitchFamily="2" charset="2"/>
              <a:buChar char="§"/>
            </a:pPr>
            <a:r>
              <a:rPr lang="en-US" sz="1700" dirty="0" smtClean="0">
                <a:latin typeface="+mn-lt"/>
              </a:rPr>
              <a:t> Wind power plants are considered projects with low environmental impact (</a:t>
            </a:r>
            <a:r>
              <a:rPr lang="en-US" sz="1700" dirty="0" err="1" smtClean="0">
                <a:latin typeface="+mn-lt"/>
              </a:rPr>
              <a:t>CONAMA</a:t>
            </a:r>
            <a:r>
              <a:rPr lang="en-US" sz="1700" dirty="0" smtClean="0">
                <a:latin typeface="+mn-lt"/>
              </a:rPr>
              <a:t> Resolution 279/2001)</a:t>
            </a:r>
          </a:p>
          <a:p>
            <a:pPr marL="182563" indent="-182563">
              <a:buClr>
                <a:schemeClr val="accent1"/>
              </a:buClr>
              <a:buFont typeface="Wingdings" pitchFamily="2" charset="2"/>
              <a:buChar char="§"/>
            </a:pPr>
            <a:endParaRPr lang="pt-BR" sz="1700" dirty="0" smtClean="0">
              <a:latin typeface="+mn-lt"/>
            </a:endParaRPr>
          </a:p>
          <a:p>
            <a:pPr marL="182563" indent="-182563">
              <a:buClr>
                <a:schemeClr val="accent1"/>
              </a:buClr>
              <a:buFont typeface="Wingdings" pitchFamily="2" charset="2"/>
              <a:buChar char="§"/>
            </a:pPr>
            <a:r>
              <a:rPr lang="en-US" sz="1700" dirty="0" smtClean="0">
                <a:latin typeface="+mn-lt"/>
              </a:rPr>
              <a:t> Simplified Licensing Procedure: 60 days for each License</a:t>
            </a:r>
            <a:endParaRPr lang="pt-BR" sz="1700" dirty="0" smtClean="0">
              <a:latin typeface="+mn-lt"/>
            </a:endParaRPr>
          </a:p>
          <a:p>
            <a:endParaRPr lang="pt-BR" dirty="0"/>
          </a:p>
        </p:txBody>
      </p:sp>
      <p:sp>
        <p:nvSpPr>
          <p:cNvPr id="8" name="TextBox 7"/>
          <p:cNvSpPr txBox="1"/>
          <p:nvPr/>
        </p:nvSpPr>
        <p:spPr>
          <a:xfrm>
            <a:off x="3992880" y="5679440"/>
            <a:ext cx="3647440" cy="215444"/>
          </a:xfrm>
          <a:prstGeom prst="rect">
            <a:avLst/>
          </a:prstGeom>
          <a:noFill/>
        </p:spPr>
        <p:txBody>
          <a:bodyPr wrap="square" rtlCol="0">
            <a:spAutoFit/>
          </a:bodyPr>
          <a:lstStyle/>
          <a:p>
            <a:r>
              <a:rPr lang="pt-BR" sz="800" dirty="0" smtClean="0">
                <a:latin typeface="+mn-lt"/>
              </a:rPr>
              <a:t>Source: </a:t>
            </a:r>
            <a:r>
              <a:rPr lang="pt-BR" sz="800" dirty="0" err="1" smtClean="0">
                <a:latin typeface="+mn-lt"/>
              </a:rPr>
              <a:t>Environmental</a:t>
            </a:r>
            <a:r>
              <a:rPr lang="pt-BR" sz="800" dirty="0" smtClean="0">
                <a:latin typeface="+mn-lt"/>
              </a:rPr>
              <a:t> </a:t>
            </a:r>
            <a:r>
              <a:rPr lang="pt-BR" sz="800" dirty="0" err="1" smtClean="0">
                <a:latin typeface="+mn-lt"/>
              </a:rPr>
              <a:t>Ministry</a:t>
            </a:r>
            <a:endParaRPr lang="pt-BR" sz="800" dirty="0">
              <a:latin typeface="+mn-lt"/>
            </a:endParaRPr>
          </a:p>
        </p:txBody>
      </p:sp>
      <p:sp>
        <p:nvSpPr>
          <p:cNvPr id="9" name="Title 1"/>
          <p:cNvSpPr>
            <a:spLocks noGrp="1"/>
          </p:cNvSpPr>
          <p:nvPr>
            <p:ph type="title"/>
          </p:nvPr>
        </p:nvSpPr>
        <p:spPr>
          <a:xfrm>
            <a:off x="375921" y="468313"/>
            <a:ext cx="8190230" cy="808037"/>
          </a:xfrm>
        </p:spPr>
        <p:txBody>
          <a:bodyPr/>
          <a:lstStyle/>
          <a:p>
            <a:r>
              <a:rPr lang="en-US" sz="3000" dirty="0" smtClean="0"/>
              <a:t>Environmental Licensing</a:t>
            </a:r>
            <a:endParaRPr lang="en-US" sz="3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21" y="468313"/>
            <a:ext cx="8190230" cy="808037"/>
          </a:xfrm>
        </p:spPr>
        <p:txBody>
          <a:bodyPr/>
          <a:lstStyle/>
          <a:p>
            <a:r>
              <a:rPr lang="en-US" sz="3000" dirty="0" smtClean="0"/>
              <a:t>Environmental Licensing</a:t>
            </a:r>
            <a:endParaRPr lang="en-US" sz="3000" dirty="0"/>
          </a:p>
        </p:txBody>
      </p:sp>
      <p:sp>
        <p:nvSpPr>
          <p:cNvPr id="3" name="Content Placeholder 2"/>
          <p:cNvSpPr>
            <a:spLocks noGrp="1"/>
          </p:cNvSpPr>
          <p:nvPr>
            <p:ph idx="1"/>
          </p:nvPr>
        </p:nvSpPr>
        <p:spPr>
          <a:xfrm>
            <a:off x="345441" y="1168400"/>
            <a:ext cx="8220710" cy="4964113"/>
          </a:xfrm>
        </p:spPr>
        <p:txBody>
          <a:bodyPr/>
          <a:lstStyle/>
          <a:p>
            <a:pPr>
              <a:buNone/>
            </a:pPr>
            <a:r>
              <a:rPr lang="en-US" sz="2200" b="1" cap="small" dirty="0" smtClean="0"/>
              <a:t>Licenses:</a:t>
            </a:r>
          </a:p>
          <a:p>
            <a:pPr marL="538163" indent="-355600">
              <a:buFont typeface="Wingdings" pitchFamily="2" charset="2"/>
              <a:buChar char="§"/>
            </a:pPr>
            <a:endParaRPr lang="en-US" sz="2000" dirty="0" smtClean="0"/>
          </a:p>
          <a:p>
            <a:pPr marL="538163" indent="-355600">
              <a:buFont typeface="Wingdings" pitchFamily="2" charset="2"/>
              <a:buChar char="§"/>
            </a:pPr>
            <a:endParaRPr lang="pt-BR" sz="2000" dirty="0" smtClean="0"/>
          </a:p>
        </p:txBody>
      </p:sp>
      <p:graphicFrame>
        <p:nvGraphicFramePr>
          <p:cNvPr id="4" name="Table 3"/>
          <p:cNvGraphicFramePr>
            <a:graphicFrameLocks noGrp="1"/>
          </p:cNvGraphicFramePr>
          <p:nvPr/>
        </p:nvGraphicFramePr>
        <p:xfrm>
          <a:off x="193040" y="1823721"/>
          <a:ext cx="8656320" cy="3256278"/>
        </p:xfrm>
        <a:graphic>
          <a:graphicData uri="http://schemas.openxmlformats.org/drawingml/2006/table">
            <a:tbl>
              <a:tblPr firstRow="1" bandRow="1">
                <a:tableStyleId>{5C22544A-7EE6-4342-B048-85BDC9FD1C3A}</a:tableStyleId>
              </a:tblPr>
              <a:tblGrid>
                <a:gridCol w="2194560"/>
                <a:gridCol w="6461760"/>
              </a:tblGrid>
              <a:tr h="366486">
                <a:tc>
                  <a:txBody>
                    <a:bodyPr/>
                    <a:lstStyle/>
                    <a:p>
                      <a:pPr algn="ctr"/>
                      <a:r>
                        <a:rPr lang="en-US" cap="small" baseline="0" noProof="0" smtClean="0"/>
                        <a:t>License</a:t>
                      </a:r>
                      <a:endParaRPr lang="en-US" cap="small" baseline="0" noProof="0"/>
                    </a:p>
                  </a:txBody>
                  <a:tcPr/>
                </a:tc>
                <a:tc>
                  <a:txBody>
                    <a:bodyPr/>
                    <a:lstStyle/>
                    <a:p>
                      <a:pPr algn="ctr"/>
                      <a:r>
                        <a:rPr lang="en-US" cap="small" baseline="0" noProof="0" dirty="0" smtClean="0"/>
                        <a:t>Documentation Required</a:t>
                      </a:r>
                      <a:endParaRPr lang="en-US" cap="small" baseline="0" noProof="0" dirty="0"/>
                    </a:p>
                  </a:txBody>
                  <a:tcPr/>
                </a:tc>
              </a:tr>
              <a:tr h="1557567">
                <a:tc>
                  <a:txBody>
                    <a:bodyPr/>
                    <a:lstStyle/>
                    <a:p>
                      <a:pPr algn="ctr"/>
                      <a:r>
                        <a:rPr lang="en-US" sz="1600" b="1" dirty="0" smtClean="0"/>
                        <a:t>Preliminary License</a:t>
                      </a:r>
                      <a:endParaRPr lang="pt-BR" sz="1600" b="1" dirty="0"/>
                    </a:p>
                  </a:txBody>
                  <a:tcPr/>
                </a:tc>
                <a:tc>
                  <a:txBody>
                    <a:bodyPr/>
                    <a:lstStyle/>
                    <a:p>
                      <a:r>
                        <a:rPr lang="en-US" sz="1600" dirty="0" smtClean="0"/>
                        <a:t>- Simplified Environmental Report, registry with </a:t>
                      </a:r>
                      <a:r>
                        <a:rPr lang="en-US" sz="1600" dirty="0" err="1" smtClean="0"/>
                        <a:t>ANEEL</a:t>
                      </a:r>
                      <a:r>
                        <a:rPr lang="en-US" sz="1600" dirty="0" smtClean="0"/>
                        <a:t> and opinion from other authorities, as applicable (also depends on State/ Municipal regulation) </a:t>
                      </a:r>
                    </a:p>
                    <a:p>
                      <a:r>
                        <a:rPr lang="en-US" sz="1600" dirty="0" smtClean="0"/>
                        <a:t>- Timeframe for the construction of the plant (highlighting the date of the beginning of the works), also containing the financial information for the construction of the plant.</a:t>
                      </a:r>
                      <a:endParaRPr lang="pt-BR" sz="1600" dirty="0"/>
                    </a:p>
                  </a:txBody>
                  <a:tcPr/>
                </a:tc>
              </a:tr>
              <a:tr h="751955">
                <a:tc>
                  <a:txBody>
                    <a:bodyPr/>
                    <a:lstStyle/>
                    <a:p>
                      <a:pPr algn="ctr"/>
                      <a:r>
                        <a:rPr lang="en-US" sz="1600" b="1" dirty="0" smtClean="0"/>
                        <a:t> Installation License</a:t>
                      </a:r>
                      <a:endParaRPr lang="pt-BR" sz="1600" b="1" dirty="0"/>
                    </a:p>
                  </a:txBody>
                  <a:tcPr/>
                </a:tc>
                <a:tc>
                  <a:txBody>
                    <a:bodyPr/>
                    <a:lstStyle/>
                    <a:p>
                      <a:r>
                        <a:rPr lang="en-US" sz="1600" dirty="0" smtClean="0"/>
                        <a:t>- Proof that has complied with the requirements for the Preliminary License </a:t>
                      </a:r>
                    </a:p>
                    <a:p>
                      <a:r>
                        <a:rPr lang="en-US" sz="1600" dirty="0" smtClean="0"/>
                        <a:t>- Report with Detailed Environmental Programs.</a:t>
                      </a:r>
                      <a:endParaRPr lang="pt-BR" sz="1600" dirty="0"/>
                    </a:p>
                  </a:txBody>
                  <a:tcPr/>
                </a:tc>
              </a:tr>
              <a:tr h="580270">
                <a:tc>
                  <a:txBody>
                    <a:bodyPr/>
                    <a:lstStyle/>
                    <a:p>
                      <a:pPr algn="ctr"/>
                      <a:r>
                        <a:rPr lang="en-US" sz="1600" b="1" dirty="0" smtClean="0"/>
                        <a:t>Operation License</a:t>
                      </a:r>
                      <a:endParaRPr lang="pt-BR" sz="1600" b="1" dirty="0"/>
                    </a:p>
                  </a:txBody>
                  <a:tcPr/>
                </a:tc>
                <a:tc>
                  <a:txBody>
                    <a:bodyPr/>
                    <a:lstStyle/>
                    <a:p>
                      <a:r>
                        <a:rPr lang="en-US" sz="1600" dirty="0" smtClean="0"/>
                        <a:t>- Evidence that all conditions informed for the application of  Installation License have been duly fulfilled.</a:t>
                      </a:r>
                      <a:endParaRPr lang="pt-BR" sz="16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3" y="468313"/>
            <a:ext cx="7989887" cy="808037"/>
          </a:xfrm>
        </p:spPr>
        <p:txBody>
          <a:bodyPr/>
          <a:lstStyle/>
          <a:p>
            <a:r>
              <a:rPr lang="en-US" sz="3000" dirty="0" smtClean="0"/>
              <a:t>Simplified Environmental Report</a:t>
            </a:r>
            <a:endParaRPr lang="en-US" sz="3000" dirty="0"/>
          </a:p>
        </p:txBody>
      </p:sp>
      <p:sp>
        <p:nvSpPr>
          <p:cNvPr id="3" name="Content Placeholder 2"/>
          <p:cNvSpPr>
            <a:spLocks noGrp="1"/>
          </p:cNvSpPr>
          <p:nvPr>
            <p:ph idx="1"/>
          </p:nvPr>
        </p:nvSpPr>
        <p:spPr>
          <a:xfrm>
            <a:off x="375920" y="1320800"/>
            <a:ext cx="8402319" cy="4964113"/>
          </a:xfrm>
        </p:spPr>
        <p:txBody>
          <a:bodyPr/>
          <a:lstStyle/>
          <a:p>
            <a:pPr>
              <a:buNone/>
            </a:pPr>
            <a:r>
              <a:rPr lang="en-US" sz="1800" dirty="0" smtClean="0"/>
              <a:t>The Simplified Environmental Report must contain the following information:</a:t>
            </a:r>
            <a:endParaRPr lang="pt-BR" sz="1800" dirty="0" smtClean="0"/>
          </a:p>
          <a:p>
            <a:pPr marL="538163" indent="-355600" algn="just">
              <a:buFont typeface="Wingdings" pitchFamily="2" charset="2"/>
              <a:buChar char="§"/>
            </a:pPr>
            <a:r>
              <a:rPr lang="en-US" sz="1800" u="sng" dirty="0" smtClean="0"/>
              <a:t>Description of the Project</a:t>
            </a:r>
            <a:r>
              <a:rPr lang="en-US" sz="1800" dirty="0" smtClean="0"/>
              <a:t>:  Shall contain the goals and reasons for the construction of the wind power plant, evidencing that the plant is compatible with public policies and governmental programs and plans. The description shall also evidence alternatives to the technologies used and the place where the plant will be installed, taking in to consideration to possibility of not concluding the project.</a:t>
            </a:r>
            <a:endParaRPr lang="pt-BR" sz="1800" dirty="0" smtClean="0"/>
          </a:p>
          <a:p>
            <a:pPr marL="538163" indent="-355600">
              <a:buFont typeface="Wingdings" pitchFamily="2" charset="2"/>
              <a:buChar char="§"/>
            </a:pPr>
            <a:endParaRPr lang="pt-BR" sz="1800" dirty="0" smtClean="0"/>
          </a:p>
          <a:p>
            <a:pPr marL="538163" indent="-355600">
              <a:buFont typeface="Wingdings" pitchFamily="2" charset="2"/>
              <a:buChar char="§"/>
            </a:pPr>
            <a:r>
              <a:rPr lang="en-US" sz="1800" u="sng" dirty="0" smtClean="0"/>
              <a:t>Environmental Diagnosis and Prognosis</a:t>
            </a:r>
            <a:r>
              <a:rPr lang="en-US" sz="1800" dirty="0" smtClean="0"/>
              <a:t>: Description of the potential environmental and economic impacts for the installation and operation of the plant. Description of the environmental quality for the area where the plant will be installed, considering different environmental issues.</a:t>
            </a:r>
            <a:endParaRPr lang="pt-BR" sz="1800" dirty="0" smtClean="0"/>
          </a:p>
          <a:p>
            <a:pPr marL="538163" indent="-355600">
              <a:buFont typeface="Wingdings" pitchFamily="2" charset="2"/>
              <a:buChar char="§"/>
            </a:pPr>
            <a:endParaRPr lang="pt-BR" sz="1800" dirty="0" smtClean="0"/>
          </a:p>
          <a:p>
            <a:pPr marL="538163" indent="-355600">
              <a:buFont typeface="Wingdings" pitchFamily="2" charset="2"/>
              <a:buChar char="§"/>
            </a:pPr>
            <a:r>
              <a:rPr lang="en-US" sz="1800" u="sng" dirty="0" smtClean="0"/>
              <a:t>Compensatory and Corrective Measure</a:t>
            </a:r>
            <a:r>
              <a:rPr lang="en-US" sz="1800" dirty="0" smtClean="0"/>
              <a:t>:   Identification of impacts that cannot be avoid. Recommendation regarding the most favorable alternative and support and monitoring program</a:t>
            </a:r>
            <a:endParaRPr lang="pt-BR" sz="1800" dirty="0" smtClean="0"/>
          </a:p>
          <a:p>
            <a:endParaRPr lang="pt-BR"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000" dirty="0" err="1" smtClean="0"/>
              <a:t>Main</a:t>
            </a:r>
            <a:r>
              <a:rPr lang="pt-BR" sz="3000" dirty="0" smtClean="0"/>
              <a:t> </a:t>
            </a:r>
            <a:r>
              <a:rPr lang="pt-BR" sz="3000" dirty="0" err="1" smtClean="0"/>
              <a:t>types</a:t>
            </a:r>
            <a:r>
              <a:rPr lang="pt-BR" sz="3000" dirty="0" smtClean="0"/>
              <a:t> of </a:t>
            </a:r>
            <a:r>
              <a:rPr lang="pt-BR" sz="3000" dirty="0" err="1" smtClean="0"/>
              <a:t>Renewable</a:t>
            </a:r>
            <a:r>
              <a:rPr lang="pt-BR" sz="3000" dirty="0" smtClean="0"/>
              <a:t> Energy in </a:t>
            </a:r>
            <a:r>
              <a:rPr lang="pt-BR" sz="3000" dirty="0" err="1" smtClean="0"/>
              <a:t>Brazil</a:t>
            </a:r>
            <a:endParaRPr lang="pt-BR" sz="3000" dirty="0"/>
          </a:p>
        </p:txBody>
      </p:sp>
      <p:graphicFrame>
        <p:nvGraphicFramePr>
          <p:cNvPr id="4" name="Diagram 3"/>
          <p:cNvGraphicFramePr/>
          <p:nvPr/>
        </p:nvGraphicFramePr>
        <p:xfrm>
          <a:off x="962025" y="1724025"/>
          <a:ext cx="5181600" cy="435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262" y="1031427"/>
            <a:ext cx="7989887" cy="1730358"/>
          </a:xfrm>
          <a:noFill/>
          <a:effectLst>
            <a:outerShdw blurRad="63500" sx="102000" sy="102000" algn="ctr" rotWithShape="0">
              <a:prstClr val="black">
                <a:alpha val="40000"/>
              </a:prstClr>
            </a:outerShdw>
          </a:effectLst>
        </p:spPr>
        <p:txBody>
          <a:bodyPr vert="horz" lIns="0" tIns="0" rIns="0" bIns="0" rtlCol="0" anchor="ctr" anchorCtr="0">
            <a:noAutofit/>
          </a:bodyPr>
          <a:lstStyle/>
          <a:p>
            <a:r>
              <a:rPr lang="en-US" sz="4400" dirty="0" smtClean="0">
                <a:solidFill>
                  <a:srgbClr val="005A8C"/>
                </a:solidFill>
              </a:rPr>
              <a:t>Taxes Incentives</a:t>
            </a:r>
            <a:endParaRPr lang="pt-BR" sz="4400" dirty="0" smtClean="0">
              <a:solidFill>
                <a:srgbClr val="005A8C"/>
              </a:solidFill>
            </a:endParaRPr>
          </a:p>
        </p:txBody>
      </p:sp>
      <p:pic>
        <p:nvPicPr>
          <p:cNvPr id="4" name="Picture 2" descr="http://www.krow.com.br/db_images/clip_image038.jpg">
            <a:hlinkClick r:id="rId2"/>
          </p:cNvPr>
          <p:cNvPicPr>
            <a:picLocks noChangeAspect="1" noChangeArrowheads="1"/>
          </p:cNvPicPr>
          <p:nvPr/>
        </p:nvPicPr>
        <p:blipFill>
          <a:blip r:embed="rId3" cstate="print">
            <a:duotone>
              <a:schemeClr val="accent1">
                <a:shade val="45000"/>
                <a:satMod val="135000"/>
              </a:schemeClr>
              <a:prstClr val="white"/>
            </a:duotone>
            <a:lum bright="10000" contrast="-10000"/>
          </a:blip>
          <a:srcRect/>
          <a:stretch>
            <a:fillRect/>
          </a:stretch>
        </p:blipFill>
        <p:spPr bwMode="auto">
          <a:xfrm>
            <a:off x="274320" y="3097508"/>
            <a:ext cx="8575040" cy="3211851"/>
          </a:xfrm>
          <a:prstGeom prst="round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6720" y="1732281"/>
          <a:ext cx="8077200" cy="4009791"/>
        </p:xfrm>
        <a:graphic>
          <a:graphicData uri="http://schemas.openxmlformats.org/drawingml/2006/table">
            <a:tbl>
              <a:tblPr firstRow="1" bandRow="1">
                <a:tableStyleId>{5C22544A-7EE6-4342-B048-85BDC9FD1C3A}</a:tableStyleId>
              </a:tblPr>
              <a:tblGrid>
                <a:gridCol w="1036320"/>
                <a:gridCol w="5435664"/>
                <a:gridCol w="1605216"/>
              </a:tblGrid>
              <a:tr h="344916">
                <a:tc>
                  <a:txBody>
                    <a:bodyPr/>
                    <a:lstStyle/>
                    <a:p>
                      <a:pPr algn="ctr"/>
                      <a:r>
                        <a:rPr lang="en-US" cap="small" baseline="0" noProof="0" dirty="0" smtClean="0"/>
                        <a:t>Tax</a:t>
                      </a:r>
                      <a:endParaRPr lang="en-US" cap="small" baseline="0" noProof="0" dirty="0"/>
                    </a:p>
                  </a:txBody>
                  <a:tcPr/>
                </a:tc>
                <a:tc>
                  <a:txBody>
                    <a:bodyPr/>
                    <a:lstStyle/>
                    <a:p>
                      <a:pPr algn="ctr"/>
                      <a:r>
                        <a:rPr lang="en-US" cap="small" baseline="0" noProof="0" dirty="0" smtClean="0"/>
                        <a:t>Incidence</a:t>
                      </a:r>
                      <a:endParaRPr lang="en-US" cap="small" baseline="0" noProof="0" dirty="0"/>
                    </a:p>
                  </a:txBody>
                  <a:tcPr/>
                </a:tc>
                <a:tc>
                  <a:txBody>
                    <a:bodyPr/>
                    <a:lstStyle/>
                    <a:p>
                      <a:pPr algn="ctr"/>
                      <a:r>
                        <a:rPr lang="en-US" cap="small" baseline="0" noProof="0" dirty="0" smtClean="0"/>
                        <a:t>Rate</a:t>
                      </a:r>
                      <a:endParaRPr lang="en-US" cap="small" baseline="0" noProof="0" dirty="0"/>
                    </a:p>
                  </a:txBody>
                  <a:tcPr/>
                </a:tc>
              </a:tr>
              <a:tr h="1006004">
                <a:tc>
                  <a:txBody>
                    <a:bodyPr/>
                    <a:lstStyle/>
                    <a:p>
                      <a:pPr algn="ctr"/>
                      <a:r>
                        <a:rPr lang="en-US" sz="1600" b="1" noProof="0" dirty="0" err="1" smtClean="0"/>
                        <a:t>ICMS</a:t>
                      </a:r>
                      <a:endParaRPr lang="en-US" sz="1600" b="1" noProof="0" dirty="0"/>
                    </a:p>
                  </a:txBody>
                  <a:tcPr anchor="ctr"/>
                </a:tc>
                <a:tc>
                  <a:txBody>
                    <a:bodyPr/>
                    <a:lstStyle/>
                    <a:p>
                      <a:r>
                        <a:rPr lang="en-US" sz="1600" noProof="0" dirty="0" smtClean="0"/>
                        <a:t>State,</a:t>
                      </a:r>
                      <a:r>
                        <a:rPr lang="en-US" sz="1600" baseline="0" noProof="0" dirty="0" smtClean="0"/>
                        <a:t> v</a:t>
                      </a:r>
                      <a:r>
                        <a:rPr lang="en-US" sz="1600" noProof="0" dirty="0" smtClean="0"/>
                        <a:t>alue-added tax levied on the import of products and certain transitions involving goods, </a:t>
                      </a:r>
                      <a:r>
                        <a:rPr lang="en-US" sz="1600" noProof="0" dirty="0" err="1" smtClean="0"/>
                        <a:t>intermunicipal</a:t>
                      </a:r>
                      <a:r>
                        <a:rPr lang="en-US" sz="1600" noProof="0" dirty="0" smtClean="0"/>
                        <a:t> and interstate</a:t>
                      </a:r>
                      <a:r>
                        <a:rPr lang="en-US" sz="1600" baseline="0" noProof="0" dirty="0" smtClean="0"/>
                        <a:t> transportation services and communication services</a:t>
                      </a:r>
                      <a:endParaRPr lang="en-US" sz="1600" noProof="0" dirty="0"/>
                    </a:p>
                  </a:txBody>
                  <a:tcPr anchor="ctr"/>
                </a:tc>
                <a:tc>
                  <a:txBody>
                    <a:bodyPr/>
                    <a:lstStyle/>
                    <a:p>
                      <a:pPr algn="ctr"/>
                      <a:r>
                        <a:rPr lang="en-US" sz="1600" noProof="0" dirty="0" smtClean="0"/>
                        <a:t> 7-30%</a:t>
                      </a:r>
                      <a:endParaRPr lang="en-US" sz="1600" noProof="0" dirty="0"/>
                    </a:p>
                  </a:txBody>
                  <a:tcPr anchor="ctr"/>
                </a:tc>
              </a:tr>
              <a:tr h="776060">
                <a:tc>
                  <a:txBody>
                    <a:bodyPr/>
                    <a:lstStyle/>
                    <a:p>
                      <a:pPr algn="ctr"/>
                      <a:r>
                        <a:rPr lang="en-US" sz="1600" b="1" noProof="0" dirty="0" err="1" smtClean="0"/>
                        <a:t>IPI</a:t>
                      </a:r>
                      <a:endParaRPr lang="en-US" sz="1600" b="1" noProof="0" dirty="0"/>
                    </a:p>
                  </a:txBody>
                  <a:tcPr anchor="ctr"/>
                </a:tc>
                <a:tc>
                  <a:txBody>
                    <a:bodyPr/>
                    <a:lstStyle/>
                    <a:p>
                      <a:r>
                        <a:rPr lang="en-US" sz="1600" noProof="0" dirty="0" smtClean="0"/>
                        <a:t>Federal tax levied on the import and</a:t>
                      </a:r>
                      <a:r>
                        <a:rPr lang="en-US" sz="1600" baseline="0" noProof="0" dirty="0" smtClean="0"/>
                        <a:t> manufacturing of goods</a:t>
                      </a:r>
                      <a:endParaRPr lang="en-US" sz="1600" noProof="0" dirty="0"/>
                    </a:p>
                  </a:txBody>
                  <a:tcPr anchor="ctr"/>
                </a:tc>
                <a:tc>
                  <a:txBody>
                    <a:bodyPr/>
                    <a:lstStyle/>
                    <a:p>
                      <a:pPr algn="ctr"/>
                      <a:r>
                        <a:rPr lang="en-US" sz="1600" noProof="0" dirty="0" smtClean="0"/>
                        <a:t>Depends on the</a:t>
                      </a:r>
                      <a:r>
                        <a:rPr lang="en-US" sz="1600" baseline="0" noProof="0" dirty="0" smtClean="0"/>
                        <a:t> product classification</a:t>
                      </a:r>
                      <a:endParaRPr lang="en-US" sz="1600" noProof="0" dirty="0"/>
                    </a:p>
                  </a:txBody>
                  <a:tcPr anchor="ctr"/>
                </a:tc>
              </a:tr>
              <a:tr h="1235947">
                <a:tc>
                  <a:txBody>
                    <a:bodyPr/>
                    <a:lstStyle/>
                    <a:p>
                      <a:pPr algn="ctr"/>
                      <a:r>
                        <a:rPr lang="en-US" sz="1600" b="1" noProof="0" dirty="0" smtClean="0"/>
                        <a:t>PIS and </a:t>
                      </a:r>
                      <a:r>
                        <a:rPr lang="en-US" sz="1600" b="1" noProof="0" dirty="0" err="1" smtClean="0"/>
                        <a:t>COFINS</a:t>
                      </a:r>
                      <a:endParaRPr lang="en-US" sz="1600" b="1" noProof="0" dirty="0"/>
                    </a:p>
                  </a:txBody>
                  <a:tcPr anchor="ctr"/>
                </a:tc>
                <a:tc>
                  <a:txBody>
                    <a:bodyPr/>
                    <a:lstStyle/>
                    <a:p>
                      <a:r>
                        <a:rPr lang="en-US" sz="1600" noProof="0" dirty="0" smtClean="0"/>
                        <a:t>Federal taxes, charged on</a:t>
                      </a:r>
                      <a:r>
                        <a:rPr lang="en-US" sz="1600" baseline="0" noProof="0" dirty="0" smtClean="0"/>
                        <a:t> </a:t>
                      </a:r>
                      <a:r>
                        <a:rPr lang="en-US" sz="1600" noProof="0" dirty="0" smtClean="0"/>
                        <a:t>Revenues ,on monthly</a:t>
                      </a:r>
                      <a:r>
                        <a:rPr lang="en-US" sz="1600" baseline="0" noProof="0" dirty="0" smtClean="0"/>
                        <a:t> basis.</a:t>
                      </a:r>
                      <a:endParaRPr lang="en-US" sz="1600" noProof="0" dirty="0"/>
                    </a:p>
                  </a:txBody>
                  <a:tcPr anchor="ctr"/>
                </a:tc>
                <a:tc>
                  <a:txBody>
                    <a:bodyPr/>
                    <a:lstStyle/>
                    <a:p>
                      <a:pPr algn="ctr"/>
                      <a:r>
                        <a:rPr lang="en-US" sz="1600" noProof="0" dirty="0" smtClean="0"/>
                        <a:t>PIS</a:t>
                      </a:r>
                      <a:r>
                        <a:rPr lang="en-US" sz="1600" baseline="0" noProof="0" dirty="0" smtClean="0"/>
                        <a:t> :0.65 - 1.65 %</a:t>
                      </a:r>
                    </a:p>
                    <a:p>
                      <a:pPr algn="ctr"/>
                      <a:r>
                        <a:rPr lang="en-US" sz="1600" baseline="0" noProof="0" dirty="0" err="1" smtClean="0"/>
                        <a:t>COFINS</a:t>
                      </a:r>
                      <a:r>
                        <a:rPr lang="en-US" sz="1600" baseline="0" noProof="0" dirty="0" smtClean="0"/>
                        <a:t>: 3 - 7.6%</a:t>
                      </a:r>
                      <a:endParaRPr lang="en-US" sz="1600" noProof="0" dirty="0"/>
                    </a:p>
                  </a:txBody>
                  <a:tcPr anchor="ctr"/>
                </a:tc>
              </a:tr>
              <a:tr h="546116">
                <a:tc>
                  <a:txBody>
                    <a:bodyPr/>
                    <a:lstStyle/>
                    <a:p>
                      <a:pPr algn="ctr"/>
                      <a:r>
                        <a:rPr lang="en-US" sz="1600" b="1" noProof="0" dirty="0" err="1" smtClean="0"/>
                        <a:t>CIDE</a:t>
                      </a:r>
                      <a:endParaRPr lang="en-US" sz="1600" b="1" noProof="0" dirty="0"/>
                    </a:p>
                  </a:txBody>
                  <a:tcPr anchor="ctr"/>
                </a:tc>
                <a:tc>
                  <a:txBody>
                    <a:bodyPr/>
                    <a:lstStyle/>
                    <a:p>
                      <a:r>
                        <a:rPr lang="en-US" sz="1600" noProof="0" dirty="0" smtClean="0"/>
                        <a:t>Contribution levied on import and sale of oil and gas products, including ethanol</a:t>
                      </a:r>
                      <a:endParaRPr lang="en-US" sz="1600" noProof="0" dirty="0"/>
                    </a:p>
                  </a:txBody>
                  <a:tcPr anchor="ctr"/>
                </a:tc>
                <a:tc>
                  <a:txBody>
                    <a:bodyPr/>
                    <a:lstStyle/>
                    <a:p>
                      <a:pPr algn="ctr"/>
                      <a:r>
                        <a:rPr lang="en-US" sz="1600" noProof="0" dirty="0" smtClean="0"/>
                        <a:t>0- </a:t>
                      </a:r>
                      <a:r>
                        <a:rPr lang="en-US" sz="1600" noProof="0" dirty="0" err="1" smtClean="0"/>
                        <a:t>BRL</a:t>
                      </a:r>
                      <a:r>
                        <a:rPr lang="en-US" sz="1600" noProof="0" dirty="0" smtClean="0"/>
                        <a:t> 230 by cubic</a:t>
                      </a:r>
                      <a:r>
                        <a:rPr lang="en-US" sz="1600" baseline="0" noProof="0" dirty="0" smtClean="0"/>
                        <a:t> meter</a:t>
                      </a:r>
                      <a:endParaRPr lang="en-US" sz="1600" noProof="0" dirty="0"/>
                    </a:p>
                  </a:txBody>
                  <a:tcPr anchor="ctr"/>
                </a:tc>
              </a:tr>
            </a:tbl>
          </a:graphicData>
        </a:graphic>
      </p:graphicFrame>
      <p:sp>
        <p:nvSpPr>
          <p:cNvPr id="5" name="Title 1"/>
          <p:cNvSpPr>
            <a:spLocks noGrp="1"/>
          </p:cNvSpPr>
          <p:nvPr>
            <p:ph type="title"/>
          </p:nvPr>
        </p:nvSpPr>
        <p:spPr>
          <a:xfrm>
            <a:off x="373063" y="427673"/>
            <a:ext cx="7989887" cy="808037"/>
          </a:xfrm>
        </p:spPr>
        <p:txBody>
          <a:bodyPr/>
          <a:lstStyle/>
          <a:p>
            <a:r>
              <a:rPr lang="pt-BR" sz="3000" dirty="0" smtClean="0"/>
              <a:t>Taxes Incentives</a:t>
            </a:r>
            <a:endParaRPr lang="pt-BR" sz="3000" dirty="0"/>
          </a:p>
        </p:txBody>
      </p:sp>
      <p:sp>
        <p:nvSpPr>
          <p:cNvPr id="7" name="Rectangle 6"/>
          <p:cNvSpPr/>
          <p:nvPr/>
        </p:nvSpPr>
        <p:spPr>
          <a:xfrm>
            <a:off x="391801" y="1115665"/>
            <a:ext cx="795731" cy="400110"/>
          </a:xfrm>
          <a:prstGeom prst="rect">
            <a:avLst/>
          </a:prstGeom>
        </p:spPr>
        <p:txBody>
          <a:bodyPr wrap="none">
            <a:spAutoFit/>
          </a:bodyPr>
          <a:lstStyle/>
          <a:p>
            <a:pPr marL="0" indent="0">
              <a:buNone/>
            </a:pPr>
            <a:r>
              <a:rPr lang="en-US" b="1" cap="small" dirty="0" smtClean="0">
                <a:latin typeface="+mn-lt"/>
              </a:rPr>
              <a:t>Taxes: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Taxes Incentives</a:t>
            </a:r>
            <a:endParaRPr lang="pt-BR" dirty="0"/>
          </a:p>
        </p:txBody>
      </p:sp>
      <p:sp>
        <p:nvSpPr>
          <p:cNvPr id="3" name="Content Placeholder 2"/>
          <p:cNvSpPr>
            <a:spLocks noGrp="1"/>
          </p:cNvSpPr>
          <p:nvPr>
            <p:ph idx="1"/>
          </p:nvPr>
        </p:nvSpPr>
        <p:spPr>
          <a:xfrm>
            <a:off x="371475" y="1087120"/>
            <a:ext cx="5033645" cy="5567679"/>
          </a:xfrm>
        </p:spPr>
        <p:txBody>
          <a:bodyPr/>
          <a:lstStyle/>
          <a:p>
            <a:pPr>
              <a:spcAft>
                <a:spcPts val="300"/>
              </a:spcAft>
              <a:buNone/>
            </a:pPr>
            <a:r>
              <a:rPr lang="en-US" sz="2200" b="1" cap="small" dirty="0" smtClean="0"/>
              <a:t>Special Regime of Taxation</a:t>
            </a:r>
          </a:p>
          <a:p>
            <a:pPr>
              <a:spcAft>
                <a:spcPts val="300"/>
              </a:spcAft>
              <a:buNone/>
            </a:pPr>
            <a:endParaRPr lang="en-US" sz="2200" b="1" cap="small" dirty="0" smtClean="0"/>
          </a:p>
          <a:p>
            <a:pPr marL="361950" indent="-180975" algn="just">
              <a:spcAft>
                <a:spcPts val="300"/>
              </a:spcAft>
              <a:buFont typeface="Wingdings" pitchFamily="2" charset="2"/>
              <a:buChar char="§"/>
            </a:pPr>
            <a:r>
              <a:rPr lang="en-US" sz="2000" dirty="0" smtClean="0"/>
              <a:t>2009: House of Representatives approved a Bill of Law creating a Special Regime of Taxation to encourage the development and production of electric power from alternative resources.</a:t>
            </a:r>
          </a:p>
          <a:p>
            <a:pPr marL="361950" indent="-180975" algn="just">
              <a:spcAft>
                <a:spcPts val="300"/>
              </a:spcAft>
              <a:buFont typeface="Wingdings" pitchFamily="2" charset="2"/>
              <a:buChar char="§"/>
            </a:pPr>
            <a:endParaRPr lang="en-US" sz="2000" dirty="0" smtClean="0"/>
          </a:p>
          <a:p>
            <a:pPr marL="361950" indent="-180975">
              <a:spcAft>
                <a:spcPts val="300"/>
              </a:spcAft>
              <a:buFont typeface="Wingdings" pitchFamily="2" charset="2"/>
              <a:buChar char="§"/>
            </a:pPr>
            <a:r>
              <a:rPr lang="en-US" sz="2000" dirty="0" smtClean="0"/>
              <a:t>Tax benefits such as exemptions of PIS and </a:t>
            </a:r>
            <a:r>
              <a:rPr lang="en-US" sz="2000" dirty="0" err="1" smtClean="0"/>
              <a:t>COFINS</a:t>
            </a:r>
            <a:r>
              <a:rPr lang="en-US" sz="2000" dirty="0" smtClean="0"/>
              <a:t> and </a:t>
            </a:r>
            <a:r>
              <a:rPr lang="en-US" sz="2000" dirty="0" err="1" smtClean="0"/>
              <a:t>IPI</a:t>
            </a:r>
            <a:r>
              <a:rPr lang="en-US" sz="2000" dirty="0" smtClean="0"/>
              <a:t> for companies operating under the Regime</a:t>
            </a:r>
          </a:p>
          <a:p>
            <a:pPr marL="361950" indent="-180975">
              <a:spcAft>
                <a:spcPts val="300"/>
              </a:spcAft>
              <a:buFont typeface="Wingdings" pitchFamily="2" charset="2"/>
              <a:buChar char="§"/>
            </a:pPr>
            <a:endParaRPr lang="en-US" sz="2000" dirty="0" smtClean="0"/>
          </a:p>
          <a:p>
            <a:pPr marL="361950" indent="-180975">
              <a:spcAft>
                <a:spcPts val="300"/>
              </a:spcAft>
              <a:buFont typeface="Wingdings" pitchFamily="2" charset="2"/>
              <a:buChar char="§"/>
            </a:pPr>
            <a:r>
              <a:rPr lang="en-US" sz="2000" dirty="0" smtClean="0"/>
              <a:t>Status: Waiting to be approved by the Federal Senate</a:t>
            </a:r>
          </a:p>
          <a:p>
            <a:pPr marL="361950" indent="-180975">
              <a:buFont typeface="Wingdings" pitchFamily="2" charset="2"/>
              <a:buChar char="§"/>
            </a:pPr>
            <a:endParaRPr lang="en-US" sz="2000" b="1" cap="small" dirty="0" smtClean="0"/>
          </a:p>
          <a:p>
            <a:pPr marL="361950" indent="-180975">
              <a:buFont typeface="Wingdings" pitchFamily="2" charset="2"/>
              <a:buChar char="§"/>
            </a:pPr>
            <a:endParaRPr lang="en-US" sz="2200" b="1" cap="small" dirty="0" smtClean="0"/>
          </a:p>
          <a:p>
            <a:pPr>
              <a:buNone/>
            </a:pPr>
            <a:endParaRPr lang="pt-BR" sz="2200" dirty="0" smtClean="0"/>
          </a:p>
          <a:p>
            <a:pPr marL="363538">
              <a:buFont typeface="Wingdings" pitchFamily="2" charset="2"/>
              <a:buChar char="§"/>
            </a:pPr>
            <a:endParaRPr lang="pt-BR" sz="2200" dirty="0" smtClean="0"/>
          </a:p>
        </p:txBody>
      </p:sp>
      <p:sp>
        <p:nvSpPr>
          <p:cNvPr id="4" name="TextBox 3"/>
          <p:cNvSpPr txBox="1"/>
          <p:nvPr/>
        </p:nvSpPr>
        <p:spPr>
          <a:xfrm>
            <a:off x="762636" y="5883912"/>
            <a:ext cx="3924299" cy="646331"/>
          </a:xfrm>
          <a:prstGeom prst="rect">
            <a:avLst/>
          </a:prstGeom>
          <a:noFill/>
          <a:ln w="19050">
            <a:solidFill>
              <a:schemeClr val="accent1"/>
            </a:solidFill>
            <a:prstDash val="sysDash"/>
          </a:ln>
        </p:spPr>
        <p:txBody>
          <a:bodyPr wrap="square" rtlCol="0">
            <a:spAutoFit/>
          </a:bodyPr>
          <a:lstStyle/>
          <a:p>
            <a:pPr>
              <a:buNone/>
            </a:pPr>
            <a:r>
              <a:rPr lang="en-US" sz="1200" dirty="0" smtClean="0">
                <a:latin typeface="+mn-lt"/>
              </a:rPr>
              <a:t>*</a:t>
            </a:r>
            <a:r>
              <a:rPr lang="en-US" sz="1200" b="1" cap="small" dirty="0" smtClean="0">
                <a:latin typeface="+mn-lt"/>
              </a:rPr>
              <a:t>Biodiesel</a:t>
            </a:r>
            <a:r>
              <a:rPr lang="en-US" sz="1200" dirty="0" smtClean="0">
                <a:latin typeface="+mn-lt"/>
              </a:rPr>
              <a:t>: Producers and importers of have a special tax regime</a:t>
            </a:r>
          </a:p>
          <a:p>
            <a:pPr>
              <a:buNone/>
            </a:pPr>
            <a:r>
              <a:rPr lang="en-US" sz="1200" dirty="0" smtClean="0">
                <a:latin typeface="+mn-lt"/>
              </a:rPr>
              <a:t>*</a:t>
            </a:r>
            <a:r>
              <a:rPr lang="en-US" sz="1200" b="1" cap="small" dirty="0" smtClean="0">
                <a:latin typeface="+mn-lt"/>
              </a:rPr>
              <a:t>Ethanol</a:t>
            </a:r>
            <a:r>
              <a:rPr lang="en-US" sz="1200" b="1" dirty="0" smtClean="0">
                <a:latin typeface="+mn-lt"/>
              </a:rPr>
              <a:t>: </a:t>
            </a:r>
            <a:r>
              <a:rPr lang="en-US" sz="1200" dirty="0" smtClean="0">
                <a:latin typeface="+mn-lt"/>
              </a:rPr>
              <a:t>sales and distributors have some tax advantages</a:t>
            </a:r>
            <a:endParaRPr lang="pt-BR" sz="1200" dirty="0"/>
          </a:p>
        </p:txBody>
      </p:sp>
      <p:pic>
        <p:nvPicPr>
          <p:cNvPr id="6" name="Picture 4" descr="http://www.conmax.com.br/wp-content/uploads/2012/05/tributos.jpg">
            <a:hlinkClick r:id="rId2"/>
          </p:cNvPr>
          <p:cNvPicPr>
            <a:picLocks noChangeAspect="1" noChangeArrowheads="1"/>
          </p:cNvPicPr>
          <p:nvPr/>
        </p:nvPicPr>
        <p:blipFill>
          <a:blip r:embed="rId3" cstate="print"/>
          <a:srcRect/>
          <a:stretch>
            <a:fillRect/>
          </a:stretch>
        </p:blipFill>
        <p:spPr bwMode="auto">
          <a:xfrm>
            <a:off x="5914145" y="1719176"/>
            <a:ext cx="2402378" cy="4505498"/>
          </a:xfrm>
          <a:prstGeom prst="roundRect">
            <a:avLst/>
          </a:prstGeom>
          <a:noFill/>
          <a:ln w="9525">
            <a:noFill/>
            <a:miter lim="800000"/>
            <a:headEnd/>
            <a:tailEnd/>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ChangeArrowheads="1"/>
          </p:cNvSpPr>
          <p:nvPr/>
        </p:nvSpPr>
        <p:spPr bwMode="auto">
          <a:xfrm>
            <a:off x="1371600" y="2933700"/>
            <a:ext cx="6400800" cy="2400300"/>
          </a:xfrm>
          <a:prstGeom prst="rect">
            <a:avLst/>
          </a:prstGeom>
          <a:noFill/>
          <a:ln w="9525">
            <a:noFill/>
            <a:miter lim="800000"/>
            <a:headEnd/>
            <a:tailEnd/>
          </a:ln>
        </p:spPr>
        <p:txBody>
          <a:bodyPr/>
          <a:lstStyle/>
          <a:p>
            <a:pPr algn="ctr" eaLnBrk="0" hangingPunct="0">
              <a:spcBef>
                <a:spcPct val="50000"/>
              </a:spcBef>
            </a:pPr>
            <a:r>
              <a:rPr lang="en-US" sz="4800" b="1" dirty="0">
                <a:solidFill>
                  <a:srgbClr val="263F6A"/>
                </a:solidFill>
                <a:latin typeface="Calibri" pitchFamily="34" charset="0"/>
              </a:rPr>
              <a:t>Thank you</a:t>
            </a:r>
            <a:r>
              <a:rPr lang="en-US" sz="4800" b="1" dirty="0" smtClean="0">
                <a:solidFill>
                  <a:srgbClr val="263F6A"/>
                </a:solidFill>
                <a:latin typeface="Calibri" pitchFamily="34" charset="0"/>
              </a:rPr>
              <a:t>.</a:t>
            </a:r>
            <a:endParaRPr lang="en-US" sz="4800" b="1" dirty="0">
              <a:solidFill>
                <a:srgbClr val="263F6A"/>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000" dirty="0" err="1" smtClean="0"/>
              <a:t>Biomass</a:t>
            </a:r>
            <a:endParaRPr lang="pt-BR" sz="3000" dirty="0"/>
          </a:p>
        </p:txBody>
      </p:sp>
      <p:sp>
        <p:nvSpPr>
          <p:cNvPr id="3" name="Content Placeholder 2"/>
          <p:cNvSpPr>
            <a:spLocks noGrp="1"/>
          </p:cNvSpPr>
          <p:nvPr>
            <p:ph idx="1"/>
          </p:nvPr>
        </p:nvSpPr>
        <p:spPr>
          <a:xfrm>
            <a:off x="371475" y="1247775"/>
            <a:ext cx="8372475" cy="1739265"/>
          </a:xfrm>
        </p:spPr>
        <p:txBody>
          <a:bodyPr/>
          <a:lstStyle/>
          <a:p>
            <a:pPr marL="361950" indent="-361950" algn="just">
              <a:buFont typeface="Wingdings" pitchFamily="2" charset="2"/>
              <a:buChar char="§"/>
            </a:pPr>
            <a:r>
              <a:rPr lang="en-US" sz="1800" dirty="0" smtClean="0"/>
              <a:t>Renewable resources of animal or vegetable organic material.</a:t>
            </a:r>
          </a:p>
          <a:p>
            <a:pPr marL="361950" indent="-361950" algn="just">
              <a:buNone/>
            </a:pPr>
            <a:r>
              <a:rPr lang="en-US" sz="1800" dirty="0" smtClean="0"/>
              <a:t>	Biomass of Agricultural Crops: straw and </a:t>
            </a:r>
            <a:r>
              <a:rPr lang="en-US" sz="1800" dirty="0" err="1" smtClean="0"/>
              <a:t>bagasse</a:t>
            </a:r>
            <a:r>
              <a:rPr lang="en-US" sz="1800" dirty="0" smtClean="0"/>
              <a:t> of sugar cane (mostly used in Brazil), rice and chestnut peel, Bahia coconut, etc.</a:t>
            </a:r>
          </a:p>
          <a:p>
            <a:pPr marL="361950" indent="-361950" algn="just">
              <a:buNone/>
            </a:pPr>
            <a:r>
              <a:rPr lang="en-US" sz="1800" dirty="0" smtClean="0"/>
              <a:t>	Biomass of vegetable origin: wood</a:t>
            </a:r>
          </a:p>
          <a:p>
            <a:pPr marL="361950" indent="-361950" algn="just">
              <a:buNone/>
            </a:pPr>
            <a:endParaRPr lang="en-US" sz="1800" dirty="0" smtClean="0"/>
          </a:p>
          <a:p>
            <a:pPr>
              <a:buFont typeface="Wingdings" pitchFamily="2" charset="2"/>
              <a:buChar char="§"/>
            </a:pPr>
            <a:endParaRPr lang="pt-BR" dirty="0"/>
          </a:p>
        </p:txBody>
      </p:sp>
      <p:sp>
        <p:nvSpPr>
          <p:cNvPr id="4" name="Left Brace 3"/>
          <p:cNvSpPr/>
          <p:nvPr/>
        </p:nvSpPr>
        <p:spPr>
          <a:xfrm>
            <a:off x="492864" y="1674166"/>
            <a:ext cx="290810" cy="1027829"/>
          </a:xfrm>
          <a:prstGeom prst="leftBrace">
            <a:avLst>
              <a:gd name="adj1" fmla="val 8333"/>
              <a:gd name="adj2" fmla="val 491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Rectangle 4"/>
          <p:cNvSpPr/>
          <p:nvPr/>
        </p:nvSpPr>
        <p:spPr>
          <a:xfrm>
            <a:off x="304800" y="2835692"/>
            <a:ext cx="4572000" cy="3693319"/>
          </a:xfrm>
          <a:prstGeom prst="rect">
            <a:avLst/>
          </a:prstGeom>
        </p:spPr>
        <p:txBody>
          <a:bodyPr>
            <a:spAutoFit/>
          </a:bodyPr>
          <a:lstStyle/>
          <a:p>
            <a:pPr marL="361950" indent="-361950" algn="just">
              <a:buClr>
                <a:schemeClr val="accent1"/>
              </a:buClr>
              <a:buFont typeface="Wingdings" pitchFamily="2" charset="2"/>
              <a:buChar char="§"/>
            </a:pPr>
            <a:r>
              <a:rPr lang="en-US" sz="1800" dirty="0" smtClean="0">
                <a:latin typeface="+mn-lt"/>
              </a:rPr>
              <a:t>Indirect form of solar light use: conversion of the sunrays into chemical energy by photosynthesis.</a:t>
            </a:r>
          </a:p>
          <a:p>
            <a:pPr marL="361950" indent="-361950" algn="just">
              <a:buClr>
                <a:schemeClr val="accent1"/>
              </a:buClr>
              <a:buFont typeface="Wingdings" pitchFamily="2" charset="2"/>
              <a:buChar char="§"/>
            </a:pPr>
            <a:r>
              <a:rPr lang="en-US" sz="1800" dirty="0" smtClean="0">
                <a:latin typeface="+mn-lt"/>
              </a:rPr>
              <a:t>Brazil has natural conditions favorable to biomass production.</a:t>
            </a:r>
          </a:p>
          <a:p>
            <a:pPr marL="361950" indent="-361950" algn="just">
              <a:buClr>
                <a:schemeClr val="accent1"/>
              </a:buClr>
              <a:buFont typeface="Wingdings" pitchFamily="2" charset="2"/>
              <a:buChar char="§"/>
            </a:pPr>
            <a:r>
              <a:rPr lang="en-US" sz="1800" i="1" dirty="0" smtClean="0">
                <a:latin typeface="+mn-lt"/>
              </a:rPr>
              <a:t>Advantages</a:t>
            </a:r>
            <a:r>
              <a:rPr lang="en-US" sz="1800" dirty="0" smtClean="0">
                <a:latin typeface="+mn-lt"/>
              </a:rPr>
              <a:t>: the use of biomass can be done directly by the combustion in furnaces.</a:t>
            </a:r>
          </a:p>
          <a:p>
            <a:pPr marL="361950" indent="-361950" algn="just">
              <a:buClr>
                <a:schemeClr val="accent1"/>
              </a:buClr>
              <a:buFont typeface="Wingdings" pitchFamily="2" charset="2"/>
              <a:buChar char="§"/>
            </a:pPr>
            <a:r>
              <a:rPr lang="en-US" sz="1800" i="1" dirty="0" smtClean="0">
                <a:latin typeface="+mn-lt"/>
              </a:rPr>
              <a:t>Challenge</a:t>
            </a:r>
            <a:r>
              <a:rPr lang="en-US" sz="1800" dirty="0" smtClean="0">
                <a:latin typeface="+mn-lt"/>
              </a:rPr>
              <a:t>:  development and improvement of new technologies of conversion more efficient  then photosynthesis, such as </a:t>
            </a:r>
            <a:r>
              <a:rPr lang="en-US" sz="1800" dirty="0" err="1" smtClean="0">
                <a:latin typeface="+mn-lt"/>
              </a:rPr>
              <a:t>pyrolysis</a:t>
            </a:r>
            <a:r>
              <a:rPr lang="en-US" sz="1800" dirty="0" smtClean="0">
                <a:latin typeface="+mn-lt"/>
              </a:rPr>
              <a:t> and gasification.</a:t>
            </a:r>
          </a:p>
        </p:txBody>
      </p:sp>
      <p:pic>
        <p:nvPicPr>
          <p:cNvPr id="32770" name="Picture 2" descr="http://www.producaodebiodiesel.com.br/wp-content/uploads/2012/01/biomassa.jpg">
            <a:hlinkClick r:id="rId2"/>
          </p:cNvPr>
          <p:cNvPicPr>
            <a:picLocks noChangeAspect="1" noChangeArrowheads="1"/>
          </p:cNvPicPr>
          <p:nvPr/>
        </p:nvPicPr>
        <p:blipFill>
          <a:blip r:embed="rId3" cstate="print"/>
          <a:srcRect/>
          <a:stretch>
            <a:fillRect/>
          </a:stretch>
        </p:blipFill>
        <p:spPr bwMode="auto">
          <a:xfrm>
            <a:off x="5171440" y="2875280"/>
            <a:ext cx="3434080" cy="2921000"/>
          </a:xfrm>
          <a:prstGeom prst="round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000" dirty="0" err="1" smtClean="0"/>
              <a:t>Biofuels</a:t>
            </a:r>
            <a:endParaRPr lang="pt-BR" sz="3000" dirty="0"/>
          </a:p>
        </p:txBody>
      </p:sp>
      <p:sp>
        <p:nvSpPr>
          <p:cNvPr id="3" name="Content Placeholder 2"/>
          <p:cNvSpPr>
            <a:spLocks noGrp="1"/>
          </p:cNvSpPr>
          <p:nvPr>
            <p:ph idx="1"/>
          </p:nvPr>
        </p:nvSpPr>
        <p:spPr>
          <a:xfrm>
            <a:off x="576263" y="1706880"/>
            <a:ext cx="4727257" cy="4425633"/>
          </a:xfrm>
        </p:spPr>
        <p:txBody>
          <a:bodyPr/>
          <a:lstStyle/>
          <a:p>
            <a:pPr>
              <a:buFont typeface="Wingdings" pitchFamily="2" charset="2"/>
              <a:buChar char="§"/>
            </a:pPr>
            <a:r>
              <a:rPr lang="en-US" sz="2000" dirty="0"/>
              <a:t>C</a:t>
            </a:r>
            <a:r>
              <a:rPr lang="en-US" sz="2000" dirty="0" smtClean="0"/>
              <a:t>omes from renewable biomass to be used in internal combustion engines.</a:t>
            </a:r>
          </a:p>
          <a:p>
            <a:pPr>
              <a:buFont typeface="Wingdings" pitchFamily="2" charset="2"/>
              <a:buChar char="§"/>
            </a:pPr>
            <a:r>
              <a:rPr lang="en-US" sz="2000" dirty="0" smtClean="0"/>
              <a:t>Can be produced by several vegetable species such as sugar cane, oleaginous plant such as soybean, corn, </a:t>
            </a:r>
            <a:r>
              <a:rPr lang="en-US" sz="2000" dirty="0" err="1" smtClean="0"/>
              <a:t>babassu</a:t>
            </a:r>
            <a:r>
              <a:rPr lang="en-US" sz="2000" dirty="0" smtClean="0"/>
              <a:t>, castor, etc. and of forest biomass.</a:t>
            </a:r>
          </a:p>
          <a:p>
            <a:pPr>
              <a:buFont typeface="Wingdings" pitchFamily="2" charset="2"/>
              <a:buChar char="§"/>
            </a:pPr>
            <a:r>
              <a:rPr lang="en-US" sz="2000" dirty="0" smtClean="0"/>
              <a:t>Many types of </a:t>
            </a:r>
            <a:r>
              <a:rPr lang="en-US" sz="2000" dirty="0" err="1" smtClean="0"/>
              <a:t>biofuels</a:t>
            </a:r>
            <a:r>
              <a:rPr lang="en-US" sz="2000" dirty="0" smtClean="0"/>
              <a:t>: </a:t>
            </a:r>
            <a:r>
              <a:rPr lang="en-US" sz="2000" dirty="0" err="1" smtClean="0"/>
              <a:t>bioethanol</a:t>
            </a:r>
            <a:r>
              <a:rPr lang="en-US" sz="2000" dirty="0" smtClean="0"/>
              <a:t>, biodiesel, biogas, </a:t>
            </a:r>
            <a:r>
              <a:rPr lang="en-US" sz="2000" dirty="0" err="1" smtClean="0"/>
              <a:t>biomethanol</a:t>
            </a:r>
            <a:r>
              <a:rPr lang="en-US" sz="2000" dirty="0" smtClean="0"/>
              <a:t>, etc., synthetic </a:t>
            </a:r>
            <a:r>
              <a:rPr lang="en-US" sz="2000" dirty="0" err="1" smtClean="0"/>
              <a:t>biofuels</a:t>
            </a:r>
            <a:r>
              <a:rPr lang="en-US" sz="2000" dirty="0" smtClean="0"/>
              <a:t> and </a:t>
            </a:r>
            <a:r>
              <a:rPr lang="en-US" sz="2000" dirty="0" err="1" smtClean="0"/>
              <a:t>biohydrogen</a:t>
            </a:r>
            <a:r>
              <a:rPr lang="en-US" sz="2000" dirty="0" smtClean="0"/>
              <a:t>.</a:t>
            </a:r>
          </a:p>
          <a:p>
            <a:pPr>
              <a:buFont typeface="Wingdings" pitchFamily="2" charset="2"/>
              <a:buChar char="§"/>
            </a:pPr>
            <a:r>
              <a:rPr lang="en-US" sz="2000" dirty="0" smtClean="0"/>
              <a:t>Advantages: low emission of CO2, good alternative in short term.</a:t>
            </a:r>
          </a:p>
          <a:p>
            <a:endParaRPr lang="pt-BR" dirty="0"/>
          </a:p>
        </p:txBody>
      </p:sp>
      <p:pic>
        <p:nvPicPr>
          <p:cNvPr id="24578" name="Picture 2" descr="http://www.portaldoagronegocio.com.br/arquivos/n_2901_1109983684.jpg">
            <a:hlinkClick r:id="rId2"/>
          </p:cNvPr>
          <p:cNvPicPr>
            <a:picLocks noChangeAspect="1" noChangeArrowheads="1"/>
          </p:cNvPicPr>
          <p:nvPr/>
        </p:nvPicPr>
        <p:blipFill>
          <a:blip r:embed="rId3" cstate="print"/>
          <a:srcRect/>
          <a:stretch>
            <a:fillRect/>
          </a:stretch>
        </p:blipFill>
        <p:spPr bwMode="auto">
          <a:xfrm>
            <a:off x="5601335" y="1960879"/>
            <a:ext cx="3105785" cy="3901441"/>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sz="3000" dirty="0" err="1" smtClean="0"/>
              <a:t>Hydro</a:t>
            </a:r>
            <a:r>
              <a:rPr lang="pt-BR" sz="3000" dirty="0" smtClean="0"/>
              <a:t> Power</a:t>
            </a:r>
            <a:r>
              <a:rPr lang="pt-BR" dirty="0" smtClean="0"/>
              <a:t/>
            </a:r>
            <a:br>
              <a:rPr lang="pt-BR" dirty="0" smtClean="0"/>
            </a:br>
            <a:endParaRPr lang="pt-BR" dirty="0"/>
          </a:p>
        </p:txBody>
      </p:sp>
      <p:sp>
        <p:nvSpPr>
          <p:cNvPr id="3" name="Content Placeholder 2"/>
          <p:cNvSpPr>
            <a:spLocks noGrp="1"/>
          </p:cNvSpPr>
          <p:nvPr>
            <p:ph idx="1"/>
          </p:nvPr>
        </p:nvSpPr>
        <p:spPr>
          <a:xfrm>
            <a:off x="576263" y="1404939"/>
            <a:ext cx="7989887" cy="2233612"/>
          </a:xfrm>
        </p:spPr>
        <p:txBody>
          <a:bodyPr/>
          <a:lstStyle/>
          <a:p>
            <a:r>
              <a:rPr lang="pt-BR" sz="2000" dirty="0" err="1" smtClean="0"/>
              <a:t>The</a:t>
            </a:r>
            <a:r>
              <a:rPr lang="pt-BR" sz="2000" dirty="0" smtClean="0"/>
              <a:t> </a:t>
            </a:r>
            <a:r>
              <a:rPr lang="pt-BR" sz="2000" dirty="0" err="1" smtClean="0"/>
              <a:t>Hydro</a:t>
            </a:r>
            <a:r>
              <a:rPr lang="pt-BR" sz="2000" dirty="0" smtClean="0"/>
              <a:t> </a:t>
            </a:r>
            <a:r>
              <a:rPr lang="pt-BR" sz="2000" dirty="0" err="1" smtClean="0"/>
              <a:t>energy</a:t>
            </a:r>
            <a:r>
              <a:rPr lang="pt-BR" sz="2000" dirty="0" smtClean="0"/>
              <a:t> is </a:t>
            </a:r>
            <a:r>
              <a:rPr lang="pt-BR" sz="2000" dirty="0" err="1" smtClean="0"/>
              <a:t>produced</a:t>
            </a:r>
            <a:r>
              <a:rPr lang="pt-BR" sz="2000" dirty="0" smtClean="0"/>
              <a:t> </a:t>
            </a:r>
            <a:r>
              <a:rPr lang="pt-BR" sz="2000" dirty="0" err="1" smtClean="0"/>
              <a:t>by</a:t>
            </a:r>
            <a:r>
              <a:rPr lang="pt-BR" sz="2000" dirty="0" smtClean="0"/>
              <a:t> </a:t>
            </a:r>
            <a:r>
              <a:rPr lang="pt-BR" sz="2000" dirty="0" err="1" smtClean="0"/>
              <a:t>water</a:t>
            </a:r>
            <a:r>
              <a:rPr lang="pt-BR" sz="2000" dirty="0" smtClean="0"/>
              <a:t>.</a:t>
            </a:r>
          </a:p>
          <a:p>
            <a:r>
              <a:rPr lang="pt-BR" sz="2000" dirty="0" smtClean="0"/>
              <a:t>In </a:t>
            </a:r>
            <a:r>
              <a:rPr lang="pt-BR" sz="2000" dirty="0" err="1" smtClean="0"/>
              <a:t>Brazil</a:t>
            </a:r>
            <a:r>
              <a:rPr lang="pt-BR" sz="2000" dirty="0" smtClean="0"/>
              <a:t>, </a:t>
            </a:r>
            <a:r>
              <a:rPr lang="pt-BR" sz="2000" dirty="0" err="1" smtClean="0"/>
              <a:t>the</a:t>
            </a:r>
            <a:r>
              <a:rPr lang="pt-BR" sz="2000" dirty="0" smtClean="0"/>
              <a:t> great </a:t>
            </a:r>
            <a:r>
              <a:rPr lang="pt-BR" sz="2000" dirty="0" err="1" smtClean="0"/>
              <a:t>majority</a:t>
            </a:r>
            <a:r>
              <a:rPr lang="pt-BR" sz="2000" dirty="0" smtClean="0"/>
              <a:t> of </a:t>
            </a:r>
            <a:r>
              <a:rPr lang="pt-BR" sz="2000" dirty="0" err="1" smtClean="0"/>
              <a:t>electric</a:t>
            </a:r>
            <a:r>
              <a:rPr lang="pt-BR" sz="2000" dirty="0" smtClean="0"/>
              <a:t> </a:t>
            </a:r>
            <a:r>
              <a:rPr lang="pt-BR" sz="2000" dirty="0" err="1" smtClean="0"/>
              <a:t>energy</a:t>
            </a:r>
            <a:r>
              <a:rPr lang="pt-BR" sz="2000" dirty="0" smtClean="0"/>
              <a:t> is </a:t>
            </a:r>
            <a:r>
              <a:rPr lang="pt-BR" sz="2000" dirty="0" err="1" smtClean="0"/>
              <a:t>produced</a:t>
            </a:r>
            <a:r>
              <a:rPr lang="pt-BR" sz="2000" dirty="0" smtClean="0"/>
              <a:t> </a:t>
            </a:r>
            <a:r>
              <a:rPr lang="pt-BR" sz="2000" dirty="0" err="1" smtClean="0"/>
              <a:t>by</a:t>
            </a:r>
            <a:r>
              <a:rPr lang="pt-BR" sz="2000" dirty="0" smtClean="0"/>
              <a:t> </a:t>
            </a:r>
            <a:r>
              <a:rPr lang="pt-BR" sz="2000" dirty="0" err="1" smtClean="0"/>
              <a:t>hydro</a:t>
            </a:r>
            <a:r>
              <a:rPr lang="pt-BR" sz="2000" dirty="0" smtClean="0"/>
              <a:t> </a:t>
            </a:r>
            <a:r>
              <a:rPr lang="pt-BR" sz="2000" dirty="0" err="1" smtClean="0"/>
              <a:t>power</a:t>
            </a:r>
            <a:r>
              <a:rPr lang="pt-BR" sz="2000" dirty="0" smtClean="0"/>
              <a:t>: </a:t>
            </a:r>
            <a:r>
              <a:rPr lang="pt-BR" sz="2000" dirty="0" err="1" smtClean="0"/>
              <a:t>presence</a:t>
            </a:r>
            <a:r>
              <a:rPr lang="pt-BR" sz="2000" dirty="0" smtClean="0"/>
              <a:t> of a </a:t>
            </a:r>
            <a:r>
              <a:rPr lang="pt-BR" sz="2000" dirty="0" err="1" smtClean="0"/>
              <a:t>large</a:t>
            </a:r>
            <a:r>
              <a:rPr lang="pt-BR" sz="2000" dirty="0" smtClean="0"/>
              <a:t> </a:t>
            </a:r>
            <a:r>
              <a:rPr lang="pt-BR" sz="2000" dirty="0" err="1" smtClean="0"/>
              <a:t>watershed</a:t>
            </a:r>
            <a:r>
              <a:rPr lang="pt-BR" sz="2000" dirty="0" smtClean="0"/>
              <a:t>.</a:t>
            </a:r>
          </a:p>
          <a:p>
            <a:r>
              <a:rPr lang="pt-BR" sz="2000" dirty="0" err="1" smtClean="0"/>
              <a:t>Challenges</a:t>
            </a:r>
            <a:r>
              <a:rPr lang="pt-BR" sz="2000" dirty="0" smtClean="0"/>
              <a:t>: </a:t>
            </a:r>
            <a:r>
              <a:rPr lang="pt-BR" sz="2000" dirty="0" err="1" smtClean="0"/>
              <a:t>the</a:t>
            </a:r>
            <a:r>
              <a:rPr lang="pt-BR" sz="2000" dirty="0" smtClean="0"/>
              <a:t> </a:t>
            </a:r>
            <a:r>
              <a:rPr lang="pt-BR" sz="2000" dirty="0" err="1" smtClean="0"/>
              <a:t>environmental</a:t>
            </a:r>
            <a:r>
              <a:rPr lang="pt-BR" sz="2000" dirty="0" smtClean="0"/>
              <a:t> </a:t>
            </a:r>
            <a:r>
              <a:rPr lang="pt-BR" sz="2000" dirty="0" err="1" smtClean="0"/>
              <a:t>impact</a:t>
            </a:r>
            <a:r>
              <a:rPr lang="pt-BR" sz="2000" dirty="0" smtClean="0"/>
              <a:t> </a:t>
            </a:r>
            <a:r>
              <a:rPr lang="pt-BR" sz="2000" dirty="0" err="1" smtClean="0"/>
              <a:t>caused</a:t>
            </a:r>
            <a:r>
              <a:rPr lang="pt-BR" sz="2000" dirty="0" smtClean="0"/>
              <a:t> </a:t>
            </a:r>
            <a:r>
              <a:rPr lang="pt-BR" sz="2000" dirty="0" err="1" smtClean="0"/>
              <a:t>by</a:t>
            </a:r>
            <a:r>
              <a:rPr lang="pt-BR" sz="2000" dirty="0" smtClean="0"/>
              <a:t> </a:t>
            </a:r>
            <a:r>
              <a:rPr lang="pt-BR" sz="2000" dirty="0" err="1" smtClean="0"/>
              <a:t>construction</a:t>
            </a:r>
            <a:r>
              <a:rPr lang="pt-BR" sz="2000" dirty="0" smtClean="0"/>
              <a:t> </a:t>
            </a:r>
            <a:r>
              <a:rPr lang="pt-BR" sz="2000" dirty="0" err="1" smtClean="0"/>
              <a:t>of</a:t>
            </a:r>
            <a:r>
              <a:rPr lang="pt-BR" sz="2000" dirty="0" smtClean="0"/>
              <a:t> </a:t>
            </a:r>
            <a:r>
              <a:rPr lang="pt-BR" sz="2000" dirty="0" err="1" smtClean="0"/>
              <a:t>the</a:t>
            </a:r>
            <a:r>
              <a:rPr lang="pt-BR" sz="2000" dirty="0" smtClean="0"/>
              <a:t> </a:t>
            </a:r>
            <a:r>
              <a:rPr lang="pt-BR" sz="2000" dirty="0" err="1" smtClean="0"/>
              <a:t>plant</a:t>
            </a:r>
            <a:r>
              <a:rPr lang="pt-BR" sz="2000" dirty="0" smtClean="0"/>
              <a:t>.</a:t>
            </a:r>
          </a:p>
          <a:p>
            <a:endParaRPr lang="pt-BR" sz="1200" dirty="0" smtClean="0"/>
          </a:p>
          <a:p>
            <a:endParaRPr lang="pt-BR" sz="1200" dirty="0" smtClean="0"/>
          </a:p>
          <a:p>
            <a:endParaRPr lang="pt-BR" sz="1200" dirty="0"/>
          </a:p>
        </p:txBody>
      </p:sp>
      <p:pic>
        <p:nvPicPr>
          <p:cNvPr id="23554" name="Picture 2" descr="http://4.bp.blogspot.com/-hmg5ztyJ-Eg/Ta846GUCvsI/AAAAAAAAETg/LgWmRNUrHPA/s1600/usina-itaipu-binacional.jpg">
            <a:hlinkClick r:id="rId2"/>
          </p:cNvPr>
          <p:cNvPicPr>
            <a:picLocks noChangeAspect="1" noChangeArrowheads="1"/>
          </p:cNvPicPr>
          <p:nvPr/>
        </p:nvPicPr>
        <p:blipFill>
          <a:blip r:embed="rId3" cstate="print"/>
          <a:srcRect/>
          <a:stretch>
            <a:fillRect/>
          </a:stretch>
        </p:blipFill>
        <p:spPr bwMode="auto">
          <a:xfrm>
            <a:off x="1496695" y="3393440"/>
            <a:ext cx="5310505" cy="319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sz="3000" dirty="0" smtClean="0"/>
              <a:t>Solar Power</a:t>
            </a:r>
            <a:r>
              <a:rPr lang="pt-BR" dirty="0" smtClean="0"/>
              <a:t/>
            </a:r>
            <a:br>
              <a:rPr lang="pt-BR" dirty="0" smtClean="0"/>
            </a:br>
            <a:endParaRPr lang="pt-BR" dirty="0"/>
          </a:p>
        </p:txBody>
      </p:sp>
      <p:sp>
        <p:nvSpPr>
          <p:cNvPr id="3" name="Content Placeholder 2"/>
          <p:cNvSpPr>
            <a:spLocks noGrp="1"/>
          </p:cNvSpPr>
          <p:nvPr>
            <p:ph idx="1"/>
          </p:nvPr>
        </p:nvSpPr>
        <p:spPr>
          <a:xfrm>
            <a:off x="576263" y="1442720"/>
            <a:ext cx="4727257" cy="4689793"/>
          </a:xfrm>
        </p:spPr>
        <p:txBody>
          <a:bodyPr/>
          <a:lstStyle/>
          <a:p>
            <a:pPr>
              <a:buFont typeface="Wingdings" charset="2"/>
              <a:buChar char="§"/>
            </a:pPr>
            <a:r>
              <a:rPr lang="en-US" sz="2000" dirty="0" smtClean="0"/>
              <a:t>Energy produced by the sun light</a:t>
            </a:r>
          </a:p>
          <a:p>
            <a:pPr>
              <a:buFont typeface="Wingdings" charset="2"/>
              <a:buChar char="§"/>
            </a:pPr>
            <a:r>
              <a:rPr lang="en-US" sz="2000" dirty="0" smtClean="0"/>
              <a:t>Types:</a:t>
            </a:r>
          </a:p>
          <a:p>
            <a:pPr lvl="1"/>
            <a:r>
              <a:rPr lang="en-US" sz="1600" dirty="0" smtClean="0"/>
              <a:t>Photovoltaic's Solar Power </a:t>
            </a:r>
          </a:p>
          <a:p>
            <a:pPr lvl="1"/>
            <a:r>
              <a:rPr lang="en-US" sz="1600" dirty="0" smtClean="0"/>
              <a:t>Thermal Solar Power</a:t>
            </a:r>
            <a:endParaRPr lang="en-US" sz="1600" dirty="0"/>
          </a:p>
          <a:p>
            <a:pPr>
              <a:buFont typeface="Wingdings" charset="2"/>
              <a:buChar char="§"/>
            </a:pPr>
            <a:r>
              <a:rPr lang="en-US" sz="2000" dirty="0" smtClean="0"/>
              <a:t>Advantages:</a:t>
            </a:r>
          </a:p>
          <a:p>
            <a:pPr lvl="1"/>
            <a:r>
              <a:rPr lang="en-US" sz="1600" dirty="0" smtClean="0"/>
              <a:t>Inexhaustible resource</a:t>
            </a:r>
          </a:p>
          <a:p>
            <a:pPr lvl="1"/>
            <a:r>
              <a:rPr lang="en-US" sz="1600" dirty="0" smtClean="0"/>
              <a:t>Low environmental impact</a:t>
            </a:r>
          </a:p>
          <a:p>
            <a:pPr lvl="1"/>
            <a:r>
              <a:rPr lang="en-US" sz="1600" dirty="0" smtClean="0"/>
              <a:t>Energy generation in the same place of the consumption: reduction of costs with transportation (40%).</a:t>
            </a:r>
          </a:p>
          <a:p>
            <a:pPr>
              <a:buFont typeface="Wingdings" charset="2"/>
              <a:buChar char="§"/>
            </a:pPr>
            <a:r>
              <a:rPr lang="en-US" sz="2000" dirty="0" smtClean="0"/>
              <a:t>Production only during the day </a:t>
            </a:r>
          </a:p>
          <a:p>
            <a:pPr lvl="1">
              <a:buFont typeface="Lucida Grande"/>
              <a:buChar char="-"/>
            </a:pPr>
            <a:r>
              <a:rPr lang="en-US" sz="1600" dirty="0" smtClean="0"/>
              <a:t>battery can be use to retain the energy.</a:t>
            </a:r>
            <a:endParaRPr lang="en-US" sz="1600" dirty="0"/>
          </a:p>
        </p:txBody>
      </p:sp>
      <p:pic>
        <p:nvPicPr>
          <p:cNvPr id="22530" name="Picture 2" descr="http://1.bp.blogspot.com/-HQ3GHSwQxbw/T9Hj8qfU-RI/AAAAAAAAAbQ/qJGT23NTZvM/s640/energia-solar.jpg">
            <a:hlinkClick r:id="rId2"/>
          </p:cNvPr>
          <p:cNvPicPr>
            <a:picLocks noChangeAspect="1" noChangeArrowheads="1"/>
          </p:cNvPicPr>
          <p:nvPr/>
        </p:nvPicPr>
        <p:blipFill>
          <a:blip r:embed="rId3" cstate="print"/>
          <a:srcRect/>
          <a:stretch>
            <a:fillRect/>
          </a:stretch>
        </p:blipFill>
        <p:spPr bwMode="auto">
          <a:xfrm>
            <a:off x="5482722" y="1778000"/>
            <a:ext cx="3204078" cy="4324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sz="3000" dirty="0" smtClean="0"/>
              <a:t>Wind Power</a:t>
            </a:r>
            <a:r>
              <a:rPr lang="pt-BR" dirty="0" smtClean="0"/>
              <a:t/>
            </a:r>
            <a:br>
              <a:rPr lang="pt-BR" dirty="0" smtClean="0"/>
            </a:br>
            <a:endParaRPr lang="pt-BR" dirty="0"/>
          </a:p>
        </p:txBody>
      </p:sp>
      <p:sp>
        <p:nvSpPr>
          <p:cNvPr id="3" name="Content Placeholder 2"/>
          <p:cNvSpPr>
            <a:spLocks noGrp="1"/>
          </p:cNvSpPr>
          <p:nvPr>
            <p:ph idx="1"/>
          </p:nvPr>
        </p:nvSpPr>
        <p:spPr>
          <a:xfrm>
            <a:off x="3114507" y="1229360"/>
            <a:ext cx="5043973" cy="4886537"/>
          </a:xfrm>
        </p:spPr>
        <p:txBody>
          <a:bodyPr/>
          <a:lstStyle/>
          <a:p>
            <a:pPr>
              <a:buFont typeface="Wingdings" charset="2"/>
              <a:buChar char="§"/>
            </a:pPr>
            <a:r>
              <a:rPr lang="en-US" sz="1600" dirty="0"/>
              <a:t>Produced by the wind strength</a:t>
            </a:r>
            <a:r>
              <a:rPr lang="en-US" sz="1600" dirty="0" smtClean="0"/>
              <a:t>.</a:t>
            </a:r>
            <a:endParaRPr lang="pt-BR" sz="1600" dirty="0"/>
          </a:p>
          <a:p>
            <a:pPr>
              <a:buFont typeface="Wingdings" charset="2"/>
              <a:buChar char="§"/>
            </a:pPr>
            <a:r>
              <a:rPr lang="en-US" sz="1600" dirty="0" smtClean="0"/>
              <a:t>Created by </a:t>
            </a:r>
            <a:r>
              <a:rPr lang="en-US" sz="1600" dirty="0"/>
              <a:t>wind generator in which the wind strength is captured by propellers connected to a turbine that triggers an electric generator</a:t>
            </a:r>
            <a:r>
              <a:rPr lang="en-US" sz="1600" dirty="0" smtClean="0"/>
              <a:t>.</a:t>
            </a:r>
            <a:endParaRPr lang="pt-BR" sz="1600" dirty="0"/>
          </a:p>
          <a:p>
            <a:pPr>
              <a:buFont typeface="Wingdings" charset="2"/>
              <a:buChar char="§"/>
            </a:pPr>
            <a:r>
              <a:rPr lang="en-US" sz="1600" dirty="0"/>
              <a:t>The amount of energy transferred is in function </a:t>
            </a:r>
            <a:r>
              <a:rPr lang="en-US" sz="1600" dirty="0" smtClean="0"/>
              <a:t>of:</a:t>
            </a:r>
          </a:p>
          <a:p>
            <a:pPr lvl="1">
              <a:buFont typeface="Lucida Grande"/>
              <a:buChar char="-"/>
            </a:pPr>
            <a:r>
              <a:rPr lang="en-US" sz="1200" dirty="0" smtClean="0"/>
              <a:t> </a:t>
            </a:r>
            <a:r>
              <a:rPr lang="en-US" sz="1200" dirty="0"/>
              <a:t>the air </a:t>
            </a:r>
            <a:r>
              <a:rPr lang="en-US" sz="1200" dirty="0" smtClean="0"/>
              <a:t>density</a:t>
            </a:r>
          </a:p>
          <a:p>
            <a:pPr lvl="1">
              <a:buFont typeface="Lucida Grande"/>
              <a:buChar char="-"/>
            </a:pPr>
            <a:r>
              <a:rPr lang="en-US" sz="1200" dirty="0" smtClean="0"/>
              <a:t>the </a:t>
            </a:r>
            <a:r>
              <a:rPr lang="en-US" sz="1200" dirty="0"/>
              <a:t>area covered by the rotation of the propellers </a:t>
            </a:r>
            <a:endParaRPr lang="en-US" sz="1200" dirty="0" smtClean="0"/>
          </a:p>
          <a:p>
            <a:pPr lvl="1">
              <a:buFont typeface="Lucida Grande"/>
              <a:buChar char="-"/>
            </a:pPr>
            <a:r>
              <a:rPr lang="en-US" sz="1200" dirty="0" smtClean="0"/>
              <a:t>the </a:t>
            </a:r>
            <a:r>
              <a:rPr lang="en-US" sz="1200" dirty="0"/>
              <a:t>speed of the </a:t>
            </a:r>
            <a:r>
              <a:rPr lang="en-US" sz="1200" dirty="0" smtClean="0"/>
              <a:t>wind</a:t>
            </a:r>
            <a:endParaRPr lang="pt-BR" sz="1200" dirty="0"/>
          </a:p>
          <a:p>
            <a:pPr>
              <a:buFont typeface="Wingdings" charset="2"/>
              <a:buChar char="§"/>
            </a:pPr>
            <a:r>
              <a:rPr lang="en-US" sz="1600" dirty="0"/>
              <a:t>To be technically usable is necessary a minimum wind speed of 7 to 8 m/s. </a:t>
            </a:r>
            <a:endParaRPr lang="en-US" sz="1600" dirty="0" smtClean="0"/>
          </a:p>
          <a:p>
            <a:pPr lvl="1">
              <a:buFont typeface="Lucida Grande"/>
              <a:buChar char="-"/>
            </a:pPr>
            <a:r>
              <a:rPr lang="en-US" sz="1200" dirty="0" smtClean="0"/>
              <a:t>This </a:t>
            </a:r>
            <a:r>
              <a:rPr lang="en-US" sz="1200" dirty="0"/>
              <a:t>speed is only present in 13% of the earth surface</a:t>
            </a:r>
            <a:r>
              <a:rPr lang="en-US" sz="1200" dirty="0" smtClean="0"/>
              <a:t>.</a:t>
            </a:r>
            <a:endParaRPr lang="pt-BR" sz="1200" dirty="0"/>
          </a:p>
          <a:p>
            <a:pPr>
              <a:buFont typeface="Wingdings" charset="2"/>
              <a:buChar char="§"/>
            </a:pPr>
            <a:r>
              <a:rPr lang="en-US" sz="1600" dirty="0" smtClean="0"/>
              <a:t>Advantages:</a:t>
            </a:r>
          </a:p>
          <a:p>
            <a:pPr lvl="1">
              <a:buFont typeface="Lucida Grande"/>
              <a:buChar char="-"/>
            </a:pPr>
            <a:r>
              <a:rPr lang="en-US" sz="1200" dirty="0" smtClean="0"/>
              <a:t>MDL </a:t>
            </a:r>
            <a:r>
              <a:rPr lang="en-US" sz="1200" dirty="0"/>
              <a:t>(Mechanism of Clean Development): CO2 </a:t>
            </a:r>
            <a:r>
              <a:rPr lang="en-US" sz="1200" dirty="0" smtClean="0"/>
              <a:t>goals</a:t>
            </a:r>
            <a:endParaRPr lang="pt-BR" sz="1200" dirty="0"/>
          </a:p>
          <a:p>
            <a:pPr lvl="1">
              <a:buFont typeface="Lucida Grande"/>
              <a:buChar char="-"/>
            </a:pPr>
            <a:r>
              <a:rPr lang="en-US" sz="1200" dirty="0"/>
              <a:t>The space occupied by the wind turbines is only the base. Around it the area is available to agriculture and livestock</a:t>
            </a:r>
            <a:r>
              <a:rPr lang="en-US" sz="1300" dirty="0"/>
              <a:t>.</a:t>
            </a:r>
            <a:endParaRPr lang="pt-BR" sz="1300" dirty="0"/>
          </a:p>
          <a:p>
            <a:endParaRPr lang="pt-BR" sz="1200" dirty="0"/>
          </a:p>
        </p:txBody>
      </p:sp>
      <p:pic>
        <p:nvPicPr>
          <p:cNvPr id="21506" name="Picture 2" descr="http://peteletricaufjf.files.wordpress.com/2012/10/energia-eolica4.jpg">
            <a:hlinkClick r:id="rId2"/>
          </p:cNvPr>
          <p:cNvPicPr>
            <a:picLocks noChangeAspect="1" noChangeArrowheads="1"/>
          </p:cNvPicPr>
          <p:nvPr/>
        </p:nvPicPr>
        <p:blipFill>
          <a:blip r:embed="rId3" cstate="print"/>
          <a:srcRect/>
          <a:stretch>
            <a:fillRect/>
          </a:stretch>
        </p:blipFill>
        <p:spPr bwMode="auto">
          <a:xfrm>
            <a:off x="284480" y="1595120"/>
            <a:ext cx="2672080" cy="4419600"/>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ue Block MBTC">
      <a:dk1>
        <a:srgbClr val="414042"/>
      </a:dk1>
      <a:lt1>
        <a:srgbClr val="FFFFFF"/>
      </a:lt1>
      <a:dk2>
        <a:srgbClr val="005A8C"/>
      </a:dk2>
      <a:lt2>
        <a:srgbClr val="C9CAC8"/>
      </a:lt2>
      <a:accent1>
        <a:srgbClr val="005A8C"/>
      </a:accent1>
      <a:accent2>
        <a:srgbClr val="CE8E00"/>
      </a:accent2>
      <a:accent3>
        <a:srgbClr val="008998"/>
      </a:accent3>
      <a:accent4>
        <a:srgbClr val="D2492A"/>
      </a:accent4>
      <a:accent5>
        <a:srgbClr val="614D7D"/>
      </a:accent5>
      <a:accent6>
        <a:srgbClr val="5A8E22"/>
      </a:accent6>
      <a:hlink>
        <a:srgbClr val="263F6A"/>
      </a:hlink>
      <a:folHlink>
        <a:srgbClr val="00B0F0"/>
      </a:folHlink>
    </a:clrScheme>
    <a:fontScheme name="Blue Block MBTC">
      <a:majorFont>
        <a:latin typeface="Georgia"/>
        <a:ea typeface="Georgia"/>
        <a:cs typeface="Georgia"/>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Calibri"/>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lue Block MBT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2199</Words>
  <Application>Microsoft Office PowerPoint</Application>
  <PresentationFormat>On-screen Show (4:3)</PresentationFormat>
  <Paragraphs>534</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Blank</vt:lpstr>
      <vt:lpstr>Slide 1</vt:lpstr>
      <vt:lpstr>Summary</vt:lpstr>
      <vt:lpstr>Types of Renewable Energy</vt:lpstr>
      <vt:lpstr>Main types of Renewable Energy in Brazil</vt:lpstr>
      <vt:lpstr>Biomass</vt:lpstr>
      <vt:lpstr>Biofuels</vt:lpstr>
      <vt:lpstr>Hydro Power </vt:lpstr>
      <vt:lpstr>Solar Power </vt:lpstr>
      <vt:lpstr>Wind Power </vt:lpstr>
      <vt:lpstr>Wind Power </vt:lpstr>
      <vt:lpstr>Brazilian Legal System</vt:lpstr>
      <vt:lpstr>Brazilian Legal System</vt:lpstr>
      <vt:lpstr>Slide 13</vt:lpstr>
      <vt:lpstr>Slide 14</vt:lpstr>
      <vt:lpstr>ANEEL</vt:lpstr>
      <vt:lpstr>Contracting with the Government</vt:lpstr>
      <vt:lpstr>Contracting with the Government</vt:lpstr>
      <vt:lpstr>Contracting with the Government</vt:lpstr>
      <vt:lpstr>Contracting with the Government</vt:lpstr>
      <vt:lpstr>PROINFA</vt:lpstr>
      <vt:lpstr>PROINFA </vt:lpstr>
      <vt:lpstr>PROINFA </vt:lpstr>
      <vt:lpstr>Accreditation with ANEEL</vt:lpstr>
      <vt:lpstr>Small Hydro Plants (PCHs)</vt:lpstr>
      <vt:lpstr>Wind Power</vt:lpstr>
      <vt:lpstr>Power Auctions</vt:lpstr>
      <vt:lpstr>Modalities of Power Auctions</vt:lpstr>
      <vt:lpstr>Technical Requirements</vt:lpstr>
      <vt:lpstr>Financial Requirements</vt:lpstr>
      <vt:lpstr>Power Auctions</vt:lpstr>
      <vt:lpstr>Power Auctions</vt:lpstr>
      <vt:lpstr>Main results of Power Auctions</vt:lpstr>
      <vt:lpstr>Main results of Power Auctions</vt:lpstr>
      <vt:lpstr>Hydropower Expansion: Auctions from 2013 to 2017</vt:lpstr>
      <vt:lpstr>Hydropower Expansion: Auctions from 2013 to 2017</vt:lpstr>
      <vt:lpstr>Environmental Matters</vt:lpstr>
      <vt:lpstr>Environmental Licensing</vt:lpstr>
      <vt:lpstr>Environmental Licensing</vt:lpstr>
      <vt:lpstr>Simplified Environmental Report</vt:lpstr>
      <vt:lpstr>Taxes Incentives</vt:lpstr>
      <vt:lpstr>Taxes Incentives</vt:lpstr>
      <vt:lpstr>Taxes Incentives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sb047067</cp:lastModifiedBy>
  <cp:revision>61</cp:revision>
  <dcterms:modified xsi:type="dcterms:W3CDTF">2013-04-17T00:03:10Z</dcterms:modified>
</cp:coreProperties>
</file>