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1" r:id="rId4"/>
    <p:sldId id="263" r:id="rId5"/>
    <p:sldId id="264" r:id="rId6"/>
    <p:sldId id="271" r:id="rId7"/>
    <p:sldId id="259" r:id="rId8"/>
    <p:sldId id="268" r:id="rId9"/>
    <p:sldId id="265" r:id="rId10"/>
    <p:sldId id="266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640"/>
  </p:normalViewPr>
  <p:slideViewPr>
    <p:cSldViewPr snapToGrid="0" snapToObjects="1">
      <p:cViewPr varScale="1">
        <p:scale>
          <a:sx n="84" d="100"/>
          <a:sy n="84" d="100"/>
        </p:scale>
        <p:origin x="-595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DEFF6F-4158-2E42-8013-9CB77FF55F97}" type="doc">
      <dgm:prSet loTypeId="urn:microsoft.com/office/officeart/2005/8/layout/pyramid1" loCatId="" qsTypeId="urn:microsoft.com/office/officeart/2005/8/quickstyle/simple4" qsCatId="simple" csTypeId="urn:microsoft.com/office/officeart/2005/8/colors/accent1_2" csCatId="accent1" phldr="1"/>
      <dgm:spPr/>
    </dgm:pt>
    <dgm:pt modelId="{6A8DD00F-8C92-1A45-85DD-0FDFF3F282C2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Capital Markets</a:t>
          </a:r>
        </a:p>
      </dgm:t>
    </dgm:pt>
    <dgm:pt modelId="{77F4A09B-EE9F-D545-8539-28DCB6C9DD40}" type="parTrans" cxnId="{5CFB5E23-2904-C34F-BC61-F3D239C47C4C}">
      <dgm:prSet/>
      <dgm:spPr/>
      <dgm:t>
        <a:bodyPr/>
        <a:lstStyle/>
        <a:p>
          <a:endParaRPr lang="en-US"/>
        </a:p>
      </dgm:t>
    </dgm:pt>
    <dgm:pt modelId="{AA435ED5-2023-2B4D-8FFC-72E9D7235720}" type="sibTrans" cxnId="{5CFB5E23-2904-C34F-BC61-F3D239C47C4C}">
      <dgm:prSet/>
      <dgm:spPr/>
      <dgm:t>
        <a:bodyPr/>
        <a:lstStyle/>
        <a:p>
          <a:endParaRPr lang="en-US"/>
        </a:p>
      </dgm:t>
    </dgm:pt>
    <dgm:pt modelId="{9A327D0B-337A-9D40-AF9E-35C80342FE04}">
      <dgm:prSet phldrT="[Text]" custT="1"/>
      <dgm:spPr/>
      <dgm:t>
        <a:bodyPr/>
        <a:lstStyle/>
        <a:p>
          <a:r>
            <a:rPr lang="en-US" sz="4000" dirty="0" smtClean="0"/>
            <a:t>Mid Size</a:t>
          </a:r>
          <a:endParaRPr lang="en-US" sz="4000" dirty="0"/>
        </a:p>
      </dgm:t>
    </dgm:pt>
    <dgm:pt modelId="{615CB2EB-2D11-5F4A-B373-E9C319BC15FC}" type="parTrans" cxnId="{99ECB132-5C16-494A-937F-B106534D64A0}">
      <dgm:prSet/>
      <dgm:spPr/>
      <dgm:t>
        <a:bodyPr/>
        <a:lstStyle/>
        <a:p>
          <a:endParaRPr lang="en-US"/>
        </a:p>
      </dgm:t>
    </dgm:pt>
    <dgm:pt modelId="{5D6EB492-79F1-184E-BE81-2565B02A7EB1}" type="sibTrans" cxnId="{99ECB132-5C16-494A-937F-B106534D64A0}">
      <dgm:prSet/>
      <dgm:spPr/>
      <dgm:t>
        <a:bodyPr/>
        <a:lstStyle/>
        <a:p>
          <a:endParaRPr lang="en-US"/>
        </a:p>
      </dgm:t>
    </dgm:pt>
    <dgm:pt modelId="{D35D1802-DFB2-124D-ABF3-09FDD71F1EAF}">
      <dgm:prSet phldrT="[Text]" custT="1"/>
      <dgm:spPr/>
      <dgm:t>
        <a:bodyPr/>
        <a:lstStyle/>
        <a:p>
          <a:r>
            <a:rPr lang="en-US" sz="4400" dirty="0" smtClean="0"/>
            <a:t>Small Size</a:t>
          </a:r>
          <a:endParaRPr lang="en-US" sz="4400" dirty="0"/>
        </a:p>
      </dgm:t>
    </dgm:pt>
    <dgm:pt modelId="{F55A40A9-AED8-EB49-B4CB-DF0237E146D0}" type="parTrans" cxnId="{FB53CE1B-843F-2843-BD7C-EC16B96506B1}">
      <dgm:prSet/>
      <dgm:spPr/>
      <dgm:t>
        <a:bodyPr/>
        <a:lstStyle/>
        <a:p>
          <a:endParaRPr lang="en-US"/>
        </a:p>
      </dgm:t>
    </dgm:pt>
    <dgm:pt modelId="{C2768349-B4FE-2648-9CB0-8E689898A7C6}" type="sibTrans" cxnId="{FB53CE1B-843F-2843-BD7C-EC16B96506B1}">
      <dgm:prSet/>
      <dgm:spPr/>
      <dgm:t>
        <a:bodyPr/>
        <a:lstStyle/>
        <a:p>
          <a:endParaRPr lang="en-US"/>
        </a:p>
      </dgm:t>
    </dgm:pt>
    <dgm:pt modelId="{07C525C7-441D-984B-BB8F-F1E6B803A3BC}" type="pres">
      <dgm:prSet presAssocID="{77DEFF6F-4158-2E42-8013-9CB77FF55F97}" presName="Name0" presStyleCnt="0">
        <dgm:presLayoutVars>
          <dgm:dir/>
          <dgm:animLvl val="lvl"/>
          <dgm:resizeHandles val="exact"/>
        </dgm:presLayoutVars>
      </dgm:prSet>
      <dgm:spPr/>
    </dgm:pt>
    <dgm:pt modelId="{6802112E-B9D8-9E48-BA49-87E8F2E388AC}" type="pres">
      <dgm:prSet presAssocID="{6A8DD00F-8C92-1A45-85DD-0FDFF3F282C2}" presName="Name8" presStyleCnt="0"/>
      <dgm:spPr/>
    </dgm:pt>
    <dgm:pt modelId="{C7406B96-C24B-E046-BD33-52935A9117CC}" type="pres">
      <dgm:prSet presAssocID="{6A8DD00F-8C92-1A45-85DD-0FDFF3F282C2}" presName="level" presStyleLbl="node1" presStyleIdx="0" presStyleCnt="3" custScaleX="9755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4E5246-DD73-124D-B6C1-022E00B8A1C5}" type="pres">
      <dgm:prSet presAssocID="{6A8DD00F-8C92-1A45-85DD-0FDFF3F282C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597DD5-4269-8A4A-9EB4-1DEE6556122D}" type="pres">
      <dgm:prSet presAssocID="{9A327D0B-337A-9D40-AF9E-35C80342FE04}" presName="Name8" presStyleCnt="0"/>
      <dgm:spPr/>
    </dgm:pt>
    <dgm:pt modelId="{C7479A82-E434-9444-97E4-03F03C6DCE46}" type="pres">
      <dgm:prSet presAssocID="{9A327D0B-337A-9D40-AF9E-35C80342FE04}" presName="level" presStyleLbl="node1" presStyleIdx="1" presStyleCnt="3" custScaleY="14956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E65692-4EF3-6949-9905-5F59467112AF}" type="pres">
      <dgm:prSet presAssocID="{9A327D0B-337A-9D40-AF9E-35C80342FE0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CD34EB-7F29-1645-87D5-6B6A827F177B}" type="pres">
      <dgm:prSet presAssocID="{D35D1802-DFB2-124D-ABF3-09FDD71F1EAF}" presName="Name8" presStyleCnt="0"/>
      <dgm:spPr/>
    </dgm:pt>
    <dgm:pt modelId="{879BA54B-9415-CB4C-AD1A-C27568F4DAFD}" type="pres">
      <dgm:prSet presAssocID="{D35D1802-DFB2-124D-ABF3-09FDD71F1EAF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F13159-75FB-0F4D-9C03-F253820CB33C}" type="pres">
      <dgm:prSet presAssocID="{D35D1802-DFB2-124D-ABF3-09FDD71F1EA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53CE1B-843F-2843-BD7C-EC16B96506B1}" srcId="{77DEFF6F-4158-2E42-8013-9CB77FF55F97}" destId="{D35D1802-DFB2-124D-ABF3-09FDD71F1EAF}" srcOrd="2" destOrd="0" parTransId="{F55A40A9-AED8-EB49-B4CB-DF0237E146D0}" sibTransId="{C2768349-B4FE-2648-9CB0-8E689898A7C6}"/>
    <dgm:cxn modelId="{84F6CEE6-E274-794A-8428-51FAB5050360}" type="presOf" srcId="{77DEFF6F-4158-2E42-8013-9CB77FF55F97}" destId="{07C525C7-441D-984B-BB8F-F1E6B803A3BC}" srcOrd="0" destOrd="0" presId="urn:microsoft.com/office/officeart/2005/8/layout/pyramid1"/>
    <dgm:cxn modelId="{BD1FCBD9-F77D-B143-93E4-F5E0E410055F}" type="presOf" srcId="{9A327D0B-337A-9D40-AF9E-35C80342FE04}" destId="{08E65692-4EF3-6949-9905-5F59467112AF}" srcOrd="1" destOrd="0" presId="urn:microsoft.com/office/officeart/2005/8/layout/pyramid1"/>
    <dgm:cxn modelId="{D0DB50C0-9B0B-C044-AB1E-D6E69818ECED}" type="presOf" srcId="{D35D1802-DFB2-124D-ABF3-09FDD71F1EAF}" destId="{96F13159-75FB-0F4D-9C03-F253820CB33C}" srcOrd="1" destOrd="0" presId="urn:microsoft.com/office/officeart/2005/8/layout/pyramid1"/>
    <dgm:cxn modelId="{99ECB132-5C16-494A-937F-B106534D64A0}" srcId="{77DEFF6F-4158-2E42-8013-9CB77FF55F97}" destId="{9A327D0B-337A-9D40-AF9E-35C80342FE04}" srcOrd="1" destOrd="0" parTransId="{615CB2EB-2D11-5F4A-B373-E9C319BC15FC}" sibTransId="{5D6EB492-79F1-184E-BE81-2565B02A7EB1}"/>
    <dgm:cxn modelId="{9675BF90-2805-FB4F-A30B-C423BD6FD623}" type="presOf" srcId="{6A8DD00F-8C92-1A45-85DD-0FDFF3F282C2}" destId="{C7406B96-C24B-E046-BD33-52935A9117CC}" srcOrd="0" destOrd="0" presId="urn:microsoft.com/office/officeart/2005/8/layout/pyramid1"/>
    <dgm:cxn modelId="{259C4582-97FB-4A48-9FBE-518408C365EC}" type="presOf" srcId="{9A327D0B-337A-9D40-AF9E-35C80342FE04}" destId="{C7479A82-E434-9444-97E4-03F03C6DCE46}" srcOrd="0" destOrd="0" presId="urn:microsoft.com/office/officeart/2005/8/layout/pyramid1"/>
    <dgm:cxn modelId="{5CFB5E23-2904-C34F-BC61-F3D239C47C4C}" srcId="{77DEFF6F-4158-2E42-8013-9CB77FF55F97}" destId="{6A8DD00F-8C92-1A45-85DD-0FDFF3F282C2}" srcOrd="0" destOrd="0" parTransId="{77F4A09B-EE9F-D545-8539-28DCB6C9DD40}" sibTransId="{AA435ED5-2023-2B4D-8FFC-72E9D7235720}"/>
    <dgm:cxn modelId="{566188DA-848C-BD4E-9304-D0BB1B9BBC20}" type="presOf" srcId="{6A8DD00F-8C92-1A45-85DD-0FDFF3F282C2}" destId="{2B4E5246-DD73-124D-B6C1-022E00B8A1C5}" srcOrd="1" destOrd="0" presId="urn:microsoft.com/office/officeart/2005/8/layout/pyramid1"/>
    <dgm:cxn modelId="{F6EB6064-A2FD-9641-92D7-F281B3A14FDB}" type="presOf" srcId="{D35D1802-DFB2-124D-ABF3-09FDD71F1EAF}" destId="{879BA54B-9415-CB4C-AD1A-C27568F4DAFD}" srcOrd="0" destOrd="0" presId="urn:microsoft.com/office/officeart/2005/8/layout/pyramid1"/>
    <dgm:cxn modelId="{364CE205-989D-134A-9FC8-A3DA8F4A77CE}" type="presParOf" srcId="{07C525C7-441D-984B-BB8F-F1E6B803A3BC}" destId="{6802112E-B9D8-9E48-BA49-87E8F2E388AC}" srcOrd="0" destOrd="0" presId="urn:microsoft.com/office/officeart/2005/8/layout/pyramid1"/>
    <dgm:cxn modelId="{A9735553-597E-9246-9597-3DD8E5E82E74}" type="presParOf" srcId="{6802112E-B9D8-9E48-BA49-87E8F2E388AC}" destId="{C7406B96-C24B-E046-BD33-52935A9117CC}" srcOrd="0" destOrd="0" presId="urn:microsoft.com/office/officeart/2005/8/layout/pyramid1"/>
    <dgm:cxn modelId="{44632DCD-EB7B-104E-8187-D7748D469AA0}" type="presParOf" srcId="{6802112E-B9D8-9E48-BA49-87E8F2E388AC}" destId="{2B4E5246-DD73-124D-B6C1-022E00B8A1C5}" srcOrd="1" destOrd="0" presId="urn:microsoft.com/office/officeart/2005/8/layout/pyramid1"/>
    <dgm:cxn modelId="{8A687DD6-2CDA-5A43-8DCE-9DFA6ED1325F}" type="presParOf" srcId="{07C525C7-441D-984B-BB8F-F1E6B803A3BC}" destId="{59597DD5-4269-8A4A-9EB4-1DEE6556122D}" srcOrd="1" destOrd="0" presId="urn:microsoft.com/office/officeart/2005/8/layout/pyramid1"/>
    <dgm:cxn modelId="{6CD0C399-F4E0-8B46-8FC0-1EF8D0AFBFF0}" type="presParOf" srcId="{59597DD5-4269-8A4A-9EB4-1DEE6556122D}" destId="{C7479A82-E434-9444-97E4-03F03C6DCE46}" srcOrd="0" destOrd="0" presId="urn:microsoft.com/office/officeart/2005/8/layout/pyramid1"/>
    <dgm:cxn modelId="{35773B85-BCCA-7047-9F40-DE3411DF735F}" type="presParOf" srcId="{59597DD5-4269-8A4A-9EB4-1DEE6556122D}" destId="{08E65692-4EF3-6949-9905-5F59467112AF}" srcOrd="1" destOrd="0" presId="urn:microsoft.com/office/officeart/2005/8/layout/pyramid1"/>
    <dgm:cxn modelId="{6F8DF5A6-1B55-8C44-875F-0735480A1DE9}" type="presParOf" srcId="{07C525C7-441D-984B-BB8F-F1E6B803A3BC}" destId="{4ECD34EB-7F29-1645-87D5-6B6A827F177B}" srcOrd="2" destOrd="0" presId="urn:microsoft.com/office/officeart/2005/8/layout/pyramid1"/>
    <dgm:cxn modelId="{8D0EC7F4-5704-2C48-8E93-919A8132346F}" type="presParOf" srcId="{4ECD34EB-7F29-1645-87D5-6B6A827F177B}" destId="{879BA54B-9415-CB4C-AD1A-C27568F4DAFD}" srcOrd="0" destOrd="0" presId="urn:microsoft.com/office/officeart/2005/8/layout/pyramid1"/>
    <dgm:cxn modelId="{DCC05156-87A7-A341-828A-B473D42D56F8}" type="presParOf" srcId="{4ECD34EB-7F29-1645-87D5-6B6A827F177B}" destId="{96F13159-75FB-0F4D-9C03-F253820CB33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90C171-6DDA-704F-863F-83F353AE004A}" type="doc">
      <dgm:prSet loTypeId="urn:microsoft.com/office/officeart/2005/8/layout/target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4433BD-7DDB-7845-9F9C-EBB7AC1DFF42}">
      <dgm:prSet phldrT="[Text]"/>
      <dgm:spPr>
        <a:ln>
          <a:solidFill>
            <a:srgbClr val="00B050"/>
          </a:solidFill>
        </a:ln>
      </dgm:spPr>
      <dgm:t>
        <a:bodyPr/>
        <a:lstStyle/>
        <a:p>
          <a:r>
            <a:rPr lang="en-US" dirty="0" smtClean="0"/>
            <a:t>Climate Aligned Bonds</a:t>
          </a:r>
          <a:endParaRPr lang="en-US" dirty="0"/>
        </a:p>
      </dgm:t>
    </dgm:pt>
    <dgm:pt modelId="{5533C1B9-B216-7C4C-BAF7-97A9F6696578}" type="parTrans" cxnId="{45376523-BD06-6C40-916A-CAF035429D71}">
      <dgm:prSet/>
      <dgm:spPr/>
      <dgm:t>
        <a:bodyPr/>
        <a:lstStyle/>
        <a:p>
          <a:endParaRPr lang="en-US"/>
        </a:p>
      </dgm:t>
    </dgm:pt>
    <dgm:pt modelId="{9A10B0D1-9B83-5B43-9E25-BF53DD26C57F}" type="sibTrans" cxnId="{45376523-BD06-6C40-916A-CAF035429D71}">
      <dgm:prSet/>
      <dgm:spPr/>
      <dgm:t>
        <a:bodyPr/>
        <a:lstStyle/>
        <a:p>
          <a:endParaRPr lang="en-US"/>
        </a:p>
      </dgm:t>
    </dgm:pt>
    <dgm:pt modelId="{8EFEBE99-62D3-8D40-B97E-A1592AE685F2}">
      <dgm:prSet phldrT="[Text]"/>
      <dgm:spPr/>
      <dgm:t>
        <a:bodyPr/>
        <a:lstStyle/>
        <a:p>
          <a:r>
            <a:rPr lang="en-US" dirty="0" smtClean="0"/>
            <a:t>$ 1,45 trillion </a:t>
          </a:r>
          <a:endParaRPr lang="en-US" dirty="0"/>
        </a:p>
      </dgm:t>
    </dgm:pt>
    <dgm:pt modelId="{A15737C0-3201-EE41-ABB5-8CBF736BCB87}" type="parTrans" cxnId="{5F7CB60D-A2AB-FF48-9561-BAAA1D42038A}">
      <dgm:prSet/>
      <dgm:spPr/>
      <dgm:t>
        <a:bodyPr/>
        <a:lstStyle/>
        <a:p>
          <a:endParaRPr lang="en-US"/>
        </a:p>
      </dgm:t>
    </dgm:pt>
    <dgm:pt modelId="{8F25B2C5-FB91-ED4D-B6B6-C2543BDE3B5F}" type="sibTrans" cxnId="{5F7CB60D-A2AB-FF48-9561-BAAA1D42038A}">
      <dgm:prSet/>
      <dgm:spPr/>
      <dgm:t>
        <a:bodyPr/>
        <a:lstStyle/>
        <a:p>
          <a:endParaRPr lang="en-US"/>
        </a:p>
      </dgm:t>
    </dgm:pt>
    <dgm:pt modelId="{300EE05F-1C1C-E84D-A4F5-7FFD9A0F30E6}">
      <dgm:prSet phldrT="[Text]"/>
      <dgm:spPr>
        <a:ln>
          <a:solidFill>
            <a:srgbClr val="00B050"/>
          </a:solidFill>
        </a:ln>
      </dgm:spPr>
      <dgm:t>
        <a:bodyPr/>
        <a:lstStyle/>
        <a:p>
          <a:r>
            <a:rPr lang="en-US" dirty="0" smtClean="0"/>
            <a:t>Non Certified</a:t>
          </a:r>
          <a:endParaRPr lang="en-US" dirty="0"/>
        </a:p>
      </dgm:t>
    </dgm:pt>
    <dgm:pt modelId="{1C8E9004-876A-8742-983B-581E0EA64BA9}" type="parTrans" cxnId="{E515C360-B06B-C64F-A1AF-FB8435C1C00B}">
      <dgm:prSet/>
      <dgm:spPr/>
      <dgm:t>
        <a:bodyPr/>
        <a:lstStyle/>
        <a:p>
          <a:endParaRPr lang="en-US"/>
        </a:p>
      </dgm:t>
    </dgm:pt>
    <dgm:pt modelId="{8616E268-D2B5-B246-99E4-87D171616312}" type="sibTrans" cxnId="{E515C360-B06B-C64F-A1AF-FB8435C1C00B}">
      <dgm:prSet/>
      <dgm:spPr/>
      <dgm:t>
        <a:bodyPr/>
        <a:lstStyle/>
        <a:p>
          <a:endParaRPr lang="en-US"/>
        </a:p>
      </dgm:t>
    </dgm:pt>
    <dgm:pt modelId="{C74BA282-B95E-3D4A-B444-5A9D701BFF2B}">
      <dgm:prSet phldrT="[Text]"/>
      <dgm:spPr/>
      <dgm:t>
        <a:bodyPr/>
        <a:lstStyle/>
        <a:p>
          <a:r>
            <a:rPr lang="en-US" dirty="0" smtClean="0"/>
            <a:t>$ 1,06 trillion</a:t>
          </a:r>
          <a:endParaRPr lang="en-US" dirty="0"/>
        </a:p>
      </dgm:t>
    </dgm:pt>
    <dgm:pt modelId="{B1C32F09-9733-6F47-B59D-37ABC6746E17}" type="parTrans" cxnId="{740EA506-71A6-424B-8316-A1BC3C7B8D58}">
      <dgm:prSet/>
      <dgm:spPr/>
      <dgm:t>
        <a:bodyPr/>
        <a:lstStyle/>
        <a:p>
          <a:endParaRPr lang="en-US"/>
        </a:p>
      </dgm:t>
    </dgm:pt>
    <dgm:pt modelId="{7877557A-6B38-F845-8EE9-5301C54494F3}" type="sibTrans" cxnId="{740EA506-71A6-424B-8316-A1BC3C7B8D58}">
      <dgm:prSet/>
      <dgm:spPr/>
      <dgm:t>
        <a:bodyPr/>
        <a:lstStyle/>
        <a:p>
          <a:endParaRPr lang="en-US"/>
        </a:p>
      </dgm:t>
    </dgm:pt>
    <dgm:pt modelId="{CF214A21-8EA4-7745-AE63-68A7226A9E54}">
      <dgm:prSet phldrT="[Text]"/>
      <dgm:spPr>
        <a:ln>
          <a:solidFill>
            <a:srgbClr val="00B050"/>
          </a:solidFill>
        </a:ln>
      </dgm:spPr>
      <dgm:t>
        <a:bodyPr/>
        <a:lstStyle/>
        <a:p>
          <a:r>
            <a:rPr lang="en-US" dirty="0" smtClean="0"/>
            <a:t>Certified Green Bonds</a:t>
          </a:r>
          <a:endParaRPr lang="en-US" dirty="0"/>
        </a:p>
      </dgm:t>
    </dgm:pt>
    <dgm:pt modelId="{55E3FFBE-C9B1-5544-8B36-02706A9C6193}" type="parTrans" cxnId="{2B426F41-06FE-2347-888E-4DB3A2F2B423}">
      <dgm:prSet/>
      <dgm:spPr/>
      <dgm:t>
        <a:bodyPr/>
        <a:lstStyle/>
        <a:p>
          <a:endParaRPr lang="en-US"/>
        </a:p>
      </dgm:t>
    </dgm:pt>
    <dgm:pt modelId="{0924DEB1-BAB2-6941-8C2E-1DC71565DCFD}" type="sibTrans" cxnId="{2B426F41-06FE-2347-888E-4DB3A2F2B423}">
      <dgm:prSet/>
      <dgm:spPr/>
      <dgm:t>
        <a:bodyPr/>
        <a:lstStyle/>
        <a:p>
          <a:endParaRPr lang="en-US"/>
        </a:p>
      </dgm:t>
    </dgm:pt>
    <dgm:pt modelId="{6B45CD48-6104-C841-90C7-AFE83F8CA3B4}">
      <dgm:prSet phldrT="[Text]"/>
      <dgm:spPr/>
      <dgm:t>
        <a:bodyPr/>
        <a:lstStyle/>
        <a:p>
          <a:r>
            <a:rPr lang="en-US" dirty="0" smtClean="0"/>
            <a:t>$ 389 billion</a:t>
          </a:r>
          <a:endParaRPr lang="en-US" dirty="0"/>
        </a:p>
      </dgm:t>
    </dgm:pt>
    <dgm:pt modelId="{9E34B00E-F697-4147-9F08-D6909922D16B}" type="parTrans" cxnId="{37017439-9ABF-1344-879E-8E0CF539253D}">
      <dgm:prSet/>
      <dgm:spPr/>
      <dgm:t>
        <a:bodyPr/>
        <a:lstStyle/>
        <a:p>
          <a:endParaRPr lang="en-US"/>
        </a:p>
      </dgm:t>
    </dgm:pt>
    <dgm:pt modelId="{306AAE0C-E1A1-7942-A47C-78CD6F45FFF4}" type="sibTrans" cxnId="{37017439-9ABF-1344-879E-8E0CF539253D}">
      <dgm:prSet/>
      <dgm:spPr/>
      <dgm:t>
        <a:bodyPr/>
        <a:lstStyle/>
        <a:p>
          <a:endParaRPr lang="en-US"/>
        </a:p>
      </dgm:t>
    </dgm:pt>
    <dgm:pt modelId="{2B26AFA5-7C82-6042-A3C1-8D4A8B8B45C0}" type="pres">
      <dgm:prSet presAssocID="{7E90C171-6DDA-704F-863F-83F353AE004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7BF40BB-3DF5-1047-B269-3B15D23E963C}" type="pres">
      <dgm:prSet presAssocID="{FF4433BD-7DDB-7845-9F9C-EBB7AC1DFF42}" presName="circle1" presStyleLbl="node1" presStyleIdx="0" presStyleCnt="3" custScaleX="96721" custScaleY="120999"/>
      <dgm:spPr>
        <a:solidFill>
          <a:srgbClr val="92D050"/>
        </a:solidFill>
      </dgm:spPr>
    </dgm:pt>
    <dgm:pt modelId="{BD3373CD-F7CF-6E49-B826-271C5692FDE4}" type="pres">
      <dgm:prSet presAssocID="{FF4433BD-7DDB-7845-9F9C-EBB7AC1DFF42}" presName="space" presStyleCnt="0"/>
      <dgm:spPr/>
    </dgm:pt>
    <dgm:pt modelId="{5C774A66-7328-074C-8683-C6D3A6C20D83}" type="pres">
      <dgm:prSet presAssocID="{FF4433BD-7DDB-7845-9F9C-EBB7AC1DFF42}" presName="rect1" presStyleLbl="alignAcc1" presStyleIdx="0" presStyleCnt="3" custScaleY="120218"/>
      <dgm:spPr/>
      <dgm:t>
        <a:bodyPr/>
        <a:lstStyle/>
        <a:p>
          <a:endParaRPr lang="pt-BR"/>
        </a:p>
      </dgm:t>
    </dgm:pt>
    <dgm:pt modelId="{CEB9D853-C1E0-D24F-A5C6-FDDBF8174939}" type="pres">
      <dgm:prSet presAssocID="{300EE05F-1C1C-E84D-A4F5-7FFD9A0F30E6}" presName="vertSpace2" presStyleLbl="node1" presStyleIdx="0" presStyleCnt="3"/>
      <dgm:spPr/>
    </dgm:pt>
    <dgm:pt modelId="{71D21BEA-C90F-7D49-BF2D-81E0B367C1D0}" type="pres">
      <dgm:prSet presAssocID="{300EE05F-1C1C-E84D-A4F5-7FFD9A0F30E6}" presName="circle2" presStyleLbl="node1" presStyleIdx="1" presStyleCnt="3"/>
      <dgm:spPr>
        <a:solidFill>
          <a:srgbClr val="00B050"/>
        </a:solidFill>
      </dgm:spPr>
    </dgm:pt>
    <dgm:pt modelId="{B6EF6B28-25C1-3E46-8214-3507E5C06E5B}" type="pres">
      <dgm:prSet presAssocID="{300EE05F-1C1C-E84D-A4F5-7FFD9A0F30E6}" presName="rect2" presStyleLbl="alignAcc1" presStyleIdx="1" presStyleCnt="3"/>
      <dgm:spPr/>
      <dgm:t>
        <a:bodyPr/>
        <a:lstStyle/>
        <a:p>
          <a:endParaRPr lang="en-US"/>
        </a:p>
      </dgm:t>
    </dgm:pt>
    <dgm:pt modelId="{2B664FB5-DA95-554C-8709-844E720C9CD1}" type="pres">
      <dgm:prSet presAssocID="{CF214A21-8EA4-7745-AE63-68A7226A9E54}" presName="vertSpace3" presStyleLbl="node1" presStyleIdx="1" presStyleCnt="3"/>
      <dgm:spPr/>
    </dgm:pt>
    <dgm:pt modelId="{F149DE0A-2C9A-B546-A396-DA178D729FC9}" type="pres">
      <dgm:prSet presAssocID="{CF214A21-8EA4-7745-AE63-68A7226A9E54}" presName="circle3" presStyleLbl="node1" presStyleIdx="2" presStyleCnt="3"/>
      <dgm:spPr>
        <a:solidFill>
          <a:schemeClr val="accent6">
            <a:lumMod val="50000"/>
          </a:schemeClr>
        </a:solidFill>
      </dgm:spPr>
    </dgm:pt>
    <dgm:pt modelId="{0B6A4473-7197-6640-B762-4535A442D5CE}" type="pres">
      <dgm:prSet presAssocID="{CF214A21-8EA4-7745-AE63-68A7226A9E54}" presName="rect3" presStyleLbl="alignAcc1" presStyleIdx="2" presStyleCnt="3"/>
      <dgm:spPr/>
      <dgm:t>
        <a:bodyPr/>
        <a:lstStyle/>
        <a:p>
          <a:endParaRPr lang="en-US"/>
        </a:p>
      </dgm:t>
    </dgm:pt>
    <dgm:pt modelId="{C121F9F0-5579-ED44-B92D-5C6CB723CF6F}" type="pres">
      <dgm:prSet presAssocID="{FF4433BD-7DDB-7845-9F9C-EBB7AC1DFF42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E9AFF38-C24F-1B48-9312-8F639B182C96}" type="pres">
      <dgm:prSet presAssocID="{FF4433BD-7DDB-7845-9F9C-EBB7AC1DFF42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886168-7402-0840-9497-444BF3516E1B}" type="pres">
      <dgm:prSet presAssocID="{300EE05F-1C1C-E84D-A4F5-7FFD9A0F30E6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AFA0B0-92D5-FD4C-9E5F-5BE2C257482A}" type="pres">
      <dgm:prSet presAssocID="{300EE05F-1C1C-E84D-A4F5-7FFD9A0F30E6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33632C-602C-E043-98CE-EC55553AFAD8}" type="pres">
      <dgm:prSet presAssocID="{CF214A21-8EA4-7745-AE63-68A7226A9E54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297A43-AC30-2749-BFC8-9405BA3E642F}" type="pres">
      <dgm:prSet presAssocID="{CF214A21-8EA4-7745-AE63-68A7226A9E54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762EE4-1DFF-B04A-9AD1-73363C778C71}" type="presOf" srcId="{8EFEBE99-62D3-8D40-B97E-A1592AE685F2}" destId="{7E9AFF38-C24F-1B48-9312-8F639B182C96}" srcOrd="0" destOrd="0" presId="urn:microsoft.com/office/officeart/2005/8/layout/target3"/>
    <dgm:cxn modelId="{7B9D3DB3-F996-F349-887E-FCB57958F3AB}" type="presOf" srcId="{FF4433BD-7DDB-7845-9F9C-EBB7AC1DFF42}" destId="{5C774A66-7328-074C-8683-C6D3A6C20D83}" srcOrd="0" destOrd="0" presId="urn:microsoft.com/office/officeart/2005/8/layout/target3"/>
    <dgm:cxn modelId="{67937F43-4769-0844-85B3-5BD8196F89BC}" type="presOf" srcId="{C74BA282-B95E-3D4A-B444-5A9D701BFF2B}" destId="{CCAFA0B0-92D5-FD4C-9E5F-5BE2C257482A}" srcOrd="0" destOrd="0" presId="urn:microsoft.com/office/officeart/2005/8/layout/target3"/>
    <dgm:cxn modelId="{54ECEE7E-68D9-CA45-B44E-D302542BEF4E}" type="presOf" srcId="{300EE05F-1C1C-E84D-A4F5-7FFD9A0F30E6}" destId="{B6EF6B28-25C1-3E46-8214-3507E5C06E5B}" srcOrd="0" destOrd="0" presId="urn:microsoft.com/office/officeart/2005/8/layout/target3"/>
    <dgm:cxn modelId="{740EA506-71A6-424B-8316-A1BC3C7B8D58}" srcId="{300EE05F-1C1C-E84D-A4F5-7FFD9A0F30E6}" destId="{C74BA282-B95E-3D4A-B444-5A9D701BFF2B}" srcOrd="0" destOrd="0" parTransId="{B1C32F09-9733-6F47-B59D-37ABC6746E17}" sibTransId="{7877557A-6B38-F845-8EE9-5301C54494F3}"/>
    <dgm:cxn modelId="{40FD317D-842C-B343-B6C6-0316D3FBC5F6}" type="presOf" srcId="{CF214A21-8EA4-7745-AE63-68A7226A9E54}" destId="{0B6A4473-7197-6640-B762-4535A442D5CE}" srcOrd="0" destOrd="0" presId="urn:microsoft.com/office/officeart/2005/8/layout/target3"/>
    <dgm:cxn modelId="{A4813866-FF38-A24B-A321-897B37E4D7F4}" type="presOf" srcId="{CF214A21-8EA4-7745-AE63-68A7226A9E54}" destId="{C633632C-602C-E043-98CE-EC55553AFAD8}" srcOrd="1" destOrd="0" presId="urn:microsoft.com/office/officeart/2005/8/layout/target3"/>
    <dgm:cxn modelId="{EEB591C0-F722-EE4A-8C2E-E45687877B6A}" type="presOf" srcId="{6B45CD48-6104-C841-90C7-AFE83F8CA3B4}" destId="{C1297A43-AC30-2749-BFC8-9405BA3E642F}" srcOrd="0" destOrd="0" presId="urn:microsoft.com/office/officeart/2005/8/layout/target3"/>
    <dgm:cxn modelId="{45376523-BD06-6C40-916A-CAF035429D71}" srcId="{7E90C171-6DDA-704F-863F-83F353AE004A}" destId="{FF4433BD-7DDB-7845-9F9C-EBB7AC1DFF42}" srcOrd="0" destOrd="0" parTransId="{5533C1B9-B216-7C4C-BAF7-97A9F6696578}" sibTransId="{9A10B0D1-9B83-5B43-9E25-BF53DD26C57F}"/>
    <dgm:cxn modelId="{2B426F41-06FE-2347-888E-4DB3A2F2B423}" srcId="{7E90C171-6DDA-704F-863F-83F353AE004A}" destId="{CF214A21-8EA4-7745-AE63-68A7226A9E54}" srcOrd="2" destOrd="0" parTransId="{55E3FFBE-C9B1-5544-8B36-02706A9C6193}" sibTransId="{0924DEB1-BAB2-6941-8C2E-1DC71565DCFD}"/>
    <dgm:cxn modelId="{5065743C-515E-3D43-9BAC-A1DE151C7F64}" type="presOf" srcId="{7E90C171-6DDA-704F-863F-83F353AE004A}" destId="{2B26AFA5-7C82-6042-A3C1-8D4A8B8B45C0}" srcOrd="0" destOrd="0" presId="urn:microsoft.com/office/officeart/2005/8/layout/target3"/>
    <dgm:cxn modelId="{E515C360-B06B-C64F-A1AF-FB8435C1C00B}" srcId="{7E90C171-6DDA-704F-863F-83F353AE004A}" destId="{300EE05F-1C1C-E84D-A4F5-7FFD9A0F30E6}" srcOrd="1" destOrd="0" parTransId="{1C8E9004-876A-8742-983B-581E0EA64BA9}" sibTransId="{8616E268-D2B5-B246-99E4-87D171616312}"/>
    <dgm:cxn modelId="{6C4476CF-BDCB-3847-9CA0-7DC12B4C0A62}" type="presOf" srcId="{FF4433BD-7DDB-7845-9F9C-EBB7AC1DFF42}" destId="{C121F9F0-5579-ED44-B92D-5C6CB723CF6F}" srcOrd="1" destOrd="0" presId="urn:microsoft.com/office/officeart/2005/8/layout/target3"/>
    <dgm:cxn modelId="{5F7CB60D-A2AB-FF48-9561-BAAA1D42038A}" srcId="{FF4433BD-7DDB-7845-9F9C-EBB7AC1DFF42}" destId="{8EFEBE99-62D3-8D40-B97E-A1592AE685F2}" srcOrd="0" destOrd="0" parTransId="{A15737C0-3201-EE41-ABB5-8CBF736BCB87}" sibTransId="{8F25B2C5-FB91-ED4D-B6B6-C2543BDE3B5F}"/>
    <dgm:cxn modelId="{37017439-9ABF-1344-879E-8E0CF539253D}" srcId="{CF214A21-8EA4-7745-AE63-68A7226A9E54}" destId="{6B45CD48-6104-C841-90C7-AFE83F8CA3B4}" srcOrd="0" destOrd="0" parTransId="{9E34B00E-F697-4147-9F08-D6909922D16B}" sibTransId="{306AAE0C-E1A1-7942-A47C-78CD6F45FFF4}"/>
    <dgm:cxn modelId="{B67A0AFB-CD92-784E-93A7-202939E09D45}" type="presOf" srcId="{300EE05F-1C1C-E84D-A4F5-7FFD9A0F30E6}" destId="{79886168-7402-0840-9497-444BF3516E1B}" srcOrd="1" destOrd="0" presId="urn:microsoft.com/office/officeart/2005/8/layout/target3"/>
    <dgm:cxn modelId="{100FC1ED-EDA6-CE4B-8355-410300FADF70}" type="presParOf" srcId="{2B26AFA5-7C82-6042-A3C1-8D4A8B8B45C0}" destId="{57BF40BB-3DF5-1047-B269-3B15D23E963C}" srcOrd="0" destOrd="0" presId="urn:microsoft.com/office/officeart/2005/8/layout/target3"/>
    <dgm:cxn modelId="{DB08DC27-8FDC-B748-B4F6-27F57CC1E1FB}" type="presParOf" srcId="{2B26AFA5-7C82-6042-A3C1-8D4A8B8B45C0}" destId="{BD3373CD-F7CF-6E49-B826-271C5692FDE4}" srcOrd="1" destOrd="0" presId="urn:microsoft.com/office/officeart/2005/8/layout/target3"/>
    <dgm:cxn modelId="{2541CBD4-04B7-EE42-98B7-0CC318C2C44B}" type="presParOf" srcId="{2B26AFA5-7C82-6042-A3C1-8D4A8B8B45C0}" destId="{5C774A66-7328-074C-8683-C6D3A6C20D83}" srcOrd="2" destOrd="0" presId="urn:microsoft.com/office/officeart/2005/8/layout/target3"/>
    <dgm:cxn modelId="{F5D7D947-61D2-D349-AFE0-6BAE95D58562}" type="presParOf" srcId="{2B26AFA5-7C82-6042-A3C1-8D4A8B8B45C0}" destId="{CEB9D853-C1E0-D24F-A5C6-FDDBF8174939}" srcOrd="3" destOrd="0" presId="urn:microsoft.com/office/officeart/2005/8/layout/target3"/>
    <dgm:cxn modelId="{E9C630DE-9A73-FC4E-8D99-2BAA45B526EE}" type="presParOf" srcId="{2B26AFA5-7C82-6042-A3C1-8D4A8B8B45C0}" destId="{71D21BEA-C90F-7D49-BF2D-81E0B367C1D0}" srcOrd="4" destOrd="0" presId="urn:microsoft.com/office/officeart/2005/8/layout/target3"/>
    <dgm:cxn modelId="{D3F131F5-3FCC-2545-938E-299C9686A4D2}" type="presParOf" srcId="{2B26AFA5-7C82-6042-A3C1-8D4A8B8B45C0}" destId="{B6EF6B28-25C1-3E46-8214-3507E5C06E5B}" srcOrd="5" destOrd="0" presId="urn:microsoft.com/office/officeart/2005/8/layout/target3"/>
    <dgm:cxn modelId="{15CC482A-CAC2-E944-BEDF-5E9AF5142B36}" type="presParOf" srcId="{2B26AFA5-7C82-6042-A3C1-8D4A8B8B45C0}" destId="{2B664FB5-DA95-554C-8709-844E720C9CD1}" srcOrd="6" destOrd="0" presId="urn:microsoft.com/office/officeart/2005/8/layout/target3"/>
    <dgm:cxn modelId="{38545574-58C5-EA48-80B7-5D8184E2E8A8}" type="presParOf" srcId="{2B26AFA5-7C82-6042-A3C1-8D4A8B8B45C0}" destId="{F149DE0A-2C9A-B546-A396-DA178D729FC9}" srcOrd="7" destOrd="0" presId="urn:microsoft.com/office/officeart/2005/8/layout/target3"/>
    <dgm:cxn modelId="{C00A26F4-65BE-3341-BB63-B508BA4D7744}" type="presParOf" srcId="{2B26AFA5-7C82-6042-A3C1-8D4A8B8B45C0}" destId="{0B6A4473-7197-6640-B762-4535A442D5CE}" srcOrd="8" destOrd="0" presId="urn:microsoft.com/office/officeart/2005/8/layout/target3"/>
    <dgm:cxn modelId="{3C90B169-370F-B849-8249-E3FB54605A68}" type="presParOf" srcId="{2B26AFA5-7C82-6042-A3C1-8D4A8B8B45C0}" destId="{C121F9F0-5579-ED44-B92D-5C6CB723CF6F}" srcOrd="9" destOrd="0" presId="urn:microsoft.com/office/officeart/2005/8/layout/target3"/>
    <dgm:cxn modelId="{40E8ADDF-FD99-1045-837A-B76A97A02F07}" type="presParOf" srcId="{2B26AFA5-7C82-6042-A3C1-8D4A8B8B45C0}" destId="{7E9AFF38-C24F-1B48-9312-8F639B182C96}" srcOrd="10" destOrd="0" presId="urn:microsoft.com/office/officeart/2005/8/layout/target3"/>
    <dgm:cxn modelId="{0A11FFF5-1A04-5D49-A2C2-D907E03AE3C4}" type="presParOf" srcId="{2B26AFA5-7C82-6042-A3C1-8D4A8B8B45C0}" destId="{79886168-7402-0840-9497-444BF3516E1B}" srcOrd="11" destOrd="0" presId="urn:microsoft.com/office/officeart/2005/8/layout/target3"/>
    <dgm:cxn modelId="{93DA6749-C329-C045-9794-FA9ABE81FEB3}" type="presParOf" srcId="{2B26AFA5-7C82-6042-A3C1-8D4A8B8B45C0}" destId="{CCAFA0B0-92D5-FD4C-9E5F-5BE2C257482A}" srcOrd="12" destOrd="0" presId="urn:microsoft.com/office/officeart/2005/8/layout/target3"/>
    <dgm:cxn modelId="{90A84D4C-3222-B443-8BCD-2BE58E37E0E9}" type="presParOf" srcId="{2B26AFA5-7C82-6042-A3C1-8D4A8B8B45C0}" destId="{C633632C-602C-E043-98CE-EC55553AFAD8}" srcOrd="13" destOrd="0" presId="urn:microsoft.com/office/officeart/2005/8/layout/target3"/>
    <dgm:cxn modelId="{79879BFA-6410-6749-93F5-B1794574DF2C}" type="presParOf" srcId="{2B26AFA5-7C82-6042-A3C1-8D4A8B8B45C0}" destId="{C1297A43-AC30-2749-BFC8-9405BA3E642F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06B96-C24B-E046-BD33-52935A9117CC}">
      <dsp:nvSpPr>
        <dsp:cNvPr id="0" name=""/>
        <dsp:cNvSpPr/>
      </dsp:nvSpPr>
      <dsp:spPr>
        <a:xfrm>
          <a:off x="1859167" y="0"/>
          <a:ext cx="1439451" cy="1241017"/>
        </a:xfrm>
        <a:prstGeom prst="trapezoid">
          <a:avLst>
            <a:gd name="adj" fmla="val 59446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Capital Markets</a:t>
          </a:r>
        </a:p>
      </dsp:txBody>
      <dsp:txXfrm>
        <a:off x="1859167" y="0"/>
        <a:ext cx="1439451" cy="1241017"/>
      </dsp:txXfrm>
    </dsp:sp>
    <dsp:sp modelId="{C7479A82-E434-9444-97E4-03F03C6DCE46}">
      <dsp:nvSpPr>
        <dsp:cNvPr id="0" name=""/>
        <dsp:cNvSpPr/>
      </dsp:nvSpPr>
      <dsp:spPr>
        <a:xfrm>
          <a:off x="737741" y="1241017"/>
          <a:ext cx="3682303" cy="1856140"/>
        </a:xfrm>
        <a:prstGeom prst="trapezoid">
          <a:avLst>
            <a:gd name="adj" fmla="val 59446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Mid Size</a:t>
          </a:r>
          <a:endParaRPr lang="en-US" sz="4000" kern="1200" dirty="0"/>
        </a:p>
      </dsp:txBody>
      <dsp:txXfrm>
        <a:off x="1382144" y="1241017"/>
        <a:ext cx="2393497" cy="1856140"/>
      </dsp:txXfrm>
    </dsp:sp>
    <dsp:sp modelId="{879BA54B-9415-CB4C-AD1A-C27568F4DAFD}">
      <dsp:nvSpPr>
        <dsp:cNvPr id="0" name=""/>
        <dsp:cNvSpPr/>
      </dsp:nvSpPr>
      <dsp:spPr>
        <a:xfrm>
          <a:off x="0" y="3097158"/>
          <a:ext cx="5157787" cy="1241017"/>
        </a:xfrm>
        <a:prstGeom prst="trapezoid">
          <a:avLst>
            <a:gd name="adj" fmla="val 59446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Small Size</a:t>
          </a:r>
          <a:endParaRPr lang="en-US" sz="4400" kern="1200" dirty="0"/>
        </a:p>
      </dsp:txBody>
      <dsp:txXfrm>
        <a:off x="902612" y="3097158"/>
        <a:ext cx="3352561" cy="12410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BF40BB-3DF5-1047-B269-3B15D23E963C}">
      <dsp:nvSpPr>
        <dsp:cNvPr id="0" name=""/>
        <dsp:cNvSpPr/>
      </dsp:nvSpPr>
      <dsp:spPr>
        <a:xfrm>
          <a:off x="61804" y="528925"/>
          <a:ext cx="3646079" cy="4561283"/>
        </a:xfrm>
        <a:prstGeom prst="pie">
          <a:avLst>
            <a:gd name="adj1" fmla="val 5400000"/>
            <a:gd name="adj2" fmla="val 1620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774A66-7328-074C-8683-C6D3A6C20D83}">
      <dsp:nvSpPr>
        <dsp:cNvPr id="0" name=""/>
        <dsp:cNvSpPr/>
      </dsp:nvSpPr>
      <dsp:spPr>
        <a:xfrm>
          <a:off x="1884843" y="543645"/>
          <a:ext cx="4397968" cy="453184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Climate Aligned Bonds</a:t>
          </a:r>
          <a:endParaRPr lang="en-US" sz="2700" kern="1200" dirty="0"/>
        </a:p>
      </dsp:txBody>
      <dsp:txXfrm>
        <a:off x="1884843" y="543645"/>
        <a:ext cx="2198984" cy="1359555"/>
      </dsp:txXfrm>
    </dsp:sp>
    <dsp:sp modelId="{71D21BEA-C90F-7D49-BF2D-81E0B367C1D0}">
      <dsp:nvSpPr>
        <dsp:cNvPr id="0" name=""/>
        <dsp:cNvSpPr/>
      </dsp:nvSpPr>
      <dsp:spPr>
        <a:xfrm>
          <a:off x="659696" y="2055632"/>
          <a:ext cx="2450294" cy="2450294"/>
        </a:xfrm>
        <a:prstGeom prst="pie">
          <a:avLst>
            <a:gd name="adj1" fmla="val 5400000"/>
            <a:gd name="adj2" fmla="val 1620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EF6B28-25C1-3E46-8214-3507E5C06E5B}">
      <dsp:nvSpPr>
        <dsp:cNvPr id="0" name=""/>
        <dsp:cNvSpPr/>
      </dsp:nvSpPr>
      <dsp:spPr>
        <a:xfrm>
          <a:off x="1884843" y="2055632"/>
          <a:ext cx="4397968" cy="245029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Non Certified</a:t>
          </a:r>
          <a:endParaRPr lang="en-US" sz="2700" kern="1200" dirty="0"/>
        </a:p>
      </dsp:txBody>
      <dsp:txXfrm>
        <a:off x="1884843" y="2055632"/>
        <a:ext cx="2198984" cy="1130904"/>
      </dsp:txXfrm>
    </dsp:sp>
    <dsp:sp modelId="{F149DE0A-2C9A-B546-A396-DA178D729FC9}">
      <dsp:nvSpPr>
        <dsp:cNvPr id="0" name=""/>
        <dsp:cNvSpPr/>
      </dsp:nvSpPr>
      <dsp:spPr>
        <a:xfrm>
          <a:off x="1319391" y="3186536"/>
          <a:ext cx="1130905" cy="1130905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6A4473-7197-6640-B762-4535A442D5CE}">
      <dsp:nvSpPr>
        <dsp:cNvPr id="0" name=""/>
        <dsp:cNvSpPr/>
      </dsp:nvSpPr>
      <dsp:spPr>
        <a:xfrm>
          <a:off x="1884843" y="3186536"/>
          <a:ext cx="4397968" cy="113090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Certified Green Bonds</a:t>
          </a:r>
          <a:endParaRPr lang="en-US" sz="2700" kern="1200" dirty="0"/>
        </a:p>
      </dsp:txBody>
      <dsp:txXfrm>
        <a:off x="1884843" y="3186536"/>
        <a:ext cx="2198984" cy="1130905"/>
      </dsp:txXfrm>
    </dsp:sp>
    <dsp:sp modelId="{7E9AFF38-C24F-1B48-9312-8F639B182C96}">
      <dsp:nvSpPr>
        <dsp:cNvPr id="0" name=""/>
        <dsp:cNvSpPr/>
      </dsp:nvSpPr>
      <dsp:spPr>
        <a:xfrm>
          <a:off x="4083827" y="924723"/>
          <a:ext cx="2198984" cy="1130908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/>
            <a:t>$ 1,45 trillion </a:t>
          </a:r>
          <a:endParaRPr lang="en-US" sz="3100" kern="1200" dirty="0"/>
        </a:p>
      </dsp:txBody>
      <dsp:txXfrm>
        <a:off x="4083827" y="924723"/>
        <a:ext cx="2198984" cy="1130908"/>
      </dsp:txXfrm>
    </dsp:sp>
    <dsp:sp modelId="{CCAFA0B0-92D5-FD4C-9E5F-5BE2C257482A}">
      <dsp:nvSpPr>
        <dsp:cNvPr id="0" name=""/>
        <dsp:cNvSpPr/>
      </dsp:nvSpPr>
      <dsp:spPr>
        <a:xfrm>
          <a:off x="4083827" y="2055632"/>
          <a:ext cx="2198984" cy="1130904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/>
            <a:t>$ 1,06 trillion</a:t>
          </a:r>
          <a:endParaRPr lang="en-US" sz="3100" kern="1200" dirty="0"/>
        </a:p>
      </dsp:txBody>
      <dsp:txXfrm>
        <a:off x="4083827" y="2055632"/>
        <a:ext cx="2198984" cy="1130904"/>
      </dsp:txXfrm>
    </dsp:sp>
    <dsp:sp modelId="{C1297A43-AC30-2749-BFC8-9405BA3E642F}">
      <dsp:nvSpPr>
        <dsp:cNvPr id="0" name=""/>
        <dsp:cNvSpPr/>
      </dsp:nvSpPr>
      <dsp:spPr>
        <a:xfrm>
          <a:off x="4083827" y="3186536"/>
          <a:ext cx="2198984" cy="1130905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/>
            <a:t>$ 389 billion</a:t>
          </a:r>
          <a:endParaRPr lang="en-US" sz="3100" kern="1200" dirty="0"/>
        </a:p>
      </dsp:txBody>
      <dsp:txXfrm>
        <a:off x="4083827" y="3186536"/>
        <a:ext cx="2198984" cy="11309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47267-28B3-2B45-B650-F6399C0C33DA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2B492-8D60-444E-9AA8-28050BDE280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96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47267-28B3-2B45-B650-F6399C0C33DA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2B492-8D60-444E-9AA8-28050BDE280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8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47267-28B3-2B45-B650-F6399C0C33DA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2B492-8D60-444E-9AA8-28050BDE280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82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47267-28B3-2B45-B650-F6399C0C33DA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2B492-8D60-444E-9AA8-28050BDE280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146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47267-28B3-2B45-B650-F6399C0C33DA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2B492-8D60-444E-9AA8-28050BDE280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785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47267-28B3-2B45-B650-F6399C0C33DA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2B492-8D60-444E-9AA8-28050BDE280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4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47267-28B3-2B45-B650-F6399C0C33DA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2B492-8D60-444E-9AA8-28050BDE280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484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47267-28B3-2B45-B650-F6399C0C33DA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2B492-8D60-444E-9AA8-28050BDE280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67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47267-28B3-2B45-B650-F6399C0C33DA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2B492-8D60-444E-9AA8-28050BDE280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39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47267-28B3-2B45-B650-F6399C0C33DA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2B492-8D60-444E-9AA8-28050BDE280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7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47267-28B3-2B45-B650-F6399C0C33DA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2B492-8D60-444E-9AA8-28050BDE280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784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47267-28B3-2B45-B650-F6399C0C33DA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2B492-8D60-444E-9AA8-28050BDE280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55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hyperlink" Target="https://www.gihub.org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hyperlink" Target="https://press.pwc.com/Multimedia/image/PwC-logo/a/2186ebc2-16ba-424e-a077-bd48a0da127d" TargetMode="Externa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indiamart.com/proddetail/live-chicken-10540687555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s://ru.depositphotos.com/43584035/stock-photo-white-egg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Green Bonds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4689986"/>
            <a:ext cx="9257071" cy="56781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Brazilian Embassy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631" y="660757"/>
            <a:ext cx="1819751" cy="9508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5493" y="660757"/>
            <a:ext cx="2974791" cy="92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3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2306" y="280218"/>
            <a:ext cx="9674519" cy="63013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55510" y="6474542"/>
            <a:ext cx="271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Source: Climate Bonds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07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Source Climate Bonds</a:t>
            </a:r>
          </a:p>
          <a:p>
            <a:r>
              <a:rPr lang="en-US" dirty="0" smtClean="0"/>
              <a:t>Climate Aligned Bonds - $ 1,45 trillion</a:t>
            </a:r>
          </a:p>
          <a:p>
            <a:r>
              <a:rPr lang="en-US" dirty="0" smtClean="0"/>
              <a:t>Green Bonds - $ 389 billion</a:t>
            </a:r>
          </a:p>
          <a:p>
            <a:endParaRPr lang="en-US" dirty="0"/>
          </a:p>
          <a:p>
            <a:r>
              <a:rPr lang="en-US" dirty="0" err="1" smtClean="0"/>
              <a:t>Febraban</a:t>
            </a:r>
            <a:endParaRPr lang="en-US" dirty="0" smtClean="0"/>
          </a:p>
          <a:p>
            <a:r>
              <a:rPr lang="en-US" dirty="0" smtClean="0"/>
              <a:t>R$ 170 billion / $ 43 billion </a:t>
            </a:r>
            <a:r>
              <a:rPr lang="mr-IN" dirty="0" smtClean="0"/>
              <a:t>–</a:t>
            </a:r>
            <a:r>
              <a:rPr lang="en-US" dirty="0" smtClean="0"/>
              <a:t> Rural Credit</a:t>
            </a:r>
          </a:p>
          <a:p>
            <a:endParaRPr lang="en-US" dirty="0"/>
          </a:p>
          <a:p>
            <a:r>
              <a:rPr lang="en-US" dirty="0" smtClean="0"/>
              <a:t>BNDES </a:t>
            </a:r>
          </a:p>
          <a:p>
            <a:r>
              <a:rPr lang="en-US" dirty="0" smtClean="0"/>
              <a:t>R$ 479 billion - $ 120 billion </a:t>
            </a:r>
            <a:r>
              <a:rPr lang="mr-IN" dirty="0" smtClean="0"/>
              <a:t>–</a:t>
            </a:r>
            <a:r>
              <a:rPr lang="en-US" dirty="0" smtClean="0"/>
              <a:t> Projects</a:t>
            </a:r>
          </a:p>
          <a:p>
            <a:endParaRPr lang="en-US" dirty="0"/>
          </a:p>
          <a:p>
            <a:r>
              <a:rPr lang="en-US" dirty="0" smtClean="0"/>
              <a:t>Spread </a:t>
            </a:r>
            <a:r>
              <a:rPr lang="mr-IN" dirty="0" smtClean="0"/>
              <a:t>–</a:t>
            </a:r>
            <a:r>
              <a:rPr lang="en-US" dirty="0" smtClean="0"/>
              <a:t> SFN </a:t>
            </a:r>
            <a:r>
              <a:rPr lang="mr-IN" dirty="0" smtClean="0"/>
              <a:t>–</a:t>
            </a:r>
            <a:r>
              <a:rPr lang="en-US" dirty="0" smtClean="0"/>
              <a:t> 19,7% </a:t>
            </a:r>
            <a:r>
              <a:rPr lang="en-US" dirty="0" err="1" smtClean="0"/>
              <a:t>p.y</a:t>
            </a:r>
            <a:endParaRPr lang="en-US" dirty="0" smtClean="0"/>
          </a:p>
          <a:p>
            <a:r>
              <a:rPr lang="en-US" dirty="0" smtClean="0"/>
              <a:t>Companies 10,8% </a:t>
            </a:r>
            <a:r>
              <a:rPr lang="en-US" dirty="0" err="1" smtClean="0"/>
              <a:t>p.y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960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1870" y="6032614"/>
            <a:ext cx="10500646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Brazil is a big opportunity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gihub-webtools.s3.amazonaws.com/local-umbraco/media/1505/gihub_text_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639" y="1340272"/>
            <a:ext cx="3022793" cy="90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84258" y="1104175"/>
            <a:ext cx="4026310" cy="830997"/>
          </a:xfrm>
          <a:prstGeom prst="rect">
            <a:avLst/>
          </a:prstGeom>
          <a:noFill/>
          <a:ln>
            <a:solidFill>
              <a:srgbClr val="92D05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$ 2,7 trillion Investments needed until 2040</a:t>
            </a:r>
            <a:endParaRPr lang="en-US" sz="24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056" y="3452647"/>
            <a:ext cx="1888480" cy="143815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799006" y="3944987"/>
            <a:ext cx="4085407" cy="830997"/>
          </a:xfrm>
          <a:prstGeom prst="rect">
            <a:avLst/>
          </a:prstGeom>
          <a:noFill/>
          <a:ln>
            <a:solidFill>
              <a:srgbClr val="92D050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$ 12 Billion Green Bonds Globally</a:t>
            </a:r>
            <a:endParaRPr lang="en-US" sz="2400" dirty="0"/>
          </a:p>
        </p:txBody>
      </p:sp>
      <p:pic>
        <p:nvPicPr>
          <p:cNvPr id="1039" name="Picture 15" descr="mage result for pwc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006" y="2245300"/>
            <a:ext cx="2037530" cy="152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799006" y="2391533"/>
            <a:ext cx="4026310" cy="1200329"/>
          </a:xfrm>
          <a:prstGeom prst="rect">
            <a:avLst/>
          </a:prstGeom>
          <a:noFill/>
          <a:ln>
            <a:solidFill>
              <a:srgbClr val="92D050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economy of Brazil is going </a:t>
            </a:r>
            <a:r>
              <a:rPr lang="en-US" sz="2400" smtClean="0"/>
              <a:t>to triple and reach the 5</a:t>
            </a:r>
            <a:r>
              <a:rPr lang="en-US" sz="2400" baseline="30000" smtClean="0"/>
              <a:t>th</a:t>
            </a:r>
            <a:r>
              <a:rPr lang="en-US" sz="2400" smtClean="0"/>
              <a:t> place globally </a:t>
            </a:r>
            <a:r>
              <a:rPr lang="en-US" sz="2400" dirty="0" smtClean="0"/>
              <a:t>until 2050</a:t>
            </a:r>
            <a:endParaRPr lang="en-US" sz="24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5621" y="4876171"/>
            <a:ext cx="2146300" cy="11176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799006" y="5010329"/>
            <a:ext cx="4085407" cy="830997"/>
          </a:xfrm>
          <a:prstGeom prst="rect">
            <a:avLst/>
          </a:prstGeom>
          <a:noFill/>
          <a:ln>
            <a:solidFill>
              <a:srgbClr val="92D050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Energy use in Brazil is going to grow 97% until 2040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781870" y="149865"/>
            <a:ext cx="55010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It is </a:t>
            </a:r>
            <a:r>
              <a:rPr lang="en-US" sz="4400" smtClean="0"/>
              <a:t>not new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02057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561" y="261887"/>
            <a:ext cx="10515600" cy="1325563"/>
          </a:xfrm>
        </p:spPr>
        <p:txBody>
          <a:bodyPr/>
          <a:lstStyle/>
          <a:p>
            <a:r>
              <a:rPr lang="en-US" dirty="0" smtClean="0"/>
              <a:t>Green </a:t>
            </a:r>
            <a:r>
              <a:rPr lang="en-US" smtClean="0"/>
              <a:t>Bonds in Brazil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89439"/>
            <a:ext cx="5157787" cy="823912"/>
          </a:xfrm>
        </p:spPr>
        <p:txBody>
          <a:bodyPr/>
          <a:lstStyle/>
          <a:p>
            <a:pPr algn="ctr"/>
            <a:r>
              <a:rPr lang="en-US" u="sng" dirty="0" smtClean="0">
                <a:solidFill>
                  <a:srgbClr val="00B050"/>
                </a:solidFill>
              </a:rPr>
              <a:t>Green Deals</a:t>
            </a:r>
            <a:endParaRPr lang="en-US" u="sng" dirty="0">
              <a:solidFill>
                <a:srgbClr val="00B05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52721314"/>
              </p:ext>
            </p:extLst>
          </p:nvPr>
        </p:nvGraphicFramePr>
        <p:xfrm>
          <a:off x="839788" y="2269101"/>
          <a:ext cx="5157787" cy="4338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00103" y="1135475"/>
            <a:ext cx="3155285" cy="823912"/>
          </a:xfrm>
        </p:spPr>
        <p:txBody>
          <a:bodyPr/>
          <a:lstStyle/>
          <a:p>
            <a:pPr algn="ctr"/>
            <a:r>
              <a:rPr lang="en-US" u="sng" dirty="0" smtClean="0"/>
              <a:t>Characteristics</a:t>
            </a:r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13406" y="2269101"/>
            <a:ext cx="3805084" cy="1137776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000" dirty="0" smtClean="0">
                <a:solidFill>
                  <a:srgbClr val="00B050"/>
                </a:solidFill>
              </a:rPr>
              <a:t>AAA rated companies </a:t>
            </a:r>
          </a:p>
          <a:p>
            <a:pPr algn="ctr"/>
            <a:r>
              <a:rPr lang="en-US" sz="2000" dirty="0" smtClean="0">
                <a:solidFill>
                  <a:srgbClr val="00B050"/>
                </a:solidFill>
              </a:rPr>
              <a:t>$ 500 million,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smtClean="0">
                <a:solidFill>
                  <a:srgbClr val="00B050"/>
                </a:solidFill>
              </a:rPr>
              <a:t>Long Term</a:t>
            </a:r>
          </a:p>
          <a:p>
            <a:pPr algn="ctr"/>
            <a:r>
              <a:rPr lang="en-US" sz="2000" dirty="0" smtClean="0">
                <a:solidFill>
                  <a:srgbClr val="00B050"/>
                </a:solidFill>
              </a:rPr>
              <a:t>Fully Certified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5997575" y="3406877"/>
            <a:ext cx="1878064" cy="3200400"/>
          </a:xfrm>
          <a:prstGeom prst="rightBrac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>
            <a:off x="5997576" y="2269101"/>
            <a:ext cx="1715830" cy="1064036"/>
          </a:xfrm>
          <a:prstGeom prst="rightBrac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477432" y="4026306"/>
            <a:ext cx="45867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>
                <a:solidFill>
                  <a:schemeClr val="accent1"/>
                </a:solidFill>
              </a:rPr>
              <a:t>Out of Capital </a:t>
            </a:r>
            <a:r>
              <a:rPr lang="en-US" dirty="0">
                <a:solidFill>
                  <a:schemeClr val="accent1"/>
                </a:solidFill>
              </a:rPr>
              <a:t>M</a:t>
            </a:r>
            <a:r>
              <a:rPr lang="en-US" dirty="0" smtClean="0">
                <a:solidFill>
                  <a:schemeClr val="accent1"/>
                </a:solidFill>
              </a:rPr>
              <a:t>arkets</a:t>
            </a:r>
          </a:p>
          <a:p>
            <a:pPr algn="ctr"/>
            <a:r>
              <a:rPr lang="en-US" dirty="0" smtClean="0">
                <a:solidFill>
                  <a:schemeClr val="accent1"/>
                </a:solidFill>
              </a:rPr>
              <a:t>Out of International Eurobonds</a:t>
            </a:r>
          </a:p>
          <a:p>
            <a:pPr algn="ctr"/>
            <a:r>
              <a:rPr lang="en-US" dirty="0" smtClean="0">
                <a:solidFill>
                  <a:schemeClr val="accent1"/>
                </a:solidFill>
              </a:rPr>
              <a:t>Out of Green Certification</a:t>
            </a:r>
          </a:p>
          <a:p>
            <a:pPr algn="ctr"/>
            <a:r>
              <a:rPr lang="en-US" dirty="0" smtClean="0">
                <a:solidFill>
                  <a:schemeClr val="accent1"/>
                </a:solidFill>
              </a:rPr>
              <a:t>Out of sight for Institutional Investors</a:t>
            </a:r>
          </a:p>
          <a:p>
            <a:pPr algn="ctr"/>
            <a:r>
              <a:rPr lang="en-US" dirty="0" smtClean="0">
                <a:solidFill>
                  <a:schemeClr val="accent1"/>
                </a:solidFill>
              </a:rPr>
              <a:t>Not attended</a:t>
            </a:r>
            <a:endParaRPr lang="en-US" dirty="0">
              <a:solidFill>
                <a:schemeClr val="accent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3960" y="2269112"/>
            <a:ext cx="2000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$ 4 billion</a:t>
            </a:r>
          </a:p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+ </a:t>
            </a:r>
          </a:p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R$ 2.3 billion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927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437" y="9866"/>
            <a:ext cx="10515600" cy="1325563"/>
          </a:xfrm>
        </p:spPr>
        <p:txBody>
          <a:bodyPr/>
          <a:lstStyle/>
          <a:p>
            <a:r>
              <a:rPr lang="en-US" dirty="0" smtClean="0"/>
              <a:t>Chicken and Egg situation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6002591"/>
            <a:ext cx="10515599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It is worthwhile to issue in terms of price and goodwill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2050" name="Picture 2" descr="mage result for Chicke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55" y="1151603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2568" y="1615647"/>
            <a:ext cx="2168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want to buy !!</a:t>
            </a:r>
          </a:p>
          <a:p>
            <a:r>
              <a:rPr lang="en-US" dirty="0" smtClean="0"/>
              <a:t>There are no deals !!</a:t>
            </a:r>
            <a:endParaRPr lang="en-US" dirty="0"/>
          </a:p>
        </p:txBody>
      </p:sp>
      <p:pic>
        <p:nvPicPr>
          <p:cNvPr id="2056" name="Picture 8" descr="elated imag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749" y="2187941"/>
            <a:ext cx="2662888" cy="266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383623" y="4752876"/>
            <a:ext cx="2713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I’m going to issue if</a:t>
            </a:r>
          </a:p>
          <a:p>
            <a:pPr algn="ctr"/>
            <a:r>
              <a:rPr lang="en-US" dirty="0" smtClean="0"/>
              <a:t>I have good rates</a:t>
            </a:r>
            <a:endParaRPr lang="en-US" dirty="0"/>
          </a:p>
        </p:txBody>
      </p:sp>
      <p:sp>
        <p:nvSpPr>
          <p:cNvPr id="10" name="Multiply 9"/>
          <p:cNvSpPr/>
          <p:nvPr/>
        </p:nvSpPr>
        <p:spPr>
          <a:xfrm>
            <a:off x="5198806" y="2542196"/>
            <a:ext cx="1843549" cy="189169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48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961" y="364619"/>
            <a:ext cx="10675375" cy="1296573"/>
          </a:xfrm>
        </p:spPr>
        <p:txBody>
          <a:bodyPr/>
          <a:lstStyle/>
          <a:p>
            <a:r>
              <a:rPr lang="en-US" dirty="0" smtClean="0"/>
              <a:t>The Equation is simple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60441" y="2330245"/>
            <a:ext cx="1386348" cy="3008671"/>
          </a:xfrm>
          <a:prstGeom prst="rect">
            <a:avLst/>
          </a:prstGeom>
          <a:solidFill>
            <a:schemeClr val="accen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9711" y="3229897"/>
            <a:ext cx="11675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Base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Rate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Cross 5"/>
          <p:cNvSpPr/>
          <p:nvPr/>
        </p:nvSpPr>
        <p:spPr>
          <a:xfrm>
            <a:off x="2109027" y="3562028"/>
            <a:ext cx="678426" cy="634181"/>
          </a:xfrm>
          <a:prstGeom prst="plus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64427" y="2330244"/>
            <a:ext cx="1386348" cy="3008671"/>
          </a:xfrm>
          <a:prstGeom prst="rect">
            <a:avLst/>
          </a:prstGeom>
          <a:solidFill>
            <a:schemeClr val="accen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49684" y="3045252"/>
            <a:ext cx="13863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Credit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Risk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Spread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Equal 8"/>
          <p:cNvSpPr/>
          <p:nvPr/>
        </p:nvSpPr>
        <p:spPr>
          <a:xfrm>
            <a:off x="4562178" y="3480772"/>
            <a:ext cx="1017635" cy="715437"/>
          </a:xfrm>
          <a:prstGeom prst="mathEqual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22381" y="3229897"/>
            <a:ext cx="1784554" cy="1200329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Cost of Debt</a:t>
            </a:r>
            <a:endParaRPr lang="en-US" sz="3600" dirty="0"/>
          </a:p>
        </p:txBody>
      </p:sp>
      <p:sp>
        <p:nvSpPr>
          <p:cNvPr id="11" name="Cross 10"/>
          <p:cNvSpPr/>
          <p:nvPr/>
        </p:nvSpPr>
        <p:spPr>
          <a:xfrm>
            <a:off x="7792072" y="3495520"/>
            <a:ext cx="678426" cy="634181"/>
          </a:xfrm>
          <a:prstGeom prst="pl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9151383" y="1275515"/>
            <a:ext cx="929148" cy="140125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731060" y="3045253"/>
            <a:ext cx="1769794" cy="156966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Green Certified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52618" y="5596932"/>
            <a:ext cx="3406879" cy="95410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chemeClr val="bg1"/>
                </a:solidFill>
              </a:rPr>
              <a:t>Result in </a:t>
            </a:r>
            <a:r>
              <a:rPr lang="en-US" sz="2800" b="1" dirty="0" smtClean="0">
                <a:solidFill>
                  <a:schemeClr val="bg1"/>
                </a:solidFill>
              </a:rPr>
              <a:t>lower </a:t>
            </a:r>
            <a:r>
              <a:rPr lang="en-US" sz="2800" b="1" smtClean="0">
                <a:solidFill>
                  <a:schemeClr val="bg1"/>
                </a:solidFill>
              </a:rPr>
              <a:t>risk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and cost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90260" y="4690424"/>
            <a:ext cx="666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B050"/>
                </a:solidFill>
              </a:rPr>
              <a:t>%</a:t>
            </a:r>
            <a:endParaRPr lang="en-U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862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194" y="365125"/>
            <a:ext cx="10837606" cy="1006475"/>
          </a:xfrm>
        </p:spPr>
        <p:txBody>
          <a:bodyPr/>
          <a:lstStyle/>
          <a:p>
            <a:r>
              <a:rPr lang="en-US" dirty="0" smtClean="0"/>
              <a:t>It is all about definitions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36327177"/>
              </p:ext>
            </p:extLst>
          </p:nvPr>
        </p:nvGraphicFramePr>
        <p:xfrm>
          <a:off x="250724" y="1578078"/>
          <a:ext cx="6282812" cy="5619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7214" y="2344993"/>
            <a:ext cx="4156586" cy="3831969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Banks - $ 163 billion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Non Certified and Green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Certified Green Bonds</a:t>
            </a:r>
            <a:endParaRPr lang="en-US" dirty="0"/>
          </a:p>
          <a:p>
            <a:r>
              <a:rPr lang="en-US" dirty="0" smtClean="0"/>
              <a:t>$ 4 billion</a:t>
            </a:r>
          </a:p>
          <a:p>
            <a:r>
              <a:rPr lang="en-US" dirty="0" smtClean="0"/>
              <a:t>R$ 2.3 billion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59661" y="1585142"/>
            <a:ext cx="2831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/>
              <a:t>Brazil</a:t>
            </a:r>
            <a:endParaRPr lang="en-US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2831690" y="1578078"/>
            <a:ext cx="3082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/>
              <a:t>Global </a:t>
            </a:r>
            <a:endParaRPr lang="en-US" sz="2000" b="1" u="sng" dirty="0"/>
          </a:p>
        </p:txBody>
      </p:sp>
    </p:spTree>
    <p:extLst>
      <p:ext uri="{BB962C8B-B14F-4D97-AF65-F5344CB8AC3E}">
        <p14:creationId xmlns:p14="http://schemas.microsoft.com/office/powerpoint/2010/main" val="1192784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Fund Proposal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8504" y="1708263"/>
            <a:ext cx="4999704" cy="453093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Long Term Lending</a:t>
            </a:r>
          </a:p>
          <a:p>
            <a:pPr algn="ctr"/>
            <a:r>
              <a:rPr lang="en-US" dirty="0" smtClean="0"/>
              <a:t>USD </a:t>
            </a:r>
          </a:p>
          <a:p>
            <a:pPr algn="ctr"/>
            <a:r>
              <a:rPr lang="en-US" dirty="0" smtClean="0"/>
              <a:t>BRL swapped to USD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Only Certified Projects</a:t>
            </a:r>
          </a:p>
          <a:p>
            <a:pPr algn="ctr"/>
            <a:r>
              <a:rPr lang="en-US" dirty="0" smtClean="0"/>
              <a:t>Collateral from </a:t>
            </a:r>
            <a:r>
              <a:rPr lang="en-US" dirty="0" smtClean="0"/>
              <a:t>borrowers</a:t>
            </a:r>
            <a:endParaRPr lang="en-US" dirty="0" smtClean="0"/>
          </a:p>
          <a:p>
            <a:pPr algn="ctr"/>
            <a:r>
              <a:rPr lang="en-US" dirty="0" smtClean="0"/>
              <a:t>Portfolio Insurance</a:t>
            </a:r>
          </a:p>
          <a:p>
            <a:pPr algn="ctr"/>
            <a:r>
              <a:rPr lang="en-US" dirty="0" smtClean="0"/>
              <a:t>Value for Risk </a:t>
            </a:r>
            <a:r>
              <a:rPr lang="en-US" dirty="0"/>
              <a:t>® </a:t>
            </a:r>
            <a:r>
              <a:rPr lang="en-US" dirty="0" smtClean="0"/>
              <a:t>Methodology </a:t>
            </a:r>
          </a:p>
          <a:p>
            <a:pPr algn="ctr"/>
            <a:r>
              <a:rPr lang="en-US" dirty="0" smtClean="0"/>
              <a:t>Annual Verification Report for all deals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38200" y="2035277"/>
            <a:ext cx="4132006" cy="281694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Creation* of a Latin America and Brazil Green Fund to support investments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5869861"/>
            <a:ext cx="7184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*White Paper </a:t>
            </a:r>
            <a:r>
              <a:rPr lang="en-US" smtClean="0"/>
              <a:t>under development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642555" y="1027906"/>
            <a:ext cx="1858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Criteria</a:t>
            </a:r>
            <a:endParaRPr 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654536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9755" y="3952568"/>
            <a:ext cx="9144000" cy="8847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Thank you 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5493" y="660757"/>
            <a:ext cx="2974791" cy="9232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631" y="660757"/>
            <a:ext cx="1819751" cy="95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377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624" y="545688"/>
            <a:ext cx="11243092" cy="58993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70258" y="6415550"/>
            <a:ext cx="271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Source: Climate Bonds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60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316</Words>
  <Application>Microsoft Office PowerPoint</Application>
  <PresentationFormat>Personalizar</PresentationFormat>
  <Paragraphs>91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Office Theme</vt:lpstr>
      <vt:lpstr>Green Bonds</vt:lpstr>
      <vt:lpstr>Apresentação do PowerPoint</vt:lpstr>
      <vt:lpstr>Green Bonds in Brazil</vt:lpstr>
      <vt:lpstr>Chicken and Egg situation</vt:lpstr>
      <vt:lpstr>The Equation is simple</vt:lpstr>
      <vt:lpstr>It is all about definitions</vt:lpstr>
      <vt:lpstr>Green Fund Proposal</vt:lpstr>
      <vt:lpstr>Thank you !</vt:lpstr>
      <vt:lpstr>Apresentação do PowerPoint</vt:lpstr>
      <vt:lpstr>Apresentação do PowerPoint</vt:lpstr>
      <vt:lpstr>Other Info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Bonds</dc:title>
  <dc:creator>Microsoft Office User</dc:creator>
  <cp:lastModifiedBy>Ministério das Relações Exteriores</cp:lastModifiedBy>
  <cp:revision>44</cp:revision>
  <dcterms:created xsi:type="dcterms:W3CDTF">2018-09-25T13:14:04Z</dcterms:created>
  <dcterms:modified xsi:type="dcterms:W3CDTF">2018-10-02T16:48:08Z</dcterms:modified>
</cp:coreProperties>
</file>