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62" r:id="rId5"/>
    <p:sldId id="286" r:id="rId6"/>
    <p:sldId id="287" r:id="rId7"/>
    <p:sldId id="289" r:id="rId8"/>
    <p:sldId id="290" r:id="rId9"/>
    <p:sldId id="291" r:id="rId10"/>
    <p:sldId id="292" r:id="rId11"/>
    <p:sldId id="274" r:id="rId12"/>
    <p:sldId id="280" r:id="rId13"/>
    <p:sldId id="293" r:id="rId14"/>
    <p:sldId id="281" r:id="rId15"/>
    <p:sldId id="282" r:id="rId16"/>
    <p:sldId id="294" r:id="rId17"/>
    <p:sldId id="261" r:id="rId18"/>
    <p:sldId id="284" r:id="rId19"/>
    <p:sldId id="285" r:id="rId20"/>
    <p:sldId id="26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>
      <p:cViewPr varScale="1">
        <p:scale>
          <a:sx n="101" d="100"/>
          <a:sy n="101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ui Castro" userId="277def88-66b2-459c-9977-60d017c68ddc" providerId="ADAL" clId="{EB0B80AD-B5C7-4931-BB1F-9FAE22B9BF8E}"/>
    <pc:docChg chg="undo custSel addSld modSld">
      <pc:chgData name="Magui Castro" userId="277def88-66b2-459c-9977-60d017c68ddc" providerId="ADAL" clId="{EB0B80AD-B5C7-4931-BB1F-9FAE22B9BF8E}" dt="2018-04-17T15:00:43.235" v="1859"/>
      <pc:docMkLst>
        <pc:docMk/>
      </pc:docMkLst>
      <pc:sldChg chg="modSp modAnim">
        <pc:chgData name="Magui Castro" userId="277def88-66b2-459c-9977-60d017c68ddc" providerId="ADAL" clId="{EB0B80AD-B5C7-4931-BB1F-9FAE22B9BF8E}" dt="2018-04-17T15:00:43.235" v="1859"/>
        <pc:sldMkLst>
          <pc:docMk/>
          <pc:sldMk cId="3919716577" sldId="262"/>
        </pc:sldMkLst>
        <pc:spChg chg="mod">
          <ac:chgData name="Magui Castro" userId="277def88-66b2-459c-9977-60d017c68ddc" providerId="ADAL" clId="{EB0B80AD-B5C7-4931-BB1F-9FAE22B9BF8E}" dt="2018-04-17T14:59:36.099" v="1857" actId="20577"/>
          <ac:spMkLst>
            <pc:docMk/>
            <pc:sldMk cId="3919716577" sldId="262"/>
            <ac:spMk id="10" creationId="{9FDC1B34-4348-4138-8464-276A65F9512A}"/>
          </ac:spMkLst>
        </pc:spChg>
      </pc:sldChg>
      <pc:sldChg chg="modSp">
        <pc:chgData name="Magui Castro" userId="277def88-66b2-459c-9977-60d017c68ddc" providerId="ADAL" clId="{EB0B80AD-B5C7-4931-BB1F-9FAE22B9BF8E}" dt="2018-04-17T14:58:15.364" v="1851" actId="20577"/>
        <pc:sldMkLst>
          <pc:docMk/>
          <pc:sldMk cId="2998335915" sldId="264"/>
        </pc:sldMkLst>
        <pc:spChg chg="mod">
          <ac:chgData name="Magui Castro" userId="277def88-66b2-459c-9977-60d017c68ddc" providerId="ADAL" clId="{EB0B80AD-B5C7-4931-BB1F-9FAE22B9BF8E}" dt="2018-04-17T14:58:15.364" v="1851" actId="20577"/>
          <ac:spMkLst>
            <pc:docMk/>
            <pc:sldMk cId="2998335915" sldId="264"/>
            <ac:spMk id="3" creationId="{00000000-0000-0000-0000-000000000000}"/>
          </ac:spMkLst>
        </pc:spChg>
      </pc:sldChg>
      <pc:sldChg chg="modSp modAnim">
        <pc:chgData name="Magui Castro" userId="277def88-66b2-459c-9977-60d017c68ddc" providerId="ADAL" clId="{EB0B80AD-B5C7-4931-BB1F-9FAE22B9BF8E}" dt="2018-04-17T14:24:24.711" v="579" actId="115"/>
        <pc:sldMkLst>
          <pc:docMk/>
          <pc:sldMk cId="4173491536" sldId="280"/>
        </pc:sldMkLst>
        <pc:spChg chg="mod">
          <ac:chgData name="Magui Castro" userId="277def88-66b2-459c-9977-60d017c68ddc" providerId="ADAL" clId="{EB0B80AD-B5C7-4931-BB1F-9FAE22B9BF8E}" dt="2018-04-17T14:24:24.711" v="579" actId="115"/>
          <ac:spMkLst>
            <pc:docMk/>
            <pc:sldMk cId="4173491536" sldId="280"/>
            <ac:spMk id="3" creationId="{00000000-0000-0000-0000-000000000000}"/>
          </ac:spMkLst>
        </pc:spChg>
      </pc:sldChg>
      <pc:sldChg chg="modSp modAnim">
        <pc:chgData name="Magui Castro" userId="277def88-66b2-459c-9977-60d017c68ddc" providerId="ADAL" clId="{EB0B80AD-B5C7-4931-BB1F-9FAE22B9BF8E}" dt="2018-04-17T14:40:20.683" v="1196" actId="20577"/>
        <pc:sldMkLst>
          <pc:docMk/>
          <pc:sldMk cId="3820686951" sldId="281"/>
        </pc:sldMkLst>
        <pc:spChg chg="mod">
          <ac:chgData name="Magui Castro" userId="277def88-66b2-459c-9977-60d017c68ddc" providerId="ADAL" clId="{EB0B80AD-B5C7-4931-BB1F-9FAE22B9BF8E}" dt="2018-04-17T14:40:20.683" v="1196" actId="20577"/>
          <ac:spMkLst>
            <pc:docMk/>
            <pc:sldMk cId="3820686951" sldId="281"/>
            <ac:spMk id="3" creationId="{00000000-0000-0000-0000-000000000000}"/>
          </ac:spMkLst>
        </pc:spChg>
      </pc:sldChg>
      <pc:sldChg chg="modSp">
        <pc:chgData name="Magui Castro" userId="277def88-66b2-459c-9977-60d017c68ddc" providerId="ADAL" clId="{EB0B80AD-B5C7-4931-BB1F-9FAE22B9BF8E}" dt="2018-04-17T14:48:51.674" v="1555" actId="5793"/>
        <pc:sldMkLst>
          <pc:docMk/>
          <pc:sldMk cId="1901500830" sldId="282"/>
        </pc:sldMkLst>
        <pc:spChg chg="mod">
          <ac:chgData name="Magui Castro" userId="277def88-66b2-459c-9977-60d017c68ddc" providerId="ADAL" clId="{EB0B80AD-B5C7-4931-BB1F-9FAE22B9BF8E}" dt="2018-04-17T14:48:51.674" v="1555" actId="5793"/>
          <ac:spMkLst>
            <pc:docMk/>
            <pc:sldMk cId="1901500830" sldId="282"/>
            <ac:spMk id="3" creationId="{00000000-0000-0000-0000-000000000000}"/>
          </ac:spMkLst>
        </pc:spChg>
      </pc:sldChg>
      <pc:sldChg chg="modSp">
        <pc:chgData name="Magui Castro" userId="277def88-66b2-459c-9977-60d017c68ddc" providerId="ADAL" clId="{EB0B80AD-B5C7-4931-BB1F-9FAE22B9BF8E}" dt="2018-04-17T14:51:36.059" v="1567" actId="20577"/>
        <pc:sldMkLst>
          <pc:docMk/>
          <pc:sldMk cId="4108977357" sldId="285"/>
        </pc:sldMkLst>
        <pc:spChg chg="mod">
          <ac:chgData name="Magui Castro" userId="277def88-66b2-459c-9977-60d017c68ddc" providerId="ADAL" clId="{EB0B80AD-B5C7-4931-BB1F-9FAE22B9BF8E}" dt="2018-04-17T14:51:36.059" v="1567" actId="20577"/>
          <ac:spMkLst>
            <pc:docMk/>
            <pc:sldMk cId="4108977357" sldId="285"/>
            <ac:spMk id="3" creationId="{00000000-0000-0000-0000-000000000000}"/>
          </ac:spMkLst>
        </pc:spChg>
      </pc:sldChg>
      <pc:sldChg chg="modSp add modAnim">
        <pc:chgData name="Magui Castro" userId="277def88-66b2-459c-9977-60d017c68ddc" providerId="ADAL" clId="{EB0B80AD-B5C7-4931-BB1F-9FAE22B9BF8E}" dt="2018-04-17T14:31:46.510" v="867" actId="20577"/>
        <pc:sldMkLst>
          <pc:docMk/>
          <pc:sldMk cId="3458179408" sldId="293"/>
        </pc:sldMkLst>
        <pc:spChg chg="mod">
          <ac:chgData name="Magui Castro" userId="277def88-66b2-459c-9977-60d017c68ddc" providerId="ADAL" clId="{EB0B80AD-B5C7-4931-BB1F-9FAE22B9BF8E}" dt="2018-04-17T14:31:46.510" v="867" actId="20577"/>
          <ac:spMkLst>
            <pc:docMk/>
            <pc:sldMk cId="3458179408" sldId="293"/>
            <ac:spMk id="3" creationId="{00000000-0000-0000-0000-000000000000}"/>
          </ac:spMkLst>
        </pc:spChg>
      </pc:sldChg>
      <pc:sldChg chg="modSp add">
        <pc:chgData name="Magui Castro" userId="277def88-66b2-459c-9977-60d017c68ddc" providerId="ADAL" clId="{EB0B80AD-B5C7-4931-BB1F-9FAE22B9BF8E}" dt="2018-04-17T14:57:04.447" v="1845" actId="313"/>
        <pc:sldMkLst>
          <pc:docMk/>
          <pc:sldMk cId="245312215" sldId="294"/>
        </pc:sldMkLst>
        <pc:spChg chg="mod">
          <ac:chgData name="Magui Castro" userId="277def88-66b2-459c-9977-60d017c68ddc" providerId="ADAL" clId="{EB0B80AD-B5C7-4931-BB1F-9FAE22B9BF8E}" dt="2018-04-17T14:57:04.447" v="1845" actId="313"/>
          <ac:spMkLst>
            <pc:docMk/>
            <pc:sldMk cId="245312215" sldId="294"/>
            <ac:spMk id="3" creationId="{00000000-0000-0000-0000-000000000000}"/>
          </ac:spMkLst>
        </pc:spChg>
      </pc:sldChg>
    </pc:docChg>
  </pc:docChgLst>
  <pc:docChgLst>
    <pc:chgData name="Magui Castro" userId="277def88-66b2-459c-9977-60d017c68ddc" providerId="ADAL" clId="{D76A855A-0C16-45A9-BCC9-D87ED18D2990}"/>
    <pc:docChg chg="modSld">
      <pc:chgData name="Magui Castro" userId="277def88-66b2-459c-9977-60d017c68ddc" providerId="ADAL" clId="{D76A855A-0C16-45A9-BCC9-D87ED18D2990}" dt="2018-04-26T11:11:21.558" v="25"/>
      <pc:docMkLst>
        <pc:docMk/>
      </pc:docMkLst>
      <pc:sldChg chg="modAnim">
        <pc:chgData name="Magui Castro" userId="277def88-66b2-459c-9977-60d017c68ddc" providerId="ADAL" clId="{D76A855A-0C16-45A9-BCC9-D87ED18D2990}" dt="2018-04-26T11:07:56.781" v="11"/>
        <pc:sldMkLst>
          <pc:docMk/>
          <pc:sldMk cId="733255493" sldId="274"/>
        </pc:sldMkLst>
      </pc:sldChg>
      <pc:sldChg chg="modAnim">
        <pc:chgData name="Magui Castro" userId="277def88-66b2-459c-9977-60d017c68ddc" providerId="ADAL" clId="{D76A855A-0C16-45A9-BCC9-D87ED18D2990}" dt="2018-04-26T11:10:23.305" v="20"/>
        <pc:sldMkLst>
          <pc:docMk/>
          <pc:sldMk cId="3820686951" sldId="281"/>
        </pc:sldMkLst>
      </pc:sldChg>
      <pc:sldChg chg="modAnim">
        <pc:chgData name="Magui Castro" userId="277def88-66b2-459c-9977-60d017c68ddc" providerId="ADAL" clId="{D76A855A-0C16-45A9-BCC9-D87ED18D2990}" dt="2018-04-26T11:11:04.489" v="23"/>
        <pc:sldMkLst>
          <pc:docMk/>
          <pc:sldMk cId="1901500830" sldId="282"/>
        </pc:sldMkLst>
      </pc:sldChg>
      <pc:sldChg chg="modAnim">
        <pc:chgData name="Magui Castro" userId="277def88-66b2-459c-9977-60d017c68ddc" providerId="ADAL" clId="{D76A855A-0C16-45A9-BCC9-D87ED18D2990}" dt="2018-04-26T11:05:42.238" v="1"/>
        <pc:sldMkLst>
          <pc:docMk/>
          <pc:sldMk cId="3081454493" sldId="286"/>
        </pc:sldMkLst>
      </pc:sldChg>
      <pc:sldChg chg="modAnim">
        <pc:chgData name="Magui Castro" userId="277def88-66b2-459c-9977-60d017c68ddc" providerId="ADAL" clId="{D76A855A-0C16-45A9-BCC9-D87ED18D2990}" dt="2018-04-26T11:06:02.763" v="3"/>
        <pc:sldMkLst>
          <pc:docMk/>
          <pc:sldMk cId="2709982139" sldId="287"/>
        </pc:sldMkLst>
      </pc:sldChg>
      <pc:sldChg chg="modAnim">
        <pc:chgData name="Magui Castro" userId="277def88-66b2-459c-9977-60d017c68ddc" providerId="ADAL" clId="{D76A855A-0C16-45A9-BCC9-D87ED18D2990}" dt="2018-04-26T11:06:29.965" v="5"/>
        <pc:sldMkLst>
          <pc:docMk/>
          <pc:sldMk cId="1563627619" sldId="289"/>
        </pc:sldMkLst>
      </pc:sldChg>
      <pc:sldChg chg="modAnim">
        <pc:chgData name="Magui Castro" userId="277def88-66b2-459c-9977-60d017c68ddc" providerId="ADAL" clId="{D76A855A-0C16-45A9-BCC9-D87ED18D2990}" dt="2018-04-26T11:06:47.918" v="7"/>
        <pc:sldMkLst>
          <pc:docMk/>
          <pc:sldMk cId="1122269774" sldId="290"/>
        </pc:sldMkLst>
      </pc:sldChg>
      <pc:sldChg chg="modAnim">
        <pc:chgData name="Magui Castro" userId="277def88-66b2-459c-9977-60d017c68ddc" providerId="ADAL" clId="{D76A855A-0C16-45A9-BCC9-D87ED18D2990}" dt="2018-04-26T11:07:17.175" v="10"/>
        <pc:sldMkLst>
          <pc:docMk/>
          <pc:sldMk cId="639658955" sldId="291"/>
        </pc:sldMkLst>
      </pc:sldChg>
      <pc:sldChg chg="modAnim">
        <pc:chgData name="Magui Castro" userId="277def88-66b2-459c-9977-60d017c68ddc" providerId="ADAL" clId="{D76A855A-0C16-45A9-BCC9-D87ED18D2990}" dt="2018-04-26T11:09:59.823" v="17"/>
        <pc:sldMkLst>
          <pc:docMk/>
          <pc:sldMk cId="3458179408" sldId="293"/>
        </pc:sldMkLst>
      </pc:sldChg>
      <pc:sldChg chg="modAnim">
        <pc:chgData name="Magui Castro" userId="277def88-66b2-459c-9977-60d017c68ddc" providerId="ADAL" clId="{D76A855A-0C16-45A9-BCC9-D87ED18D2990}" dt="2018-04-26T11:11:21.558" v="25"/>
        <pc:sldMkLst>
          <pc:docMk/>
          <pc:sldMk cId="245312215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AE55C2-A004-4C76-9E87-B7AE61137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6337"/>
            <a:ext cx="2265040" cy="14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17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1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457200" y="304800"/>
            <a:ext cx="8229600" cy="6248400"/>
            <a:chOff x="288" y="192"/>
            <a:chExt cx="5184" cy="3936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88" y="192"/>
              <a:ext cx="5184" cy="39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76" y="432"/>
              <a:ext cx="4608" cy="35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  <p:extLst>
      <p:ext uri="{BB962C8B-B14F-4D97-AF65-F5344CB8AC3E}">
        <p14:creationId xmlns:p14="http://schemas.microsoft.com/office/powerpoint/2010/main" val="32290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5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88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67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90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02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C1DA-31A3-43BC-BEC5-F42387FE6B5A}" type="datetimeFigureOut">
              <a:rPr lang="pt-BR" smtClean="0"/>
              <a:t>26/04/2018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F278-0924-423C-B319-4F8A1BE7D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8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hyperlink" Target="http://www.caldwellpartners.com/" TargetMode="External"/><Relationship Id="rId16" Type="http://schemas.openxmlformats.org/officeDocument/2006/relationships/image" Target="../media/image15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mcastro@caldwellpartner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mcastro@caldwellpartner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speakers/emily_esfahani_smith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www.ted.com/talks/emily_esfahani_smith_there_s_more_to_life_than_being_happ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45" y="0"/>
            <a:ext cx="9176485" cy="6894542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pPr defTabSz="815214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42728" y="1052736"/>
            <a:ext cx="4989712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27" defTabSz="815214"/>
            <a:r>
              <a:rPr lang="en-US" sz="6800" spc="-9" dirty="0">
                <a:solidFill>
                  <a:srgbClr val="7A8E9B"/>
                </a:solidFill>
                <a:latin typeface="Times New Roman"/>
                <a:cs typeface="Times New Roman"/>
              </a:rPr>
              <a:t>Latin America</a:t>
            </a:r>
            <a:endParaRPr lang="en-US" sz="6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79541" y="6166160"/>
            <a:ext cx="6791614" cy="633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815214"/>
            <a:r>
              <a:rPr lang="en-US" sz="900" spc="9" dirty="0">
                <a:solidFill>
                  <a:srgbClr val="7A8E9B"/>
                </a:solidFill>
                <a:latin typeface="Times New Roman"/>
                <a:cs typeface="Times New Roman"/>
              </a:rPr>
              <a:t>Atlanta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13" dirty="0">
                <a:solidFill>
                  <a:srgbClr val="7A8E9B"/>
                </a:solidFill>
                <a:latin typeface="Times New Roman"/>
                <a:cs typeface="Times New Roman"/>
              </a:rPr>
              <a:t>Bogota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 Buenos Aires – </a:t>
            </a:r>
            <a:r>
              <a:rPr lang="en-US" sz="900" spc="4" dirty="0">
                <a:solidFill>
                  <a:srgbClr val="7A8E9B"/>
                </a:solidFill>
                <a:latin typeface="Times New Roman"/>
                <a:cs typeface="Times New Roman"/>
              </a:rPr>
              <a:t>Caracas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dirty="0">
                <a:solidFill>
                  <a:srgbClr val="7A8E9B"/>
                </a:solidFill>
                <a:latin typeface="Times New Roman"/>
                <a:cs typeface="Times New Roman"/>
              </a:rPr>
              <a:t>Dallas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4" dirty="0">
                <a:solidFill>
                  <a:srgbClr val="7A8E9B"/>
                </a:solidFill>
                <a:latin typeface="Times New Roman"/>
                <a:cs typeface="Times New Roman"/>
              </a:rPr>
              <a:t>Lima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dirty="0">
                <a:solidFill>
                  <a:srgbClr val="7A8E9B"/>
                </a:solidFill>
                <a:latin typeface="Times New Roman"/>
                <a:cs typeface="Times New Roman"/>
              </a:rPr>
              <a:t>London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Los </a:t>
            </a:r>
            <a:r>
              <a:rPr lang="en-US" sz="900" spc="-13" dirty="0">
                <a:solidFill>
                  <a:srgbClr val="7A8E9B"/>
                </a:solidFill>
                <a:latin typeface="Times New Roman"/>
                <a:cs typeface="Times New Roman"/>
              </a:rPr>
              <a:t>Angeles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Mexico City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4" dirty="0">
                <a:solidFill>
                  <a:srgbClr val="7A8E9B"/>
                </a:solidFill>
                <a:latin typeface="Times New Roman"/>
                <a:cs typeface="Times New Roman"/>
              </a:rPr>
              <a:t>Nashville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9" dirty="0">
                <a:solidFill>
                  <a:srgbClr val="7A8E9B"/>
                </a:solidFill>
                <a:latin typeface="Times New Roman"/>
                <a:cs typeface="Times New Roman"/>
              </a:rPr>
              <a:t>New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31" dirty="0">
                <a:solidFill>
                  <a:srgbClr val="7A8E9B"/>
                </a:solidFill>
                <a:latin typeface="Times New Roman"/>
                <a:cs typeface="Times New Roman"/>
              </a:rPr>
              <a:t>York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Philadelphia </a:t>
            </a:r>
            <a:endParaRPr lang="en-US" sz="900" spc="18" dirty="0">
              <a:solidFill>
                <a:srgbClr val="7A8E9B"/>
              </a:solidFill>
              <a:latin typeface="Times New Roman"/>
              <a:cs typeface="Times New Roman"/>
            </a:endParaRPr>
          </a:p>
          <a:p>
            <a:pPr algn="ctr" defTabSz="815214"/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San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dirty="0">
                <a:solidFill>
                  <a:srgbClr val="7A8E9B"/>
                </a:solidFill>
                <a:latin typeface="Times New Roman"/>
                <a:cs typeface="Times New Roman"/>
              </a:rPr>
              <a:t>Francisco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4" dirty="0">
                <a:solidFill>
                  <a:srgbClr val="7A8E9B"/>
                </a:solidFill>
                <a:latin typeface="Times New Roman"/>
                <a:cs typeface="Times New Roman"/>
              </a:rPr>
              <a:t>Stamford</a:t>
            </a:r>
            <a:r>
              <a:rPr lang="en-US" sz="900" spc="-22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 </a:t>
            </a:r>
            <a:r>
              <a:rPr lang="en-US" sz="900" spc="-4" dirty="0">
                <a:solidFill>
                  <a:srgbClr val="7A8E9B"/>
                </a:solidFill>
                <a:latin typeface="Times New Roman"/>
                <a:cs typeface="Times New Roman"/>
              </a:rPr>
              <a:t>Santiago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São </a:t>
            </a:r>
            <a:r>
              <a:rPr lang="en-US" sz="900" dirty="0">
                <a:solidFill>
                  <a:srgbClr val="7A8E9B"/>
                </a:solidFill>
                <a:latin typeface="Times New Roman"/>
                <a:cs typeface="Times New Roman"/>
              </a:rPr>
              <a:t>Paulo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dirty="0">
                <a:solidFill>
                  <a:srgbClr val="7A8E9B"/>
                </a:solidFill>
                <a:latin typeface="Times New Roman"/>
                <a:cs typeface="Times New Roman"/>
              </a:rPr>
              <a:t>Toronto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18" dirty="0">
                <a:solidFill>
                  <a:srgbClr val="7A8E9B"/>
                </a:solidFill>
                <a:latin typeface="Times New Roman"/>
                <a:cs typeface="Times New Roman"/>
              </a:rPr>
              <a:t>–</a:t>
            </a:r>
            <a:r>
              <a:rPr lang="en-US" sz="900" spc="-27" dirty="0">
                <a:solidFill>
                  <a:srgbClr val="7A8E9B"/>
                </a:solidFill>
                <a:latin typeface="Times New Roman"/>
                <a:cs typeface="Times New Roman"/>
              </a:rPr>
              <a:t> </a:t>
            </a:r>
            <a:r>
              <a:rPr lang="en-US" sz="900" spc="-4" dirty="0">
                <a:solidFill>
                  <a:srgbClr val="7A8E9B"/>
                </a:solidFill>
                <a:latin typeface="Times New Roman"/>
                <a:cs typeface="Times New Roman"/>
              </a:rPr>
              <a:t>Vancouver</a:t>
            </a:r>
            <a:endParaRPr lang="en-US"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815214">
              <a:spcBef>
                <a:spcPts val="534"/>
              </a:spcBef>
            </a:pPr>
            <a:r>
              <a:rPr lang="en-US" sz="1900" spc="-18" dirty="0">
                <a:solidFill>
                  <a:srgbClr val="7A8E9B"/>
                </a:solidFill>
                <a:latin typeface="Times New Roman"/>
                <a:cs typeface="Times New Roman"/>
                <a:hlinkClick r:id="rId2"/>
              </a:rPr>
              <a:t>www.caldwellpartners.com</a:t>
            </a:r>
            <a:endParaRPr lang="en-US" sz="19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76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9" t="5567" r="2574" b="25051"/>
          <a:stretch/>
        </p:blipFill>
        <p:spPr>
          <a:xfrm>
            <a:off x="4636524" y="3273223"/>
            <a:ext cx="750071" cy="772472"/>
          </a:xfrm>
          <a:prstGeom prst="rect">
            <a:avLst/>
          </a:prstGeom>
        </p:spPr>
      </p:pic>
      <p:pic>
        <p:nvPicPr>
          <p:cNvPr id="77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10768" r="17430" b="50923"/>
          <a:stretch/>
        </p:blipFill>
        <p:spPr>
          <a:xfrm>
            <a:off x="5461347" y="3272589"/>
            <a:ext cx="750071" cy="772299"/>
          </a:xfrm>
          <a:prstGeom prst="rect">
            <a:avLst/>
          </a:prstGeom>
        </p:spPr>
      </p:pic>
      <p:pic>
        <p:nvPicPr>
          <p:cNvPr id="78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306" r="42468" b="14483"/>
          <a:stretch/>
        </p:blipFill>
        <p:spPr>
          <a:xfrm>
            <a:off x="3820820" y="4110933"/>
            <a:ext cx="750071" cy="771887"/>
          </a:xfrm>
          <a:prstGeom prst="rect">
            <a:avLst/>
          </a:prstGeom>
        </p:spPr>
      </p:pic>
      <p:pic>
        <p:nvPicPr>
          <p:cNvPr id="79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1877" r="1176" b="27930"/>
          <a:stretch/>
        </p:blipFill>
        <p:spPr>
          <a:xfrm>
            <a:off x="7906620" y="3265716"/>
            <a:ext cx="750071" cy="773794"/>
          </a:xfrm>
          <a:prstGeom prst="rect">
            <a:avLst/>
          </a:prstGeom>
        </p:spPr>
      </p:pic>
      <p:pic>
        <p:nvPicPr>
          <p:cNvPr id="80" name="Picture 12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9" t="1280" r="3920" b="26966"/>
          <a:stretch/>
        </p:blipFill>
        <p:spPr>
          <a:xfrm>
            <a:off x="3821443" y="3266991"/>
            <a:ext cx="748825" cy="772472"/>
          </a:xfrm>
          <a:prstGeom prst="rect">
            <a:avLst/>
          </a:prstGeom>
        </p:spPr>
      </p:pic>
      <p:pic>
        <p:nvPicPr>
          <p:cNvPr id="81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3" t="13182" r="15576" b="20300"/>
          <a:stretch/>
        </p:blipFill>
        <p:spPr>
          <a:xfrm>
            <a:off x="576793" y="3266991"/>
            <a:ext cx="750071" cy="772473"/>
          </a:xfrm>
          <a:prstGeom prst="rect">
            <a:avLst/>
          </a:prstGeom>
        </p:spPr>
      </p:pic>
      <p:pic>
        <p:nvPicPr>
          <p:cNvPr id="82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3772" r="4323" b="22724"/>
          <a:stretch/>
        </p:blipFill>
        <p:spPr>
          <a:xfrm>
            <a:off x="1398037" y="2420951"/>
            <a:ext cx="1572061" cy="1618513"/>
          </a:xfrm>
          <a:prstGeom prst="rect">
            <a:avLst/>
          </a:prstGeom>
        </p:spPr>
      </p:pic>
      <p:pic>
        <p:nvPicPr>
          <p:cNvPr id="83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1" t="10601" r="27781" b="53574"/>
          <a:stretch/>
        </p:blipFill>
        <p:spPr>
          <a:xfrm>
            <a:off x="574143" y="2420888"/>
            <a:ext cx="750071" cy="772472"/>
          </a:xfrm>
          <a:prstGeom prst="rect">
            <a:avLst/>
          </a:prstGeom>
        </p:spPr>
      </p:pic>
      <p:pic>
        <p:nvPicPr>
          <p:cNvPr id="84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3" t="899" r="12649" b="21794"/>
          <a:stretch/>
        </p:blipFill>
        <p:spPr>
          <a:xfrm>
            <a:off x="6272335" y="4956800"/>
            <a:ext cx="750071" cy="772472"/>
          </a:xfrm>
          <a:prstGeom prst="rect">
            <a:avLst/>
          </a:prstGeom>
        </p:spPr>
      </p:pic>
      <p:pic>
        <p:nvPicPr>
          <p:cNvPr id="85" name="Picture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248" r="7262" b="28163"/>
          <a:stretch/>
        </p:blipFill>
        <p:spPr>
          <a:xfrm>
            <a:off x="6272336" y="3266992"/>
            <a:ext cx="1571576" cy="1618513"/>
          </a:xfrm>
          <a:prstGeom prst="rect">
            <a:avLst/>
          </a:prstGeom>
        </p:spPr>
      </p:pic>
      <p:pic>
        <p:nvPicPr>
          <p:cNvPr id="86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7789" r="40187" b="22662"/>
          <a:stretch/>
        </p:blipFill>
        <p:spPr>
          <a:xfrm>
            <a:off x="1362836" y="4956802"/>
            <a:ext cx="750071" cy="771491"/>
          </a:xfrm>
          <a:prstGeom prst="rect">
            <a:avLst/>
          </a:prstGeom>
        </p:spPr>
      </p:pic>
      <p:pic>
        <p:nvPicPr>
          <p:cNvPr id="87" name="Picture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10117" r="20138" b="34692"/>
          <a:stretch/>
        </p:blipFill>
        <p:spPr>
          <a:xfrm>
            <a:off x="4640593" y="4109549"/>
            <a:ext cx="1570826" cy="1618513"/>
          </a:xfrm>
          <a:prstGeom prst="rect">
            <a:avLst/>
          </a:prstGeom>
        </p:spPr>
      </p:pic>
      <p:pic>
        <p:nvPicPr>
          <p:cNvPr id="88" name="Picture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9" t="5908" r="32334" b="30201"/>
          <a:stretch/>
        </p:blipFill>
        <p:spPr>
          <a:xfrm>
            <a:off x="1369304" y="4116568"/>
            <a:ext cx="750071" cy="770794"/>
          </a:xfrm>
          <a:prstGeom prst="rect">
            <a:avLst/>
          </a:prstGeom>
        </p:spPr>
      </p:pic>
      <p:pic>
        <p:nvPicPr>
          <p:cNvPr id="89" name="Picture 2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13266" r="49148" b="32612"/>
          <a:stretch/>
        </p:blipFill>
        <p:spPr>
          <a:xfrm>
            <a:off x="2184309" y="4110923"/>
            <a:ext cx="1571576" cy="1617138"/>
          </a:xfrm>
          <a:prstGeom prst="rect">
            <a:avLst/>
          </a:prstGeom>
        </p:spPr>
      </p:pic>
      <p:pic>
        <p:nvPicPr>
          <p:cNvPr id="90" name="Picture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7" t="5435" r="23202" b="39317"/>
          <a:stretch/>
        </p:blipFill>
        <p:spPr>
          <a:xfrm>
            <a:off x="3820820" y="4957703"/>
            <a:ext cx="750071" cy="771797"/>
          </a:xfrm>
          <a:prstGeom prst="rect">
            <a:avLst/>
          </a:prstGeom>
        </p:spPr>
      </p:pic>
      <p:pic>
        <p:nvPicPr>
          <p:cNvPr id="91" name="Picture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8" t="3243" r="10666" b="20426"/>
          <a:stretch/>
        </p:blipFill>
        <p:spPr>
          <a:xfrm>
            <a:off x="3002929" y="3272590"/>
            <a:ext cx="750071" cy="77310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FE3EFDE-4ACD-4914-B285-1B7821BBD5B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10236" y="36824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5398368" cy="864096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pPr algn="just"/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That's the power of meaning. Happiness comes and goes. But when life is really good and when things are really bad, having meaning gives you something to hold on to. </a:t>
            </a:r>
          </a:p>
        </p:txBody>
      </p:sp>
      <p:pic>
        <p:nvPicPr>
          <p:cNvPr id="5" name="Picture 2" descr="Resultado de imagem para sucesso">
            <a:extLst>
              <a:ext uri="{FF2B5EF4-FFF2-40B4-BE49-F238E27FC236}">
                <a16:creationId xmlns:a16="http://schemas.microsoft.com/office/drawing/2014/main" id="{30A8FB6C-0096-4B7A-B0D8-7F66D6DF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72" y="3414149"/>
            <a:ext cx="3720248" cy="247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6744A25-3E6C-46E4-9DE5-0F47E7E9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2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764704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Do’s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whatever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needed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job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description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pt-B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ethical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generous, help your peers whenever you can;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on studying, learning;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Believe in yourself, in your potential. Always do your best;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Resultado de imagem para 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30" y="23488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53ACE25-F7DE-49AA-A1B1-31B52D5F2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692696"/>
            <a:ext cx="47525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Do’s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Deeply understand your business. Go prepared to your meetings;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see a vacant position in your company that fits your profile, don’t hesitate: </a:t>
            </a:r>
            <a:r>
              <a:rPr lang="en-GB" sz="2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to be there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You deserve to be there. Be confident on that.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PWC survey (3600 prof. women – age 28-40 in 60 countries) showed that only 17% put themselves for roles they are 100% qualified.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 descr="Resultado de imagem para 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90" y="23488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15CC5B1-5D69-49DF-891D-4FD08B9C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548680"/>
            <a:ext cx="47525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Do’s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your Marketing Director: promote yourself, by telling people what you have achieved. Men do it and women should learn to do it as well.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“Great work should speak for itself”, but it does not.</a:t>
            </a:r>
          </a:p>
          <a:p>
            <a:pPr lvl="1"/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your elevator speech that explains how you view your career path.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can help you think more clearly about your future. It can also make you feel more confident, prepared.</a:t>
            </a:r>
          </a:p>
        </p:txBody>
      </p:sp>
      <p:pic>
        <p:nvPicPr>
          <p:cNvPr id="6" name="Picture 4" descr="Resultado de imagem para posi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90" y="2348880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D15CC5B1-5D69-49DF-891D-4FD08B9C2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34878"/>
            <a:ext cx="432048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say: “this is not in my job description”;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Try to be perfect, master every detail of your job -- can be a trap to keep you in your current role;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can be shocking, but it is true. You need time to build relationships, connections and visibility to get to the next level.</a:t>
            </a:r>
          </a:p>
        </p:txBody>
      </p:sp>
      <p:pic>
        <p:nvPicPr>
          <p:cNvPr id="4098" name="Picture 2" descr="Resultado de imagem para neg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17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9FF5E22-DB23-4575-88B8-E43377930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836712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Perfect;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perfection trap: the belief that I will succeed if I do my job perfectly well, often give women a hard time, getting them tangled up in self-blame, instead of moving on.</a:t>
            </a:r>
          </a:p>
          <a:p>
            <a:pPr lvl="1"/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you can make mistakes. Risk taking requires being opened to failure.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you can delegate. 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Resultado de imagem para neg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17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A7CC623-A449-44E1-A42A-FD2AF1EF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798" y="-12577"/>
            <a:ext cx="8676456" cy="864096"/>
          </a:xfrm>
        </p:spPr>
        <p:txBody>
          <a:bodyPr>
            <a:no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836712"/>
            <a:ext cx="43204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Don’ts</a:t>
            </a:r>
            <a:endParaRPr lang="pt-BR" sz="2800" b="1" u="sng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Wait until you know all the aspects of the next position to ask for it;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reluctant to claim your achievements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say: I couldn’t have done without my colleague (if you did 90% of the work). Instead say: “Thank you, I worked hard on this”.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Resultado de imagem para neg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281731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6A7CC623-A449-44E1-A42A-FD2AF1EF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501" y="260648"/>
            <a:ext cx="5407667" cy="864096"/>
          </a:xfrm>
        </p:spPr>
        <p:txBody>
          <a:bodyPr>
            <a:noAutofit/>
          </a:bodyPr>
          <a:lstStyle/>
          <a:p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 Headhunters Always Look For: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669" y="1412776"/>
            <a:ext cx="8215979" cy="273630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Generous: knows how to teach and help;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Ethical;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Owner attitude, vibrant!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motivated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inspiring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serves as a </a:t>
            </a:r>
            <a:r>
              <a:rPr lang="pt-BR" sz="2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</a:t>
            </a:r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algn="l"/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8BBF00-A32A-442B-843E-A11995777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365104"/>
            <a:ext cx="2160241" cy="1709051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C8D8D1D-0F62-4054-8BBC-1380CCD51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6501" y="1412776"/>
            <a:ext cx="8215979" cy="273630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Understands that needs to do more with less;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not come from same industry, but needs to learn fast;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ideas, participate in the meetings, make a difference;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“Put on the company’s T-Shirt”;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Knows how to listen and even change opinions if the other makes more sense.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02FF9D3-5DE3-4F3D-973D-90BF1D9B37BD}"/>
              </a:ext>
            </a:extLst>
          </p:cNvPr>
          <p:cNvSpPr txBox="1">
            <a:spLocks/>
          </p:cNvSpPr>
          <p:nvPr/>
        </p:nvSpPr>
        <p:spPr>
          <a:xfrm>
            <a:off x="676501" y="260648"/>
            <a:ext cx="54076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 Headhunters Always Look For:</a:t>
            </a: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63F2E38-761B-4AD5-8826-D46726A26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5184576" cy="864096"/>
          </a:xfrm>
        </p:spPr>
        <p:txBody>
          <a:bodyPr>
            <a:noAutofit/>
          </a:bodyPr>
          <a:lstStyle/>
          <a:p>
            <a:b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 Headhunters Do </a:t>
            </a:r>
            <a:r>
              <a:rPr lang="pt-BR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lang="pt-BR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6501" y="1700808"/>
            <a:ext cx="8215979" cy="1512168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Screaming or bullying type of executive, bad humoured, pessimist (sees the glass half empty)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71F1ED0-6859-4B11-AC05-EC12C8DC4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8514"/>
            <a:ext cx="1401410" cy="231255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7A90CE5-D1E7-40ED-825F-531B62B36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7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Build a </a:t>
            </a:r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Succesfull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pt-BR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Do’s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Don’ts</a:t>
            </a:r>
            <a:b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79712" y="4437112"/>
            <a:ext cx="6400800" cy="1440160"/>
          </a:xfrm>
        </p:spPr>
        <p:txBody>
          <a:bodyPr>
            <a:normAutofit/>
          </a:bodyPr>
          <a:lstStyle/>
          <a:p>
            <a:pPr algn="r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Magui Castro – </a:t>
            </a:r>
            <a:r>
              <a:rPr lang="pt-B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London &amp; Brazil</a:t>
            </a:r>
          </a:p>
          <a:p>
            <a:pPr algn="r"/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mcastro@caldwellpartners.com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pt-BR" sz="200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764B20F-342E-4C1A-AAB0-0F3D3E50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1556792"/>
            <a:ext cx="7992888" cy="3816424"/>
          </a:xfrm>
        </p:spPr>
        <p:txBody>
          <a:bodyPr>
            <a:normAutofit fontScale="92500" lnSpcReduction="10000"/>
          </a:bodyPr>
          <a:lstStyle/>
          <a:p>
            <a:r>
              <a:rPr lang="pt-BR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pt-BR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pt-BR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/ Obrigada!</a:t>
            </a:r>
          </a:p>
          <a:p>
            <a:endParaRPr lang="en-GB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  <a:p>
            <a:endParaRPr lang="pt-BR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mcastro@caldwellpartners.com</a:t>
            </a:r>
            <a:endParaRPr lang="pt-B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+44 020 3167.2508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FEFACAD-ABB0-47CF-8AE7-EBCE686C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864096"/>
          </a:xfrm>
        </p:spPr>
        <p:txBody>
          <a:bodyPr>
            <a:normAutofit/>
          </a:bodyPr>
          <a:lstStyle/>
          <a:p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</a:t>
            </a:r>
            <a:r>
              <a:rPr lang="pt-BR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4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0164" y="1448780"/>
            <a:ext cx="8181091" cy="4464496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Fleishchmann</a:t>
            </a: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Royal: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Brand Manager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Ambev: 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 Brand Manager -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Beer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Brahma Chopp (#1)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Gillette (P&amp;G): 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 Manager/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 &amp;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Waterman</a:t>
            </a: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Coca-Cola: 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Manager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Coca-Cola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brand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Marketing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Kodak: 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Chile,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Bolivia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Paraguai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Viña</a:t>
            </a: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Estampa: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President</a:t>
            </a: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pt-BR" sz="26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Southmark</a:t>
            </a: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pt-BR" sz="26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CTPartners</a:t>
            </a: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/Caldwell </a:t>
            </a:r>
            <a:r>
              <a:rPr lang="pt-BR" sz="26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</a:t>
            </a:r>
            <a:r>
              <a:rPr lang="pt-BR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Managing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pt-BR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London </a:t>
            </a:r>
            <a:r>
              <a:rPr lang="pt-BR" sz="26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endParaRPr lang="pt-BR" sz="2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6AD2F9E-5300-4E61-8403-295AAB0EE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5902424" cy="864096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more to Life than Being Happy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7232848" cy="4536504"/>
          </a:xfrm>
        </p:spPr>
        <p:txBody>
          <a:bodyPr>
            <a:noAutofit/>
          </a:bodyPr>
          <a:lstStyle/>
          <a:p>
            <a:pPr marL="457200" indent="-457200" algn="l">
              <a:buFontTx/>
              <a:buChar char="-"/>
            </a:pPr>
            <a:endParaRPr lang="pt-BR" sz="16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pt-BR" sz="1600" dirty="0">
              <a:solidFill>
                <a:schemeClr val="tx1"/>
              </a:solidFill>
            </a:endParaRPr>
          </a:p>
          <a:p>
            <a:pPr algn="l"/>
            <a:endParaRPr lang="pt-BR" sz="1100" dirty="0">
              <a:solidFill>
                <a:schemeClr val="tx1"/>
              </a:solidFill>
            </a:endParaRPr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656DAE11-40EE-45F2-80FD-3686D2649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1520010" cy="1143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FFFB55-61AE-46FC-B4CC-5BA7B064A76F}"/>
              </a:ext>
            </a:extLst>
          </p:cNvPr>
          <p:cNvSpPr/>
          <p:nvPr/>
        </p:nvSpPr>
        <p:spPr>
          <a:xfrm>
            <a:off x="2987824" y="1844824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cap="all" dirty="0">
                <a:solidFill>
                  <a:srgbClr val="333333"/>
                </a:solidFill>
                <a:latin typeface="&amp;quot"/>
              </a:rPr>
              <a:t>About the speaker</a:t>
            </a:r>
          </a:p>
          <a:p>
            <a:r>
              <a:rPr lang="en-GB" b="1" dirty="0">
                <a:solidFill>
                  <a:srgbClr val="333333"/>
                </a:solidFill>
                <a:latin typeface="&amp;quot"/>
                <a:hlinkClick r:id="rId3"/>
              </a:rPr>
              <a:t>Emily </a:t>
            </a:r>
            <a:r>
              <a:rPr lang="en-GB" b="1" dirty="0" err="1">
                <a:solidFill>
                  <a:srgbClr val="333333"/>
                </a:solidFill>
                <a:latin typeface="&amp;quot"/>
                <a:hlinkClick r:id="rId3"/>
              </a:rPr>
              <a:t>Esfahani</a:t>
            </a:r>
            <a:r>
              <a:rPr lang="en-GB" b="1" dirty="0">
                <a:solidFill>
                  <a:srgbClr val="333333"/>
                </a:solidFill>
                <a:latin typeface="&amp;quot"/>
                <a:hlinkClick r:id="rId3"/>
              </a:rPr>
              <a:t> Smith</a:t>
            </a:r>
            <a:r>
              <a:rPr lang="en-GB" dirty="0">
                <a:solidFill>
                  <a:srgbClr val="333333"/>
                </a:solidFill>
                <a:latin typeface="&amp;quot"/>
                <a:hlinkClick r:id="rId3"/>
              </a:rPr>
              <a:t> · </a:t>
            </a:r>
            <a:r>
              <a:rPr lang="en-GB" dirty="0">
                <a:solidFill>
                  <a:srgbClr val="666666"/>
                </a:solidFill>
                <a:latin typeface="&amp;quot"/>
                <a:hlinkClick r:id="rId3"/>
              </a:rPr>
              <a:t>Journalist, author</a:t>
            </a:r>
            <a:endParaRPr lang="en-GB" dirty="0">
              <a:solidFill>
                <a:srgbClr val="333333"/>
              </a:solidFill>
              <a:latin typeface="&amp;quot"/>
              <a:hlinkClick r:id="rId3"/>
            </a:endParaRPr>
          </a:p>
          <a:p>
            <a:r>
              <a:rPr lang="en-GB" dirty="0">
                <a:solidFill>
                  <a:srgbClr val="333333"/>
                </a:solidFill>
                <a:latin typeface="&amp;quot"/>
                <a:hlinkClick r:id="rId3"/>
              </a:rPr>
              <a:t>Of the book "The Power of Meaning,"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FDC1B34-4348-4138-8464-276A65F9512A}"/>
              </a:ext>
            </a:extLst>
          </p:cNvPr>
          <p:cNvSpPr/>
          <p:nvPr/>
        </p:nvSpPr>
        <p:spPr>
          <a:xfrm>
            <a:off x="971600" y="314096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Our culture is obsessed with happiness, but what if there's a more fulfilling path? Happiness comes and goes, says writer Emily </a:t>
            </a:r>
            <a:r>
              <a:rPr lang="en-GB" dirty="0" err="1"/>
              <a:t>Esfahani</a:t>
            </a:r>
            <a:r>
              <a:rPr lang="en-GB" dirty="0"/>
              <a:t> Smith, but having meaning in life -- serving something beyond yourself and developing the best within you -- gives you something to hold onto. </a:t>
            </a:r>
          </a:p>
          <a:p>
            <a:endParaRPr lang="en-GB" i="1" dirty="0"/>
          </a:p>
          <a:p>
            <a:r>
              <a:rPr lang="en-GB" i="1" dirty="0"/>
              <a:t>This talk was presented at an official TED conference.</a:t>
            </a:r>
          </a:p>
          <a:p>
            <a:endParaRPr lang="en-GB" i="1" dirty="0"/>
          </a:p>
          <a:p>
            <a:r>
              <a:rPr lang="en-GB" i="1" dirty="0"/>
              <a:t>Show film …  </a:t>
            </a:r>
            <a:r>
              <a:rPr lang="en-GB" i="1" dirty="0">
                <a:hlinkClick r:id="rId4"/>
              </a:rPr>
              <a:t>https://www.ted.com/talks/emily_esfahani_smith_there_s_more_to_life_than_being_happy</a:t>
            </a:r>
            <a:r>
              <a:rPr lang="en-GB" i="1" dirty="0"/>
              <a:t> </a:t>
            </a:r>
          </a:p>
          <a:p>
            <a:endParaRPr lang="en-GB" i="1" dirty="0"/>
          </a:p>
          <a:p>
            <a:endParaRPr lang="en-GB" i="1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3E3FEAC-2AA1-4DB5-B483-E5584D6B9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 used to think the whole purpose of life was pursuing happiness. Everyone said the path to happiness was success, so I searched for that </a:t>
            </a:r>
            <a:r>
              <a:rPr lang="en-GB" sz="2000" b="1" dirty="0">
                <a:solidFill>
                  <a:schemeClr val="tx1"/>
                </a:solidFill>
              </a:rPr>
              <a:t>ideal job</a:t>
            </a:r>
            <a:r>
              <a:rPr lang="en-GB" sz="2000" dirty="0">
                <a:solidFill>
                  <a:schemeClr val="tx1"/>
                </a:solidFill>
              </a:rPr>
              <a:t>, that </a:t>
            </a:r>
            <a:r>
              <a:rPr lang="en-GB" sz="2000" b="1" dirty="0">
                <a:solidFill>
                  <a:schemeClr val="tx1"/>
                </a:solidFill>
              </a:rPr>
              <a:t>perfect boyfriend</a:t>
            </a:r>
            <a:r>
              <a:rPr lang="en-GB" sz="2000" dirty="0">
                <a:solidFill>
                  <a:schemeClr val="tx1"/>
                </a:solidFill>
              </a:rPr>
              <a:t>, that </a:t>
            </a:r>
            <a:r>
              <a:rPr lang="en-GB" sz="2000" b="1" dirty="0">
                <a:solidFill>
                  <a:schemeClr val="tx1"/>
                </a:solidFill>
              </a:rPr>
              <a:t>beautiful apartment</a:t>
            </a:r>
            <a:r>
              <a:rPr lang="en-GB" sz="2000" dirty="0">
                <a:solidFill>
                  <a:schemeClr val="tx1"/>
                </a:solidFill>
              </a:rPr>
              <a:t>. But instead of ever feeling fulfilled, I felt anxious and adrift. And I wasn't alone; my friends -- they struggled with this, too. </a:t>
            </a:r>
          </a:p>
          <a:p>
            <a:pPr algn="just"/>
            <a:endParaRPr lang="en-GB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Studies show that </a:t>
            </a:r>
            <a:r>
              <a:rPr lang="en-GB" sz="2000" b="1" dirty="0">
                <a:solidFill>
                  <a:schemeClr val="tx1"/>
                </a:solidFill>
              </a:rPr>
              <a:t>people who have meaning in life, they're more resilient, they do better in school and at work, and they even live longer.  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267B293-C38F-4D18-804A-50B87DEBBCBC}"/>
              </a:ext>
            </a:extLst>
          </p:cNvPr>
          <p:cNvSpPr txBox="1">
            <a:spLocks/>
          </p:cNvSpPr>
          <p:nvPr/>
        </p:nvSpPr>
        <p:spPr>
          <a:xfrm>
            <a:off x="685800" y="188640"/>
            <a:ext cx="51823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30C42D3-DAE3-4868-823D-D98C0AC8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5398368" cy="864096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To find out, I spent </a:t>
            </a:r>
            <a:r>
              <a:rPr lang="en-GB" sz="2000" b="1" dirty="0">
                <a:solidFill>
                  <a:schemeClr val="tx1"/>
                </a:solidFill>
              </a:rPr>
              <a:t>five years interviewing hundreds of people </a:t>
            </a:r>
            <a:r>
              <a:rPr lang="en-GB" sz="2000" dirty="0">
                <a:solidFill>
                  <a:schemeClr val="tx1"/>
                </a:solidFill>
              </a:rPr>
              <a:t>and reading through thousands of pages of psychology, neuroscience and philosophy. Bringing it all together, I found that there are what I call</a:t>
            </a:r>
            <a:r>
              <a:rPr lang="en-GB" sz="2000" b="1" dirty="0">
                <a:solidFill>
                  <a:schemeClr val="tx1"/>
                </a:solidFill>
              </a:rPr>
              <a:t> four pillars of a meaningful life. </a:t>
            </a:r>
            <a:r>
              <a:rPr lang="en-GB" sz="2000" dirty="0">
                <a:solidFill>
                  <a:schemeClr val="tx1"/>
                </a:solidFill>
              </a:rPr>
              <a:t>And we can each create lives of meaning by building some or all of these pillars in our lives.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1st pillar </a:t>
            </a:r>
            <a:r>
              <a:rPr lang="en-GB" sz="2000" b="1" dirty="0">
                <a:solidFill>
                  <a:schemeClr val="tx1"/>
                </a:solidFill>
              </a:rPr>
              <a:t>is belonging</a:t>
            </a:r>
            <a:r>
              <a:rPr lang="en-GB" sz="2000" dirty="0">
                <a:solidFill>
                  <a:schemeClr val="tx1"/>
                </a:solidFill>
              </a:rPr>
              <a:t>. Belonging comes from being in relationships where you're valued for who you are intrinsically and where you value others as well.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Valued by your family, friends, partners at work.  If you don’t feel you belong, you have to do something about it.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“You can choose to cultivate belonging with others”.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ABF85C1-4FE9-4FA7-9178-02CC4AAB6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5398368" cy="864096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pPr algn="just"/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 many people, belonging is the most essential source of meaning, those bonds to family and friends. For others, the key to meaning is </a:t>
            </a:r>
            <a:r>
              <a:rPr lang="en-GB" sz="2000" b="1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2</a:t>
            </a:r>
            <a:r>
              <a:rPr lang="en-GB" sz="2000" b="1" baseline="30000" dirty="0">
                <a:solidFill>
                  <a:srgbClr val="FF0000"/>
                </a:solidFill>
              </a:rPr>
              <a:t>nd</a:t>
            </a:r>
            <a:r>
              <a:rPr lang="en-GB" sz="2000" b="1" dirty="0">
                <a:solidFill>
                  <a:srgbClr val="FF0000"/>
                </a:solidFill>
              </a:rPr>
              <a:t>  pillar</a:t>
            </a:r>
            <a:r>
              <a:rPr lang="en-GB" sz="2000" b="1" dirty="0">
                <a:solidFill>
                  <a:schemeClr val="tx1"/>
                </a:solidFill>
              </a:rPr>
              <a:t>: purpose</a:t>
            </a:r>
            <a:r>
              <a:rPr lang="en-GB" sz="2000" dirty="0">
                <a:solidFill>
                  <a:schemeClr val="tx1"/>
                </a:solidFill>
              </a:rPr>
              <a:t>. Now, finding your purpose is not the same thing as finding that job that makes you happy. </a:t>
            </a:r>
            <a:r>
              <a:rPr lang="en-GB" sz="2000" u="sng" dirty="0">
                <a:solidFill>
                  <a:schemeClr val="tx1"/>
                </a:solidFill>
              </a:rPr>
              <a:t>Purpose is less about what you want than about what you give.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key to purpose is </a:t>
            </a:r>
            <a:r>
              <a:rPr lang="en-GB" sz="2000" b="1" dirty="0">
                <a:solidFill>
                  <a:schemeClr val="tx1"/>
                </a:solidFill>
              </a:rPr>
              <a:t>using your strengths to serve others</a:t>
            </a:r>
            <a:r>
              <a:rPr lang="en-GB" sz="2000" dirty="0">
                <a:solidFill>
                  <a:schemeClr val="tx1"/>
                </a:solidFill>
              </a:rPr>
              <a:t>. Of course, for many of us, </a:t>
            </a:r>
            <a:r>
              <a:rPr lang="en-GB" sz="2000" u="sng" dirty="0">
                <a:solidFill>
                  <a:schemeClr val="tx1"/>
                </a:solidFill>
              </a:rPr>
              <a:t>that happens through work</a:t>
            </a:r>
            <a:r>
              <a:rPr lang="en-GB" sz="2000" dirty="0">
                <a:solidFill>
                  <a:schemeClr val="tx1"/>
                </a:solidFill>
              </a:rPr>
              <a:t>. That's how we contribute and feel needed.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Disengagement at work, unemployment, low </a:t>
            </a:r>
            <a:r>
              <a:rPr lang="en-GB" sz="1800" dirty="0" err="1">
                <a:solidFill>
                  <a:schemeClr val="tx1"/>
                </a:solidFill>
              </a:rPr>
              <a:t>labor</a:t>
            </a:r>
            <a:r>
              <a:rPr lang="en-GB" sz="1800" dirty="0">
                <a:solidFill>
                  <a:schemeClr val="tx1"/>
                </a:solidFill>
              </a:rPr>
              <a:t> force participation -- these aren't just economic problems, they're existential ones, too. Without something worthwhile to do, people flounder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7361209-A2B3-43EA-A451-EE43FB72E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5398368" cy="864096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pPr algn="just"/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rgbClr val="FF0000"/>
                </a:solidFill>
              </a:rPr>
              <a:t>3</a:t>
            </a:r>
            <a:r>
              <a:rPr lang="en-GB" sz="2000" b="1" baseline="30000" dirty="0">
                <a:solidFill>
                  <a:srgbClr val="FF0000"/>
                </a:solidFill>
              </a:rPr>
              <a:t>rd</a:t>
            </a:r>
            <a:r>
              <a:rPr lang="en-GB" sz="2000" b="1" dirty="0">
                <a:solidFill>
                  <a:srgbClr val="FF0000"/>
                </a:solidFill>
              </a:rPr>
              <a:t>  pillar </a:t>
            </a:r>
            <a:r>
              <a:rPr lang="en-GB" sz="2000" dirty="0">
                <a:solidFill>
                  <a:schemeClr val="tx1"/>
                </a:solidFill>
              </a:rPr>
              <a:t>of meaning is also about stepping beyond yourself, but in a completely different way: </a:t>
            </a:r>
            <a:r>
              <a:rPr lang="en-GB" sz="2000" b="1" dirty="0">
                <a:solidFill>
                  <a:schemeClr val="tx1"/>
                </a:solidFill>
              </a:rPr>
              <a:t>transcendence</a:t>
            </a:r>
            <a:r>
              <a:rPr lang="en-GB" sz="2000" dirty="0">
                <a:solidFill>
                  <a:schemeClr val="tx1"/>
                </a:solidFill>
              </a:rPr>
              <a:t>. Transcendent states are those rare moments when you're </a:t>
            </a:r>
            <a:r>
              <a:rPr lang="en-GB" sz="2000" u="sng" dirty="0">
                <a:solidFill>
                  <a:schemeClr val="tx1"/>
                </a:solidFill>
              </a:rPr>
              <a:t>lifted above the hustle </a:t>
            </a:r>
            <a:r>
              <a:rPr lang="en-GB" sz="2000" dirty="0">
                <a:solidFill>
                  <a:schemeClr val="tx1"/>
                </a:solidFill>
              </a:rPr>
              <a:t>and bustle of daily life, your sense of self fades away, and </a:t>
            </a:r>
            <a:r>
              <a:rPr lang="en-GB" sz="2000" u="sng" dirty="0">
                <a:solidFill>
                  <a:schemeClr val="tx1"/>
                </a:solidFill>
              </a:rPr>
              <a:t>you feel connected to a higher reality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For one person I talked to, transcendence came from seeing art. For another person, it was at church. For me, I'm a writer, and it happens through writing.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Meditation? Singing? 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8786FC7-D361-4B89-925F-FF3EC84A4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6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5398368" cy="864096"/>
          </a:xfrm>
        </p:spPr>
        <p:txBody>
          <a:bodyPr>
            <a:noAutofit/>
          </a:bodyPr>
          <a:lstStyle/>
          <a:p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Life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Being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Happy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704856" cy="4824536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Excerpts from the video</a:t>
            </a:r>
          </a:p>
          <a:p>
            <a:pPr algn="just"/>
            <a:endParaRPr lang="en-GB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Belonging, purpose, transcendence. Now, the </a:t>
            </a:r>
            <a:r>
              <a:rPr lang="en-GB" sz="2000" b="1" dirty="0">
                <a:solidFill>
                  <a:srgbClr val="FF0000"/>
                </a:solidFill>
              </a:rPr>
              <a:t>4</a:t>
            </a:r>
            <a:r>
              <a:rPr lang="en-GB" sz="2000" b="1" baseline="30000" dirty="0">
                <a:solidFill>
                  <a:srgbClr val="FF0000"/>
                </a:solidFill>
              </a:rPr>
              <a:t>th</a:t>
            </a:r>
            <a:r>
              <a:rPr lang="en-GB" sz="2000" b="1" dirty="0">
                <a:solidFill>
                  <a:srgbClr val="FF0000"/>
                </a:solidFill>
              </a:rPr>
              <a:t>  pillar </a:t>
            </a:r>
            <a:r>
              <a:rPr lang="en-GB" sz="2000" dirty="0">
                <a:solidFill>
                  <a:schemeClr val="tx1"/>
                </a:solidFill>
              </a:rPr>
              <a:t>of meaning, I've found, tends to surprise people. The fourth pillar is </a:t>
            </a:r>
            <a:r>
              <a:rPr lang="en-GB" sz="2000" b="1" dirty="0">
                <a:solidFill>
                  <a:schemeClr val="tx1"/>
                </a:solidFill>
              </a:rPr>
              <a:t>storytelling</a:t>
            </a:r>
            <a:r>
              <a:rPr lang="en-GB" sz="2000" dirty="0">
                <a:solidFill>
                  <a:schemeClr val="tx1"/>
                </a:solidFill>
              </a:rPr>
              <a:t>, the story you tell yourself about yourself.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Creating a narrative from the events of your life brings clarity. It helps you understand how you became you.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But we don't always realize that we're the authors of our stories and can change the way we're telling them. Your life isn't just a list of events. You can edit, interpret and retell your story, even as you're constrained by the facts.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Coaching for interviews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77715D3-AC56-46C2-87A2-5013EC33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552" y="6093296"/>
            <a:ext cx="16764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11575</TotalTime>
  <Words>1446</Words>
  <Application>Microsoft Office PowerPoint</Application>
  <PresentationFormat>Apresentação na tela (4:3)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&amp;quot</vt:lpstr>
      <vt:lpstr>Arial</vt:lpstr>
      <vt:lpstr>Calibri</vt:lpstr>
      <vt:lpstr>Times New Roman</vt:lpstr>
      <vt:lpstr>Verdana</vt:lpstr>
      <vt:lpstr>Wingdings</vt:lpstr>
      <vt:lpstr>Tema do Office</vt:lpstr>
      <vt:lpstr>Apresentação do PowerPoint</vt:lpstr>
      <vt:lpstr>How to Build a Succesfull Career   Do’s and Don’ts </vt:lpstr>
      <vt:lpstr>My Career</vt:lpstr>
      <vt:lpstr>There is more to Life than Being Happy</vt:lpstr>
      <vt:lpstr>Apresentação do PowerPoint</vt:lpstr>
      <vt:lpstr>There is more to Life than Being Happy</vt:lpstr>
      <vt:lpstr>There is more to Life than Being Happy</vt:lpstr>
      <vt:lpstr>There is more to Life than Being Happy</vt:lpstr>
      <vt:lpstr>There is more to Life than Being Happy</vt:lpstr>
      <vt:lpstr>There is more to Life than Being Happy</vt:lpstr>
      <vt:lpstr>Career</vt:lpstr>
      <vt:lpstr>Career</vt:lpstr>
      <vt:lpstr>Career</vt:lpstr>
      <vt:lpstr>Career</vt:lpstr>
      <vt:lpstr>Career</vt:lpstr>
      <vt:lpstr>Career</vt:lpstr>
      <vt:lpstr>Profiles Headhunters Always Look For:</vt:lpstr>
      <vt:lpstr>Apresentação do PowerPoint</vt:lpstr>
      <vt:lpstr> Profiles Headhunters Do Not Want:  </vt:lpstr>
      <vt:lpstr>Apresentação do PowerPoint</vt:lpstr>
    </vt:vector>
  </TitlesOfParts>
  <Company>CTPartners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Provider of  Executive Search</dc:title>
  <dc:creator>Magui Castro</dc:creator>
  <cp:lastModifiedBy>Magui Castro</cp:lastModifiedBy>
  <cp:revision>110</cp:revision>
  <dcterms:created xsi:type="dcterms:W3CDTF">2016-07-07T19:56:48Z</dcterms:created>
  <dcterms:modified xsi:type="dcterms:W3CDTF">2018-04-26T11:11:30Z</dcterms:modified>
</cp:coreProperties>
</file>