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0.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2.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3.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4.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5.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notesSlides/notesSlide17.xml" ContentType="application/vnd.openxmlformats-officedocument.presentationml.notesSlide+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5"/>
  </p:notesMasterIdLst>
  <p:sldIdLst>
    <p:sldId id="312" r:id="rId2"/>
    <p:sldId id="370" r:id="rId3"/>
    <p:sldId id="363" r:id="rId4"/>
    <p:sldId id="369" r:id="rId5"/>
    <p:sldId id="372" r:id="rId6"/>
    <p:sldId id="337" r:id="rId7"/>
    <p:sldId id="373" r:id="rId8"/>
    <p:sldId id="374" r:id="rId9"/>
    <p:sldId id="376" r:id="rId10"/>
    <p:sldId id="368" r:id="rId11"/>
    <p:sldId id="367" r:id="rId12"/>
    <p:sldId id="371" r:id="rId13"/>
    <p:sldId id="356" r:id="rId14"/>
    <p:sldId id="357" r:id="rId15"/>
    <p:sldId id="359" r:id="rId16"/>
    <p:sldId id="358" r:id="rId17"/>
    <p:sldId id="360" r:id="rId18"/>
    <p:sldId id="351" r:id="rId19"/>
    <p:sldId id="348" r:id="rId20"/>
    <p:sldId id="338" r:id="rId21"/>
    <p:sldId id="341" r:id="rId22"/>
    <p:sldId id="332" r:id="rId23"/>
    <p:sldId id="308" r:id="rId24"/>
  </p:sldIdLst>
  <p:sldSz cx="9144000" cy="6858000" type="screen4x3"/>
  <p:notesSz cx="6858000" cy="9144000"/>
  <p:custDataLst>
    <p:tags r:id="rId26"/>
  </p:custData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eus Gomes" initials="MG"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D34"/>
    <a:srgbClr val="5C5C5F"/>
    <a:srgbClr val="58585B"/>
    <a:srgbClr val="D6D4CB"/>
    <a:srgbClr val="F3C5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23" autoAdjust="0"/>
    <p:restoredTop sz="86111" autoAdjust="0"/>
  </p:normalViewPr>
  <p:slideViewPr>
    <p:cSldViewPr snapToGrid="0" showGuides="1">
      <p:cViewPr varScale="1">
        <p:scale>
          <a:sx n="77" d="100"/>
          <a:sy n="77" d="100"/>
        </p:scale>
        <p:origin x="942" y="96"/>
      </p:cViewPr>
      <p:guideLst>
        <p:guide orient="horz" pos="2183"/>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Financial Worries</c:v>
                </c:pt>
              </c:strCache>
            </c:strRef>
          </c:tx>
          <c:dPt>
            <c:idx val="0"/>
            <c:bubble3D val="0"/>
            <c:spPr>
              <a:solidFill>
                <a:schemeClr val="accent4">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550A-5B40-A26D-14DB06137398}"/>
              </c:ext>
            </c:extLst>
          </c:dPt>
          <c:dPt>
            <c:idx val="1"/>
            <c:bubble3D val="0"/>
            <c:explosion val="4"/>
            <c:spPr>
              <a:solidFill>
                <a:schemeClr val="bg1">
                  <a:lumMod val="9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2-99D4-0D4D-BCD5-5454D3A9A1A8}"/>
              </c:ext>
            </c:extLst>
          </c:dPt>
          <c:cat>
            <c:strRef>
              <c:f>Sheet1!$A$2:$A$3</c:f>
              <c:strCache>
                <c:ptCount val="2"/>
                <c:pt idx="0">
                  <c:v>Yes</c:v>
                </c:pt>
                <c:pt idx="1">
                  <c:v>No</c:v>
                </c:pt>
              </c:strCache>
            </c:strRef>
          </c:cat>
          <c:val>
            <c:numRef>
              <c:f>Sheet1!$B$2:$B$3</c:f>
              <c:numCache>
                <c:formatCode>General</c:formatCode>
                <c:ptCount val="2"/>
                <c:pt idx="0">
                  <c:v>0.66666666666666663</c:v>
                </c:pt>
                <c:pt idx="1">
                  <c:v>0.33333333333333337</c:v>
                </c:pt>
              </c:numCache>
            </c:numRef>
          </c:val>
          <c:extLst xmlns:c16r2="http://schemas.microsoft.com/office/drawing/2015/06/chart">
            <c:ext xmlns:c16="http://schemas.microsoft.com/office/drawing/2014/chart" uri="{C3380CC4-5D6E-409C-BE32-E72D297353CC}">
              <c16:uniqueId val="{00000000-99D4-0D4D-BCD5-5454D3A9A1A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B81D2D-5A1B-2841-B7AE-694966588531}" type="doc">
      <dgm:prSet loTypeId="urn:microsoft.com/office/officeart/2005/8/layout/venn2" loCatId="" qsTypeId="urn:microsoft.com/office/officeart/2005/8/quickstyle/simple1" qsCatId="simple" csTypeId="urn:microsoft.com/office/officeart/2005/8/colors/accent4_3" csCatId="accent4" phldr="1"/>
      <dgm:spPr/>
      <dgm:t>
        <a:bodyPr/>
        <a:lstStyle/>
        <a:p>
          <a:endParaRPr lang="en-US"/>
        </a:p>
      </dgm:t>
    </dgm:pt>
    <dgm:pt modelId="{1E8BDE9B-1F93-AA45-B2DB-C8631C892E41}">
      <dgm:prSet phldrT="[Text]" custT="1"/>
      <dgm:spPr/>
      <dgm:t>
        <a:bodyPr/>
        <a:lstStyle/>
        <a:p>
          <a:r>
            <a:rPr lang="en-US" sz="1600" b="1" dirty="0"/>
            <a:t>Financial environment</a:t>
          </a:r>
        </a:p>
      </dgm:t>
    </dgm:pt>
    <dgm:pt modelId="{0447A816-BD94-174A-B918-CE69952A805B}" type="sibTrans" cxnId="{13257E9C-39CB-2A41-A6ED-8E1896A8197E}">
      <dgm:prSet/>
      <dgm:spPr/>
      <dgm:t>
        <a:bodyPr/>
        <a:lstStyle/>
        <a:p>
          <a:endParaRPr lang="en-US" sz="2000" b="1"/>
        </a:p>
      </dgm:t>
    </dgm:pt>
    <dgm:pt modelId="{65857EB8-BD49-E242-AD20-7836457F4681}" type="parTrans" cxnId="{13257E9C-39CB-2A41-A6ED-8E1896A8197E}">
      <dgm:prSet/>
      <dgm:spPr/>
      <dgm:t>
        <a:bodyPr/>
        <a:lstStyle/>
        <a:p>
          <a:endParaRPr lang="en-US" sz="2000" b="1"/>
        </a:p>
      </dgm:t>
    </dgm:pt>
    <dgm:pt modelId="{A4BE8BEC-D509-6749-A197-6EFF89AE4808}">
      <dgm:prSet phldrT="[Text]" custT="1"/>
      <dgm:spPr/>
      <dgm:t>
        <a:bodyPr/>
        <a:lstStyle/>
        <a:p>
          <a:r>
            <a:rPr lang="en-US" sz="1600" b="1" dirty="0"/>
            <a:t>Company</a:t>
          </a:r>
        </a:p>
      </dgm:t>
    </dgm:pt>
    <dgm:pt modelId="{CC6D98F1-5921-4A43-9980-6262B227ADAD}" type="parTrans" cxnId="{92520877-9195-1046-8B8E-CF187FA9F8AC}">
      <dgm:prSet/>
      <dgm:spPr/>
      <dgm:t>
        <a:bodyPr/>
        <a:lstStyle/>
        <a:p>
          <a:endParaRPr lang="en-US" sz="2000" b="1"/>
        </a:p>
      </dgm:t>
    </dgm:pt>
    <dgm:pt modelId="{9297530C-B191-EA4D-A1E3-86FDD37EA45D}" type="sibTrans" cxnId="{92520877-9195-1046-8B8E-CF187FA9F8AC}">
      <dgm:prSet/>
      <dgm:spPr/>
      <dgm:t>
        <a:bodyPr/>
        <a:lstStyle/>
        <a:p>
          <a:endParaRPr lang="en-US" sz="2000" b="1"/>
        </a:p>
      </dgm:t>
    </dgm:pt>
    <dgm:pt modelId="{6C6A79FF-F9EE-E544-A853-4800787F56C2}">
      <dgm:prSet phldrT="[Text]" custT="1"/>
      <dgm:spPr/>
      <dgm:t>
        <a:bodyPr/>
        <a:lstStyle/>
        <a:p>
          <a:r>
            <a:rPr lang="en-US" sz="1600" b="1" dirty="0"/>
            <a:t>Individual financial wellbeing</a:t>
          </a:r>
        </a:p>
      </dgm:t>
    </dgm:pt>
    <dgm:pt modelId="{AAB9F165-3ADF-254A-842A-B3EC554C3147}" type="parTrans" cxnId="{8D2C2562-B8ED-5645-A69C-F47EAFF602F2}">
      <dgm:prSet/>
      <dgm:spPr/>
      <dgm:t>
        <a:bodyPr/>
        <a:lstStyle/>
        <a:p>
          <a:endParaRPr lang="en-US" sz="2000" b="1"/>
        </a:p>
      </dgm:t>
    </dgm:pt>
    <dgm:pt modelId="{6CCBB710-207A-4942-89A9-33064E499253}" type="sibTrans" cxnId="{8D2C2562-B8ED-5645-A69C-F47EAFF602F2}">
      <dgm:prSet/>
      <dgm:spPr/>
      <dgm:t>
        <a:bodyPr/>
        <a:lstStyle/>
        <a:p>
          <a:endParaRPr lang="en-US" sz="2000" b="1"/>
        </a:p>
      </dgm:t>
    </dgm:pt>
    <dgm:pt modelId="{9D89CBF1-28CC-194B-A788-C91B3F984224}" type="pres">
      <dgm:prSet presAssocID="{52B81D2D-5A1B-2841-B7AE-694966588531}" presName="Name0" presStyleCnt="0">
        <dgm:presLayoutVars>
          <dgm:chMax val="7"/>
          <dgm:resizeHandles val="exact"/>
        </dgm:presLayoutVars>
      </dgm:prSet>
      <dgm:spPr/>
      <dgm:t>
        <a:bodyPr/>
        <a:lstStyle/>
        <a:p>
          <a:endParaRPr lang="en-GB"/>
        </a:p>
      </dgm:t>
    </dgm:pt>
    <dgm:pt modelId="{15426D01-9121-7D4D-80C2-85A8B13C06A7}" type="pres">
      <dgm:prSet presAssocID="{52B81D2D-5A1B-2841-B7AE-694966588531}" presName="comp1" presStyleCnt="0"/>
      <dgm:spPr/>
    </dgm:pt>
    <dgm:pt modelId="{E5459CA1-DD23-604F-B6AC-FB6B1E4A6495}" type="pres">
      <dgm:prSet presAssocID="{52B81D2D-5A1B-2841-B7AE-694966588531}" presName="circle1" presStyleLbl="node1" presStyleIdx="0" presStyleCnt="3"/>
      <dgm:spPr/>
      <dgm:t>
        <a:bodyPr/>
        <a:lstStyle/>
        <a:p>
          <a:endParaRPr lang="en-GB"/>
        </a:p>
      </dgm:t>
    </dgm:pt>
    <dgm:pt modelId="{164D4296-B727-0640-8E6D-7F72C03A251C}" type="pres">
      <dgm:prSet presAssocID="{52B81D2D-5A1B-2841-B7AE-694966588531}" presName="c1text" presStyleLbl="node1" presStyleIdx="0" presStyleCnt="3">
        <dgm:presLayoutVars>
          <dgm:bulletEnabled val="1"/>
        </dgm:presLayoutVars>
      </dgm:prSet>
      <dgm:spPr/>
      <dgm:t>
        <a:bodyPr/>
        <a:lstStyle/>
        <a:p>
          <a:endParaRPr lang="en-GB"/>
        </a:p>
      </dgm:t>
    </dgm:pt>
    <dgm:pt modelId="{5B88BC1E-5476-5B42-B13B-596E99EB0F4E}" type="pres">
      <dgm:prSet presAssocID="{52B81D2D-5A1B-2841-B7AE-694966588531}" presName="comp2" presStyleCnt="0"/>
      <dgm:spPr/>
    </dgm:pt>
    <dgm:pt modelId="{AF363B16-A0BD-BA4E-A973-A04FC2F99797}" type="pres">
      <dgm:prSet presAssocID="{52B81D2D-5A1B-2841-B7AE-694966588531}" presName="circle2" presStyleLbl="node1" presStyleIdx="1" presStyleCnt="3"/>
      <dgm:spPr/>
      <dgm:t>
        <a:bodyPr/>
        <a:lstStyle/>
        <a:p>
          <a:endParaRPr lang="en-GB"/>
        </a:p>
      </dgm:t>
    </dgm:pt>
    <dgm:pt modelId="{721C453B-8500-0F46-BF7E-10610AB2299B}" type="pres">
      <dgm:prSet presAssocID="{52B81D2D-5A1B-2841-B7AE-694966588531}" presName="c2text" presStyleLbl="node1" presStyleIdx="1" presStyleCnt="3">
        <dgm:presLayoutVars>
          <dgm:bulletEnabled val="1"/>
        </dgm:presLayoutVars>
      </dgm:prSet>
      <dgm:spPr/>
      <dgm:t>
        <a:bodyPr/>
        <a:lstStyle/>
        <a:p>
          <a:endParaRPr lang="en-GB"/>
        </a:p>
      </dgm:t>
    </dgm:pt>
    <dgm:pt modelId="{7AD7B5A0-2C3B-BF4E-8049-C46E70DA366F}" type="pres">
      <dgm:prSet presAssocID="{52B81D2D-5A1B-2841-B7AE-694966588531}" presName="comp3" presStyleCnt="0"/>
      <dgm:spPr/>
    </dgm:pt>
    <dgm:pt modelId="{538758A9-F4EE-214E-BDCE-8ADA527897D2}" type="pres">
      <dgm:prSet presAssocID="{52B81D2D-5A1B-2841-B7AE-694966588531}" presName="circle3" presStyleLbl="node1" presStyleIdx="2" presStyleCnt="3"/>
      <dgm:spPr/>
      <dgm:t>
        <a:bodyPr/>
        <a:lstStyle/>
        <a:p>
          <a:endParaRPr lang="en-GB"/>
        </a:p>
      </dgm:t>
    </dgm:pt>
    <dgm:pt modelId="{55D0610C-1319-E246-8C85-85F41C3CC7DC}" type="pres">
      <dgm:prSet presAssocID="{52B81D2D-5A1B-2841-B7AE-694966588531}" presName="c3text" presStyleLbl="node1" presStyleIdx="2" presStyleCnt="3">
        <dgm:presLayoutVars>
          <dgm:bulletEnabled val="1"/>
        </dgm:presLayoutVars>
      </dgm:prSet>
      <dgm:spPr/>
      <dgm:t>
        <a:bodyPr/>
        <a:lstStyle/>
        <a:p>
          <a:endParaRPr lang="en-GB"/>
        </a:p>
      </dgm:t>
    </dgm:pt>
  </dgm:ptLst>
  <dgm:cxnLst>
    <dgm:cxn modelId="{B86C8A36-E2D7-A941-9B32-7DB541446662}" type="presOf" srcId="{A4BE8BEC-D509-6749-A197-6EFF89AE4808}" destId="{AF363B16-A0BD-BA4E-A973-A04FC2F99797}" srcOrd="0" destOrd="0" presId="urn:microsoft.com/office/officeart/2005/8/layout/venn2"/>
    <dgm:cxn modelId="{92520877-9195-1046-8B8E-CF187FA9F8AC}" srcId="{52B81D2D-5A1B-2841-B7AE-694966588531}" destId="{A4BE8BEC-D509-6749-A197-6EFF89AE4808}" srcOrd="1" destOrd="0" parTransId="{CC6D98F1-5921-4A43-9980-6262B227ADAD}" sibTransId="{9297530C-B191-EA4D-A1E3-86FDD37EA45D}"/>
    <dgm:cxn modelId="{8D2C2562-B8ED-5645-A69C-F47EAFF602F2}" srcId="{52B81D2D-5A1B-2841-B7AE-694966588531}" destId="{6C6A79FF-F9EE-E544-A853-4800787F56C2}" srcOrd="2" destOrd="0" parTransId="{AAB9F165-3ADF-254A-842A-B3EC554C3147}" sibTransId="{6CCBB710-207A-4942-89A9-33064E499253}"/>
    <dgm:cxn modelId="{FB1F6412-1B45-FF41-94E3-1CDE53434D4B}" type="presOf" srcId="{52B81D2D-5A1B-2841-B7AE-694966588531}" destId="{9D89CBF1-28CC-194B-A788-C91B3F984224}" srcOrd="0" destOrd="0" presId="urn:microsoft.com/office/officeart/2005/8/layout/venn2"/>
    <dgm:cxn modelId="{019B88F2-4A72-0C4D-A54D-2494711083A3}" type="presOf" srcId="{6C6A79FF-F9EE-E544-A853-4800787F56C2}" destId="{538758A9-F4EE-214E-BDCE-8ADA527897D2}" srcOrd="0" destOrd="0" presId="urn:microsoft.com/office/officeart/2005/8/layout/venn2"/>
    <dgm:cxn modelId="{8E767039-3340-844B-AC4A-78CEF57F172B}" type="presOf" srcId="{1E8BDE9B-1F93-AA45-B2DB-C8631C892E41}" destId="{164D4296-B727-0640-8E6D-7F72C03A251C}" srcOrd="1" destOrd="0" presId="urn:microsoft.com/office/officeart/2005/8/layout/venn2"/>
    <dgm:cxn modelId="{299B0CC5-027F-714F-9D79-0E71644AB932}" type="presOf" srcId="{6C6A79FF-F9EE-E544-A853-4800787F56C2}" destId="{55D0610C-1319-E246-8C85-85F41C3CC7DC}" srcOrd="1" destOrd="0" presId="urn:microsoft.com/office/officeart/2005/8/layout/venn2"/>
    <dgm:cxn modelId="{13257E9C-39CB-2A41-A6ED-8E1896A8197E}" srcId="{52B81D2D-5A1B-2841-B7AE-694966588531}" destId="{1E8BDE9B-1F93-AA45-B2DB-C8631C892E41}" srcOrd="0" destOrd="0" parTransId="{65857EB8-BD49-E242-AD20-7836457F4681}" sibTransId="{0447A816-BD94-174A-B918-CE69952A805B}"/>
    <dgm:cxn modelId="{05AEAC72-4B0B-DF4E-A3DD-CA69B5CF6B6F}" type="presOf" srcId="{1E8BDE9B-1F93-AA45-B2DB-C8631C892E41}" destId="{E5459CA1-DD23-604F-B6AC-FB6B1E4A6495}" srcOrd="0" destOrd="0" presId="urn:microsoft.com/office/officeart/2005/8/layout/venn2"/>
    <dgm:cxn modelId="{B772333B-165B-AA4A-ADC4-B39427AB728D}" type="presOf" srcId="{A4BE8BEC-D509-6749-A197-6EFF89AE4808}" destId="{721C453B-8500-0F46-BF7E-10610AB2299B}" srcOrd="1" destOrd="0" presId="urn:microsoft.com/office/officeart/2005/8/layout/venn2"/>
    <dgm:cxn modelId="{7322F1E8-9AFA-B941-8A0F-D22E3F72A921}" type="presParOf" srcId="{9D89CBF1-28CC-194B-A788-C91B3F984224}" destId="{15426D01-9121-7D4D-80C2-85A8B13C06A7}" srcOrd="0" destOrd="0" presId="urn:microsoft.com/office/officeart/2005/8/layout/venn2"/>
    <dgm:cxn modelId="{E4B5E6FD-B7CA-7546-8778-625F870D6EB1}" type="presParOf" srcId="{15426D01-9121-7D4D-80C2-85A8B13C06A7}" destId="{E5459CA1-DD23-604F-B6AC-FB6B1E4A6495}" srcOrd="0" destOrd="0" presId="urn:microsoft.com/office/officeart/2005/8/layout/venn2"/>
    <dgm:cxn modelId="{24510D13-DF36-F749-BBAB-D4C502540ED6}" type="presParOf" srcId="{15426D01-9121-7D4D-80C2-85A8B13C06A7}" destId="{164D4296-B727-0640-8E6D-7F72C03A251C}" srcOrd="1" destOrd="0" presId="urn:microsoft.com/office/officeart/2005/8/layout/venn2"/>
    <dgm:cxn modelId="{072D3310-2546-3F4A-9F1C-2FB9E1780529}" type="presParOf" srcId="{9D89CBF1-28CC-194B-A788-C91B3F984224}" destId="{5B88BC1E-5476-5B42-B13B-596E99EB0F4E}" srcOrd="1" destOrd="0" presId="urn:microsoft.com/office/officeart/2005/8/layout/venn2"/>
    <dgm:cxn modelId="{CBE8A3B5-FCCE-684C-9A96-49CCFF90E950}" type="presParOf" srcId="{5B88BC1E-5476-5B42-B13B-596E99EB0F4E}" destId="{AF363B16-A0BD-BA4E-A973-A04FC2F99797}" srcOrd="0" destOrd="0" presId="urn:microsoft.com/office/officeart/2005/8/layout/venn2"/>
    <dgm:cxn modelId="{97B3EE1D-5C0E-684D-8E37-B193AF58C72C}" type="presParOf" srcId="{5B88BC1E-5476-5B42-B13B-596E99EB0F4E}" destId="{721C453B-8500-0F46-BF7E-10610AB2299B}" srcOrd="1" destOrd="0" presId="urn:microsoft.com/office/officeart/2005/8/layout/venn2"/>
    <dgm:cxn modelId="{22565214-438E-B844-94E5-2E443BB4B34B}" type="presParOf" srcId="{9D89CBF1-28CC-194B-A788-C91B3F984224}" destId="{7AD7B5A0-2C3B-BF4E-8049-C46E70DA366F}" srcOrd="2" destOrd="0" presId="urn:microsoft.com/office/officeart/2005/8/layout/venn2"/>
    <dgm:cxn modelId="{5B3A8FF4-8091-6043-A0D5-9470913DFBBC}" type="presParOf" srcId="{7AD7B5A0-2C3B-BF4E-8049-C46E70DA366F}" destId="{538758A9-F4EE-214E-BDCE-8ADA527897D2}" srcOrd="0" destOrd="0" presId="urn:microsoft.com/office/officeart/2005/8/layout/venn2"/>
    <dgm:cxn modelId="{DEDEDF6F-6B6B-2540-B412-2B7C4DE568EC}" type="presParOf" srcId="{7AD7B5A0-2C3B-BF4E-8049-C46E70DA366F}" destId="{55D0610C-1319-E246-8C85-85F41C3CC7DC}" srcOrd="1" destOrd="0" presId="urn:microsoft.com/office/officeart/2005/8/layout/venn2"/>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17A99-4701-1F4C-825A-53007F11AEA6}" type="datetimeFigureOut">
              <a:rPr lang="en-GB" smtClean="0"/>
              <a:t>22/05/2018</a:t>
            </a:fld>
            <a:endParaRPr lang="en-GB"/>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Clique para editar os estilos de texto mestres</a:t>
            </a:r>
          </a:p>
          <a:p>
            <a:pPr lvl="1"/>
            <a:r>
              <a:rPr lang="en-US"/>
              <a:t>Segundo nível</a:t>
            </a:r>
          </a:p>
          <a:p>
            <a:pPr lvl="2"/>
            <a:r>
              <a:rPr lang="en-US"/>
              <a:t>Terceiro nível</a:t>
            </a:r>
          </a:p>
          <a:p>
            <a:pPr lvl="3"/>
            <a:r>
              <a:rPr lang="en-US"/>
              <a:t>Quarto nível</a:t>
            </a:r>
          </a:p>
          <a:p>
            <a:pPr lvl="4"/>
            <a:r>
              <a:rPr lang="en-US"/>
              <a:t>Quinto nível</a:t>
            </a:r>
            <a:endParaRPr lang="en-GB"/>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9D7BE-F630-B942-A2E9-793E1AE85B33}" type="slidenum">
              <a:rPr lang="en-GB" smtClean="0"/>
              <a:t>‹#›</a:t>
            </a:fld>
            <a:endParaRPr lang="en-GB"/>
          </a:p>
        </p:txBody>
      </p:sp>
    </p:spTree>
    <p:extLst>
      <p:ext uri="{BB962C8B-B14F-4D97-AF65-F5344CB8AC3E}">
        <p14:creationId xmlns:p14="http://schemas.microsoft.com/office/powerpoint/2010/main" val="210998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a:t>
            </a:fld>
            <a:endParaRPr lang="en-GB"/>
          </a:p>
        </p:txBody>
      </p:sp>
    </p:spTree>
    <p:extLst>
      <p:ext uri="{BB962C8B-B14F-4D97-AF65-F5344CB8AC3E}">
        <p14:creationId xmlns:p14="http://schemas.microsoft.com/office/powerpoint/2010/main" val="1538251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GB" dirty="0"/>
              <a:t>It is not about pushing products or encouraging debt, for example. The solution relies on offering sustainable solutions, better products and a way-off to financial distress. </a:t>
            </a:r>
            <a:br>
              <a:rPr lang="en-GB" dirty="0"/>
            </a:br>
            <a:r>
              <a:rPr lang="en-GB" dirty="0"/>
              <a:t/>
            </a:r>
            <a:br>
              <a:rPr lang="en-GB" dirty="0"/>
            </a:br>
            <a:r>
              <a:rPr lang="en-GB" dirty="0"/>
              <a:t>Example of a </a:t>
            </a:r>
            <a:r>
              <a:rPr lang="en-GB" dirty="0" err="1"/>
              <a:t>british</a:t>
            </a:r>
            <a:r>
              <a:rPr lang="en-GB" dirty="0"/>
              <a:t> employee in our platform</a:t>
            </a:r>
          </a:p>
          <a:p>
            <a:r>
              <a:rPr lang="en-GB" dirty="0"/>
              <a:t>Points to mention:</a:t>
            </a:r>
          </a:p>
          <a:p>
            <a:pPr marL="171450" indent="-171450">
              <a:buFontTx/>
              <a:buChar char="-"/>
            </a:pPr>
            <a:r>
              <a:rPr lang="en-GB" dirty="0"/>
              <a:t>Almost the same APR offered across all employees (especially important for the ones without access to consumer loans)</a:t>
            </a:r>
          </a:p>
          <a:p>
            <a:pPr marL="171450" indent="-171450">
              <a:buFontTx/>
              <a:buChar char="-"/>
            </a:pPr>
            <a:r>
              <a:rPr lang="en-GB" dirty="0"/>
              <a:t>Payday loan is a extreme example if the customer cannot repay its loan in the first month and keep pushing the debt forward</a:t>
            </a:r>
            <a:br>
              <a:rPr lang="en-GB" dirty="0"/>
            </a:br>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11</a:t>
            </a:fld>
            <a:endParaRPr lang="en-GB"/>
          </a:p>
        </p:txBody>
      </p:sp>
    </p:spTree>
    <p:extLst>
      <p:ext uri="{BB962C8B-B14F-4D97-AF65-F5344CB8AC3E}">
        <p14:creationId xmlns:p14="http://schemas.microsoft.com/office/powerpoint/2010/main" val="258059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13</a:t>
            </a:fld>
            <a:endParaRPr lang="en-GB"/>
          </a:p>
        </p:txBody>
      </p:sp>
    </p:spTree>
    <p:extLst>
      <p:ext uri="{BB962C8B-B14F-4D97-AF65-F5344CB8AC3E}">
        <p14:creationId xmlns:p14="http://schemas.microsoft.com/office/powerpoint/2010/main" val="516866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16</a:t>
            </a:fld>
            <a:endParaRPr lang="en-GB"/>
          </a:p>
        </p:txBody>
      </p:sp>
    </p:spTree>
    <p:extLst>
      <p:ext uri="{BB962C8B-B14F-4D97-AF65-F5344CB8AC3E}">
        <p14:creationId xmlns:p14="http://schemas.microsoft.com/office/powerpoint/2010/main" val="49536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17</a:t>
            </a:fld>
            <a:endParaRPr lang="en-GB"/>
          </a:p>
        </p:txBody>
      </p:sp>
    </p:spTree>
    <p:extLst>
      <p:ext uri="{BB962C8B-B14F-4D97-AF65-F5344CB8AC3E}">
        <p14:creationId xmlns:p14="http://schemas.microsoft.com/office/powerpoint/2010/main" val="1705942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18</a:t>
            </a:fld>
            <a:endParaRPr lang="en-GB"/>
          </a:p>
        </p:txBody>
      </p:sp>
    </p:spTree>
    <p:extLst>
      <p:ext uri="{BB962C8B-B14F-4D97-AF65-F5344CB8AC3E}">
        <p14:creationId xmlns:p14="http://schemas.microsoft.com/office/powerpoint/2010/main" val="220450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19</a:t>
            </a:fld>
            <a:endParaRPr lang="en-GB"/>
          </a:p>
        </p:txBody>
      </p:sp>
    </p:spTree>
    <p:extLst>
      <p:ext uri="{BB962C8B-B14F-4D97-AF65-F5344CB8AC3E}">
        <p14:creationId xmlns:p14="http://schemas.microsoft.com/office/powerpoint/2010/main" val="1717789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21</a:t>
            </a:fld>
            <a:endParaRPr lang="en-GB"/>
          </a:p>
        </p:txBody>
      </p:sp>
    </p:spTree>
    <p:extLst>
      <p:ext uri="{BB962C8B-B14F-4D97-AF65-F5344CB8AC3E}">
        <p14:creationId xmlns:p14="http://schemas.microsoft.com/office/powerpoint/2010/main" val="881140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22</a:t>
            </a:fld>
            <a:endParaRPr lang="en-GB"/>
          </a:p>
        </p:txBody>
      </p:sp>
    </p:spTree>
    <p:extLst>
      <p:ext uri="{BB962C8B-B14F-4D97-AF65-F5344CB8AC3E}">
        <p14:creationId xmlns:p14="http://schemas.microsoft.com/office/powerpoint/2010/main" val="1525991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9D7BE-F630-B942-A2E9-793E1AE85B33}" type="slidenum">
              <a:rPr lang="en-GB" smtClean="0"/>
              <a:t>2</a:t>
            </a:fld>
            <a:endParaRPr lang="en-GB"/>
          </a:p>
        </p:txBody>
      </p:sp>
    </p:spTree>
    <p:extLst>
      <p:ext uri="{BB962C8B-B14F-4D97-AF65-F5344CB8AC3E}">
        <p14:creationId xmlns:p14="http://schemas.microsoft.com/office/powerpoint/2010/main" val="291912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9D7BE-F630-B942-A2E9-793E1AE85B33}" type="slidenum">
              <a:rPr lang="en-GB" smtClean="0"/>
              <a:t>3</a:t>
            </a:fld>
            <a:endParaRPr lang="en-GB"/>
          </a:p>
        </p:txBody>
      </p:sp>
    </p:spTree>
    <p:extLst>
      <p:ext uri="{BB962C8B-B14F-4D97-AF65-F5344CB8AC3E}">
        <p14:creationId xmlns:p14="http://schemas.microsoft.com/office/powerpoint/2010/main" val="2058651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4</a:t>
            </a:fld>
            <a:endParaRPr lang="en-GB"/>
          </a:p>
        </p:txBody>
      </p:sp>
    </p:spTree>
    <p:extLst>
      <p:ext uri="{BB962C8B-B14F-4D97-AF65-F5344CB8AC3E}">
        <p14:creationId xmlns:p14="http://schemas.microsoft.com/office/powerpoint/2010/main" val="131222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5</a:t>
            </a:fld>
            <a:endParaRPr lang="en-GB"/>
          </a:p>
        </p:txBody>
      </p:sp>
    </p:spTree>
    <p:extLst>
      <p:ext uri="{BB962C8B-B14F-4D97-AF65-F5344CB8AC3E}">
        <p14:creationId xmlns:p14="http://schemas.microsoft.com/office/powerpoint/2010/main" val="3284155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6</a:t>
            </a:fld>
            <a:endParaRPr lang="en-GB"/>
          </a:p>
        </p:txBody>
      </p:sp>
    </p:spTree>
    <p:extLst>
      <p:ext uri="{BB962C8B-B14F-4D97-AF65-F5344CB8AC3E}">
        <p14:creationId xmlns:p14="http://schemas.microsoft.com/office/powerpoint/2010/main" val="2274801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7</a:t>
            </a:fld>
            <a:endParaRPr lang="en-GB"/>
          </a:p>
        </p:txBody>
      </p:sp>
    </p:spTree>
    <p:extLst>
      <p:ext uri="{BB962C8B-B14F-4D97-AF65-F5344CB8AC3E}">
        <p14:creationId xmlns:p14="http://schemas.microsoft.com/office/powerpoint/2010/main" val="28038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kern="1200" dirty="0">
                <a:solidFill>
                  <a:schemeClr val="bg1">
                    <a:lumMod val="95000"/>
                  </a:schemeClr>
                </a:solidFill>
                <a:latin typeface="+mn-lt"/>
                <a:ea typeface="+mn-ea"/>
                <a:cs typeface="+mn-cs"/>
              </a:rPr>
              <a:t>Similarly, large relative cost numbers would also apply to most retailers, hospitals, hotels and other employers.</a:t>
            </a:r>
            <a:endParaRPr lang="en-US" dirty="0"/>
          </a:p>
        </p:txBody>
      </p:sp>
      <p:sp>
        <p:nvSpPr>
          <p:cNvPr id="4" name="Slide Number Placeholder 3"/>
          <p:cNvSpPr>
            <a:spLocks noGrp="1"/>
          </p:cNvSpPr>
          <p:nvPr>
            <p:ph type="sldNum" sz="quarter" idx="10"/>
          </p:nvPr>
        </p:nvSpPr>
        <p:spPr/>
        <p:txBody>
          <a:bodyPr/>
          <a:lstStyle/>
          <a:p>
            <a:fld id="{BBC9D7BE-F630-B942-A2E9-793E1AE85B33}" type="slidenum">
              <a:rPr lang="en-GB" smtClean="0"/>
              <a:t>9</a:t>
            </a:fld>
            <a:endParaRPr lang="en-GB"/>
          </a:p>
        </p:txBody>
      </p:sp>
    </p:spTree>
    <p:extLst>
      <p:ext uri="{BB962C8B-B14F-4D97-AF65-F5344CB8AC3E}">
        <p14:creationId xmlns:p14="http://schemas.microsoft.com/office/powerpoint/2010/main" val="188571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GB" dirty="0"/>
          </a:p>
        </p:txBody>
      </p:sp>
      <p:sp>
        <p:nvSpPr>
          <p:cNvPr id="4" name="Espaço Reservado para Número de Slide 3"/>
          <p:cNvSpPr>
            <a:spLocks noGrp="1"/>
          </p:cNvSpPr>
          <p:nvPr>
            <p:ph type="sldNum" sz="quarter" idx="10"/>
          </p:nvPr>
        </p:nvSpPr>
        <p:spPr/>
        <p:txBody>
          <a:bodyPr/>
          <a:lstStyle/>
          <a:p>
            <a:fld id="{BBC9D7BE-F630-B942-A2E9-793E1AE85B33}" type="slidenum">
              <a:rPr lang="en-GB" smtClean="0"/>
              <a:t>10</a:t>
            </a:fld>
            <a:endParaRPr lang="en-GB"/>
          </a:p>
        </p:txBody>
      </p:sp>
    </p:spTree>
    <p:extLst>
      <p:ext uri="{BB962C8B-B14F-4D97-AF65-F5344CB8AC3E}">
        <p14:creationId xmlns:p14="http://schemas.microsoft.com/office/powerpoint/2010/main" val="1304465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39788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546966"/>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tags" Target="../tags/tag4.xml"/><Relationship Id="rId21" Type="http://schemas.openxmlformats.org/officeDocument/2006/relationships/image" Target="../media/image9.png"/><Relationship Id="rId7" Type="http://schemas.openxmlformats.org/officeDocument/2006/relationships/tags" Target="../tags/tag8.xml"/><Relationship Id="rId12" Type="http://schemas.openxmlformats.org/officeDocument/2006/relationships/notesSlide" Target="../notesSlides/notesSlide1.xml"/><Relationship Id="rId17" Type="http://schemas.openxmlformats.org/officeDocument/2006/relationships/image" Target="../media/image5.png"/><Relationship Id="rId2" Type="http://schemas.openxmlformats.org/officeDocument/2006/relationships/tags" Target="../tags/tag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image" Target="../media/image3.png"/><Relationship Id="rId23" Type="http://schemas.microsoft.com/office/2007/relationships/hdphoto" Target="../media/hdphoto1.wdp"/><Relationship Id="rId10" Type="http://schemas.openxmlformats.org/officeDocument/2006/relationships/tags" Target="../tags/tag11.xml"/><Relationship Id="rId19" Type="http://schemas.openxmlformats.org/officeDocument/2006/relationships/image" Target="../media/image7.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image" Target="../media/image2.png"/><Relationship Id="rId22"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microsoft.com/office/2007/relationships/hdphoto" Target="../media/hdphoto4.wdp"/><Relationship Id="rId26" Type="http://schemas.microsoft.com/office/2007/relationships/hdphoto" Target="../media/hdphoto1.wdp"/><Relationship Id="rId3" Type="http://schemas.openxmlformats.org/officeDocument/2006/relationships/tags" Target="../tags/tag72.xml"/><Relationship Id="rId21" Type="http://schemas.openxmlformats.org/officeDocument/2006/relationships/image" Target="../media/image25.png"/><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image" Target="../media/image23.jpeg"/><Relationship Id="rId25" Type="http://schemas.openxmlformats.org/officeDocument/2006/relationships/image" Target="../media/image28.png"/><Relationship Id="rId2" Type="http://schemas.openxmlformats.org/officeDocument/2006/relationships/tags" Target="../tags/tag71.xml"/><Relationship Id="rId16" Type="http://schemas.openxmlformats.org/officeDocument/2006/relationships/image" Target="../media/image1.png"/><Relationship Id="rId20" Type="http://schemas.openxmlformats.org/officeDocument/2006/relationships/image" Target="../media/image24.png"/><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image" Target="../media/image43.png"/><Relationship Id="rId5" Type="http://schemas.openxmlformats.org/officeDocument/2006/relationships/tags" Target="../tags/tag74.xml"/><Relationship Id="rId15" Type="http://schemas.openxmlformats.org/officeDocument/2006/relationships/notesSlide" Target="../notesSlides/notesSlide9.xml"/><Relationship Id="rId23" Type="http://schemas.openxmlformats.org/officeDocument/2006/relationships/image" Target="../media/image27.png"/><Relationship Id="rId10" Type="http://schemas.openxmlformats.org/officeDocument/2006/relationships/tags" Target="../tags/tag79.xml"/><Relationship Id="rId19" Type="http://schemas.openxmlformats.org/officeDocument/2006/relationships/image" Target="../media/image18.pn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slideLayout" Target="../slideLayouts/slideLayout1.xml"/><Relationship Id="rId22" Type="http://schemas.openxmlformats.org/officeDocument/2006/relationships/image" Target="../media/image26.png"/><Relationship Id="rId27"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4.png"/><Relationship Id="rId18" Type="http://schemas.microsoft.com/office/2007/relationships/hdphoto" Target="../media/hdphoto1.wdp"/><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18.png"/><Relationship Id="rId17" Type="http://schemas.openxmlformats.org/officeDocument/2006/relationships/image" Target="../media/image28.png"/><Relationship Id="rId2" Type="http://schemas.openxmlformats.org/officeDocument/2006/relationships/tags" Target="../tags/tag84.xml"/><Relationship Id="rId16" Type="http://schemas.openxmlformats.org/officeDocument/2006/relationships/image" Target="../media/image27.png"/><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46.png"/><Relationship Id="rId5" Type="http://schemas.openxmlformats.org/officeDocument/2006/relationships/tags" Target="../tags/tag87.xml"/><Relationship Id="rId1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tags" Target="../tags/tag86.xml"/><Relationship Id="rId9" Type="http://schemas.openxmlformats.org/officeDocument/2006/relationships/notesSlide" Target="../notesSlides/notesSlide10.xml"/><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92.xml"/><Relationship Id="rId7" Type="http://schemas.openxmlformats.org/officeDocument/2006/relationships/image" Target="../media/image47.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Layout" Target="../slideLayouts/slideLayout1.xml"/><Relationship Id="rId11" Type="http://schemas.openxmlformats.org/officeDocument/2006/relationships/image" Target="../media/image37.png"/><Relationship Id="rId5" Type="http://schemas.openxmlformats.org/officeDocument/2006/relationships/tags" Target="../tags/tag94.xml"/><Relationship Id="rId10" Type="http://schemas.openxmlformats.org/officeDocument/2006/relationships/image" Target="../media/image50.png"/><Relationship Id="rId4" Type="http://schemas.openxmlformats.org/officeDocument/2006/relationships/tags" Target="../tags/tag93.xml"/><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tags" Target="../tags/tag102.xml"/><Relationship Id="rId13" Type="http://schemas.openxmlformats.org/officeDocument/2006/relationships/tags" Target="../tags/tag107.xml"/><Relationship Id="rId18" Type="http://schemas.openxmlformats.org/officeDocument/2006/relationships/notesSlide" Target="../notesSlides/notesSlide11.xml"/><Relationship Id="rId26" Type="http://schemas.openxmlformats.org/officeDocument/2006/relationships/image" Target="../media/image53.png"/><Relationship Id="rId3" Type="http://schemas.openxmlformats.org/officeDocument/2006/relationships/tags" Target="../tags/tag97.xml"/><Relationship Id="rId21" Type="http://schemas.openxmlformats.org/officeDocument/2006/relationships/image" Target="../media/image19.png"/><Relationship Id="rId7" Type="http://schemas.openxmlformats.org/officeDocument/2006/relationships/tags" Target="../tags/tag101.xml"/><Relationship Id="rId12" Type="http://schemas.openxmlformats.org/officeDocument/2006/relationships/tags" Target="../tags/tag106.xml"/><Relationship Id="rId17" Type="http://schemas.openxmlformats.org/officeDocument/2006/relationships/slideLayout" Target="../slideLayouts/slideLayout1.xml"/><Relationship Id="rId25" Type="http://schemas.openxmlformats.org/officeDocument/2006/relationships/image" Target="../media/image52.png"/><Relationship Id="rId33" Type="http://schemas.openxmlformats.org/officeDocument/2006/relationships/image" Target="../media/image57.png"/><Relationship Id="rId2" Type="http://schemas.openxmlformats.org/officeDocument/2006/relationships/tags" Target="../tags/tag96.xml"/><Relationship Id="rId16" Type="http://schemas.openxmlformats.org/officeDocument/2006/relationships/tags" Target="../tags/tag110.xml"/><Relationship Id="rId20" Type="http://schemas.openxmlformats.org/officeDocument/2006/relationships/image" Target="../media/image18.png"/><Relationship Id="rId29" Type="http://schemas.microsoft.com/office/2007/relationships/hdphoto" Target="../media/hdphoto1.wdp"/><Relationship Id="rId1" Type="http://schemas.openxmlformats.org/officeDocument/2006/relationships/tags" Target="../tags/tag95.xml"/><Relationship Id="rId6" Type="http://schemas.openxmlformats.org/officeDocument/2006/relationships/tags" Target="../tags/tag100.xml"/><Relationship Id="rId11" Type="http://schemas.openxmlformats.org/officeDocument/2006/relationships/tags" Target="../tags/tag105.xml"/><Relationship Id="rId24" Type="http://schemas.openxmlformats.org/officeDocument/2006/relationships/image" Target="../media/image22.png"/><Relationship Id="rId32" Type="http://schemas.openxmlformats.org/officeDocument/2006/relationships/image" Target="../media/image56.png"/><Relationship Id="rId5" Type="http://schemas.openxmlformats.org/officeDocument/2006/relationships/tags" Target="../tags/tag99.xml"/><Relationship Id="rId15" Type="http://schemas.openxmlformats.org/officeDocument/2006/relationships/tags" Target="../tags/tag109.xml"/><Relationship Id="rId23" Type="http://schemas.openxmlformats.org/officeDocument/2006/relationships/image" Target="../media/image21.png"/><Relationship Id="rId28" Type="http://schemas.openxmlformats.org/officeDocument/2006/relationships/image" Target="../media/image16.png"/><Relationship Id="rId10" Type="http://schemas.openxmlformats.org/officeDocument/2006/relationships/tags" Target="../tags/tag104.xml"/><Relationship Id="rId19" Type="http://schemas.openxmlformats.org/officeDocument/2006/relationships/image" Target="../media/image51.png"/><Relationship Id="rId31" Type="http://schemas.openxmlformats.org/officeDocument/2006/relationships/image" Target="../media/image55.png"/><Relationship Id="rId4" Type="http://schemas.openxmlformats.org/officeDocument/2006/relationships/tags" Target="../tags/tag98.xml"/><Relationship Id="rId9" Type="http://schemas.openxmlformats.org/officeDocument/2006/relationships/tags" Target="../tags/tag103.xml"/><Relationship Id="rId14" Type="http://schemas.openxmlformats.org/officeDocument/2006/relationships/tags" Target="../tags/tag108.xml"/><Relationship Id="rId22" Type="http://schemas.openxmlformats.org/officeDocument/2006/relationships/image" Target="../media/image20.png"/><Relationship Id="rId27" Type="http://schemas.openxmlformats.org/officeDocument/2006/relationships/image" Target="../media/image54.png"/><Relationship Id="rId30"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tags" Target="../tags/tag123.xml"/><Relationship Id="rId18" Type="http://schemas.openxmlformats.org/officeDocument/2006/relationships/slideLayout" Target="../slideLayouts/slideLayout1.xml"/><Relationship Id="rId26" Type="http://schemas.openxmlformats.org/officeDocument/2006/relationships/image" Target="../media/image60.png"/><Relationship Id="rId3" Type="http://schemas.openxmlformats.org/officeDocument/2006/relationships/tags" Target="../tags/tag113.xml"/><Relationship Id="rId21" Type="http://schemas.openxmlformats.org/officeDocument/2006/relationships/image" Target="../media/image13.png"/><Relationship Id="rId34" Type="http://schemas.openxmlformats.org/officeDocument/2006/relationships/image" Target="../media/image68.png"/><Relationship Id="rId7" Type="http://schemas.openxmlformats.org/officeDocument/2006/relationships/tags" Target="../tags/tag117.xml"/><Relationship Id="rId12" Type="http://schemas.openxmlformats.org/officeDocument/2006/relationships/tags" Target="../tags/tag122.xml"/><Relationship Id="rId17" Type="http://schemas.openxmlformats.org/officeDocument/2006/relationships/tags" Target="../tags/tag127.xml"/><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tags" Target="../tags/tag112.xml"/><Relationship Id="rId16" Type="http://schemas.openxmlformats.org/officeDocument/2006/relationships/tags" Target="../tags/tag126.xml"/><Relationship Id="rId20" Type="http://schemas.openxmlformats.org/officeDocument/2006/relationships/image" Target="../media/image12.png"/><Relationship Id="rId29" Type="http://schemas.openxmlformats.org/officeDocument/2006/relationships/image" Target="../media/image63.png"/><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tags" Target="../tags/tag121.xml"/><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30.png"/><Relationship Id="rId5" Type="http://schemas.openxmlformats.org/officeDocument/2006/relationships/tags" Target="../tags/tag115.xml"/><Relationship Id="rId15" Type="http://schemas.openxmlformats.org/officeDocument/2006/relationships/tags" Target="../tags/tag125.xml"/><Relationship Id="rId23" Type="http://schemas.openxmlformats.org/officeDocument/2006/relationships/image" Target="../media/image15.png"/><Relationship Id="rId28" Type="http://schemas.openxmlformats.org/officeDocument/2006/relationships/image" Target="../media/image62.png"/><Relationship Id="rId36" Type="http://schemas.microsoft.com/office/2007/relationships/hdphoto" Target="../media/hdphoto1.wdp"/><Relationship Id="rId10" Type="http://schemas.openxmlformats.org/officeDocument/2006/relationships/tags" Target="../tags/tag120.xml"/><Relationship Id="rId19" Type="http://schemas.openxmlformats.org/officeDocument/2006/relationships/image" Target="../media/image32.png"/><Relationship Id="rId31" Type="http://schemas.openxmlformats.org/officeDocument/2006/relationships/image" Target="../media/image65.png"/><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tags" Target="../tags/tag124.xml"/><Relationship Id="rId22" Type="http://schemas.openxmlformats.org/officeDocument/2006/relationships/image" Target="../media/image14.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image" Target="../media/image39.png"/><Relationship Id="rId26" Type="http://schemas.microsoft.com/office/2007/relationships/hdphoto" Target="../media/hdphoto1.wdp"/><Relationship Id="rId3" Type="http://schemas.openxmlformats.org/officeDocument/2006/relationships/tags" Target="../tags/tag130.xml"/><Relationship Id="rId21" Type="http://schemas.openxmlformats.org/officeDocument/2006/relationships/image" Target="../media/image41.png"/><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image" Target="../media/image1.png"/><Relationship Id="rId25" Type="http://schemas.openxmlformats.org/officeDocument/2006/relationships/image" Target="../media/image28.png"/><Relationship Id="rId2" Type="http://schemas.openxmlformats.org/officeDocument/2006/relationships/tags" Target="../tags/tag129.xml"/><Relationship Id="rId16" Type="http://schemas.openxmlformats.org/officeDocument/2006/relationships/slideLayout" Target="../slideLayouts/slideLayout1.xml"/><Relationship Id="rId20" Type="http://schemas.openxmlformats.org/officeDocument/2006/relationships/image" Target="../media/image40.png"/><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24" Type="http://schemas.openxmlformats.org/officeDocument/2006/relationships/image" Target="../media/image43.png"/><Relationship Id="rId5" Type="http://schemas.openxmlformats.org/officeDocument/2006/relationships/tags" Target="../tags/tag132.xml"/><Relationship Id="rId15" Type="http://schemas.openxmlformats.org/officeDocument/2006/relationships/tags" Target="../tags/tag142.xml"/><Relationship Id="rId23" Type="http://schemas.openxmlformats.org/officeDocument/2006/relationships/image" Target="../media/image42.png"/><Relationship Id="rId28" Type="http://schemas.openxmlformats.org/officeDocument/2006/relationships/image" Target="../media/image36.png"/><Relationship Id="rId10" Type="http://schemas.openxmlformats.org/officeDocument/2006/relationships/tags" Target="../tags/tag137.xml"/><Relationship Id="rId19" Type="http://schemas.openxmlformats.org/officeDocument/2006/relationships/image" Target="../media/image18.png"/><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 Id="rId22" Type="http://schemas.openxmlformats.org/officeDocument/2006/relationships/image" Target="../media/image27.png"/><Relationship Id="rId27"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tags" Target="../tags/tag155.xml"/><Relationship Id="rId18" Type="http://schemas.openxmlformats.org/officeDocument/2006/relationships/image" Target="../media/image46.png"/><Relationship Id="rId26" Type="http://schemas.openxmlformats.org/officeDocument/2006/relationships/image" Target="../media/image28.png"/><Relationship Id="rId3" Type="http://schemas.openxmlformats.org/officeDocument/2006/relationships/tags" Target="../tags/tag145.xml"/><Relationship Id="rId21" Type="http://schemas.openxmlformats.org/officeDocument/2006/relationships/image" Target="../media/image25.png"/><Relationship Id="rId7" Type="http://schemas.openxmlformats.org/officeDocument/2006/relationships/tags" Target="../tags/tag149.xml"/><Relationship Id="rId12" Type="http://schemas.openxmlformats.org/officeDocument/2006/relationships/tags" Target="../tags/tag154.xml"/><Relationship Id="rId17" Type="http://schemas.openxmlformats.org/officeDocument/2006/relationships/image" Target="../media/image1.png"/><Relationship Id="rId25" Type="http://schemas.openxmlformats.org/officeDocument/2006/relationships/image" Target="../media/image43.png"/><Relationship Id="rId2" Type="http://schemas.openxmlformats.org/officeDocument/2006/relationships/tags" Target="../tags/tag144.xml"/><Relationship Id="rId16" Type="http://schemas.openxmlformats.org/officeDocument/2006/relationships/notesSlide" Target="../notesSlides/notesSlide12.xml"/><Relationship Id="rId20" Type="http://schemas.openxmlformats.org/officeDocument/2006/relationships/image" Target="../media/image24.pn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tags" Target="../tags/tag153.xml"/><Relationship Id="rId24" Type="http://schemas.openxmlformats.org/officeDocument/2006/relationships/image" Target="../media/image69.png"/><Relationship Id="rId5" Type="http://schemas.openxmlformats.org/officeDocument/2006/relationships/tags" Target="../tags/tag147.xml"/><Relationship Id="rId15" Type="http://schemas.openxmlformats.org/officeDocument/2006/relationships/slideLayout" Target="../slideLayouts/slideLayout1.xml"/><Relationship Id="rId23" Type="http://schemas.openxmlformats.org/officeDocument/2006/relationships/image" Target="../media/image27.png"/><Relationship Id="rId10" Type="http://schemas.openxmlformats.org/officeDocument/2006/relationships/tags" Target="../tags/tag152.xml"/><Relationship Id="rId19" Type="http://schemas.openxmlformats.org/officeDocument/2006/relationships/image" Target="../media/image18.png"/><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tags" Target="../tags/tag156.xml"/><Relationship Id="rId22" Type="http://schemas.openxmlformats.org/officeDocument/2006/relationships/image" Target="../media/image26.png"/><Relationship Id="rId27"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notesSlide" Target="../notesSlides/notesSlide13.xml"/><Relationship Id="rId18" Type="http://schemas.openxmlformats.org/officeDocument/2006/relationships/image" Target="../media/image73.png"/><Relationship Id="rId3" Type="http://schemas.openxmlformats.org/officeDocument/2006/relationships/tags" Target="../tags/tag159.xml"/><Relationship Id="rId21" Type="http://schemas.microsoft.com/office/2007/relationships/hdphoto" Target="../media/hdphoto1.wdp"/><Relationship Id="rId7" Type="http://schemas.openxmlformats.org/officeDocument/2006/relationships/tags" Target="../tags/tag163.xml"/><Relationship Id="rId12" Type="http://schemas.openxmlformats.org/officeDocument/2006/relationships/slideLayout" Target="../slideLayouts/slideLayout1.xml"/><Relationship Id="rId17" Type="http://schemas.openxmlformats.org/officeDocument/2006/relationships/image" Target="../media/image72.png"/><Relationship Id="rId2" Type="http://schemas.openxmlformats.org/officeDocument/2006/relationships/tags" Target="../tags/tag158.xml"/><Relationship Id="rId16" Type="http://schemas.openxmlformats.org/officeDocument/2006/relationships/image" Target="../media/image71.png"/><Relationship Id="rId20" Type="http://schemas.openxmlformats.org/officeDocument/2006/relationships/image" Target="../media/image28.png"/><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5" Type="http://schemas.openxmlformats.org/officeDocument/2006/relationships/image" Target="../media/image70.png"/><Relationship Id="rId10" Type="http://schemas.openxmlformats.org/officeDocument/2006/relationships/tags" Target="../tags/tag166.xml"/><Relationship Id="rId19" Type="http://schemas.openxmlformats.org/officeDocument/2006/relationships/image" Target="../media/image43.png"/><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image" Target="../media/image74.jpeg"/><Relationship Id="rId18" Type="http://schemas.openxmlformats.org/officeDocument/2006/relationships/image" Target="../media/image30.png"/><Relationship Id="rId3" Type="http://schemas.openxmlformats.org/officeDocument/2006/relationships/tags" Target="../tags/tag170.xml"/><Relationship Id="rId21" Type="http://schemas.openxmlformats.org/officeDocument/2006/relationships/image" Target="../media/image77.png"/><Relationship Id="rId7" Type="http://schemas.openxmlformats.org/officeDocument/2006/relationships/tags" Target="../tags/tag174.xml"/><Relationship Id="rId12" Type="http://schemas.openxmlformats.org/officeDocument/2006/relationships/notesSlide" Target="../notesSlides/notesSlide14.xml"/><Relationship Id="rId17" Type="http://schemas.openxmlformats.org/officeDocument/2006/relationships/image" Target="../media/image22.png"/><Relationship Id="rId2" Type="http://schemas.openxmlformats.org/officeDocument/2006/relationships/tags" Target="../tags/tag169.xml"/><Relationship Id="rId16" Type="http://schemas.openxmlformats.org/officeDocument/2006/relationships/image" Target="../media/image21.png"/><Relationship Id="rId20" Type="http://schemas.openxmlformats.org/officeDocument/2006/relationships/image" Target="../media/image76.png"/><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1.xml"/><Relationship Id="rId24" Type="http://schemas.microsoft.com/office/2007/relationships/hdphoto" Target="../media/hdphoto1.wdp"/><Relationship Id="rId5" Type="http://schemas.openxmlformats.org/officeDocument/2006/relationships/tags" Target="../tags/tag172.xml"/><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tags" Target="../tags/tag177.xml"/><Relationship Id="rId19" Type="http://schemas.openxmlformats.org/officeDocument/2006/relationships/image" Target="../media/image75.png"/><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image" Target="../media/image18.png"/><Relationship Id="rId22"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tags" Target="../tags/tag185.xml"/><Relationship Id="rId13" Type="http://schemas.openxmlformats.org/officeDocument/2006/relationships/image" Target="../media/image18.png"/><Relationship Id="rId18" Type="http://schemas.microsoft.com/office/2007/relationships/hdphoto" Target="../media/hdphoto1.wdp"/><Relationship Id="rId3" Type="http://schemas.openxmlformats.org/officeDocument/2006/relationships/tags" Target="../tags/tag180.xml"/><Relationship Id="rId21" Type="http://schemas.openxmlformats.org/officeDocument/2006/relationships/image" Target="../media/image82.png"/><Relationship Id="rId7" Type="http://schemas.openxmlformats.org/officeDocument/2006/relationships/tags" Target="../tags/tag184.xml"/><Relationship Id="rId12" Type="http://schemas.openxmlformats.org/officeDocument/2006/relationships/image" Target="../media/image79.jpeg"/><Relationship Id="rId17" Type="http://schemas.openxmlformats.org/officeDocument/2006/relationships/image" Target="../media/image16.png"/><Relationship Id="rId2" Type="http://schemas.openxmlformats.org/officeDocument/2006/relationships/tags" Target="../tags/tag179.xml"/><Relationship Id="rId16" Type="http://schemas.openxmlformats.org/officeDocument/2006/relationships/image" Target="../media/image22.png"/><Relationship Id="rId20" Type="http://schemas.openxmlformats.org/officeDocument/2006/relationships/image" Target="../media/image81.png"/><Relationship Id="rId1" Type="http://schemas.openxmlformats.org/officeDocument/2006/relationships/tags" Target="../tags/tag178.xml"/><Relationship Id="rId6" Type="http://schemas.openxmlformats.org/officeDocument/2006/relationships/tags" Target="../tags/tag183.xml"/><Relationship Id="rId11" Type="http://schemas.openxmlformats.org/officeDocument/2006/relationships/notesSlide" Target="../notesSlides/notesSlide15.xml"/><Relationship Id="rId5" Type="http://schemas.openxmlformats.org/officeDocument/2006/relationships/tags" Target="../tags/tag182.xml"/><Relationship Id="rId15" Type="http://schemas.openxmlformats.org/officeDocument/2006/relationships/image" Target="../media/image21.png"/><Relationship Id="rId23" Type="http://schemas.openxmlformats.org/officeDocument/2006/relationships/image" Target="../media/image30.png"/><Relationship Id="rId10" Type="http://schemas.openxmlformats.org/officeDocument/2006/relationships/slideLayout" Target="../slideLayouts/slideLayout1.xml"/><Relationship Id="rId19" Type="http://schemas.openxmlformats.org/officeDocument/2006/relationships/image" Target="../media/image80.png"/><Relationship Id="rId4" Type="http://schemas.openxmlformats.org/officeDocument/2006/relationships/tags" Target="../tags/tag181.xml"/><Relationship Id="rId9" Type="http://schemas.openxmlformats.org/officeDocument/2006/relationships/tags" Target="../tags/tag186.xml"/><Relationship Id="rId14" Type="http://schemas.openxmlformats.org/officeDocument/2006/relationships/image" Target="../media/image20.png"/><Relationship Id="rId22" Type="http://schemas.openxmlformats.org/officeDocument/2006/relationships/image" Target="../media/image8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tags" Target="../tags/tag14.xml"/><Relationship Id="rId7" Type="http://schemas.openxmlformats.org/officeDocument/2006/relationships/notesSlide" Target="../notesSlides/notesSlide2.xml"/><Relationship Id="rId12" Type="http://schemas.openxmlformats.org/officeDocument/2006/relationships/image" Target="../media/image14.png"/><Relationship Id="rId2" Type="http://schemas.openxmlformats.org/officeDocument/2006/relationships/tags" Target="../tags/tag13.xml"/><Relationship Id="rId16" Type="http://schemas.openxmlformats.org/officeDocument/2006/relationships/chart" Target="../charts/chart1.xml"/><Relationship Id="rId1" Type="http://schemas.openxmlformats.org/officeDocument/2006/relationships/tags" Target="../tags/tag12.xml"/><Relationship Id="rId6" Type="http://schemas.openxmlformats.org/officeDocument/2006/relationships/slideLayout" Target="../slideLayouts/slideLayout1.xml"/><Relationship Id="rId11" Type="http://schemas.openxmlformats.org/officeDocument/2006/relationships/image" Target="../media/image13.png"/><Relationship Id="rId5" Type="http://schemas.openxmlformats.org/officeDocument/2006/relationships/tags" Target="../tags/tag16.xml"/><Relationship Id="rId15" Type="http://schemas.microsoft.com/office/2007/relationships/hdphoto" Target="../media/hdphoto1.wdp"/><Relationship Id="rId10" Type="http://schemas.openxmlformats.org/officeDocument/2006/relationships/image" Target="../media/image12.png"/><Relationship Id="rId4" Type="http://schemas.openxmlformats.org/officeDocument/2006/relationships/tags" Target="../tags/tag15.xml"/><Relationship Id="rId9" Type="http://schemas.microsoft.com/office/2007/relationships/hdphoto" Target="../media/hdphoto2.wdp"/><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13" Type="http://schemas.openxmlformats.org/officeDocument/2006/relationships/tags" Target="../tags/tag199.xml"/><Relationship Id="rId18" Type="http://schemas.openxmlformats.org/officeDocument/2006/relationships/tags" Target="../tags/tag204.xml"/><Relationship Id="rId26" Type="http://schemas.openxmlformats.org/officeDocument/2006/relationships/slideLayout" Target="../slideLayouts/slideLayout1.xml"/><Relationship Id="rId39" Type="http://schemas.openxmlformats.org/officeDocument/2006/relationships/image" Target="../media/image95.png"/><Relationship Id="rId3" Type="http://schemas.openxmlformats.org/officeDocument/2006/relationships/tags" Target="../tags/tag189.xml"/><Relationship Id="rId21" Type="http://schemas.openxmlformats.org/officeDocument/2006/relationships/tags" Target="../tags/tag207.xml"/><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png"/><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5" Type="http://schemas.openxmlformats.org/officeDocument/2006/relationships/tags" Target="../tags/tag211.xml"/><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2.png"/><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tags" Target="../tags/tag206.xml"/><Relationship Id="rId29" Type="http://schemas.openxmlformats.org/officeDocument/2006/relationships/image" Target="../media/image85.png"/><Relationship Id="rId41" Type="http://schemas.openxmlformats.org/officeDocument/2006/relationships/image" Target="../media/image97.png"/><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24" Type="http://schemas.openxmlformats.org/officeDocument/2006/relationships/tags" Target="../tags/tag210.xml"/><Relationship Id="rId32" Type="http://schemas.openxmlformats.org/officeDocument/2006/relationships/image" Target="../media/image88.png"/><Relationship Id="rId37" Type="http://schemas.openxmlformats.org/officeDocument/2006/relationships/image" Target="../media/image93.png"/><Relationship Id="rId40" Type="http://schemas.openxmlformats.org/officeDocument/2006/relationships/image" Target="../media/image96.png"/><Relationship Id="rId45" Type="http://schemas.openxmlformats.org/officeDocument/2006/relationships/image" Target="../media/image101.png"/><Relationship Id="rId5" Type="http://schemas.openxmlformats.org/officeDocument/2006/relationships/tags" Target="../tags/tag191.xml"/><Relationship Id="rId15" Type="http://schemas.openxmlformats.org/officeDocument/2006/relationships/tags" Target="../tags/tag201.xml"/><Relationship Id="rId23" Type="http://schemas.openxmlformats.org/officeDocument/2006/relationships/tags" Target="../tags/tag209.xml"/><Relationship Id="rId28" Type="http://schemas.openxmlformats.org/officeDocument/2006/relationships/image" Target="../media/image84.png"/><Relationship Id="rId36" Type="http://schemas.openxmlformats.org/officeDocument/2006/relationships/image" Target="../media/image92.png"/><Relationship Id="rId49" Type="http://schemas.microsoft.com/office/2007/relationships/hdphoto" Target="../media/hdphoto1.wdp"/><Relationship Id="rId10" Type="http://schemas.openxmlformats.org/officeDocument/2006/relationships/tags" Target="../tags/tag196.xml"/><Relationship Id="rId19" Type="http://schemas.openxmlformats.org/officeDocument/2006/relationships/tags" Target="../tags/tag205.xml"/><Relationship Id="rId31" Type="http://schemas.openxmlformats.org/officeDocument/2006/relationships/image" Target="../media/image87.png"/><Relationship Id="rId44" Type="http://schemas.openxmlformats.org/officeDocument/2006/relationships/image" Target="../media/image100.png"/><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tags" Target="../tags/tag208.xml"/><Relationship Id="rId27" Type="http://schemas.openxmlformats.org/officeDocument/2006/relationships/image" Target="../media/image1.png"/><Relationship Id="rId30" Type="http://schemas.openxmlformats.org/officeDocument/2006/relationships/image" Target="../media/image86.png"/><Relationship Id="rId35" Type="http://schemas.openxmlformats.org/officeDocument/2006/relationships/image" Target="../media/image91.png"/><Relationship Id="rId43" Type="http://schemas.openxmlformats.org/officeDocument/2006/relationships/image" Target="../media/image99.png"/><Relationship Id="rId48" Type="http://schemas.openxmlformats.org/officeDocument/2006/relationships/image" Target="../media/image28.png"/><Relationship Id="rId8" Type="http://schemas.openxmlformats.org/officeDocument/2006/relationships/tags" Target="../tags/tag194.xml"/></Relationships>
</file>

<file path=ppt/slides/_rels/slide21.xml.rels><?xml version="1.0" encoding="UTF-8" standalone="yes"?>
<Relationships xmlns="http://schemas.openxmlformats.org/package/2006/relationships"><Relationship Id="rId8" Type="http://schemas.openxmlformats.org/officeDocument/2006/relationships/tags" Target="../tags/tag219.xml"/><Relationship Id="rId13" Type="http://schemas.openxmlformats.org/officeDocument/2006/relationships/tags" Target="../tags/tag224.xml"/><Relationship Id="rId18" Type="http://schemas.openxmlformats.org/officeDocument/2006/relationships/image" Target="../media/image32.png"/><Relationship Id="rId26" Type="http://schemas.openxmlformats.org/officeDocument/2006/relationships/image" Target="../media/image36.png"/><Relationship Id="rId3" Type="http://schemas.openxmlformats.org/officeDocument/2006/relationships/tags" Target="../tags/tag214.xml"/><Relationship Id="rId21" Type="http://schemas.openxmlformats.org/officeDocument/2006/relationships/image" Target="../media/image105.png"/><Relationship Id="rId7" Type="http://schemas.openxmlformats.org/officeDocument/2006/relationships/tags" Target="../tags/tag218.xml"/><Relationship Id="rId12" Type="http://schemas.openxmlformats.org/officeDocument/2006/relationships/tags" Target="../tags/tag223.xml"/><Relationship Id="rId17" Type="http://schemas.openxmlformats.org/officeDocument/2006/relationships/notesSlide" Target="../notesSlides/notesSlide16.xml"/><Relationship Id="rId25" Type="http://schemas.microsoft.com/office/2007/relationships/hdphoto" Target="../media/hdphoto1.wdp"/><Relationship Id="rId2" Type="http://schemas.openxmlformats.org/officeDocument/2006/relationships/tags" Target="../tags/tag213.xml"/><Relationship Id="rId16" Type="http://schemas.openxmlformats.org/officeDocument/2006/relationships/slideLayout" Target="../slideLayouts/slideLayout1.xml"/><Relationship Id="rId20" Type="http://schemas.openxmlformats.org/officeDocument/2006/relationships/image" Target="../media/image34.png"/><Relationship Id="rId1" Type="http://schemas.openxmlformats.org/officeDocument/2006/relationships/tags" Target="../tags/tag212.xml"/><Relationship Id="rId6" Type="http://schemas.openxmlformats.org/officeDocument/2006/relationships/tags" Target="../tags/tag217.xml"/><Relationship Id="rId11" Type="http://schemas.openxmlformats.org/officeDocument/2006/relationships/tags" Target="../tags/tag222.xml"/><Relationship Id="rId24" Type="http://schemas.openxmlformats.org/officeDocument/2006/relationships/image" Target="../media/image28.png"/><Relationship Id="rId5" Type="http://schemas.openxmlformats.org/officeDocument/2006/relationships/tags" Target="../tags/tag216.xml"/><Relationship Id="rId15" Type="http://schemas.openxmlformats.org/officeDocument/2006/relationships/tags" Target="../tags/tag226.xml"/><Relationship Id="rId23" Type="http://schemas.openxmlformats.org/officeDocument/2006/relationships/image" Target="../media/image35.png"/><Relationship Id="rId10" Type="http://schemas.openxmlformats.org/officeDocument/2006/relationships/tags" Target="../tags/tag221.xml"/><Relationship Id="rId19" Type="http://schemas.openxmlformats.org/officeDocument/2006/relationships/image" Target="../media/image104.png"/><Relationship Id="rId4" Type="http://schemas.openxmlformats.org/officeDocument/2006/relationships/tags" Target="../tags/tag215.xml"/><Relationship Id="rId9" Type="http://schemas.openxmlformats.org/officeDocument/2006/relationships/tags" Target="../tags/tag220.xml"/><Relationship Id="rId14" Type="http://schemas.openxmlformats.org/officeDocument/2006/relationships/tags" Target="../tags/tag225.xml"/><Relationship Id="rId22" Type="http://schemas.openxmlformats.org/officeDocument/2006/relationships/image" Target="../media/image106.png"/><Relationship Id="rId27"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tags" Target="../tags/tag229.xml"/><Relationship Id="rId7" Type="http://schemas.openxmlformats.org/officeDocument/2006/relationships/tags" Target="../tags/tag233.xml"/><Relationship Id="rId12" Type="http://schemas.openxmlformats.org/officeDocument/2006/relationships/image" Target="../media/image109.png"/><Relationship Id="rId17" Type="http://schemas.openxmlformats.org/officeDocument/2006/relationships/image" Target="../media/image114.png"/><Relationship Id="rId2" Type="http://schemas.openxmlformats.org/officeDocument/2006/relationships/tags" Target="../tags/tag228.xml"/><Relationship Id="rId16" Type="http://schemas.openxmlformats.org/officeDocument/2006/relationships/image" Target="../media/image113.png"/><Relationship Id="rId20" Type="http://schemas.openxmlformats.org/officeDocument/2006/relationships/image" Target="../media/image117.tiff"/><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image" Target="../media/image108.png"/><Relationship Id="rId5" Type="http://schemas.openxmlformats.org/officeDocument/2006/relationships/tags" Target="../tags/tag231.xml"/><Relationship Id="rId15" Type="http://schemas.openxmlformats.org/officeDocument/2006/relationships/image" Target="../media/image112.PNG"/><Relationship Id="rId10" Type="http://schemas.openxmlformats.org/officeDocument/2006/relationships/image" Target="../media/image107.png"/><Relationship Id="rId19" Type="http://schemas.openxmlformats.org/officeDocument/2006/relationships/image" Target="../media/image116.tiff"/><Relationship Id="rId4" Type="http://schemas.openxmlformats.org/officeDocument/2006/relationships/tags" Target="../tags/tag230.xml"/><Relationship Id="rId9" Type="http://schemas.openxmlformats.org/officeDocument/2006/relationships/notesSlide" Target="../notesSlides/notesSlide17.xml"/><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236.xml"/><Relationship Id="rId7" Type="http://schemas.openxmlformats.org/officeDocument/2006/relationships/image" Target="../media/image47.png"/><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slideLayout" Target="../slideLayouts/slideLayout1.xml"/><Relationship Id="rId11" Type="http://schemas.openxmlformats.org/officeDocument/2006/relationships/image" Target="../media/image37.png"/><Relationship Id="rId5" Type="http://schemas.openxmlformats.org/officeDocument/2006/relationships/tags" Target="../tags/tag238.xml"/><Relationship Id="rId10" Type="http://schemas.openxmlformats.org/officeDocument/2006/relationships/image" Target="../media/image50.png"/><Relationship Id="rId4" Type="http://schemas.openxmlformats.org/officeDocument/2006/relationships/tags" Target="../tags/tag237.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slideLayout" Target="../slideLayouts/slideLayout1.xml"/><Relationship Id="rId12" Type="http://schemas.openxmlformats.org/officeDocument/2006/relationships/image" Target="../media/image1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image" Target="../media/image18.png"/><Relationship Id="rId5" Type="http://schemas.openxmlformats.org/officeDocument/2006/relationships/tags" Target="../tags/tag21.xml"/><Relationship Id="rId15" Type="http://schemas.openxmlformats.org/officeDocument/2006/relationships/image" Target="../media/image22.png"/><Relationship Id="rId10" Type="http://schemas.microsoft.com/office/2007/relationships/hdphoto" Target="../media/hdphoto3.wdp"/><Relationship Id="rId4" Type="http://schemas.openxmlformats.org/officeDocument/2006/relationships/tags" Target="../tags/tag20.xml"/><Relationship Id="rId9" Type="http://schemas.openxmlformats.org/officeDocument/2006/relationships/image" Target="../media/image17.jpe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8.png"/><Relationship Id="rId18" Type="http://schemas.openxmlformats.org/officeDocument/2006/relationships/image" Target="../media/image28.png"/><Relationship Id="rId3" Type="http://schemas.openxmlformats.org/officeDocument/2006/relationships/tags" Target="../tags/tag25.xml"/><Relationship Id="rId7" Type="http://schemas.openxmlformats.org/officeDocument/2006/relationships/tags" Target="../tags/tag29.xml"/><Relationship Id="rId12" Type="http://schemas.microsoft.com/office/2007/relationships/hdphoto" Target="../media/hdphoto4.wdp"/><Relationship Id="rId17" Type="http://schemas.openxmlformats.org/officeDocument/2006/relationships/image" Target="../media/image27.png"/><Relationship Id="rId2" Type="http://schemas.openxmlformats.org/officeDocument/2006/relationships/tags" Target="../tags/tag24.xml"/><Relationship Id="rId16" Type="http://schemas.openxmlformats.org/officeDocument/2006/relationships/image" Target="../media/image26.png"/><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image" Target="../media/image23.jpeg"/><Relationship Id="rId5" Type="http://schemas.openxmlformats.org/officeDocument/2006/relationships/tags" Target="../tags/tag27.xml"/><Relationship Id="rId15" Type="http://schemas.openxmlformats.org/officeDocument/2006/relationships/image" Target="../media/image25.png"/><Relationship Id="rId10" Type="http://schemas.openxmlformats.org/officeDocument/2006/relationships/image" Target="../media/image1.png"/><Relationship Id="rId19" Type="http://schemas.microsoft.com/office/2007/relationships/hdphoto" Target="../media/hdphoto1.wdp"/><Relationship Id="rId4" Type="http://schemas.openxmlformats.org/officeDocument/2006/relationships/tags" Target="../tags/tag26.xml"/><Relationship Id="rId9" Type="http://schemas.openxmlformats.org/officeDocument/2006/relationships/notesSlide" Target="../notesSlides/notesSlide4.xml"/><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18.png"/><Relationship Id="rId18" Type="http://schemas.openxmlformats.org/officeDocument/2006/relationships/image" Target="../media/image28.png"/><Relationship Id="rId3" Type="http://schemas.openxmlformats.org/officeDocument/2006/relationships/tags" Target="../tags/tag32.xml"/><Relationship Id="rId21" Type="http://schemas.openxmlformats.org/officeDocument/2006/relationships/diagramLayout" Target="../diagrams/layout1.xml"/><Relationship Id="rId7" Type="http://schemas.openxmlformats.org/officeDocument/2006/relationships/tags" Target="../tags/tag36.xml"/><Relationship Id="rId12" Type="http://schemas.microsoft.com/office/2007/relationships/hdphoto" Target="../media/hdphoto4.wdp"/><Relationship Id="rId17" Type="http://schemas.openxmlformats.org/officeDocument/2006/relationships/image" Target="../media/image27.png"/><Relationship Id="rId2" Type="http://schemas.openxmlformats.org/officeDocument/2006/relationships/tags" Target="../tags/tag31.xml"/><Relationship Id="rId16" Type="http://schemas.openxmlformats.org/officeDocument/2006/relationships/image" Target="../media/image26.png"/><Relationship Id="rId20" Type="http://schemas.openxmlformats.org/officeDocument/2006/relationships/diagramData" Target="../diagrams/data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23.jpeg"/><Relationship Id="rId24" Type="http://schemas.microsoft.com/office/2007/relationships/diagramDrawing" Target="../diagrams/drawing1.xml"/><Relationship Id="rId5" Type="http://schemas.openxmlformats.org/officeDocument/2006/relationships/tags" Target="../tags/tag34.xml"/><Relationship Id="rId15" Type="http://schemas.openxmlformats.org/officeDocument/2006/relationships/image" Target="../media/image25.png"/><Relationship Id="rId23" Type="http://schemas.openxmlformats.org/officeDocument/2006/relationships/diagramColors" Target="../diagrams/colors1.xml"/><Relationship Id="rId10" Type="http://schemas.openxmlformats.org/officeDocument/2006/relationships/image" Target="../media/image1.png"/><Relationship Id="rId19" Type="http://schemas.microsoft.com/office/2007/relationships/hdphoto" Target="../media/hdphoto1.wdp"/><Relationship Id="rId4" Type="http://schemas.openxmlformats.org/officeDocument/2006/relationships/tags" Target="../tags/tag33.xml"/><Relationship Id="rId9" Type="http://schemas.openxmlformats.org/officeDocument/2006/relationships/notesSlide" Target="../notesSlides/notesSlide5.xml"/><Relationship Id="rId14" Type="http://schemas.openxmlformats.org/officeDocument/2006/relationships/image" Target="../media/image24.png"/><Relationship Id="rId22"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20.png"/><Relationship Id="rId18" Type="http://schemas.microsoft.com/office/2007/relationships/hdphoto" Target="../media/hdphoto1.wdp"/><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image" Target="../media/image19.png"/><Relationship Id="rId17" Type="http://schemas.openxmlformats.org/officeDocument/2006/relationships/image" Target="../media/image31.png"/><Relationship Id="rId2" Type="http://schemas.openxmlformats.org/officeDocument/2006/relationships/tags" Target="../tags/tag38.xml"/><Relationship Id="rId16" Type="http://schemas.openxmlformats.org/officeDocument/2006/relationships/image" Target="../media/image30.png"/><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image" Target="../media/image18.png"/><Relationship Id="rId5" Type="http://schemas.openxmlformats.org/officeDocument/2006/relationships/tags" Target="../tags/tag41.xml"/><Relationship Id="rId15" Type="http://schemas.openxmlformats.org/officeDocument/2006/relationships/image" Target="../media/image22.png"/><Relationship Id="rId10" Type="http://schemas.openxmlformats.org/officeDocument/2006/relationships/image" Target="../media/image29.jpeg"/><Relationship Id="rId4" Type="http://schemas.openxmlformats.org/officeDocument/2006/relationships/tags" Target="../tags/tag40.xml"/><Relationship Id="rId9" Type="http://schemas.openxmlformats.org/officeDocument/2006/relationships/notesSlide" Target="../notesSlides/notesSlide6.xm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36.png"/><Relationship Id="rId3" Type="http://schemas.openxmlformats.org/officeDocument/2006/relationships/tags" Target="../tags/tag46.xml"/><Relationship Id="rId7" Type="http://schemas.openxmlformats.org/officeDocument/2006/relationships/slideLayout" Target="../slideLayouts/slideLayout1.xml"/><Relationship Id="rId12" Type="http://schemas.openxmlformats.org/officeDocument/2006/relationships/image" Target="../media/image35.png"/><Relationship Id="rId17" Type="http://schemas.microsoft.com/office/2007/relationships/hdphoto" Target="../media/hdphoto1.wdp"/><Relationship Id="rId2" Type="http://schemas.openxmlformats.org/officeDocument/2006/relationships/tags" Target="../tags/tag45.xml"/><Relationship Id="rId16" Type="http://schemas.openxmlformats.org/officeDocument/2006/relationships/image" Target="../media/image16.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34.png"/><Relationship Id="rId5" Type="http://schemas.openxmlformats.org/officeDocument/2006/relationships/tags" Target="../tags/tag48.xml"/><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tags" Target="../tags/tag47.xml"/><Relationship Id="rId9" Type="http://schemas.openxmlformats.org/officeDocument/2006/relationships/image" Target="../media/image32.pn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tags" Target="../tags/tag62.xml"/><Relationship Id="rId18" Type="http://schemas.openxmlformats.org/officeDocument/2006/relationships/image" Target="../media/image18.png"/><Relationship Id="rId26" Type="http://schemas.openxmlformats.org/officeDocument/2006/relationships/image" Target="../media/image37.png"/><Relationship Id="rId3" Type="http://schemas.openxmlformats.org/officeDocument/2006/relationships/tags" Target="../tags/tag52.xml"/><Relationship Id="rId21" Type="http://schemas.openxmlformats.org/officeDocument/2006/relationships/image" Target="../media/image27.png"/><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image" Target="../media/image39.png"/><Relationship Id="rId25" Type="http://schemas.microsoft.com/office/2007/relationships/hdphoto" Target="../media/hdphoto1.wdp"/><Relationship Id="rId2" Type="http://schemas.openxmlformats.org/officeDocument/2006/relationships/tags" Target="../tags/tag51.xml"/><Relationship Id="rId16" Type="http://schemas.openxmlformats.org/officeDocument/2006/relationships/image" Target="../media/image1.png"/><Relationship Id="rId20" Type="http://schemas.openxmlformats.org/officeDocument/2006/relationships/image" Target="../media/image41.png"/><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24" Type="http://schemas.openxmlformats.org/officeDocument/2006/relationships/image" Target="../media/image28.png"/><Relationship Id="rId5" Type="http://schemas.openxmlformats.org/officeDocument/2006/relationships/tags" Target="../tags/tag54.xml"/><Relationship Id="rId15" Type="http://schemas.openxmlformats.org/officeDocument/2006/relationships/slideLayout" Target="../slideLayouts/slideLayout1.xml"/><Relationship Id="rId23" Type="http://schemas.openxmlformats.org/officeDocument/2006/relationships/image" Target="../media/image43.png"/><Relationship Id="rId10" Type="http://schemas.openxmlformats.org/officeDocument/2006/relationships/tags" Target="../tags/tag59.xml"/><Relationship Id="rId19" Type="http://schemas.openxmlformats.org/officeDocument/2006/relationships/image" Target="../media/image40.png"/><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 Id="rId22" Type="http://schemas.openxmlformats.org/officeDocument/2006/relationships/image" Target="../media/image42.png"/><Relationship Id="rId27"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5.png"/><Relationship Id="rId3" Type="http://schemas.openxmlformats.org/officeDocument/2006/relationships/tags" Target="../tags/tag66.xml"/><Relationship Id="rId7" Type="http://schemas.openxmlformats.org/officeDocument/2006/relationships/slideLayout" Target="../slideLayouts/slideLayout1.xml"/><Relationship Id="rId12" Type="http://schemas.openxmlformats.org/officeDocument/2006/relationships/image" Target="../media/image14.png"/><Relationship Id="rId17" Type="http://schemas.openxmlformats.org/officeDocument/2006/relationships/image" Target="../media/image27.png"/><Relationship Id="rId2" Type="http://schemas.openxmlformats.org/officeDocument/2006/relationships/tags" Target="../tags/tag65.xml"/><Relationship Id="rId16" Type="http://schemas.openxmlformats.org/officeDocument/2006/relationships/image" Target="../media/image45.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13.png"/><Relationship Id="rId5" Type="http://schemas.openxmlformats.org/officeDocument/2006/relationships/tags" Target="../tags/tag68.xml"/><Relationship Id="rId15" Type="http://schemas.microsoft.com/office/2007/relationships/hdphoto" Target="../media/hdphoto1.wdp"/><Relationship Id="rId10" Type="http://schemas.openxmlformats.org/officeDocument/2006/relationships/image" Target="../media/image12.png"/><Relationship Id="rId4" Type="http://schemas.openxmlformats.org/officeDocument/2006/relationships/tags" Target="../tags/tag67.xml"/><Relationship Id="rId9" Type="http://schemas.openxmlformats.org/officeDocument/2006/relationships/image" Target="../media/image44.jpe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3"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grpSp>
        <p:nvGrpSpPr>
          <p:cNvPr id="20" name="Agrupar 19"/>
          <p:cNvGrpSpPr/>
          <p:nvPr/>
        </p:nvGrpSpPr>
        <p:grpSpPr>
          <a:xfrm>
            <a:off x="0" y="0"/>
            <a:ext cx="9179859" cy="6884894"/>
            <a:chOff x="0" y="0"/>
            <a:chExt cx="9179859" cy="6884894"/>
          </a:xfrm>
        </p:grpSpPr>
        <p:pic>
          <p:nvPicPr>
            <p:cNvPr id="3" name="shutterstock_569898367 copy 4"/>
            <p:cNvPicPr>
              <a:picLocks/>
            </p:cNvPicPr>
            <p:nvPr>
              <p:custDataLst>
                <p:tags r:id="rId10"/>
              </p:custDataLst>
            </p:nvPr>
          </p:nvPicPr>
          <p:blipFill>
            <a:blip r:embed="rId14"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sp>
          <p:nvSpPr>
            <p:cNvPr id="19" name="Retângulo 18"/>
            <p:cNvSpPr/>
            <p:nvPr/>
          </p:nvSpPr>
          <p:spPr>
            <a:xfrm>
              <a:off x="4058433" y="4396636"/>
              <a:ext cx="1628383" cy="1064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4" name="Layer 4"/>
          <p:cNvPicPr>
            <a:picLocks/>
          </p:cNvPicPr>
          <p:nvPr>
            <p:custDataLst>
              <p:tags r:id="rId2"/>
            </p:custDataLst>
          </p:nvPr>
        </p:nvPicPr>
        <p:blipFill>
          <a:blip r:embed="rId15" cstate="email">
            <a:extLst>
              <a:ext uri="{28A0092B-C50C-407E-A947-70E740481C1C}">
                <a14:useLocalDpi xmlns:a14="http://schemas.microsoft.com/office/drawing/2010/main"/>
              </a:ext>
            </a:extLst>
          </a:blip>
          <a:stretch>
            <a:fillRect/>
          </a:stretch>
        </p:blipFill>
        <p:spPr>
          <a:xfrm>
            <a:off x="5719482" y="152400"/>
            <a:ext cx="2698376" cy="2456329"/>
          </a:xfrm>
          <a:prstGeom prst="rect">
            <a:avLst/>
          </a:prstGeom>
        </p:spPr>
      </p:pic>
      <p:pic>
        <p:nvPicPr>
          <p:cNvPr id="17" name="Layer 5"/>
          <p:cNvPicPr>
            <a:picLocks/>
          </p:cNvPicPr>
          <p:nvPr>
            <p:custDataLst>
              <p:tags r:id="rId3"/>
            </p:custDataLst>
          </p:nvPr>
        </p:nvPicPr>
        <p:blipFill>
          <a:blip r:embed="rId16" cstate="email">
            <a:extLst>
              <a:ext uri="{28A0092B-C50C-407E-A947-70E740481C1C}">
                <a14:useLocalDpi xmlns:a14="http://schemas.microsoft.com/office/drawing/2010/main"/>
              </a:ext>
            </a:extLst>
          </a:blip>
          <a:stretch>
            <a:fillRect/>
          </a:stretch>
        </p:blipFill>
        <p:spPr>
          <a:xfrm>
            <a:off x="3487995" y="39651"/>
            <a:ext cx="5701553" cy="6866965"/>
          </a:xfrm>
          <a:prstGeom prst="rect">
            <a:avLst/>
          </a:prstGeom>
        </p:spPr>
      </p:pic>
      <p:pic>
        <p:nvPicPr>
          <p:cNvPr id="12" name="Layer 5 copy 2"/>
          <p:cNvPicPr>
            <a:picLocks/>
          </p:cNvPicPr>
          <p:nvPr>
            <p:custDataLst>
              <p:tags r:id="rId4"/>
            </p:custDataLst>
          </p:nvPr>
        </p:nvPicPr>
        <p:blipFill>
          <a:blip r:embed="rId17" cstate="email">
            <a:extLst>
              <a:ext uri="{28A0092B-C50C-407E-A947-70E740481C1C}">
                <a14:useLocalDpi xmlns:a14="http://schemas.microsoft.com/office/drawing/2010/main"/>
              </a:ext>
            </a:extLst>
          </a:blip>
          <a:stretch>
            <a:fillRect/>
          </a:stretch>
        </p:blipFill>
        <p:spPr>
          <a:xfrm>
            <a:off x="3485489" y="28091"/>
            <a:ext cx="5701553" cy="6866965"/>
          </a:xfrm>
          <a:prstGeom prst="rect">
            <a:avLst/>
          </a:prstGeom>
        </p:spPr>
      </p:pic>
      <p:pic>
        <p:nvPicPr>
          <p:cNvPr id="5" name="shutterstock_569898367 copy 6"/>
          <p:cNvPicPr>
            <a:picLocks/>
          </p:cNvPicPr>
          <p:nvPr>
            <p:custDataLst>
              <p:tags r:id="rId5"/>
            </p:custDataLst>
          </p:nvPr>
        </p:nvPicPr>
        <p:blipFill>
          <a:blip r:embed="rId18" cstate="email">
            <a:alphaModFix/>
            <a:extLst>
              <a:ext uri="{28A0092B-C50C-407E-A947-70E740481C1C}">
                <a14:useLocalDpi xmlns:a14="http://schemas.microsoft.com/office/drawing/2010/main"/>
              </a:ext>
            </a:extLst>
          </a:blip>
          <a:stretch>
            <a:fillRect/>
          </a:stretch>
        </p:blipFill>
        <p:spPr>
          <a:xfrm>
            <a:off x="0" y="0"/>
            <a:ext cx="5719482" cy="6104965"/>
          </a:xfrm>
          <a:prstGeom prst="rect">
            <a:avLst/>
          </a:prstGeom>
        </p:spPr>
      </p:pic>
      <p:pic>
        <p:nvPicPr>
          <p:cNvPr id="7" name="Layer 5"/>
          <p:cNvPicPr>
            <a:picLocks/>
          </p:cNvPicPr>
          <p:nvPr>
            <p:custDataLst>
              <p:tags r:id="rId6"/>
            </p:custDataLst>
          </p:nvPr>
        </p:nvPicPr>
        <p:blipFill>
          <a:blip r:embed="rId16" cstate="email">
            <a:extLst>
              <a:ext uri="{28A0092B-C50C-407E-A947-70E740481C1C}">
                <a14:useLocalDpi xmlns:a14="http://schemas.microsoft.com/office/drawing/2010/main"/>
              </a:ext>
            </a:extLst>
          </a:blip>
          <a:stretch>
            <a:fillRect/>
          </a:stretch>
        </p:blipFill>
        <p:spPr>
          <a:xfrm>
            <a:off x="3480904" y="30630"/>
            <a:ext cx="5701553" cy="6866965"/>
          </a:xfrm>
          <a:prstGeom prst="rect">
            <a:avLst/>
          </a:prstGeom>
        </p:spPr>
      </p:pic>
      <p:pic>
        <p:nvPicPr>
          <p:cNvPr id="13" name="shutterstock_569898367 copy 5"/>
          <p:cNvPicPr>
            <a:picLocks/>
          </p:cNvPicPr>
          <p:nvPr>
            <p:custDataLst>
              <p:tags r:id="rId7"/>
            </p:custDataLst>
          </p:nvPr>
        </p:nvPicPr>
        <p:blipFill>
          <a:blip r:embed="rId19" cstate="email">
            <a:extLst>
              <a:ext uri="{28A0092B-C50C-407E-A947-70E740481C1C}">
                <a14:useLocalDpi xmlns:a14="http://schemas.microsoft.com/office/drawing/2010/main"/>
              </a:ext>
            </a:extLst>
          </a:blip>
          <a:stretch>
            <a:fillRect/>
          </a:stretch>
        </p:blipFill>
        <p:spPr>
          <a:xfrm>
            <a:off x="44824" y="4572000"/>
            <a:ext cx="2545976" cy="2312894"/>
          </a:xfrm>
          <a:prstGeom prst="rect">
            <a:avLst/>
          </a:prstGeom>
        </p:spPr>
      </p:pic>
      <p:pic>
        <p:nvPicPr>
          <p:cNvPr id="14" name="Rounded Rectangle 1"/>
          <p:cNvPicPr>
            <a:picLocks/>
          </p:cNvPicPr>
          <p:nvPr>
            <p:custDataLst>
              <p:tags r:id="rId8"/>
            </p:custDataLst>
          </p:nvPr>
        </p:nvPicPr>
        <p:blipFill>
          <a:blip r:embed="rId20" cstate="email">
            <a:extLst>
              <a:ext uri="{28A0092B-C50C-407E-A947-70E740481C1C}">
                <a14:useLocalDpi xmlns:a14="http://schemas.microsoft.com/office/drawing/2010/main"/>
              </a:ext>
            </a:extLst>
          </a:blip>
          <a:stretch>
            <a:fillRect/>
          </a:stretch>
        </p:blipFill>
        <p:spPr>
          <a:xfrm>
            <a:off x="753035" y="5262282"/>
            <a:ext cx="1936376" cy="1622612"/>
          </a:xfrm>
          <a:prstGeom prst="rect">
            <a:avLst/>
          </a:prstGeom>
        </p:spPr>
      </p:pic>
      <p:pic>
        <p:nvPicPr>
          <p:cNvPr id="15" name="Rounded Rectangle 1 copy"/>
          <p:cNvPicPr>
            <a:picLocks/>
          </p:cNvPicPr>
          <p:nvPr>
            <p:custDataLst>
              <p:tags r:id="rId9"/>
            </p:custDataLst>
          </p:nvPr>
        </p:nvPicPr>
        <p:blipFill>
          <a:blip r:embed="rId21" cstate="email">
            <a:extLst>
              <a:ext uri="{28A0092B-C50C-407E-A947-70E740481C1C}">
                <a14:useLocalDpi xmlns:a14="http://schemas.microsoft.com/office/drawing/2010/main"/>
              </a:ext>
            </a:extLst>
          </a:blip>
          <a:stretch>
            <a:fillRect/>
          </a:stretch>
        </p:blipFill>
        <p:spPr>
          <a:xfrm>
            <a:off x="2393576" y="0"/>
            <a:ext cx="3021106" cy="2563906"/>
          </a:xfrm>
          <a:prstGeom prst="rect">
            <a:avLst/>
          </a:prstGeom>
        </p:spPr>
      </p:pic>
      <p:pic>
        <p:nvPicPr>
          <p:cNvPr id="18" name="Picture 17"/>
          <p:cNvPicPr>
            <a:picLocks noChangeAspect="1"/>
          </p:cNvPicPr>
          <p:nvPr/>
        </p:nvPicPr>
        <p:blipFill rotWithShape="1">
          <a:blip r:embed="rId22" cstate="email">
            <a:extLst>
              <a:ext uri="{BEBA8EAE-BF5A-486C-A8C5-ECC9F3942E4B}">
                <a14:imgProps xmlns:a14="http://schemas.microsoft.com/office/drawing/2010/main">
                  <a14:imgLayer r:embed="rId23">
                    <a14:imgEffect>
                      <a14:saturation sat="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4824" y="152401"/>
            <a:ext cx="2369969" cy="476250"/>
          </a:xfrm>
          <a:prstGeom prst="rect">
            <a:avLst/>
          </a:prstGeom>
        </p:spPr>
      </p:pic>
      <p:sp>
        <p:nvSpPr>
          <p:cNvPr id="21" name="Rectangle 20"/>
          <p:cNvSpPr/>
          <p:nvPr/>
        </p:nvSpPr>
        <p:spPr>
          <a:xfrm>
            <a:off x="414338" y="2721631"/>
            <a:ext cx="4814887" cy="1631216"/>
          </a:xfrm>
          <a:prstGeom prst="rect">
            <a:avLst/>
          </a:prstGeom>
        </p:spPr>
        <p:txBody>
          <a:bodyPr wrap="square">
            <a:spAutoFit/>
          </a:bodyPr>
          <a:lstStyle/>
          <a:p>
            <a:pPr algn="ctr"/>
            <a:r>
              <a:rPr lang="en-US" sz="3200" b="1" i="1" dirty="0">
                <a:solidFill>
                  <a:prstClr val="white"/>
                </a:solidFill>
                <a:latin typeface="Calibri Light" charset="0"/>
                <a:ea typeface="Calibri Light" charset="0"/>
                <a:cs typeface="Calibri Light" charset="0"/>
              </a:rPr>
              <a:t>Addressing Financial Wellbeing at the workplace</a:t>
            </a:r>
          </a:p>
          <a:p>
            <a:pPr algn="ctr"/>
            <a:endParaRPr lang="en-US" sz="1600" i="1" dirty="0">
              <a:solidFill>
                <a:prstClr val="white"/>
              </a:solidFill>
              <a:latin typeface="Calibri Light" charset="0"/>
              <a:ea typeface="Calibri Light" charset="0"/>
              <a:cs typeface="Calibri Light" charset="0"/>
            </a:endParaRPr>
          </a:p>
          <a:p>
            <a:pPr algn="ctr"/>
            <a:r>
              <a:rPr lang="pt-BR" sz="2000" i="1" dirty="0" err="1">
                <a:solidFill>
                  <a:prstClr val="white"/>
                </a:solidFill>
                <a:latin typeface="Calibri Light" charset="0"/>
                <a:ea typeface="Calibri Light" charset="0"/>
                <a:cs typeface="Calibri Light" charset="0"/>
              </a:rPr>
              <a:t>Délber</a:t>
            </a:r>
            <a:r>
              <a:rPr lang="pt-BR" sz="2000" i="1" dirty="0">
                <a:solidFill>
                  <a:prstClr val="white"/>
                </a:solidFill>
                <a:latin typeface="Calibri Light" charset="0"/>
                <a:ea typeface="Calibri Light" charset="0"/>
                <a:cs typeface="Calibri Light" charset="0"/>
              </a:rPr>
              <a:t> Lage, </a:t>
            </a:r>
            <a:r>
              <a:rPr lang="pt-BR" sz="2000" i="1" dirty="0" err="1">
                <a:solidFill>
                  <a:prstClr val="white"/>
                </a:solidFill>
                <a:latin typeface="Calibri Light" charset="0"/>
                <a:ea typeface="Calibri Light" charset="0"/>
                <a:cs typeface="Calibri Light" charset="0"/>
              </a:rPr>
              <a:t>SalaryFits</a:t>
            </a:r>
            <a:r>
              <a:rPr lang="pt-BR" sz="2000" i="1" dirty="0">
                <a:solidFill>
                  <a:prstClr val="white"/>
                </a:solidFill>
                <a:latin typeface="Calibri Light" charset="0"/>
                <a:ea typeface="Calibri Light" charset="0"/>
                <a:cs typeface="Calibri Light" charset="0"/>
              </a:rPr>
              <a:t> CEO</a:t>
            </a:r>
          </a:p>
        </p:txBody>
      </p:sp>
    </p:spTree>
    <p:extLst>
      <p:ext uri="{BB962C8B-B14F-4D97-AF65-F5344CB8AC3E}">
        <p14:creationId xmlns:p14="http://schemas.microsoft.com/office/powerpoint/2010/main" val="23941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6"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595683608 copy"/>
          <p:cNvPicPr>
            <a:picLocks/>
          </p:cNvPicPr>
          <p:nvPr>
            <p:custDataLst>
              <p:tags r:id="rId2"/>
            </p:custDataLst>
          </p:nvPr>
        </p:nvPicPr>
        <p:blipFill rotWithShape="1">
          <a:blip r:embed="rId17" cstate="email">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p:blipFill>
        <p:spPr>
          <a:xfrm>
            <a:off x="0" y="-8558"/>
            <a:ext cx="9179859" cy="6893043"/>
          </a:xfrm>
          <a:prstGeom prst="rect">
            <a:avLst/>
          </a:prstGeom>
        </p:spPr>
      </p:pic>
      <p:pic>
        <p:nvPicPr>
          <p:cNvPr id="4" name="Rectangle 1"/>
          <p:cNvPicPr>
            <a:picLocks/>
          </p:cNvPicPr>
          <p:nvPr>
            <p:custDataLst>
              <p:tags r:id="rId3"/>
            </p:custDataLst>
          </p:nvPr>
        </p:nvPicPr>
        <p:blipFill>
          <a:blip r:embed="rId19" cstate="email">
            <a:extLst>
              <a:ext uri="{28A0092B-C50C-407E-A947-70E740481C1C}">
                <a14:useLocalDpi xmlns:a14="http://schemas.microsoft.com/office/drawing/2010/main"/>
              </a:ext>
            </a:extLst>
          </a:blip>
          <a:stretch>
            <a:fillRect/>
          </a:stretch>
        </p:blipFill>
        <p:spPr>
          <a:xfrm>
            <a:off x="0" y="8557"/>
            <a:ext cx="9179859" cy="6884894"/>
          </a:xfrm>
          <a:prstGeom prst="rect">
            <a:avLst/>
          </a:prstGeom>
        </p:spPr>
      </p:pic>
      <p:pic>
        <p:nvPicPr>
          <p:cNvPr id="6" name="shutterstock_595683608 copy 4"/>
          <p:cNvPicPr>
            <a:picLocks/>
          </p:cNvPicPr>
          <p:nvPr>
            <p:custDataLst>
              <p:tags r:id="rId4"/>
            </p:custDataLst>
          </p:nvPr>
        </p:nvPicPr>
        <p:blipFill>
          <a:blip r:embed="rId20" cstate="email">
            <a:extLst>
              <a:ext uri="{28A0092B-C50C-407E-A947-70E740481C1C}">
                <a14:useLocalDpi xmlns:a14="http://schemas.microsoft.com/office/drawing/2010/main"/>
              </a:ext>
            </a:extLst>
          </a:blip>
          <a:stretch>
            <a:fillRect/>
          </a:stretch>
        </p:blipFill>
        <p:spPr>
          <a:xfrm>
            <a:off x="6212541" y="0"/>
            <a:ext cx="2752165" cy="2133600"/>
          </a:xfrm>
          <a:prstGeom prst="rect">
            <a:avLst/>
          </a:prstGeom>
        </p:spPr>
      </p:pic>
      <p:pic>
        <p:nvPicPr>
          <p:cNvPr id="8" name="Rounded Rectangle 1 copy"/>
          <p:cNvPicPr>
            <a:picLocks/>
          </p:cNvPicPr>
          <p:nvPr>
            <p:custDataLst>
              <p:tags r:id="rId5"/>
            </p:custDataLst>
          </p:nvPr>
        </p:nvPicPr>
        <p:blipFill>
          <a:blip r:embed="rId21" cstate="email">
            <a:extLst>
              <a:ext uri="{28A0092B-C50C-407E-A947-70E740481C1C}">
                <a14:useLocalDpi xmlns:a14="http://schemas.microsoft.com/office/drawing/2010/main"/>
              </a:ext>
            </a:extLst>
          </a:blip>
          <a:stretch>
            <a:fillRect/>
          </a:stretch>
        </p:blipFill>
        <p:spPr>
          <a:xfrm>
            <a:off x="7915835" y="0"/>
            <a:ext cx="1264024" cy="2115671"/>
          </a:xfrm>
          <a:prstGeom prst="rect">
            <a:avLst/>
          </a:prstGeom>
        </p:spPr>
      </p:pic>
      <p:pic>
        <p:nvPicPr>
          <p:cNvPr id="15" name="O Botão “Menu” Leva de volta ao" hidden="1"/>
          <p:cNvPicPr>
            <a:picLocks/>
          </p:cNvPicPr>
          <p:nvPr>
            <p:custDataLst>
              <p:tags r:id="rId6"/>
            </p:custDataLst>
          </p:nvPr>
        </p:nvPicPr>
        <p:blipFill>
          <a:blip r:embed="rId22" cstate="email">
            <a:extLst>
              <a:ext uri="{28A0092B-C50C-407E-A947-70E740481C1C}">
                <a14:useLocalDpi xmlns:a14="http://schemas.microsoft.com/office/drawing/2010/main"/>
              </a:ext>
            </a:extLst>
          </a:blip>
          <a:stretch>
            <a:fillRect/>
          </a:stretch>
        </p:blipFill>
        <p:spPr>
          <a:xfrm>
            <a:off x="2232212" y="3711388"/>
            <a:ext cx="4876800" cy="367553"/>
          </a:xfrm>
          <a:prstGeom prst="rect">
            <a:avLst/>
          </a:prstGeom>
        </p:spPr>
      </p:pic>
      <p:grpSp>
        <p:nvGrpSpPr>
          <p:cNvPr id="25" name="Grupo 24"/>
          <p:cNvGrpSpPr/>
          <p:nvPr/>
        </p:nvGrpSpPr>
        <p:grpSpPr>
          <a:xfrm>
            <a:off x="1" y="824753"/>
            <a:ext cx="4186238" cy="661147"/>
            <a:chOff x="0" y="824753"/>
            <a:chExt cx="6687671" cy="833718"/>
          </a:xfrm>
        </p:grpSpPr>
        <p:pic>
          <p:nvPicPr>
            <p:cNvPr id="7" name="Rounded Rectangle 2"/>
            <p:cNvPicPr>
              <a:picLocks/>
            </p:cNvPicPr>
            <p:nvPr>
              <p:custDataLst>
                <p:tags r:id="rId13"/>
              </p:custDataLst>
            </p:nvPr>
          </p:nvPicPr>
          <p:blipFill>
            <a:blip r:embed="rId23"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9" name="Retângulo 18"/>
            <p:cNvSpPr/>
            <p:nvPr/>
          </p:nvSpPr>
          <p:spPr>
            <a:xfrm>
              <a:off x="259814" y="966232"/>
              <a:ext cx="3050900" cy="461665"/>
            </a:xfrm>
            <a:prstGeom prst="rect">
              <a:avLst/>
            </a:prstGeom>
          </p:spPr>
          <p:txBody>
            <a:bodyPr wrap="none">
              <a:spAutoFit/>
            </a:bodyPr>
            <a:lstStyle/>
            <a:p>
              <a:r>
                <a:rPr lang="en-GB" sz="2400" dirty="0">
                  <a:solidFill>
                    <a:srgbClr val="58585B"/>
                  </a:solidFill>
                  <a:latin typeface="+mj-lt"/>
                  <a:ea typeface="Segoe UI" panose="020B0502040204020203" pitchFamily="34" charset="0"/>
                  <a:cs typeface="Segoe UI" panose="020B0502040204020203" pitchFamily="34" charset="0"/>
                </a:rPr>
                <a:t>FINANCIAL EDUCATION</a:t>
              </a:r>
            </a:p>
          </p:txBody>
        </p:sp>
      </p:grpSp>
      <p:grpSp>
        <p:nvGrpSpPr>
          <p:cNvPr id="32" name="Grupo 31"/>
          <p:cNvGrpSpPr/>
          <p:nvPr/>
        </p:nvGrpSpPr>
        <p:grpSpPr>
          <a:xfrm>
            <a:off x="2256347" y="3159491"/>
            <a:ext cx="1604682" cy="1658471"/>
            <a:chOff x="1981200" y="2411506"/>
            <a:chExt cx="1604682" cy="1658471"/>
          </a:xfrm>
        </p:grpSpPr>
        <p:pic>
          <p:nvPicPr>
            <p:cNvPr id="9" name="Group 1 copy"/>
            <p:cNvPicPr>
              <a:picLocks/>
            </p:cNvPicPr>
            <p:nvPr>
              <p:custDataLst>
                <p:tags r:id="rId12"/>
              </p:custDataLst>
            </p:nvPr>
          </p:nvPicPr>
          <p:blipFill>
            <a:blip r:embed="rId24" cstate="email">
              <a:extLst>
                <a:ext uri="{28A0092B-C50C-407E-A947-70E740481C1C}">
                  <a14:useLocalDpi xmlns:a14="http://schemas.microsoft.com/office/drawing/2010/main"/>
                </a:ext>
              </a:extLst>
            </a:blip>
            <a:stretch>
              <a:fillRect/>
            </a:stretch>
          </p:blipFill>
          <p:spPr>
            <a:xfrm>
              <a:off x="1981200" y="2411506"/>
              <a:ext cx="1604682" cy="1658471"/>
            </a:xfrm>
            <a:prstGeom prst="rect">
              <a:avLst/>
            </a:prstGeom>
          </p:spPr>
        </p:pic>
        <p:sp>
          <p:nvSpPr>
            <p:cNvPr id="20" name="Retângulo 19"/>
            <p:cNvSpPr/>
            <p:nvPr/>
          </p:nvSpPr>
          <p:spPr>
            <a:xfrm>
              <a:off x="2274607" y="3058815"/>
              <a:ext cx="1010277" cy="292388"/>
            </a:xfrm>
            <a:prstGeom prst="rect">
              <a:avLst/>
            </a:prstGeom>
          </p:spPr>
          <p:txBody>
            <a:bodyPr wrap="none">
              <a:spAutoFit/>
            </a:bodyPr>
            <a:lstStyle/>
            <a:p>
              <a:pPr algn="ctr"/>
              <a:r>
                <a:rPr lang="en-US" sz="1300" b="1">
                  <a:solidFill>
                    <a:srgbClr val="58585B"/>
                  </a:solidFill>
                  <a:latin typeface="Segoe UI" panose="020B0502040204020203" pitchFamily="34" charset="0"/>
                  <a:ea typeface="Segoe UI" panose="020B0502040204020203" pitchFamily="34" charset="0"/>
                  <a:cs typeface="Segoe UI" panose="020B0502040204020203" pitchFamily="34" charset="0"/>
                </a:rPr>
                <a:t>Goal Setting</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3" name="Grupo 32"/>
          <p:cNvGrpSpPr/>
          <p:nvPr/>
        </p:nvGrpSpPr>
        <p:grpSpPr>
          <a:xfrm>
            <a:off x="5315035" y="3123759"/>
            <a:ext cx="1604682" cy="1658471"/>
            <a:chOff x="3944470" y="2411506"/>
            <a:chExt cx="1604682" cy="1658471"/>
          </a:xfrm>
        </p:grpSpPr>
        <p:pic>
          <p:nvPicPr>
            <p:cNvPr id="10" name="Group 1 copy 2"/>
            <p:cNvPicPr>
              <a:picLocks/>
            </p:cNvPicPr>
            <p:nvPr>
              <p:custDataLst>
                <p:tags r:id="rId11"/>
              </p:custDataLst>
            </p:nvPr>
          </p:nvPicPr>
          <p:blipFill>
            <a:blip r:embed="rId24" cstate="email">
              <a:extLst>
                <a:ext uri="{28A0092B-C50C-407E-A947-70E740481C1C}">
                  <a14:useLocalDpi xmlns:a14="http://schemas.microsoft.com/office/drawing/2010/main"/>
                </a:ext>
              </a:extLst>
            </a:blip>
            <a:stretch>
              <a:fillRect/>
            </a:stretch>
          </p:blipFill>
          <p:spPr>
            <a:xfrm>
              <a:off x="3944470" y="2411506"/>
              <a:ext cx="1604682" cy="1658471"/>
            </a:xfrm>
            <a:prstGeom prst="rect">
              <a:avLst/>
            </a:prstGeom>
          </p:spPr>
        </p:pic>
        <p:sp>
          <p:nvSpPr>
            <p:cNvPr id="21" name="Retângulo 20"/>
            <p:cNvSpPr/>
            <p:nvPr/>
          </p:nvSpPr>
          <p:spPr>
            <a:xfrm>
              <a:off x="4177492" y="2868448"/>
              <a:ext cx="1117742"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Credit</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Consolidation</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guidance</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 name="Grupo 33"/>
          <p:cNvGrpSpPr/>
          <p:nvPr/>
        </p:nvGrpSpPr>
        <p:grpSpPr>
          <a:xfrm>
            <a:off x="747521" y="4385504"/>
            <a:ext cx="1604682" cy="1658471"/>
            <a:chOff x="950259" y="4267200"/>
            <a:chExt cx="1604682" cy="1658471"/>
          </a:xfrm>
        </p:grpSpPr>
        <p:pic>
          <p:nvPicPr>
            <p:cNvPr id="11" name="Group 1 copy 3"/>
            <p:cNvPicPr>
              <a:picLocks/>
            </p:cNvPicPr>
            <p:nvPr>
              <p:custDataLst>
                <p:tags r:id="rId10"/>
              </p:custDataLst>
            </p:nvPr>
          </p:nvPicPr>
          <p:blipFill>
            <a:blip r:embed="rId24" cstate="email">
              <a:extLst>
                <a:ext uri="{28A0092B-C50C-407E-A947-70E740481C1C}">
                  <a14:useLocalDpi xmlns:a14="http://schemas.microsoft.com/office/drawing/2010/main"/>
                </a:ext>
              </a:extLst>
            </a:blip>
            <a:stretch>
              <a:fillRect/>
            </a:stretch>
          </p:blipFill>
          <p:spPr>
            <a:xfrm>
              <a:off x="950259" y="4267200"/>
              <a:ext cx="1604682" cy="1658471"/>
            </a:xfrm>
            <a:prstGeom prst="rect">
              <a:avLst/>
            </a:prstGeom>
          </p:spPr>
        </p:pic>
        <p:sp>
          <p:nvSpPr>
            <p:cNvPr id="22" name="Retângulo 21"/>
            <p:cNvSpPr/>
            <p:nvPr/>
          </p:nvSpPr>
          <p:spPr>
            <a:xfrm>
              <a:off x="1320249" y="4689263"/>
              <a:ext cx="822662"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Improve</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Financial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Habits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Grupo 34"/>
          <p:cNvGrpSpPr/>
          <p:nvPr/>
        </p:nvGrpSpPr>
        <p:grpSpPr>
          <a:xfrm>
            <a:off x="3785691" y="4365812"/>
            <a:ext cx="1604682" cy="1658471"/>
            <a:chOff x="2976282" y="4267200"/>
            <a:chExt cx="1604682" cy="1658471"/>
          </a:xfrm>
        </p:grpSpPr>
        <p:pic>
          <p:nvPicPr>
            <p:cNvPr id="12" name="Group 1 copy 4"/>
            <p:cNvPicPr>
              <a:picLocks/>
            </p:cNvPicPr>
            <p:nvPr>
              <p:custDataLst>
                <p:tags r:id="rId9"/>
              </p:custDataLst>
            </p:nvPr>
          </p:nvPicPr>
          <p:blipFill>
            <a:blip r:embed="rId24" cstate="email">
              <a:extLst>
                <a:ext uri="{28A0092B-C50C-407E-A947-70E740481C1C}">
                  <a14:useLocalDpi xmlns:a14="http://schemas.microsoft.com/office/drawing/2010/main"/>
                </a:ext>
              </a:extLst>
            </a:blip>
            <a:stretch>
              <a:fillRect/>
            </a:stretch>
          </p:blipFill>
          <p:spPr>
            <a:xfrm>
              <a:off x="2976282" y="4267200"/>
              <a:ext cx="1604682" cy="1658471"/>
            </a:xfrm>
            <a:prstGeom prst="rect">
              <a:avLst/>
            </a:prstGeom>
          </p:spPr>
        </p:pic>
        <p:sp>
          <p:nvSpPr>
            <p:cNvPr id="23" name="Retângulo 22"/>
            <p:cNvSpPr/>
            <p:nvPr/>
          </p:nvSpPr>
          <p:spPr>
            <a:xfrm>
              <a:off x="3121614" y="4750186"/>
              <a:ext cx="1248160" cy="692497"/>
            </a:xfrm>
            <a:prstGeom prst="rect">
              <a:avLst/>
            </a:prstGeom>
          </p:spPr>
          <p:txBody>
            <a:bodyPr wrap="square">
              <a:spAutoFit/>
            </a:bodyPr>
            <a:lstStyle/>
            <a:p>
              <a:pPr algn="ctr"/>
              <a:r>
                <a:rPr lang="en-US" sz="1300" b="1">
                  <a:solidFill>
                    <a:srgbClr val="58585B"/>
                  </a:solidFill>
                  <a:latin typeface="Segoe UI" panose="020B0502040204020203" pitchFamily="34" charset="0"/>
                  <a:ea typeface="Segoe UI" panose="020B0502040204020203" pitchFamily="34" charset="0"/>
                  <a:cs typeface="Segoe UI" panose="020B0502040204020203" pitchFamily="34" charset="0"/>
                </a:rPr>
                <a:t>Psychological/ Behavioral </a:t>
              </a: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Finance</a:t>
              </a:r>
            </a:p>
          </p:txBody>
        </p:sp>
      </p:grpSp>
      <p:grpSp>
        <p:nvGrpSpPr>
          <p:cNvPr id="36" name="Grupo 35"/>
          <p:cNvGrpSpPr/>
          <p:nvPr/>
        </p:nvGrpSpPr>
        <p:grpSpPr>
          <a:xfrm>
            <a:off x="6786282" y="4377554"/>
            <a:ext cx="1604682" cy="1658471"/>
            <a:chOff x="4993341" y="4267200"/>
            <a:chExt cx="1604682" cy="1658471"/>
          </a:xfrm>
        </p:grpSpPr>
        <p:pic>
          <p:nvPicPr>
            <p:cNvPr id="13" name="Group 1 copy 5"/>
            <p:cNvPicPr>
              <a:picLocks/>
            </p:cNvPicPr>
            <p:nvPr>
              <p:custDataLst>
                <p:tags r:id="rId8"/>
              </p:custDataLst>
            </p:nvPr>
          </p:nvPicPr>
          <p:blipFill>
            <a:blip r:embed="rId24" cstate="email">
              <a:extLst>
                <a:ext uri="{28A0092B-C50C-407E-A947-70E740481C1C}">
                  <a14:useLocalDpi xmlns:a14="http://schemas.microsoft.com/office/drawing/2010/main"/>
                </a:ext>
              </a:extLst>
            </a:blip>
            <a:stretch>
              <a:fillRect/>
            </a:stretch>
          </p:blipFill>
          <p:spPr>
            <a:xfrm>
              <a:off x="4993341" y="4267200"/>
              <a:ext cx="1604682" cy="1658471"/>
            </a:xfrm>
            <a:prstGeom prst="rect">
              <a:avLst/>
            </a:prstGeom>
          </p:spPr>
        </p:pic>
        <p:sp>
          <p:nvSpPr>
            <p:cNvPr id="24" name="Retângulo 23"/>
            <p:cNvSpPr/>
            <p:nvPr/>
          </p:nvSpPr>
          <p:spPr>
            <a:xfrm>
              <a:off x="5378854" y="4838943"/>
              <a:ext cx="784189" cy="492443"/>
            </a:xfrm>
            <a:prstGeom prst="rect">
              <a:avLst/>
            </a:prstGeom>
          </p:spPr>
          <p:txBody>
            <a:bodyPr wrap="none" anchor="ctr">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Financial</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Planning</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5" name="TextBox 4"/>
          <p:cNvSpPr txBox="1"/>
          <p:nvPr/>
        </p:nvSpPr>
        <p:spPr>
          <a:xfrm>
            <a:off x="12035118" y="1277471"/>
            <a:ext cx="184731" cy="369332"/>
          </a:xfrm>
          <a:prstGeom prst="rect">
            <a:avLst/>
          </a:prstGeom>
          <a:noFill/>
        </p:spPr>
        <p:txBody>
          <a:bodyPr wrap="none" rtlCol="0">
            <a:spAutoFit/>
          </a:bodyPr>
          <a:lstStyle/>
          <a:p>
            <a:endParaRPr lang="en-US"/>
          </a:p>
        </p:txBody>
      </p:sp>
      <p:sp>
        <p:nvSpPr>
          <p:cNvPr id="14" name="Rectangle 13"/>
          <p:cNvSpPr/>
          <p:nvPr/>
        </p:nvSpPr>
        <p:spPr>
          <a:xfrm>
            <a:off x="268380" y="1773936"/>
            <a:ext cx="7121214" cy="830997"/>
          </a:xfrm>
          <a:prstGeom prst="rect">
            <a:avLst/>
          </a:prstGeom>
        </p:spPr>
        <p:txBody>
          <a:bodyPr wrap="square">
            <a:spAutoFit/>
          </a:bodyPr>
          <a:lstStyle/>
          <a:p>
            <a:r>
              <a:rPr lang="en-US" sz="1600" dirty="0">
                <a:solidFill>
                  <a:schemeClr val="bg1">
                    <a:lumMod val="50000"/>
                  </a:schemeClr>
                </a:solidFill>
                <a:latin typeface="Calibri Light" charset="0"/>
                <a:ea typeface="Calibri Light" charset="0"/>
                <a:cs typeface="Calibri Light" charset="0"/>
              </a:rPr>
              <a:t>We believe that employers should offer more than access to fair financial products. By working closely with our partners and clients, we are keen on enhancing the understanding of their employees financial needs. </a:t>
            </a:r>
          </a:p>
        </p:txBody>
      </p:sp>
      <p:pic>
        <p:nvPicPr>
          <p:cNvPr id="30" name="Picture 29"/>
          <p:cNvPicPr>
            <a:picLocks noChangeAspect="1"/>
          </p:cNvPicPr>
          <p:nvPr/>
        </p:nvPicPr>
        <p:blipFill rotWithShape="1">
          <a:blip r:embed="rId25" cstate="email">
            <a:extLst>
              <a:ext uri="{BEBA8EAE-BF5A-486C-A8C5-ECC9F3942E4B}">
                <a14:imgProps xmlns:a14="http://schemas.microsoft.com/office/drawing/2010/main">
                  <a14:imgLayer r:embed="rId2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pic>
        <p:nvPicPr>
          <p:cNvPr id="31" name="Vector Smart Object copy"/>
          <p:cNvPicPr>
            <a:picLocks/>
          </p:cNvPicPr>
          <p:nvPr>
            <p:custDataLst>
              <p:tags r:id="rId7"/>
            </p:custDataLst>
          </p:nvPr>
        </p:nvPicPr>
        <p:blipFill>
          <a:blip r:embed="rId27" cstate="email">
            <a:alphaModFix amt="20000"/>
            <a:extLst>
              <a:ext uri="{28A0092B-C50C-407E-A947-70E740481C1C}">
                <a14:useLocalDpi xmlns:a14="http://schemas.microsoft.com/office/drawing/2010/main"/>
              </a:ext>
            </a:extLst>
          </a:blip>
          <a:stretch>
            <a:fillRect/>
          </a:stretch>
        </p:blipFill>
        <p:spPr>
          <a:xfrm rot="5400000">
            <a:off x="7648389" y="2466953"/>
            <a:ext cx="1415290" cy="1647651"/>
          </a:xfrm>
          <a:prstGeom prst="rect">
            <a:avLst/>
          </a:prstGeom>
        </p:spPr>
      </p:pic>
    </p:spTree>
    <p:extLst>
      <p:ext uri="{BB962C8B-B14F-4D97-AF65-F5344CB8AC3E}">
        <p14:creationId xmlns:p14="http://schemas.microsoft.com/office/powerpoint/2010/main" val="91606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0"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595683608 copy"/>
          <p:cNvPicPr>
            <a:picLocks/>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4" name="Rectangle 1"/>
          <p:cNvPicPr>
            <a:picLocks/>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6" name="shutterstock_595683608 copy 4"/>
          <p:cNvPicPr>
            <a:picLocks/>
          </p:cNvPicPr>
          <p:nvPr>
            <p:custDataLst>
              <p:tags r:id="rId4"/>
            </p:custDataLst>
          </p:nvPr>
        </p:nvPicPr>
        <p:blipFill>
          <a:blip r:embed="rId13" cstate="email">
            <a:extLst>
              <a:ext uri="{28A0092B-C50C-407E-A947-70E740481C1C}">
                <a14:useLocalDpi xmlns:a14="http://schemas.microsoft.com/office/drawing/2010/main"/>
              </a:ext>
            </a:extLst>
          </a:blip>
          <a:stretch>
            <a:fillRect/>
          </a:stretch>
        </p:blipFill>
        <p:spPr>
          <a:xfrm>
            <a:off x="6212541" y="0"/>
            <a:ext cx="2752165" cy="2133600"/>
          </a:xfrm>
          <a:prstGeom prst="rect">
            <a:avLst/>
          </a:prstGeom>
        </p:spPr>
      </p:pic>
      <p:pic>
        <p:nvPicPr>
          <p:cNvPr id="8" name="Rounded Rectangle 1 copy"/>
          <p:cNvPicPr>
            <a:picLocks/>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a:off x="7915835" y="0"/>
            <a:ext cx="1264024" cy="2115671"/>
          </a:xfrm>
          <a:prstGeom prst="rect">
            <a:avLst/>
          </a:prstGeom>
        </p:spPr>
      </p:pic>
      <p:pic>
        <p:nvPicPr>
          <p:cNvPr id="15" name="O Botão “Menu” Leva de volta ao" hidden="1"/>
          <p:cNvPicPr>
            <a:picLocks/>
          </p:cNvPicPr>
          <p:nvPr>
            <p:custDataLst>
              <p:tags r:id="rId6"/>
            </p:custDataLst>
          </p:nvPr>
        </p:nvPicPr>
        <p:blipFill>
          <a:blip r:embed="rId15" cstate="email">
            <a:extLst>
              <a:ext uri="{28A0092B-C50C-407E-A947-70E740481C1C}">
                <a14:useLocalDpi xmlns:a14="http://schemas.microsoft.com/office/drawing/2010/main"/>
              </a:ext>
            </a:extLst>
          </a:blip>
          <a:stretch>
            <a:fillRect/>
          </a:stretch>
        </p:blipFill>
        <p:spPr>
          <a:xfrm>
            <a:off x="2232212" y="3711388"/>
            <a:ext cx="4876800" cy="367553"/>
          </a:xfrm>
          <a:prstGeom prst="rect">
            <a:avLst/>
          </a:prstGeom>
        </p:spPr>
      </p:pic>
      <p:grpSp>
        <p:nvGrpSpPr>
          <p:cNvPr id="25" name="Grupo 24"/>
          <p:cNvGrpSpPr/>
          <p:nvPr/>
        </p:nvGrpSpPr>
        <p:grpSpPr>
          <a:xfrm>
            <a:off x="0" y="824753"/>
            <a:ext cx="6687671" cy="833718"/>
            <a:chOff x="0" y="824753"/>
            <a:chExt cx="6687671" cy="833718"/>
          </a:xfrm>
        </p:grpSpPr>
        <p:pic>
          <p:nvPicPr>
            <p:cNvPr id="7" name="Rounded Rectangle 2"/>
            <p:cNvPicPr>
              <a:picLocks/>
            </p:cNvPicPr>
            <p:nvPr>
              <p:custDataLst>
                <p:tags r:id="rId7"/>
              </p:custDataLst>
            </p:nvPr>
          </p:nvPicPr>
          <p:blipFill>
            <a:blip r:embed="rId16"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9" name="Retângulo 18"/>
            <p:cNvSpPr/>
            <p:nvPr/>
          </p:nvSpPr>
          <p:spPr>
            <a:xfrm>
              <a:off x="497541" y="902901"/>
              <a:ext cx="5792211" cy="707886"/>
            </a:xfrm>
            <a:prstGeom prst="rect">
              <a:avLst/>
            </a:prstGeom>
          </p:spPr>
          <p:txBody>
            <a:bodyPr wrap="square">
              <a:spAutoFit/>
            </a:bodyPr>
            <a:lstStyle/>
            <a:p>
              <a:r>
                <a:rPr lang="en-US" sz="2000" dirty="0">
                  <a:solidFill>
                    <a:srgbClr val="58585B"/>
                  </a:solidFill>
                  <a:latin typeface="+mj-lt"/>
                  <a:ea typeface="Segoe UI" panose="020B0502040204020203" pitchFamily="34" charset="0"/>
                  <a:cs typeface="Segoe UI" panose="020B0502040204020203" pitchFamily="34" charset="0"/>
                </a:rPr>
                <a:t>IS IT ABOUT PUSHING FINANCIAL PRODUCTS OR ENCOURAGING DEBT?</a:t>
              </a:r>
            </a:p>
          </p:txBody>
        </p:sp>
      </p:grpSp>
      <p:sp>
        <p:nvSpPr>
          <p:cNvPr id="5" name="TextBox 4"/>
          <p:cNvSpPr txBox="1"/>
          <p:nvPr/>
        </p:nvSpPr>
        <p:spPr>
          <a:xfrm>
            <a:off x="12035118" y="1277471"/>
            <a:ext cx="184731" cy="369332"/>
          </a:xfrm>
          <a:prstGeom prst="rect">
            <a:avLst/>
          </a:prstGeom>
          <a:noFill/>
        </p:spPr>
        <p:txBody>
          <a:bodyPr wrap="none" rtlCol="0">
            <a:spAutoFit/>
          </a:bodyPr>
          <a:lstStyle/>
          <a:p>
            <a:endParaRPr lang="en-US"/>
          </a:p>
        </p:txBody>
      </p:sp>
      <p:sp>
        <p:nvSpPr>
          <p:cNvPr id="14" name="Rectangle 13"/>
          <p:cNvSpPr/>
          <p:nvPr/>
        </p:nvSpPr>
        <p:spPr>
          <a:xfrm>
            <a:off x="497541" y="1728272"/>
            <a:ext cx="7879977" cy="1077218"/>
          </a:xfrm>
          <a:prstGeom prst="rect">
            <a:avLst/>
          </a:prstGeom>
        </p:spPr>
        <p:txBody>
          <a:bodyPr wrap="square">
            <a:spAutoFit/>
          </a:bodyPr>
          <a:lstStyle/>
          <a:p>
            <a:r>
              <a:rPr lang="en-US" sz="1600" dirty="0">
                <a:solidFill>
                  <a:schemeClr val="bg1">
                    <a:lumMod val="50000"/>
                  </a:schemeClr>
                </a:solidFill>
                <a:latin typeface="Calibri Light" charset="0"/>
                <a:ea typeface="Calibri Light" charset="0"/>
                <a:cs typeface="Calibri Light" charset="0"/>
              </a:rPr>
              <a:t>In the UK, over half of our existing customers turn to </a:t>
            </a:r>
            <a:r>
              <a:rPr lang="en-US" sz="1600" dirty="0" err="1">
                <a:solidFill>
                  <a:schemeClr val="bg1">
                    <a:lumMod val="50000"/>
                  </a:schemeClr>
                </a:solidFill>
                <a:latin typeface="Calibri Light" charset="0"/>
                <a:ea typeface="Calibri Light" charset="0"/>
                <a:cs typeface="Calibri Light" charset="0"/>
              </a:rPr>
              <a:t>SalaryFits</a:t>
            </a:r>
            <a:r>
              <a:rPr lang="en-US" sz="1600" dirty="0">
                <a:solidFill>
                  <a:schemeClr val="bg1">
                    <a:lumMod val="50000"/>
                  </a:schemeClr>
                </a:solidFill>
                <a:latin typeface="Calibri Light" charset="0"/>
                <a:ea typeface="Calibri Light" charset="0"/>
                <a:cs typeface="Calibri Light" charset="0"/>
              </a:rPr>
              <a:t> for debt consolidation and are benefiting from a 20% reduction in monthly debt repayments; equivalent to a 5% increase in salary. We focus on affordability meaning staff don't take on more than they can reasonably afford.</a:t>
            </a:r>
          </a:p>
        </p:txBody>
      </p:sp>
      <p:pic>
        <p:nvPicPr>
          <p:cNvPr id="30" name="Picture 29"/>
          <p:cNvPicPr>
            <a:picLocks noChangeAspect="1"/>
          </p:cNvPicPr>
          <p:nvPr/>
        </p:nvPicPr>
        <p:blipFill rotWithShape="1">
          <a:blip r:embed="rId17" cstate="email">
            <a:extLst>
              <a:ext uri="{BEBA8EAE-BF5A-486C-A8C5-ECC9F3942E4B}">
                <a14:imgProps xmlns:a14="http://schemas.microsoft.com/office/drawing/2010/main">
                  <a14:imgLayer r:embed="rId18">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39" name="Freeform 5">
            <a:extLst>
              <a:ext uri="{FF2B5EF4-FFF2-40B4-BE49-F238E27FC236}">
                <a16:creationId xmlns:a16="http://schemas.microsoft.com/office/drawing/2014/main" xmlns="" id="{D2E73AA0-85C8-2C42-BD21-6B9367D245A9}"/>
              </a:ext>
            </a:extLst>
          </p:cNvPr>
          <p:cNvSpPr>
            <a:spLocks noEditPoints="1"/>
          </p:cNvSpPr>
          <p:nvPr/>
        </p:nvSpPr>
        <p:spPr bwMode="auto">
          <a:xfrm>
            <a:off x="470280" y="4592552"/>
            <a:ext cx="550734" cy="1047865"/>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rgbClr val="F5CD34">
              <a:alpha val="67000"/>
            </a:srgbClr>
          </a:solidFill>
          <a:ln w="19050">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TextBox 39">
            <a:extLst>
              <a:ext uri="{FF2B5EF4-FFF2-40B4-BE49-F238E27FC236}">
                <a16:creationId xmlns:a16="http://schemas.microsoft.com/office/drawing/2014/main" xmlns="" id="{39FCA13B-6FAC-6B48-B492-A693D169CAAF}"/>
              </a:ext>
            </a:extLst>
          </p:cNvPr>
          <p:cNvSpPr txBox="1"/>
          <p:nvPr/>
        </p:nvSpPr>
        <p:spPr>
          <a:xfrm>
            <a:off x="2957159" y="4301444"/>
            <a:ext cx="1706002" cy="338554"/>
          </a:xfrm>
          <a:prstGeom prst="rect">
            <a:avLst/>
          </a:prstGeom>
          <a:solidFill>
            <a:srgbClr val="F5CD34"/>
          </a:solidFill>
        </p:spPr>
        <p:txBody>
          <a:bodyPr wrap="square" lIns="91440" tIns="45720" rIns="91440" bIns="45720" rtlCol="0" anchor="b" anchorCtr="0">
            <a:spAutoFit/>
          </a:bodyPr>
          <a:lstStyle/>
          <a:p>
            <a:r>
              <a:rPr lang="en-US" sz="1600" dirty="0">
                <a:solidFill>
                  <a:schemeClr val="bg1"/>
                </a:solidFill>
              </a:rPr>
              <a:t>Payroll Loan</a:t>
            </a:r>
          </a:p>
        </p:txBody>
      </p:sp>
      <p:sp>
        <p:nvSpPr>
          <p:cNvPr id="41" name="TextBox 40">
            <a:extLst>
              <a:ext uri="{FF2B5EF4-FFF2-40B4-BE49-F238E27FC236}">
                <a16:creationId xmlns:a16="http://schemas.microsoft.com/office/drawing/2014/main" xmlns="" id="{88299278-D112-4545-BFBE-8A2D21F1BFF5}"/>
              </a:ext>
            </a:extLst>
          </p:cNvPr>
          <p:cNvSpPr txBox="1"/>
          <p:nvPr/>
        </p:nvSpPr>
        <p:spPr>
          <a:xfrm>
            <a:off x="2958496" y="4639997"/>
            <a:ext cx="1706002" cy="1360522"/>
          </a:xfrm>
          <a:prstGeom prst="rect">
            <a:avLst/>
          </a:prstGeom>
          <a:solidFill>
            <a:schemeClr val="accent4">
              <a:lumMod val="60000"/>
              <a:lumOff val="40000"/>
              <a:alpha val="20000"/>
            </a:schemeClr>
          </a:solidFill>
        </p:spPr>
        <p:txBody>
          <a:bodyPr wrap="square" lIns="91440" tIns="45720" rIns="91440" bIns="45720" rtlCol="0">
            <a:noAutofit/>
          </a:bodyPr>
          <a:lstStyle/>
          <a:p>
            <a:r>
              <a:rPr lang="en-US" sz="1400" dirty="0">
                <a:solidFill>
                  <a:schemeClr val="bg2">
                    <a:lumMod val="25000"/>
                  </a:schemeClr>
                </a:solidFill>
                <a:latin typeface="Calibri" charset="0"/>
                <a:ea typeface="Calibri" charset="0"/>
                <a:cs typeface="Calibri" charset="0"/>
              </a:rPr>
              <a:t>APR:</a:t>
            </a:r>
          </a:p>
          <a:p>
            <a:r>
              <a:rPr lang="en-US" sz="1400" b="1" dirty="0">
                <a:solidFill>
                  <a:schemeClr val="bg2">
                    <a:lumMod val="25000"/>
                  </a:schemeClr>
                </a:solidFill>
                <a:latin typeface="Calibri" charset="0"/>
                <a:ea typeface="Calibri" charset="0"/>
                <a:cs typeface="Calibri" charset="0"/>
              </a:rPr>
              <a:t>7.9% year</a:t>
            </a: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400" dirty="0">
                <a:solidFill>
                  <a:schemeClr val="bg2">
                    <a:lumMod val="25000"/>
                  </a:schemeClr>
                </a:solidFill>
                <a:latin typeface="Calibri" charset="0"/>
                <a:ea typeface="Calibri" charset="0"/>
                <a:cs typeface="Calibri" charset="0"/>
              </a:rPr>
              <a:t>mount payable:</a:t>
            </a:r>
          </a:p>
          <a:p>
            <a:r>
              <a:rPr lang="en-US" sz="1600" b="1" dirty="0">
                <a:solidFill>
                  <a:schemeClr val="bg2">
                    <a:lumMod val="25000"/>
                  </a:schemeClr>
                </a:solidFill>
                <a:latin typeface="Calibri" charset="0"/>
                <a:ea typeface="Calibri" charset="0"/>
                <a:cs typeface="Calibri" charset="0"/>
              </a:rPr>
              <a:t>$5947</a:t>
            </a: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endParaRPr lang="en-US" sz="1400" dirty="0">
              <a:solidFill>
                <a:schemeClr val="bg2">
                  <a:lumMod val="25000"/>
                </a:schemeClr>
              </a:solidFill>
              <a:latin typeface="Calibri" charset="0"/>
              <a:ea typeface="Calibri" charset="0"/>
              <a:cs typeface="Calibri" charset="0"/>
            </a:endParaRPr>
          </a:p>
        </p:txBody>
      </p:sp>
      <p:sp>
        <p:nvSpPr>
          <p:cNvPr id="42" name="TextBox 41">
            <a:extLst>
              <a:ext uri="{FF2B5EF4-FFF2-40B4-BE49-F238E27FC236}">
                <a16:creationId xmlns:a16="http://schemas.microsoft.com/office/drawing/2014/main" xmlns="" id="{E62D19E9-C3DB-2643-A324-0086979E6EC4}"/>
              </a:ext>
            </a:extLst>
          </p:cNvPr>
          <p:cNvSpPr txBox="1"/>
          <p:nvPr/>
        </p:nvSpPr>
        <p:spPr>
          <a:xfrm>
            <a:off x="4929250" y="4274290"/>
            <a:ext cx="1706002" cy="368686"/>
          </a:xfrm>
          <a:prstGeom prst="rect">
            <a:avLst/>
          </a:prstGeom>
          <a:solidFill>
            <a:schemeClr val="bg2">
              <a:lumMod val="50000"/>
            </a:schemeClr>
          </a:solidFill>
        </p:spPr>
        <p:txBody>
          <a:bodyPr wrap="square" lIns="91440" tIns="45720" rIns="91440" bIns="45720" rtlCol="0" anchor="ctr" anchorCtr="0">
            <a:spAutoFit/>
          </a:bodyPr>
          <a:lstStyle/>
          <a:p>
            <a:r>
              <a:rPr lang="en-US" sz="1200" dirty="0">
                <a:solidFill>
                  <a:schemeClr val="bg1"/>
                </a:solidFill>
              </a:rPr>
              <a:t>Credit Card/Overdraft</a:t>
            </a:r>
          </a:p>
        </p:txBody>
      </p:sp>
      <p:sp>
        <p:nvSpPr>
          <p:cNvPr id="43" name="TextBox 42">
            <a:extLst>
              <a:ext uri="{FF2B5EF4-FFF2-40B4-BE49-F238E27FC236}">
                <a16:creationId xmlns:a16="http://schemas.microsoft.com/office/drawing/2014/main" xmlns="" id="{2D8A3B8D-CAE5-6C4C-A0A3-316CDF3C62D4}"/>
              </a:ext>
            </a:extLst>
          </p:cNvPr>
          <p:cNvSpPr txBox="1"/>
          <p:nvPr/>
        </p:nvSpPr>
        <p:spPr>
          <a:xfrm>
            <a:off x="4930588" y="4639997"/>
            <a:ext cx="1706002" cy="1360522"/>
          </a:xfrm>
          <a:prstGeom prst="rect">
            <a:avLst/>
          </a:prstGeom>
          <a:solidFill>
            <a:schemeClr val="bg2">
              <a:lumMod val="50000"/>
              <a:alpha val="20000"/>
            </a:schemeClr>
          </a:solidFill>
        </p:spPr>
        <p:txBody>
          <a:bodyPr wrap="square" lIns="91440" tIns="45720" rIns="91440" bIns="45720" rtlCol="0">
            <a:noAutofit/>
          </a:bodyPr>
          <a:lstStyle/>
          <a:p>
            <a:r>
              <a:rPr lang="en-US" sz="1400" dirty="0">
                <a:solidFill>
                  <a:schemeClr val="bg2">
                    <a:lumMod val="25000"/>
                  </a:schemeClr>
                </a:solidFill>
                <a:latin typeface="Calibri" charset="0"/>
                <a:ea typeface="Calibri" charset="0"/>
                <a:cs typeface="Calibri" charset="0"/>
              </a:rPr>
              <a:t>APR:</a:t>
            </a:r>
          </a:p>
          <a:p>
            <a:r>
              <a:rPr lang="en-US" sz="1400" b="1" dirty="0">
                <a:solidFill>
                  <a:schemeClr val="bg2">
                    <a:lumMod val="25000"/>
                  </a:schemeClr>
                </a:solidFill>
                <a:latin typeface="Calibri" charset="0"/>
                <a:ea typeface="Calibri" charset="0"/>
                <a:cs typeface="Calibri" charset="0"/>
              </a:rPr>
              <a:t>18% year</a:t>
            </a: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600" dirty="0">
                <a:solidFill>
                  <a:schemeClr val="bg2">
                    <a:lumMod val="25000"/>
                  </a:schemeClr>
                </a:solidFill>
                <a:latin typeface="Calibri" charset="0"/>
                <a:ea typeface="Calibri" charset="0"/>
                <a:cs typeface="Calibri" charset="0"/>
              </a:rPr>
              <a:t>Amount payable:</a:t>
            </a:r>
          </a:p>
          <a:p>
            <a:r>
              <a:rPr lang="en-US" sz="1600" b="1" dirty="0">
                <a:solidFill>
                  <a:schemeClr val="bg2">
                    <a:lumMod val="25000"/>
                  </a:schemeClr>
                </a:solidFill>
                <a:latin typeface="Calibri" charset="0"/>
                <a:ea typeface="Calibri" charset="0"/>
                <a:cs typeface="Calibri" charset="0"/>
              </a:rPr>
              <a:t>£7466</a:t>
            </a:r>
            <a:r>
              <a:rPr lang="en-US" sz="1600" b="1" dirty="0">
                <a:solidFill>
                  <a:srgbClr val="7030A0"/>
                </a:solidFill>
                <a:latin typeface="Calibri" charset="0"/>
                <a:ea typeface="Calibri" charset="0"/>
                <a:cs typeface="Calibri" charset="0"/>
              </a:rPr>
              <a:t/>
            </a:r>
            <a:br>
              <a:rPr lang="en-US" sz="1600" b="1" dirty="0">
                <a:solidFill>
                  <a:srgbClr val="7030A0"/>
                </a:solidFill>
                <a:latin typeface="Calibri" charset="0"/>
                <a:ea typeface="Calibri" charset="0"/>
                <a:cs typeface="Calibri" charset="0"/>
              </a:rPr>
            </a:br>
            <a:endParaRPr lang="en-US" sz="1400" dirty="0">
              <a:solidFill>
                <a:srgbClr val="7030A0"/>
              </a:solidFill>
              <a:latin typeface="Calibri" charset="0"/>
              <a:ea typeface="Calibri" charset="0"/>
              <a:cs typeface="Calibri" charset="0"/>
            </a:endParaRPr>
          </a:p>
          <a:p>
            <a:endParaRPr lang="hr-HR" sz="1400" dirty="0">
              <a:solidFill>
                <a:schemeClr val="bg2">
                  <a:lumMod val="25000"/>
                </a:schemeClr>
              </a:solidFill>
              <a:latin typeface="Calibri" charset="0"/>
              <a:ea typeface="Calibri" charset="0"/>
              <a:cs typeface="Calibri" charset="0"/>
            </a:endParaRPr>
          </a:p>
          <a:p>
            <a:endParaRPr lang="en-US" sz="1400" dirty="0">
              <a:solidFill>
                <a:schemeClr val="bg2">
                  <a:lumMod val="25000"/>
                </a:schemeClr>
              </a:solidFill>
              <a:latin typeface="Calibri" charset="0"/>
              <a:ea typeface="Calibri" charset="0"/>
              <a:cs typeface="Calibri" charset="0"/>
            </a:endParaRPr>
          </a:p>
        </p:txBody>
      </p:sp>
      <p:sp>
        <p:nvSpPr>
          <p:cNvPr id="44" name="Freeform 5">
            <a:extLst>
              <a:ext uri="{FF2B5EF4-FFF2-40B4-BE49-F238E27FC236}">
                <a16:creationId xmlns:a16="http://schemas.microsoft.com/office/drawing/2014/main" xmlns="" id="{7747029A-F450-EC42-B6E9-DD24A0905227}"/>
              </a:ext>
            </a:extLst>
          </p:cNvPr>
          <p:cNvSpPr>
            <a:spLocks noEditPoints="1"/>
          </p:cNvSpPr>
          <p:nvPr/>
        </p:nvSpPr>
        <p:spPr bwMode="auto">
          <a:xfrm>
            <a:off x="4498836" y="4236124"/>
            <a:ext cx="251732" cy="501724"/>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solidFill>
            <a:schemeClr val="accent4">
              <a:lumMod val="60000"/>
              <a:lumOff val="40000"/>
              <a:alpha val="67000"/>
            </a:schemeClr>
          </a:solidFill>
          <a:ln w="19050">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45" name="Freeform 5">
            <a:extLst>
              <a:ext uri="{FF2B5EF4-FFF2-40B4-BE49-F238E27FC236}">
                <a16:creationId xmlns:a16="http://schemas.microsoft.com/office/drawing/2014/main" xmlns="" id="{DFF837E2-3041-D44A-9D4A-770583E7BB63}"/>
              </a:ext>
            </a:extLst>
          </p:cNvPr>
          <p:cNvSpPr>
            <a:spLocks noEditPoints="1"/>
          </p:cNvSpPr>
          <p:nvPr/>
        </p:nvSpPr>
        <p:spPr bwMode="auto">
          <a:xfrm>
            <a:off x="6472250" y="4213481"/>
            <a:ext cx="277303" cy="501725"/>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ln w="19050">
            <a:solidFill>
              <a:schemeClr val="bg2">
                <a:lumMod val="50000"/>
              </a:schemeClr>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Rectangle 45">
            <a:extLst>
              <a:ext uri="{FF2B5EF4-FFF2-40B4-BE49-F238E27FC236}">
                <a16:creationId xmlns:a16="http://schemas.microsoft.com/office/drawing/2014/main" xmlns="" id="{2C2D431E-9E6A-384A-9B74-5AC8CAADC569}"/>
              </a:ext>
            </a:extLst>
          </p:cNvPr>
          <p:cNvSpPr/>
          <p:nvPr/>
        </p:nvSpPr>
        <p:spPr>
          <a:xfrm>
            <a:off x="1072168" y="4500191"/>
            <a:ext cx="1400798" cy="646331"/>
          </a:xfrm>
          <a:prstGeom prst="rect">
            <a:avLst/>
          </a:prstGeom>
        </p:spPr>
        <p:txBody>
          <a:bodyPr wrap="square">
            <a:spAutoFit/>
          </a:bodyPr>
          <a:lstStyle/>
          <a:p>
            <a:r>
              <a:rPr lang="en-US" sz="1200" dirty="0">
                <a:solidFill>
                  <a:schemeClr val="bg2">
                    <a:lumMod val="25000"/>
                  </a:schemeClr>
                </a:solidFill>
                <a:latin typeface="Calibri" charset="0"/>
                <a:ea typeface="Calibri" charset="0"/>
                <a:cs typeface="Calibri" charset="0"/>
              </a:rPr>
              <a:t>Average British has a  £4,900 loan to pay back in 5 years.</a:t>
            </a:r>
            <a:endParaRPr lang="en-US" sz="1200" b="1" dirty="0">
              <a:solidFill>
                <a:schemeClr val="bg2">
                  <a:lumMod val="25000"/>
                </a:schemeClr>
              </a:solidFill>
              <a:latin typeface="Calibri" charset="0"/>
              <a:ea typeface="Calibri" charset="0"/>
              <a:cs typeface="Calibri" charset="0"/>
            </a:endParaRPr>
          </a:p>
        </p:txBody>
      </p:sp>
      <p:sp>
        <p:nvSpPr>
          <p:cNvPr id="47" name="TextBox 46">
            <a:extLst>
              <a:ext uri="{FF2B5EF4-FFF2-40B4-BE49-F238E27FC236}">
                <a16:creationId xmlns:a16="http://schemas.microsoft.com/office/drawing/2014/main" xmlns="" id="{5BE1315F-BB95-2F48-ACF4-95DF155D2884}"/>
              </a:ext>
            </a:extLst>
          </p:cNvPr>
          <p:cNvSpPr txBox="1"/>
          <p:nvPr/>
        </p:nvSpPr>
        <p:spPr>
          <a:xfrm>
            <a:off x="6875363" y="4281985"/>
            <a:ext cx="1706002" cy="368686"/>
          </a:xfrm>
          <a:prstGeom prst="rect">
            <a:avLst/>
          </a:prstGeom>
          <a:solidFill>
            <a:srgbClr val="C00000"/>
          </a:solidFill>
        </p:spPr>
        <p:txBody>
          <a:bodyPr wrap="square" lIns="91440" tIns="45720" rIns="91440" bIns="45720" rtlCol="0" anchor="ctr" anchorCtr="0">
            <a:spAutoFit/>
          </a:bodyPr>
          <a:lstStyle/>
          <a:p>
            <a:r>
              <a:rPr lang="en-US" sz="1200" b="1" dirty="0">
                <a:solidFill>
                  <a:schemeClr val="bg1"/>
                </a:solidFill>
              </a:rPr>
              <a:t>Payday Loan*</a:t>
            </a:r>
          </a:p>
        </p:txBody>
      </p:sp>
      <p:sp>
        <p:nvSpPr>
          <p:cNvPr id="48" name="TextBox 47">
            <a:extLst>
              <a:ext uri="{FF2B5EF4-FFF2-40B4-BE49-F238E27FC236}">
                <a16:creationId xmlns:a16="http://schemas.microsoft.com/office/drawing/2014/main" xmlns="" id="{7C5C5478-B037-0248-92E3-EAA1DECB2657}"/>
              </a:ext>
            </a:extLst>
          </p:cNvPr>
          <p:cNvSpPr txBox="1"/>
          <p:nvPr/>
        </p:nvSpPr>
        <p:spPr>
          <a:xfrm>
            <a:off x="6876701" y="4639997"/>
            <a:ext cx="1706002" cy="1360522"/>
          </a:xfrm>
          <a:prstGeom prst="rect">
            <a:avLst/>
          </a:prstGeom>
          <a:solidFill>
            <a:srgbClr val="C00000">
              <a:alpha val="20000"/>
            </a:srgbClr>
          </a:solidFill>
        </p:spPr>
        <p:txBody>
          <a:bodyPr wrap="square" lIns="91440" tIns="45720" rIns="91440" bIns="45720" rtlCol="0">
            <a:noAutofit/>
          </a:bodyPr>
          <a:lstStyle/>
          <a:p>
            <a:r>
              <a:rPr lang="en-US" sz="1400" dirty="0">
                <a:solidFill>
                  <a:schemeClr val="bg2">
                    <a:lumMod val="25000"/>
                  </a:schemeClr>
                </a:solidFill>
                <a:latin typeface="Calibri" charset="0"/>
                <a:ea typeface="Calibri" charset="0"/>
                <a:cs typeface="Calibri" charset="0"/>
              </a:rPr>
              <a:t>APR:</a:t>
            </a:r>
          </a:p>
          <a:p>
            <a:r>
              <a:rPr lang="en-US" sz="1400" b="1" dirty="0">
                <a:solidFill>
                  <a:schemeClr val="bg2">
                    <a:lumMod val="25000"/>
                  </a:schemeClr>
                </a:solidFill>
                <a:latin typeface="Calibri" charset="0"/>
                <a:ea typeface="Calibri" charset="0"/>
                <a:cs typeface="Calibri" charset="0"/>
              </a:rPr>
              <a:t>+800% year</a:t>
            </a: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400" dirty="0">
                <a:solidFill>
                  <a:schemeClr val="bg2">
                    <a:lumMod val="25000"/>
                  </a:schemeClr>
                </a:solidFill>
                <a:latin typeface="Calibri" charset="0"/>
                <a:ea typeface="Calibri" charset="0"/>
                <a:cs typeface="Calibri" charset="0"/>
              </a:rPr>
              <a:t/>
            </a:r>
            <a:br>
              <a:rPr lang="en-US" sz="1400" dirty="0">
                <a:solidFill>
                  <a:schemeClr val="bg2">
                    <a:lumMod val="25000"/>
                  </a:schemeClr>
                </a:solidFill>
                <a:latin typeface="Calibri" charset="0"/>
                <a:ea typeface="Calibri" charset="0"/>
                <a:cs typeface="Calibri" charset="0"/>
              </a:rPr>
            </a:br>
            <a:r>
              <a:rPr lang="en-US" sz="1600" dirty="0">
                <a:solidFill>
                  <a:schemeClr val="bg2">
                    <a:lumMod val="25000"/>
                  </a:schemeClr>
                </a:solidFill>
                <a:latin typeface="Calibri" charset="0"/>
                <a:ea typeface="Calibri" charset="0"/>
                <a:cs typeface="Calibri" charset="0"/>
              </a:rPr>
              <a:t>Amount payable:</a:t>
            </a:r>
          </a:p>
          <a:p>
            <a:r>
              <a:rPr lang="en-US" sz="1600" b="1" dirty="0">
                <a:solidFill>
                  <a:schemeClr val="bg2">
                    <a:lumMod val="25000"/>
                  </a:schemeClr>
                </a:solidFill>
                <a:latin typeface="Calibri" charset="0"/>
                <a:ea typeface="Calibri" charset="0"/>
                <a:cs typeface="Calibri" charset="0"/>
              </a:rPr>
              <a:t>At least 20x more</a:t>
            </a:r>
            <a:endParaRPr lang="en-US" sz="1400" dirty="0">
              <a:solidFill>
                <a:schemeClr val="bg2">
                  <a:lumMod val="25000"/>
                </a:schemeClr>
              </a:solidFill>
              <a:latin typeface="Calibri" charset="0"/>
              <a:ea typeface="Calibri" charset="0"/>
              <a:cs typeface="Calibri" charset="0"/>
            </a:endParaRPr>
          </a:p>
          <a:p>
            <a:endParaRPr lang="hr-HR" sz="1400" dirty="0">
              <a:solidFill>
                <a:srgbClr val="7030A0"/>
              </a:solidFill>
              <a:latin typeface="Calibri" charset="0"/>
              <a:ea typeface="Calibri" charset="0"/>
              <a:cs typeface="Calibri" charset="0"/>
            </a:endParaRPr>
          </a:p>
          <a:p>
            <a:endParaRPr lang="en-US" sz="1400" dirty="0">
              <a:solidFill>
                <a:schemeClr val="bg2">
                  <a:lumMod val="25000"/>
                </a:schemeClr>
              </a:solidFill>
              <a:latin typeface="Calibri" charset="0"/>
              <a:ea typeface="Calibri" charset="0"/>
              <a:cs typeface="Calibri" charset="0"/>
            </a:endParaRPr>
          </a:p>
        </p:txBody>
      </p:sp>
      <p:sp useBgFill="1">
        <p:nvSpPr>
          <p:cNvPr id="49" name="Freeform 5">
            <a:extLst>
              <a:ext uri="{FF2B5EF4-FFF2-40B4-BE49-F238E27FC236}">
                <a16:creationId xmlns:a16="http://schemas.microsoft.com/office/drawing/2014/main" xmlns="" id="{5FE00D3D-628C-0847-8D38-BEFD76BABDA8}"/>
              </a:ext>
            </a:extLst>
          </p:cNvPr>
          <p:cNvSpPr>
            <a:spLocks noEditPoints="1"/>
          </p:cNvSpPr>
          <p:nvPr/>
        </p:nvSpPr>
        <p:spPr bwMode="auto">
          <a:xfrm>
            <a:off x="8418363" y="4213481"/>
            <a:ext cx="277303" cy="501725"/>
          </a:xfrm>
          <a:custGeom>
            <a:avLst/>
            <a:gdLst>
              <a:gd name="T0" fmla="*/ 121 w 122"/>
              <a:gd name="T1" fmla="*/ 136 h 243"/>
              <a:gd name="T2" fmla="*/ 121 w 122"/>
              <a:gd name="T3" fmla="*/ 136 h 243"/>
              <a:gd name="T4" fmla="*/ 118 w 122"/>
              <a:gd name="T5" fmla="*/ 127 h 243"/>
              <a:gd name="T6" fmla="*/ 97 w 122"/>
              <a:gd name="T7" fmla="*/ 66 h 243"/>
              <a:gd name="T8" fmla="*/ 61 w 122"/>
              <a:gd name="T9" fmla="*/ 51 h 243"/>
              <a:gd name="T10" fmla="*/ 25 w 122"/>
              <a:gd name="T11" fmla="*/ 66 h 243"/>
              <a:gd name="T12" fmla="*/ 4 w 122"/>
              <a:gd name="T13" fmla="*/ 127 h 243"/>
              <a:gd name="T14" fmla="*/ 1 w 122"/>
              <a:gd name="T15" fmla="*/ 136 h 243"/>
              <a:gd name="T16" fmla="*/ 1 w 122"/>
              <a:gd name="T17" fmla="*/ 136 h 243"/>
              <a:gd name="T18" fmla="*/ 7 w 122"/>
              <a:gd name="T19" fmla="*/ 146 h 243"/>
              <a:gd name="T20" fmla="*/ 11 w 122"/>
              <a:gd name="T21" fmla="*/ 147 h 243"/>
              <a:gd name="T22" fmla="*/ 18 w 122"/>
              <a:gd name="T23" fmla="*/ 142 h 243"/>
              <a:gd name="T24" fmla="*/ 35 w 122"/>
              <a:gd name="T25" fmla="*/ 105 h 243"/>
              <a:gd name="T26" fmla="*/ 32 w 122"/>
              <a:gd name="T27" fmla="*/ 233 h 243"/>
              <a:gd name="T28" fmla="*/ 32 w 122"/>
              <a:gd name="T29" fmla="*/ 233 h 243"/>
              <a:gd name="T30" fmla="*/ 43 w 122"/>
              <a:gd name="T31" fmla="*/ 243 h 243"/>
              <a:gd name="T32" fmla="*/ 54 w 122"/>
              <a:gd name="T33" fmla="*/ 233 h 243"/>
              <a:gd name="T34" fmla="*/ 61 w 122"/>
              <a:gd name="T35" fmla="*/ 171 h 243"/>
              <a:gd name="T36" fmla="*/ 69 w 122"/>
              <a:gd name="T37" fmla="*/ 233 h 243"/>
              <a:gd name="T38" fmla="*/ 80 w 122"/>
              <a:gd name="T39" fmla="*/ 243 h 243"/>
              <a:gd name="T40" fmla="*/ 80 w 122"/>
              <a:gd name="T41" fmla="*/ 243 h 243"/>
              <a:gd name="T42" fmla="*/ 91 w 122"/>
              <a:gd name="T43" fmla="*/ 233 h 243"/>
              <a:gd name="T44" fmla="*/ 91 w 122"/>
              <a:gd name="T45" fmla="*/ 233 h 243"/>
              <a:gd name="T46" fmla="*/ 87 w 122"/>
              <a:gd name="T47" fmla="*/ 105 h 243"/>
              <a:gd name="T48" fmla="*/ 104 w 122"/>
              <a:gd name="T49" fmla="*/ 142 h 243"/>
              <a:gd name="T50" fmla="*/ 112 w 122"/>
              <a:gd name="T51" fmla="*/ 147 h 243"/>
              <a:gd name="T52" fmla="*/ 115 w 122"/>
              <a:gd name="T53" fmla="*/ 146 h 243"/>
              <a:gd name="T54" fmla="*/ 121 w 122"/>
              <a:gd name="T55" fmla="*/ 136 h 243"/>
              <a:gd name="T56" fmla="*/ 61 w 122"/>
              <a:gd name="T57" fmla="*/ 46 h 243"/>
              <a:gd name="T58" fmla="*/ 84 w 122"/>
              <a:gd name="T59" fmla="*/ 23 h 243"/>
              <a:gd name="T60" fmla="*/ 61 w 122"/>
              <a:gd name="T61" fmla="*/ 0 h 243"/>
              <a:gd name="T62" fmla="*/ 38 w 122"/>
              <a:gd name="T63" fmla="*/ 23 h 243"/>
              <a:gd name="T64" fmla="*/ 61 w 122"/>
              <a:gd name="T65" fmla="*/ 4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 h="243">
                <a:moveTo>
                  <a:pt x="121" y="136"/>
                </a:moveTo>
                <a:cubicBezTo>
                  <a:pt x="121" y="136"/>
                  <a:pt x="121" y="136"/>
                  <a:pt x="121" y="136"/>
                </a:cubicBezTo>
                <a:cubicBezTo>
                  <a:pt x="121" y="135"/>
                  <a:pt x="120" y="131"/>
                  <a:pt x="118" y="127"/>
                </a:cubicBezTo>
                <a:cubicBezTo>
                  <a:pt x="112" y="109"/>
                  <a:pt x="100" y="72"/>
                  <a:pt x="97" y="66"/>
                </a:cubicBezTo>
                <a:cubicBezTo>
                  <a:pt x="92" y="55"/>
                  <a:pt x="82" y="51"/>
                  <a:pt x="61" y="51"/>
                </a:cubicBezTo>
                <a:cubicBezTo>
                  <a:pt x="41" y="51"/>
                  <a:pt x="30" y="55"/>
                  <a:pt x="25" y="66"/>
                </a:cubicBezTo>
                <a:cubicBezTo>
                  <a:pt x="22" y="72"/>
                  <a:pt x="10" y="109"/>
                  <a:pt x="4" y="127"/>
                </a:cubicBezTo>
                <a:cubicBezTo>
                  <a:pt x="3" y="131"/>
                  <a:pt x="2" y="135"/>
                  <a:pt x="1" y="136"/>
                </a:cubicBezTo>
                <a:cubicBezTo>
                  <a:pt x="1" y="136"/>
                  <a:pt x="1" y="136"/>
                  <a:pt x="1" y="136"/>
                </a:cubicBezTo>
                <a:cubicBezTo>
                  <a:pt x="0" y="140"/>
                  <a:pt x="3" y="145"/>
                  <a:pt x="7" y="146"/>
                </a:cubicBezTo>
                <a:cubicBezTo>
                  <a:pt x="8" y="146"/>
                  <a:pt x="9" y="147"/>
                  <a:pt x="11" y="147"/>
                </a:cubicBezTo>
                <a:cubicBezTo>
                  <a:pt x="14" y="147"/>
                  <a:pt x="17" y="145"/>
                  <a:pt x="18" y="142"/>
                </a:cubicBezTo>
                <a:cubicBezTo>
                  <a:pt x="35" y="105"/>
                  <a:pt x="35" y="105"/>
                  <a:pt x="35" y="105"/>
                </a:cubicBezTo>
                <a:cubicBezTo>
                  <a:pt x="34" y="153"/>
                  <a:pt x="32" y="230"/>
                  <a:pt x="32" y="233"/>
                </a:cubicBezTo>
                <a:cubicBezTo>
                  <a:pt x="32" y="233"/>
                  <a:pt x="32" y="233"/>
                  <a:pt x="32" y="233"/>
                </a:cubicBezTo>
                <a:cubicBezTo>
                  <a:pt x="32" y="239"/>
                  <a:pt x="37" y="243"/>
                  <a:pt x="43" y="243"/>
                </a:cubicBezTo>
                <a:cubicBezTo>
                  <a:pt x="49" y="243"/>
                  <a:pt x="53" y="239"/>
                  <a:pt x="54" y="233"/>
                </a:cubicBezTo>
                <a:cubicBezTo>
                  <a:pt x="61" y="171"/>
                  <a:pt x="61" y="171"/>
                  <a:pt x="61" y="171"/>
                </a:cubicBezTo>
                <a:cubicBezTo>
                  <a:pt x="69" y="233"/>
                  <a:pt x="69" y="233"/>
                  <a:pt x="69" y="233"/>
                </a:cubicBezTo>
                <a:cubicBezTo>
                  <a:pt x="69" y="239"/>
                  <a:pt x="74" y="243"/>
                  <a:pt x="80" y="243"/>
                </a:cubicBezTo>
                <a:cubicBezTo>
                  <a:pt x="80" y="243"/>
                  <a:pt x="80" y="243"/>
                  <a:pt x="80" y="243"/>
                </a:cubicBezTo>
                <a:cubicBezTo>
                  <a:pt x="85" y="243"/>
                  <a:pt x="90" y="239"/>
                  <a:pt x="91" y="233"/>
                </a:cubicBezTo>
                <a:cubicBezTo>
                  <a:pt x="91" y="233"/>
                  <a:pt x="91" y="233"/>
                  <a:pt x="91" y="233"/>
                </a:cubicBezTo>
                <a:cubicBezTo>
                  <a:pt x="90" y="230"/>
                  <a:pt x="88" y="153"/>
                  <a:pt x="87" y="105"/>
                </a:cubicBezTo>
                <a:cubicBezTo>
                  <a:pt x="104" y="142"/>
                  <a:pt x="104" y="142"/>
                  <a:pt x="104" y="142"/>
                </a:cubicBezTo>
                <a:cubicBezTo>
                  <a:pt x="105" y="145"/>
                  <a:pt x="108" y="147"/>
                  <a:pt x="112" y="147"/>
                </a:cubicBezTo>
                <a:cubicBezTo>
                  <a:pt x="113" y="147"/>
                  <a:pt x="114" y="146"/>
                  <a:pt x="115" y="146"/>
                </a:cubicBezTo>
                <a:cubicBezTo>
                  <a:pt x="120" y="145"/>
                  <a:pt x="122" y="140"/>
                  <a:pt x="121" y="136"/>
                </a:cubicBezTo>
                <a:close/>
                <a:moveTo>
                  <a:pt x="61" y="46"/>
                </a:moveTo>
                <a:cubicBezTo>
                  <a:pt x="74" y="46"/>
                  <a:pt x="84" y="35"/>
                  <a:pt x="84" y="23"/>
                </a:cubicBezTo>
                <a:cubicBezTo>
                  <a:pt x="84" y="10"/>
                  <a:pt x="74" y="0"/>
                  <a:pt x="61" y="0"/>
                </a:cubicBezTo>
                <a:cubicBezTo>
                  <a:pt x="49" y="0"/>
                  <a:pt x="38" y="10"/>
                  <a:pt x="38" y="23"/>
                </a:cubicBezTo>
                <a:cubicBezTo>
                  <a:pt x="38" y="35"/>
                  <a:pt x="49" y="46"/>
                  <a:pt x="61" y="46"/>
                </a:cubicBezTo>
                <a:close/>
              </a:path>
            </a:pathLst>
          </a:custGeom>
          <a:ln w="19050">
            <a:solidFill>
              <a:srgbClr val="C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50">
            <a:extLst>
              <a:ext uri="{FF2B5EF4-FFF2-40B4-BE49-F238E27FC236}">
                <a16:creationId xmlns:a16="http://schemas.microsoft.com/office/drawing/2014/main" xmlns="" id="{B2B4C43A-74C7-9F4E-84E1-4EDE5F04FB72}"/>
              </a:ext>
            </a:extLst>
          </p:cNvPr>
          <p:cNvSpPr/>
          <p:nvPr/>
        </p:nvSpPr>
        <p:spPr>
          <a:xfrm>
            <a:off x="0" y="3107696"/>
            <a:ext cx="9144000" cy="917632"/>
          </a:xfrm>
          <a:prstGeom prst="rect">
            <a:avLst/>
          </a:prstGeom>
          <a:solidFill>
            <a:srgbClr val="FFC000">
              <a:alpha val="42000"/>
            </a:srgbClr>
          </a:solidFill>
          <a:ln w="762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2" name="Retângulo 21">
            <a:extLst>
              <a:ext uri="{FF2B5EF4-FFF2-40B4-BE49-F238E27FC236}">
                <a16:creationId xmlns:a16="http://schemas.microsoft.com/office/drawing/2014/main" xmlns="" id="{D41AE573-445A-C44F-91C4-D82900A8C46B}"/>
              </a:ext>
            </a:extLst>
          </p:cNvPr>
          <p:cNvSpPr/>
          <p:nvPr/>
        </p:nvSpPr>
        <p:spPr>
          <a:xfrm>
            <a:off x="10782" y="3170250"/>
            <a:ext cx="9133218" cy="861774"/>
          </a:xfrm>
          <a:prstGeom prst="rect">
            <a:avLst/>
          </a:prstGeom>
        </p:spPr>
        <p:txBody>
          <a:bodyPr wrap="square" anchor="ctr">
            <a:spAutoFit/>
          </a:bodyPr>
          <a:lstStyle/>
          <a:p>
            <a:pPr algn="ctr"/>
            <a:r>
              <a:rPr lang="en-US" b="1" dirty="0">
                <a:solidFill>
                  <a:schemeClr val="bg2">
                    <a:lumMod val="25000"/>
                  </a:schemeClr>
                </a:solidFill>
                <a:latin typeface="+mj-lt"/>
                <a:ea typeface="Segoe UI" panose="020B0502040204020203" pitchFamily="34" charset="0"/>
                <a:cs typeface="Segoe UI" panose="020B0502040204020203" pitchFamily="34" charset="0"/>
              </a:rPr>
              <a:t>SUSTAINABLE CREDIT HELP AN VERAGE BRITISH EMPLOYEE TO SAVE MORE THAN</a:t>
            </a:r>
          </a:p>
          <a:p>
            <a:pPr algn="ctr"/>
            <a:r>
              <a:rPr lang="en-US" sz="3200" b="1" dirty="0">
                <a:solidFill>
                  <a:schemeClr val="bg2">
                    <a:lumMod val="25000"/>
                  </a:schemeClr>
                </a:solidFill>
                <a:latin typeface="+mj-lt"/>
              </a:rPr>
              <a:t>£</a:t>
            </a:r>
            <a:r>
              <a:rPr lang="en-US" sz="3200" b="1" dirty="0">
                <a:solidFill>
                  <a:schemeClr val="bg2">
                    <a:lumMod val="25000"/>
                  </a:schemeClr>
                </a:solidFill>
                <a:latin typeface="+mj-lt"/>
                <a:ea typeface="Segoe UI" panose="020B0502040204020203" pitchFamily="34" charset="0"/>
                <a:cs typeface="Segoe UI" panose="020B0502040204020203" pitchFamily="34" charset="0"/>
              </a:rPr>
              <a:t>1518</a:t>
            </a:r>
            <a:r>
              <a:rPr lang="en-US" sz="3200" b="1" dirty="0">
                <a:solidFill>
                  <a:srgbClr val="7030A0"/>
                </a:solidFill>
                <a:latin typeface="+mj-lt"/>
                <a:ea typeface="Segoe UI" panose="020B0502040204020203" pitchFamily="34" charset="0"/>
                <a:cs typeface="Segoe UI" panose="020B0502040204020203" pitchFamily="34" charset="0"/>
              </a:rPr>
              <a:t> </a:t>
            </a:r>
            <a:r>
              <a:rPr lang="en-US" b="1" dirty="0">
                <a:solidFill>
                  <a:schemeClr val="bg2">
                    <a:lumMod val="25000"/>
                  </a:schemeClr>
                </a:solidFill>
                <a:latin typeface="+mj-lt"/>
              </a:rPr>
              <a:t>ON DEBT REPAYMENTS</a:t>
            </a:r>
          </a:p>
        </p:txBody>
      </p:sp>
    </p:spTree>
    <p:extLst>
      <p:ext uri="{BB962C8B-B14F-4D97-AF65-F5344CB8AC3E}">
        <p14:creationId xmlns:p14="http://schemas.microsoft.com/office/powerpoint/2010/main" val="226633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yer 3 copy 3"/>
          <p:cNvPicPr>
            <a:picLocks/>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1671917" y="0"/>
            <a:ext cx="7736541" cy="6884894"/>
          </a:xfrm>
          <a:prstGeom prst="rect">
            <a:avLst/>
          </a:prstGeom>
        </p:spPr>
      </p:pic>
      <p:pic>
        <p:nvPicPr>
          <p:cNvPr id="6" name="Layer 3 copy"/>
          <p:cNvPicPr>
            <a:picLocks/>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0" y="0"/>
            <a:ext cx="3576918" cy="4796118"/>
          </a:xfrm>
          <a:prstGeom prst="rect">
            <a:avLst/>
          </a:prstGeom>
        </p:spPr>
      </p:pic>
      <p:pic>
        <p:nvPicPr>
          <p:cNvPr id="7" name="Vector Smart Object"/>
          <p:cNvPicPr>
            <a:picLocks/>
          </p:cNvPicPr>
          <p:nvPr>
            <p:custDataLst>
              <p:tags r:id="rId3"/>
            </p:custDataLst>
          </p:nvPr>
        </p:nvPicPr>
        <p:blipFill>
          <a:blip r:embed="rId9" cstate="email">
            <a:extLst>
              <a:ext uri="{28A0092B-C50C-407E-A947-70E740481C1C}">
                <a14:useLocalDpi xmlns:a14="http://schemas.microsoft.com/office/drawing/2010/main"/>
              </a:ext>
            </a:extLst>
          </a:blip>
          <a:stretch>
            <a:fillRect/>
          </a:stretch>
        </p:blipFill>
        <p:spPr>
          <a:xfrm>
            <a:off x="2250572" y="2310771"/>
            <a:ext cx="4311163" cy="1365358"/>
          </a:xfrm>
          <a:prstGeom prst="rect">
            <a:avLst/>
          </a:prstGeom>
        </p:spPr>
      </p:pic>
      <p:pic>
        <p:nvPicPr>
          <p:cNvPr id="9" name="Rounded Rectangle 1 copy 3"/>
          <p:cNvPicPr>
            <a:picLocks/>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0" y="161365"/>
            <a:ext cx="1918447" cy="4016188"/>
          </a:xfrm>
          <a:prstGeom prst="rect">
            <a:avLst/>
          </a:prstGeom>
        </p:spPr>
      </p:pic>
      <p:pic>
        <p:nvPicPr>
          <p:cNvPr id="10" name="Rounded Rectangle 1 copy 2"/>
          <p:cNvPicPr>
            <a:picLocks/>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2976282" y="4195482"/>
            <a:ext cx="2563906" cy="2689412"/>
          </a:xfrm>
          <a:prstGeom prst="rect">
            <a:avLst/>
          </a:prstGeom>
        </p:spPr>
      </p:pic>
      <p:sp>
        <p:nvSpPr>
          <p:cNvPr id="11" name="Retângulo 10"/>
          <p:cNvSpPr/>
          <p:nvPr/>
        </p:nvSpPr>
        <p:spPr>
          <a:xfrm>
            <a:off x="3232185" y="3460686"/>
            <a:ext cx="2395848" cy="430887"/>
          </a:xfrm>
          <a:prstGeom prst="rect">
            <a:avLst/>
          </a:prstGeom>
        </p:spPr>
        <p:txBody>
          <a:bodyPr wrap="none">
            <a:spAutoFit/>
          </a:bodyPr>
          <a:lstStyle/>
          <a:p>
            <a:pPr algn="ctr"/>
            <a:r>
              <a:rPr lang="en-US" sz="2200" dirty="0">
                <a:solidFill>
                  <a:srgbClr val="58585B"/>
                </a:solidFill>
                <a:latin typeface="Calibri Light" charset="0"/>
                <a:ea typeface="Calibri Light" charset="0"/>
                <a:cs typeface="Calibri Light" charset="0"/>
              </a:rPr>
              <a:t>www.salaryfits.com</a:t>
            </a:r>
            <a:endParaRPr lang="pt-BR" sz="2200" dirty="0">
              <a:solidFill>
                <a:srgbClr val="58585B"/>
              </a:solidFill>
              <a:latin typeface="Calibri Light" charset="0"/>
              <a:ea typeface="Calibri Light" charset="0"/>
              <a:cs typeface="Calibri Light" charset="0"/>
            </a:endParaRPr>
          </a:p>
        </p:txBody>
      </p:sp>
      <p:sp>
        <p:nvSpPr>
          <p:cNvPr id="12" name="TextBox 11"/>
          <p:cNvSpPr txBox="1"/>
          <p:nvPr/>
        </p:nvSpPr>
        <p:spPr>
          <a:xfrm>
            <a:off x="5776729" y="5366934"/>
            <a:ext cx="3111436" cy="1200329"/>
          </a:xfrm>
          <a:prstGeom prst="rect">
            <a:avLst/>
          </a:prstGeom>
          <a:noFill/>
        </p:spPr>
        <p:txBody>
          <a:bodyPr wrap="square" rtlCol="0">
            <a:spAutoFit/>
          </a:bodyPr>
          <a:lstStyle/>
          <a:p>
            <a:pPr algn="r"/>
            <a:r>
              <a:rPr lang="en-GB" b="1" spc="-75" dirty="0" err="1">
                <a:solidFill>
                  <a:srgbClr val="58585B"/>
                </a:solidFill>
                <a:latin typeface="Calibri Light" charset="0"/>
                <a:ea typeface="Calibri Light" charset="0"/>
                <a:cs typeface="Calibri Light" charset="0"/>
              </a:rPr>
              <a:t>Délber</a:t>
            </a:r>
            <a:r>
              <a:rPr lang="en-GB" b="1" spc="-75" dirty="0">
                <a:solidFill>
                  <a:srgbClr val="58585B"/>
                </a:solidFill>
                <a:latin typeface="Calibri Light" charset="0"/>
                <a:ea typeface="Calibri Light" charset="0"/>
                <a:cs typeface="Calibri Light" charset="0"/>
              </a:rPr>
              <a:t> </a:t>
            </a:r>
            <a:r>
              <a:rPr lang="en-GB" b="1" spc="-75" dirty="0" err="1">
                <a:solidFill>
                  <a:srgbClr val="58585B"/>
                </a:solidFill>
                <a:latin typeface="Calibri Light" charset="0"/>
                <a:ea typeface="Calibri Light" charset="0"/>
                <a:cs typeface="Calibri Light" charset="0"/>
              </a:rPr>
              <a:t>Lage</a:t>
            </a:r>
            <a:endParaRPr lang="en-GB" b="1" spc="-75" dirty="0">
              <a:solidFill>
                <a:srgbClr val="58585B"/>
              </a:solidFill>
              <a:latin typeface="Calibri Light" charset="0"/>
              <a:ea typeface="Calibri Light" charset="0"/>
              <a:cs typeface="Calibri Light" charset="0"/>
            </a:endParaRPr>
          </a:p>
          <a:p>
            <a:pPr algn="r"/>
            <a:r>
              <a:rPr lang="en-GB" b="1" spc="-75" dirty="0">
                <a:solidFill>
                  <a:srgbClr val="58585B"/>
                </a:solidFill>
                <a:latin typeface="Calibri Light" charset="0"/>
                <a:ea typeface="Calibri Light" charset="0"/>
                <a:cs typeface="Calibri Light" charset="0"/>
              </a:rPr>
              <a:t>CEO</a:t>
            </a:r>
          </a:p>
          <a:p>
            <a:pPr algn="r"/>
            <a:r>
              <a:rPr lang="en-GB" spc="-75" dirty="0" err="1">
                <a:solidFill>
                  <a:srgbClr val="58585B"/>
                </a:solidFill>
                <a:latin typeface="Calibri Light" charset="0"/>
                <a:ea typeface="Calibri Light" charset="0"/>
                <a:cs typeface="Calibri Light" charset="0"/>
              </a:rPr>
              <a:t>delber.lage@salaryfits.com</a:t>
            </a:r>
            <a:r>
              <a:rPr lang="en-GB" spc="-75" dirty="0">
                <a:solidFill>
                  <a:srgbClr val="58585B"/>
                </a:solidFill>
                <a:latin typeface="Calibri Light" charset="0"/>
                <a:ea typeface="Calibri Light" charset="0"/>
                <a:cs typeface="Calibri Light" charset="0"/>
              </a:rPr>
              <a:t/>
            </a:r>
            <a:br>
              <a:rPr lang="en-GB" spc="-75" dirty="0">
                <a:solidFill>
                  <a:srgbClr val="58585B"/>
                </a:solidFill>
                <a:latin typeface="Calibri Light" charset="0"/>
                <a:ea typeface="Calibri Light" charset="0"/>
                <a:cs typeface="Calibri Light" charset="0"/>
              </a:rPr>
            </a:br>
            <a:r>
              <a:rPr lang="en-GB" spc="-75" dirty="0">
                <a:solidFill>
                  <a:srgbClr val="58585B"/>
                </a:solidFill>
                <a:latin typeface="Calibri Light" charset="0"/>
                <a:ea typeface="Calibri Light" charset="0"/>
                <a:cs typeface="Calibri Light" charset="0"/>
              </a:rPr>
              <a:t>+44 (0)</a:t>
            </a:r>
            <a:r>
              <a:rPr lang="is-IS" spc="-75" dirty="0">
                <a:solidFill>
                  <a:srgbClr val="58585B"/>
                </a:solidFill>
                <a:latin typeface="Calibri Light" charset="0"/>
                <a:ea typeface="Calibri Light" charset="0"/>
                <a:cs typeface="Calibri Light" charset="0"/>
              </a:rPr>
              <a:t> 7414 027 493</a:t>
            </a:r>
          </a:p>
        </p:txBody>
      </p:sp>
    </p:spTree>
    <p:extLst>
      <p:ext uri="{BB962C8B-B14F-4D97-AF65-F5344CB8AC3E}">
        <p14:creationId xmlns:p14="http://schemas.microsoft.com/office/powerpoint/2010/main" val="371963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370595594"/>
          <p:cNvPicPr>
            <a:picLocks/>
          </p:cNvPicPr>
          <p:nvPr>
            <p:custDataLst>
              <p:tags r:id="rId1"/>
            </p:custDataLst>
          </p:nvPr>
        </p:nvPicPr>
        <p:blipFill>
          <a:blip r:embed="rId1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Rectangle 1"/>
          <p:cNvPicPr>
            <a:picLocks/>
          </p:cNvPicPr>
          <p:nvPr>
            <p:custDataLst>
              <p:tags r:id="rId2"/>
            </p:custDataLst>
          </p:nvPr>
        </p:nvPicPr>
        <p:blipFill>
          <a:blip r:embed="rId20" cstate="email">
            <a:extLst>
              <a:ext uri="{28A0092B-C50C-407E-A947-70E740481C1C}">
                <a14:useLocalDpi xmlns:a14="http://schemas.microsoft.com/office/drawing/2010/main"/>
              </a:ext>
            </a:extLst>
          </a:blip>
          <a:stretch>
            <a:fillRect/>
          </a:stretch>
        </p:blipFill>
        <p:spPr>
          <a:xfrm>
            <a:off x="0" y="0"/>
            <a:ext cx="9179859" cy="6884893"/>
          </a:xfrm>
          <a:prstGeom prst="rect">
            <a:avLst/>
          </a:prstGeom>
        </p:spPr>
      </p:pic>
      <p:pic>
        <p:nvPicPr>
          <p:cNvPr id="4" name="shutterstock_370595594 copy 2"/>
          <p:cNvPicPr>
            <a:picLocks/>
          </p:cNvPicPr>
          <p:nvPr>
            <p:custDataLst>
              <p:tags r:id="rId3"/>
            </p:custDataLst>
          </p:nvPr>
        </p:nvPicPr>
        <p:blipFill>
          <a:blip r:embed="rId21" cstate="email">
            <a:extLst>
              <a:ext uri="{28A0092B-C50C-407E-A947-70E740481C1C}">
                <a14:useLocalDpi xmlns:a14="http://schemas.microsoft.com/office/drawing/2010/main"/>
              </a:ext>
            </a:extLst>
          </a:blip>
          <a:stretch>
            <a:fillRect/>
          </a:stretch>
        </p:blipFill>
        <p:spPr>
          <a:xfrm>
            <a:off x="6051176" y="0"/>
            <a:ext cx="3128682" cy="3236259"/>
          </a:xfrm>
          <a:prstGeom prst="rect">
            <a:avLst/>
          </a:prstGeom>
        </p:spPr>
      </p:pic>
      <p:pic>
        <p:nvPicPr>
          <p:cNvPr id="5" name="shutterstock_370595594 copy 3"/>
          <p:cNvPicPr>
            <a:picLocks/>
          </p:cNvPicPr>
          <p:nvPr>
            <p:custDataLst>
              <p:tags r:id="rId4"/>
            </p:custDataLst>
          </p:nvPr>
        </p:nvPicPr>
        <p:blipFill>
          <a:blip r:embed="rId22" cstate="email">
            <a:extLst>
              <a:ext uri="{28A0092B-C50C-407E-A947-70E740481C1C}">
                <a14:useLocalDpi xmlns:a14="http://schemas.microsoft.com/office/drawing/2010/main"/>
              </a:ext>
            </a:extLst>
          </a:blip>
          <a:stretch>
            <a:fillRect/>
          </a:stretch>
        </p:blipFill>
        <p:spPr>
          <a:xfrm>
            <a:off x="3666566" y="127001"/>
            <a:ext cx="2476162" cy="1788340"/>
          </a:xfrm>
          <a:prstGeom prst="rect">
            <a:avLst/>
          </a:prstGeom>
        </p:spPr>
      </p:pic>
      <p:pic>
        <p:nvPicPr>
          <p:cNvPr id="7" name="Rounded Rectangle 1"/>
          <p:cNvPicPr>
            <a:picLocks/>
          </p:cNvPicPr>
          <p:nvPr>
            <p:custDataLst>
              <p:tags r:id="rId5"/>
            </p:custDataLst>
          </p:nvPr>
        </p:nvPicPr>
        <p:blipFill>
          <a:blip r:embed="rId23" cstate="email">
            <a:extLst>
              <a:ext uri="{28A0092B-C50C-407E-A947-70E740481C1C}">
                <a14:useLocalDpi xmlns:a14="http://schemas.microsoft.com/office/drawing/2010/main"/>
              </a:ext>
            </a:extLst>
          </a:blip>
          <a:stretch>
            <a:fillRect/>
          </a:stretch>
        </p:blipFill>
        <p:spPr>
          <a:xfrm>
            <a:off x="4545106" y="127000"/>
            <a:ext cx="1624981" cy="1177897"/>
          </a:xfrm>
          <a:prstGeom prst="rect">
            <a:avLst/>
          </a:prstGeom>
        </p:spPr>
      </p:pic>
      <p:pic>
        <p:nvPicPr>
          <p:cNvPr id="8" name="Rounded Rectangle 1 copy"/>
          <p:cNvPicPr>
            <a:picLocks/>
          </p:cNvPicPr>
          <p:nvPr>
            <p:custDataLst>
              <p:tags r:id="rId6"/>
            </p:custDataLst>
          </p:nvPr>
        </p:nvPicPr>
        <p:blipFill>
          <a:blip r:embed="rId24" cstate="email">
            <a:extLst>
              <a:ext uri="{28A0092B-C50C-407E-A947-70E740481C1C}">
                <a14:useLocalDpi xmlns:a14="http://schemas.microsoft.com/office/drawing/2010/main"/>
              </a:ext>
            </a:extLst>
          </a:blip>
          <a:stretch>
            <a:fillRect/>
          </a:stretch>
        </p:blipFill>
        <p:spPr>
          <a:xfrm>
            <a:off x="4930589" y="127000"/>
            <a:ext cx="2252620" cy="1943100"/>
          </a:xfrm>
          <a:prstGeom prst="rect">
            <a:avLst/>
          </a:prstGeom>
        </p:spPr>
      </p:pic>
      <p:pic>
        <p:nvPicPr>
          <p:cNvPr id="11" name="Vector Smart Object copy 7"/>
          <p:cNvPicPr>
            <a:picLocks/>
          </p:cNvPicPr>
          <p:nvPr>
            <p:custDataLst>
              <p:tags r:id="rId7"/>
            </p:custDataLst>
          </p:nvPr>
        </p:nvPicPr>
        <p:blipFill>
          <a:blip r:embed="rId25" cstate="email">
            <a:extLst>
              <a:ext uri="{28A0092B-C50C-407E-A947-70E740481C1C}">
                <a14:useLocalDpi xmlns:a14="http://schemas.microsoft.com/office/drawing/2010/main"/>
              </a:ext>
            </a:extLst>
          </a:blip>
          <a:stretch>
            <a:fillRect/>
          </a:stretch>
        </p:blipFill>
        <p:spPr>
          <a:xfrm>
            <a:off x="493991" y="4074284"/>
            <a:ext cx="1792941" cy="1855694"/>
          </a:xfrm>
          <a:prstGeom prst="rect">
            <a:avLst/>
          </a:prstGeom>
        </p:spPr>
      </p:pic>
      <p:pic>
        <p:nvPicPr>
          <p:cNvPr id="14" name="Picture1"/>
          <p:cNvPicPr>
            <a:picLocks/>
          </p:cNvPicPr>
          <p:nvPr>
            <p:custDataLst>
              <p:tags r:id="rId8"/>
            </p:custDataLst>
          </p:nvPr>
        </p:nvPicPr>
        <p:blipFill>
          <a:blip r:embed="rId26" cstate="email">
            <a:extLst>
              <a:ext uri="{28A0092B-C50C-407E-A947-70E740481C1C}">
                <a14:useLocalDpi xmlns:a14="http://schemas.microsoft.com/office/drawing/2010/main"/>
              </a:ext>
            </a:extLst>
          </a:blip>
          <a:stretch>
            <a:fillRect/>
          </a:stretch>
        </p:blipFill>
        <p:spPr>
          <a:xfrm>
            <a:off x="897402" y="4513554"/>
            <a:ext cx="986118" cy="663388"/>
          </a:xfrm>
          <a:prstGeom prst="rect">
            <a:avLst/>
          </a:prstGeom>
        </p:spPr>
      </p:pic>
      <p:grpSp>
        <p:nvGrpSpPr>
          <p:cNvPr id="27" name="Grupo 26"/>
          <p:cNvGrpSpPr/>
          <p:nvPr/>
        </p:nvGrpSpPr>
        <p:grpSpPr>
          <a:xfrm>
            <a:off x="2564646" y="3520167"/>
            <a:ext cx="1792941" cy="1855694"/>
            <a:chOff x="2671482" y="2312894"/>
            <a:chExt cx="1792941" cy="1855694"/>
          </a:xfrm>
        </p:grpSpPr>
        <p:pic>
          <p:nvPicPr>
            <p:cNvPr id="10" name="Vector Smart Object2"/>
            <p:cNvPicPr>
              <a:picLocks/>
            </p:cNvPicPr>
            <p:nvPr>
              <p:custDataLst>
                <p:tags r:id="rId15"/>
              </p:custDataLst>
            </p:nvPr>
          </p:nvPicPr>
          <p:blipFill>
            <a:blip r:embed="rId25" cstate="email">
              <a:extLst>
                <a:ext uri="{28A0092B-C50C-407E-A947-70E740481C1C}">
                  <a14:useLocalDpi xmlns:a14="http://schemas.microsoft.com/office/drawing/2010/main"/>
                </a:ext>
              </a:extLst>
            </a:blip>
            <a:stretch>
              <a:fillRect/>
            </a:stretch>
          </p:blipFill>
          <p:spPr>
            <a:xfrm>
              <a:off x="2671482" y="2312894"/>
              <a:ext cx="1792941" cy="1855694"/>
            </a:xfrm>
            <a:prstGeom prst="rect">
              <a:avLst/>
            </a:prstGeom>
          </p:spPr>
        </p:pic>
        <p:pic>
          <p:nvPicPr>
            <p:cNvPr id="17" name="Picture2"/>
            <p:cNvPicPr>
              <a:picLocks/>
            </p:cNvPicPr>
            <p:nvPr>
              <p:custDataLst>
                <p:tags r:id="rId16"/>
              </p:custDataLst>
            </p:nvPr>
          </p:nvPicPr>
          <p:blipFill>
            <a:blip r:embed="rId27" cstate="email">
              <a:extLst>
                <a:ext uri="{28A0092B-C50C-407E-A947-70E740481C1C}">
                  <a14:useLocalDpi xmlns:a14="http://schemas.microsoft.com/office/drawing/2010/main"/>
                </a:ext>
              </a:extLst>
            </a:blip>
            <a:stretch>
              <a:fillRect/>
            </a:stretch>
          </p:blipFill>
          <p:spPr>
            <a:xfrm>
              <a:off x="2877671" y="2994212"/>
              <a:ext cx="1362635" cy="421341"/>
            </a:xfrm>
            <a:prstGeom prst="rect">
              <a:avLst/>
            </a:prstGeom>
          </p:spPr>
        </p:pic>
      </p:grpSp>
      <p:sp>
        <p:nvSpPr>
          <p:cNvPr id="20" name="Retângulo 19"/>
          <p:cNvSpPr/>
          <p:nvPr/>
        </p:nvSpPr>
        <p:spPr>
          <a:xfrm>
            <a:off x="775549" y="5896763"/>
            <a:ext cx="1229824" cy="261610"/>
          </a:xfrm>
          <a:prstGeom prst="rect">
            <a:avLst/>
          </a:prstGeom>
        </p:spPr>
        <p:txBody>
          <a:bodyPr wrap="none">
            <a:spAutoFit/>
          </a:bodyPr>
          <a:lstStyle/>
          <a:p>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100% cloud-based</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sp>
        <p:nvSpPr>
          <p:cNvPr id="21" name="Retângulo 20"/>
          <p:cNvSpPr/>
          <p:nvPr/>
        </p:nvSpPr>
        <p:spPr>
          <a:xfrm>
            <a:off x="2658776" y="5325708"/>
            <a:ext cx="1550893" cy="938719"/>
          </a:xfrm>
          <a:prstGeom prst="rect">
            <a:avLst/>
          </a:prstGeom>
        </p:spPr>
        <p:txBody>
          <a:bodyPr wrap="square">
            <a:spAutoFit/>
          </a:bodyPr>
          <a:lstStyle/>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Seamless integration </a:t>
            </a:r>
          </a:p>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(Already integrated with +150 </a:t>
            </a:r>
            <a:b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b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companies’ payrolls systems)</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sp>
        <p:nvSpPr>
          <p:cNvPr id="30" name="Retângulo 22"/>
          <p:cNvSpPr/>
          <p:nvPr/>
        </p:nvSpPr>
        <p:spPr>
          <a:xfrm>
            <a:off x="240656" y="1691897"/>
            <a:ext cx="6007744" cy="1708160"/>
          </a:xfrm>
          <a:prstGeom prst="rect">
            <a:avLst/>
          </a:prstGeom>
        </p:spPr>
        <p:txBody>
          <a:bodyPr wrap="square">
            <a:spAutoFit/>
          </a:bodyPr>
          <a:lstStyle/>
          <a:p>
            <a:r>
              <a:rPr lang="en-US" sz="1500" b="1" dirty="0" err="1">
                <a:solidFill>
                  <a:schemeClr val="bg2">
                    <a:lumMod val="50000"/>
                  </a:schemeClr>
                </a:solidFill>
                <a:latin typeface="Calibri Light" charset="0"/>
                <a:ea typeface="Calibri Light" charset="0"/>
                <a:cs typeface="Calibri Light" charset="0"/>
              </a:rPr>
              <a:t>SalaryFits</a:t>
            </a:r>
            <a:r>
              <a:rPr lang="en-US" sz="1500" dirty="0">
                <a:solidFill>
                  <a:schemeClr val="bg2">
                    <a:lumMod val="50000"/>
                  </a:schemeClr>
                </a:solidFill>
                <a:latin typeface="Calibri Light" charset="0"/>
                <a:ea typeface="Calibri Light" charset="0"/>
                <a:cs typeface="Calibri Light" charset="0"/>
              </a:rPr>
              <a:t>’ platform allows services providers to integrate their systems with payroll information of entities, providing access to a  new risk assessment tool, as well as the possibility of the deducting the installments directly from one’s salary.</a:t>
            </a:r>
          </a:p>
          <a:p>
            <a:endParaRPr lang="en-US" sz="1500" dirty="0">
              <a:solidFill>
                <a:schemeClr val="bg2">
                  <a:lumMod val="50000"/>
                </a:schemeClr>
              </a:solidFill>
              <a:latin typeface="Calibri Light" charset="0"/>
              <a:ea typeface="Calibri Light" charset="0"/>
              <a:cs typeface="Calibri Light" charset="0"/>
            </a:endParaRPr>
          </a:p>
          <a:p>
            <a:r>
              <a:rPr lang="en-US" sz="1500" dirty="0">
                <a:solidFill>
                  <a:schemeClr val="bg2">
                    <a:lumMod val="50000"/>
                  </a:schemeClr>
                </a:solidFill>
                <a:latin typeface="Calibri Light" charset="0"/>
                <a:ea typeface="Calibri Light" charset="0"/>
                <a:cs typeface="Calibri Light" charset="0"/>
              </a:rPr>
              <a:t>It is an innovative solution to make sustainable financial products a reality and empower individuals through their salaries. </a:t>
            </a:r>
          </a:p>
        </p:txBody>
      </p:sp>
      <p:pic>
        <p:nvPicPr>
          <p:cNvPr id="31" name="Picture 30"/>
          <p:cNvPicPr>
            <a:picLocks noChangeAspect="1"/>
          </p:cNvPicPr>
          <p:nvPr/>
        </p:nvPicPr>
        <p:blipFill rotWithShape="1">
          <a:blip r:embed="rId28" cstate="email">
            <a:extLst>
              <a:ext uri="{BEBA8EAE-BF5A-486C-A8C5-ECC9F3942E4B}">
                <a14:imgProps xmlns:a14="http://schemas.microsoft.com/office/drawing/2010/main">
                  <a14:imgLayer r:embed="rId29">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41141"/>
            <a:ext cx="1638609" cy="329282"/>
          </a:xfrm>
          <a:prstGeom prst="rect">
            <a:avLst/>
          </a:prstGeom>
        </p:spPr>
      </p:pic>
      <p:grpSp>
        <p:nvGrpSpPr>
          <p:cNvPr id="33" name="Grupo 24"/>
          <p:cNvGrpSpPr/>
          <p:nvPr/>
        </p:nvGrpSpPr>
        <p:grpSpPr>
          <a:xfrm>
            <a:off x="0" y="824753"/>
            <a:ext cx="3926541" cy="599681"/>
            <a:chOff x="0" y="824753"/>
            <a:chExt cx="3926541" cy="833718"/>
          </a:xfrm>
        </p:grpSpPr>
        <p:pic>
          <p:nvPicPr>
            <p:cNvPr id="34" name="Rounded Rectangle 2"/>
            <p:cNvPicPr>
              <a:picLocks/>
            </p:cNvPicPr>
            <p:nvPr>
              <p:custDataLst>
                <p:tags r:id="rId14"/>
              </p:custDataLst>
            </p:nvPr>
          </p:nvPicPr>
          <p:blipFill>
            <a:blip r:embed="rId30" cstate="email">
              <a:extLst>
                <a:ext uri="{28A0092B-C50C-407E-A947-70E740481C1C}">
                  <a14:useLocalDpi xmlns:a14="http://schemas.microsoft.com/office/drawing/2010/main"/>
                </a:ext>
              </a:extLst>
            </a:blip>
            <a:stretch>
              <a:fillRect/>
            </a:stretch>
          </p:blipFill>
          <p:spPr>
            <a:xfrm>
              <a:off x="0" y="824753"/>
              <a:ext cx="3926541" cy="833718"/>
            </a:xfrm>
            <a:prstGeom prst="rect">
              <a:avLst/>
            </a:prstGeom>
          </p:spPr>
        </p:pic>
        <p:sp>
          <p:nvSpPr>
            <p:cNvPr id="35" name="Retângulo 18"/>
            <p:cNvSpPr/>
            <p:nvPr/>
          </p:nvSpPr>
          <p:spPr>
            <a:xfrm>
              <a:off x="263766" y="947455"/>
              <a:ext cx="1531701" cy="641839"/>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PLATFORM</a:t>
              </a:r>
              <a:endParaRPr lang="pt-BR" sz="2400" dirty="0">
                <a:solidFill>
                  <a:srgbClr val="58585B"/>
                </a:solidFill>
                <a:latin typeface="+mj-lt"/>
                <a:ea typeface="Segoe UI" panose="020B0502040204020203" pitchFamily="34" charset="0"/>
                <a:cs typeface="Segoe UI" panose="020B0502040204020203" pitchFamily="34" charset="0"/>
              </a:endParaRPr>
            </a:p>
          </p:txBody>
        </p:sp>
      </p:grpSp>
      <p:grpSp>
        <p:nvGrpSpPr>
          <p:cNvPr id="36" name="Grupo 28"/>
          <p:cNvGrpSpPr/>
          <p:nvPr/>
        </p:nvGrpSpPr>
        <p:grpSpPr>
          <a:xfrm>
            <a:off x="4581513" y="4076304"/>
            <a:ext cx="1792941" cy="1855694"/>
            <a:chOff x="4554070" y="2832847"/>
            <a:chExt cx="1792941" cy="1855694"/>
          </a:xfrm>
        </p:grpSpPr>
        <p:pic>
          <p:nvPicPr>
            <p:cNvPr id="37" name="Group 2"/>
            <p:cNvPicPr>
              <a:picLocks/>
            </p:cNvPicPr>
            <p:nvPr>
              <p:custDataLst>
                <p:tags r:id="rId11"/>
              </p:custDataLst>
            </p:nvPr>
          </p:nvPicPr>
          <p:blipFill>
            <a:blip r:embed="rId25" cstate="email">
              <a:extLst>
                <a:ext uri="{28A0092B-C50C-407E-A947-70E740481C1C}">
                  <a14:useLocalDpi xmlns:a14="http://schemas.microsoft.com/office/drawing/2010/main"/>
                </a:ext>
              </a:extLst>
            </a:blip>
            <a:stretch>
              <a:fillRect/>
            </a:stretch>
          </p:blipFill>
          <p:spPr>
            <a:xfrm>
              <a:off x="4554070" y="2832847"/>
              <a:ext cx="1792941" cy="1855694"/>
            </a:xfrm>
            <a:prstGeom prst="rect">
              <a:avLst/>
            </a:prstGeom>
          </p:spPr>
        </p:pic>
        <p:pic>
          <p:nvPicPr>
            <p:cNvPr id="38" name="Vector Smart Object3"/>
            <p:cNvPicPr>
              <a:picLocks/>
            </p:cNvPicPr>
            <p:nvPr>
              <p:custDataLst>
                <p:tags r:id="rId12"/>
              </p:custDataLst>
            </p:nvPr>
          </p:nvPicPr>
          <p:blipFill>
            <a:blip r:embed="rId31" cstate="email">
              <a:extLst>
                <a:ext uri="{28A0092B-C50C-407E-A947-70E740481C1C}">
                  <a14:useLocalDpi xmlns:a14="http://schemas.microsoft.com/office/drawing/2010/main"/>
                </a:ext>
              </a:extLst>
            </a:blip>
            <a:stretch>
              <a:fillRect/>
            </a:stretch>
          </p:blipFill>
          <p:spPr>
            <a:xfrm>
              <a:off x="5002306" y="3254188"/>
              <a:ext cx="672353" cy="806824"/>
            </a:xfrm>
            <a:prstGeom prst="rect">
              <a:avLst/>
            </a:prstGeom>
          </p:spPr>
        </p:pic>
        <p:pic>
          <p:nvPicPr>
            <p:cNvPr id="39" name="Vector Smart Object4"/>
            <p:cNvPicPr>
              <a:picLocks/>
            </p:cNvPicPr>
            <p:nvPr>
              <p:custDataLst>
                <p:tags r:id="rId13"/>
              </p:custDataLst>
            </p:nvPr>
          </p:nvPicPr>
          <p:blipFill>
            <a:blip r:embed="rId32" cstate="email">
              <a:extLst>
                <a:ext uri="{28A0092B-C50C-407E-A947-70E740481C1C}">
                  <a14:useLocalDpi xmlns:a14="http://schemas.microsoft.com/office/drawing/2010/main"/>
                </a:ext>
              </a:extLst>
            </a:blip>
            <a:stretch>
              <a:fillRect/>
            </a:stretch>
          </p:blipFill>
          <p:spPr>
            <a:xfrm>
              <a:off x="5504330" y="3783106"/>
              <a:ext cx="412376" cy="394447"/>
            </a:xfrm>
            <a:prstGeom prst="rect">
              <a:avLst/>
            </a:prstGeom>
          </p:spPr>
        </p:pic>
      </p:grpSp>
      <p:grpSp>
        <p:nvGrpSpPr>
          <p:cNvPr id="40" name="Grupo 29"/>
          <p:cNvGrpSpPr/>
          <p:nvPr/>
        </p:nvGrpSpPr>
        <p:grpSpPr>
          <a:xfrm>
            <a:off x="6638084" y="3520167"/>
            <a:ext cx="1792941" cy="1855694"/>
            <a:chOff x="6795247" y="2832847"/>
            <a:chExt cx="1792941" cy="1855694"/>
          </a:xfrm>
        </p:grpSpPr>
        <p:pic>
          <p:nvPicPr>
            <p:cNvPr id="41" name="Group 1"/>
            <p:cNvPicPr>
              <a:picLocks/>
            </p:cNvPicPr>
            <p:nvPr>
              <p:custDataLst>
                <p:tags r:id="rId9"/>
              </p:custDataLst>
            </p:nvPr>
          </p:nvPicPr>
          <p:blipFill>
            <a:blip r:embed="rId25" cstate="email">
              <a:extLst>
                <a:ext uri="{28A0092B-C50C-407E-A947-70E740481C1C}">
                  <a14:useLocalDpi xmlns:a14="http://schemas.microsoft.com/office/drawing/2010/main"/>
                </a:ext>
              </a:extLst>
            </a:blip>
            <a:stretch>
              <a:fillRect/>
            </a:stretch>
          </p:blipFill>
          <p:spPr>
            <a:xfrm>
              <a:off x="6795247" y="2832847"/>
              <a:ext cx="1792941" cy="1855694"/>
            </a:xfrm>
            <a:prstGeom prst="rect">
              <a:avLst/>
            </a:prstGeom>
          </p:spPr>
        </p:pic>
        <p:pic>
          <p:nvPicPr>
            <p:cNvPr id="42" name="Vector Smart Object"/>
            <p:cNvPicPr>
              <a:picLocks/>
            </p:cNvPicPr>
            <p:nvPr>
              <p:custDataLst>
                <p:tags r:id="rId10"/>
              </p:custDataLst>
            </p:nvPr>
          </p:nvPicPr>
          <p:blipFill>
            <a:blip r:embed="rId33" cstate="email">
              <a:extLst>
                <a:ext uri="{28A0092B-C50C-407E-A947-70E740481C1C}">
                  <a14:useLocalDpi xmlns:a14="http://schemas.microsoft.com/office/drawing/2010/main"/>
                </a:ext>
              </a:extLst>
            </a:blip>
            <a:stretch>
              <a:fillRect/>
            </a:stretch>
          </p:blipFill>
          <p:spPr>
            <a:xfrm>
              <a:off x="7324165" y="3334870"/>
              <a:ext cx="699247" cy="726141"/>
            </a:xfrm>
            <a:prstGeom prst="rect">
              <a:avLst/>
            </a:prstGeom>
          </p:spPr>
        </p:pic>
      </p:grpSp>
      <p:sp>
        <p:nvSpPr>
          <p:cNvPr id="43" name="Retângulo 22"/>
          <p:cNvSpPr/>
          <p:nvPr/>
        </p:nvSpPr>
        <p:spPr>
          <a:xfrm>
            <a:off x="4565006" y="5906626"/>
            <a:ext cx="1821332" cy="261610"/>
          </a:xfrm>
          <a:prstGeom prst="rect">
            <a:avLst/>
          </a:prstGeom>
        </p:spPr>
        <p:txBody>
          <a:bodyPr wrap="none">
            <a:spAutoFit/>
          </a:bodyPr>
          <a:lstStyle/>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ISO 27001 &amp; 9001 compliant</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sp>
        <p:nvSpPr>
          <p:cNvPr id="44" name="Retângulo 24"/>
          <p:cNvSpPr/>
          <p:nvPr/>
        </p:nvSpPr>
        <p:spPr>
          <a:xfrm>
            <a:off x="6611074" y="5337700"/>
            <a:ext cx="1846980" cy="430887"/>
          </a:xfrm>
          <a:prstGeom prst="rect">
            <a:avLst/>
          </a:prstGeom>
        </p:spPr>
        <p:txBody>
          <a:bodyPr wrap="none">
            <a:spAutoFit/>
          </a:bodyPr>
          <a:lstStyle/>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Automated  and transparent </a:t>
            </a:r>
          </a:p>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processes</a:t>
            </a:r>
          </a:p>
        </p:txBody>
      </p:sp>
    </p:spTree>
    <p:extLst>
      <p:ext uri="{BB962C8B-B14F-4D97-AF65-F5344CB8AC3E}">
        <p14:creationId xmlns:p14="http://schemas.microsoft.com/office/powerpoint/2010/main" val="14038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Vector Smart Object1"/>
          <p:cNvPicPr>
            <a:picLocks/>
          </p:cNvPicPr>
          <p:nvPr>
            <p:custDataLst>
              <p:tags r:id="rId2"/>
            </p:custDataLst>
          </p:nvPr>
        </p:nvPicPr>
        <p:blipFill>
          <a:blip r:embed="rId20" cstate="email">
            <a:extLst>
              <a:ext uri="{28A0092B-C50C-407E-A947-70E740481C1C}">
                <a14:useLocalDpi xmlns:a14="http://schemas.microsoft.com/office/drawing/2010/main"/>
              </a:ext>
            </a:extLst>
          </a:blip>
          <a:stretch>
            <a:fillRect/>
          </a:stretch>
        </p:blipFill>
        <p:spPr>
          <a:xfrm>
            <a:off x="0" y="3460376"/>
            <a:ext cx="2106706" cy="3424518"/>
          </a:xfrm>
          <a:prstGeom prst="rect">
            <a:avLst/>
          </a:prstGeom>
        </p:spPr>
      </p:pic>
      <p:pic>
        <p:nvPicPr>
          <p:cNvPr id="4" name="Vector Smart Object copy"/>
          <p:cNvPicPr>
            <a:picLocks/>
          </p:cNvPicPr>
          <p:nvPr>
            <p:custDataLst>
              <p:tags r:id="rId3"/>
            </p:custDataLst>
          </p:nvPr>
        </p:nvPicPr>
        <p:blipFill>
          <a:blip r:embed="rId21" cstate="email">
            <a:extLst>
              <a:ext uri="{28A0092B-C50C-407E-A947-70E740481C1C}">
                <a14:useLocalDpi xmlns:a14="http://schemas.microsoft.com/office/drawing/2010/main"/>
              </a:ext>
            </a:extLst>
          </a:blip>
          <a:stretch>
            <a:fillRect/>
          </a:stretch>
        </p:blipFill>
        <p:spPr>
          <a:xfrm>
            <a:off x="7575176" y="0"/>
            <a:ext cx="1425388" cy="1246094"/>
          </a:xfrm>
          <a:prstGeom prst="rect">
            <a:avLst/>
          </a:prstGeom>
        </p:spPr>
      </p:pic>
      <p:pic>
        <p:nvPicPr>
          <p:cNvPr id="5" name="Rounded Rectangle 1"/>
          <p:cNvPicPr>
            <a:picLocks/>
          </p:cNvPicPr>
          <p:nvPr>
            <p:custDataLst>
              <p:tags r:id="rId4"/>
            </p:custDataLst>
          </p:nvPr>
        </p:nvPicPr>
        <p:blipFill>
          <a:blip r:embed="rId22" cstate="email">
            <a:extLst>
              <a:ext uri="{28A0092B-C50C-407E-A947-70E740481C1C}">
                <a14:useLocalDpi xmlns:a14="http://schemas.microsoft.com/office/drawing/2010/main"/>
              </a:ext>
            </a:extLst>
          </a:blip>
          <a:stretch>
            <a:fillRect/>
          </a:stretch>
        </p:blipFill>
        <p:spPr>
          <a:xfrm>
            <a:off x="430306" y="4572000"/>
            <a:ext cx="2286000" cy="2312894"/>
          </a:xfrm>
          <a:prstGeom prst="rect">
            <a:avLst/>
          </a:prstGeom>
        </p:spPr>
      </p:pic>
      <p:pic>
        <p:nvPicPr>
          <p:cNvPr id="6" name="Rounded Rectangle 1 copy"/>
          <p:cNvPicPr>
            <a:picLocks/>
          </p:cNvPicPr>
          <p:nvPr>
            <p:custDataLst>
              <p:tags r:id="rId5"/>
            </p:custDataLst>
          </p:nvPr>
        </p:nvPicPr>
        <p:blipFill>
          <a:blip r:embed="rId23" cstate="email">
            <a:extLst>
              <a:ext uri="{28A0092B-C50C-407E-A947-70E740481C1C}">
                <a14:useLocalDpi xmlns:a14="http://schemas.microsoft.com/office/drawing/2010/main"/>
              </a:ext>
            </a:extLst>
          </a:blip>
          <a:stretch>
            <a:fillRect/>
          </a:stretch>
        </p:blipFill>
        <p:spPr>
          <a:xfrm>
            <a:off x="6526306" y="0"/>
            <a:ext cx="2653553" cy="4356847"/>
          </a:xfrm>
          <a:prstGeom prst="rect">
            <a:avLst/>
          </a:prstGeom>
        </p:spPr>
      </p:pic>
      <p:pic>
        <p:nvPicPr>
          <p:cNvPr id="7" name="Ellipse 1 copy 5"/>
          <p:cNvPicPr>
            <a:picLocks/>
          </p:cNvPicPr>
          <p:nvPr>
            <p:custDataLst>
              <p:tags r:id="rId6"/>
            </p:custDataLst>
          </p:nvPr>
        </p:nvPicPr>
        <p:blipFill>
          <a:blip r:embed="rId24" cstate="email">
            <a:extLst>
              <a:ext uri="{28A0092B-C50C-407E-A947-70E740481C1C}">
                <a14:useLocalDpi xmlns:a14="http://schemas.microsoft.com/office/drawing/2010/main"/>
              </a:ext>
            </a:extLst>
          </a:blip>
          <a:stretch>
            <a:fillRect/>
          </a:stretch>
        </p:blipFill>
        <p:spPr>
          <a:xfrm>
            <a:off x="2985247" y="2519082"/>
            <a:ext cx="3146612" cy="3065929"/>
          </a:xfrm>
          <a:prstGeom prst="rect">
            <a:avLst/>
          </a:prstGeom>
        </p:spPr>
      </p:pic>
      <p:pic>
        <p:nvPicPr>
          <p:cNvPr id="8" name="Ellipse 1 copy"/>
          <p:cNvPicPr>
            <a:picLocks/>
          </p:cNvPicPr>
          <p:nvPr>
            <p:custDataLst>
              <p:tags r:id="rId7"/>
            </p:custDataLst>
          </p:nvPr>
        </p:nvPicPr>
        <p:blipFill>
          <a:blip r:embed="rId25" cstate="email">
            <a:extLst>
              <a:ext uri="{28A0092B-C50C-407E-A947-70E740481C1C}">
                <a14:useLocalDpi xmlns:a14="http://schemas.microsoft.com/office/drawing/2010/main"/>
              </a:ext>
            </a:extLst>
          </a:blip>
          <a:stretch>
            <a:fillRect/>
          </a:stretch>
        </p:blipFill>
        <p:spPr>
          <a:xfrm>
            <a:off x="3854824" y="3245224"/>
            <a:ext cx="1470212" cy="1479176"/>
          </a:xfrm>
          <a:prstGeom prst="rect">
            <a:avLst/>
          </a:prstGeom>
        </p:spPr>
      </p:pic>
      <p:pic>
        <p:nvPicPr>
          <p:cNvPr id="9" name="Group 8"/>
          <p:cNvPicPr>
            <a:picLocks/>
          </p:cNvPicPr>
          <p:nvPr>
            <p:custDataLst>
              <p:tags r:id="rId8"/>
            </p:custDataLst>
          </p:nvPr>
        </p:nvPicPr>
        <p:blipFill>
          <a:blip r:embed="rId26" cstate="email">
            <a:extLst>
              <a:ext uri="{28A0092B-C50C-407E-A947-70E740481C1C}">
                <a14:useLocalDpi xmlns:a14="http://schemas.microsoft.com/office/drawing/2010/main"/>
              </a:ext>
            </a:extLst>
          </a:blip>
          <a:stretch>
            <a:fillRect/>
          </a:stretch>
        </p:blipFill>
        <p:spPr>
          <a:xfrm>
            <a:off x="3998259" y="3406588"/>
            <a:ext cx="1389529" cy="1264024"/>
          </a:xfrm>
          <a:prstGeom prst="rect">
            <a:avLst/>
          </a:prstGeom>
        </p:spPr>
      </p:pic>
      <p:grpSp>
        <p:nvGrpSpPr>
          <p:cNvPr id="28" name="Grupo 27"/>
          <p:cNvGrpSpPr/>
          <p:nvPr/>
        </p:nvGrpSpPr>
        <p:grpSpPr>
          <a:xfrm>
            <a:off x="2214282" y="2886635"/>
            <a:ext cx="1470212" cy="1559859"/>
            <a:chOff x="2214282" y="2886635"/>
            <a:chExt cx="1470212" cy="1559859"/>
          </a:xfrm>
        </p:grpSpPr>
        <p:pic>
          <p:nvPicPr>
            <p:cNvPr id="10" name="Ellipse 1 copy 3"/>
            <p:cNvPicPr>
              <a:picLocks/>
            </p:cNvPicPr>
            <p:nvPr>
              <p:custDataLst>
                <p:tags r:id="rId16"/>
              </p:custDataLst>
            </p:nvPr>
          </p:nvPicPr>
          <p:blipFill>
            <a:blip r:embed="rId27" cstate="email">
              <a:extLst>
                <a:ext uri="{28A0092B-C50C-407E-A947-70E740481C1C}">
                  <a14:useLocalDpi xmlns:a14="http://schemas.microsoft.com/office/drawing/2010/main"/>
                </a:ext>
              </a:extLst>
            </a:blip>
            <a:stretch>
              <a:fillRect/>
            </a:stretch>
          </p:blipFill>
          <p:spPr>
            <a:xfrm>
              <a:off x="2214282" y="2886635"/>
              <a:ext cx="1470212" cy="1479176"/>
            </a:xfrm>
            <a:prstGeom prst="rect">
              <a:avLst/>
            </a:prstGeom>
          </p:spPr>
        </p:pic>
        <p:pic>
          <p:nvPicPr>
            <p:cNvPr id="11" name="Group 5"/>
            <p:cNvPicPr>
              <a:picLocks/>
            </p:cNvPicPr>
            <p:nvPr>
              <p:custDataLst>
                <p:tags r:id="rId17"/>
              </p:custDataLst>
            </p:nvPr>
          </p:nvPicPr>
          <p:blipFill>
            <a:blip r:embed="rId28" cstate="email">
              <a:extLst>
                <a:ext uri="{28A0092B-C50C-407E-A947-70E740481C1C}">
                  <a14:useLocalDpi xmlns:a14="http://schemas.microsoft.com/office/drawing/2010/main"/>
                </a:ext>
              </a:extLst>
            </a:blip>
            <a:stretch>
              <a:fillRect/>
            </a:stretch>
          </p:blipFill>
          <p:spPr>
            <a:xfrm>
              <a:off x="2268071" y="3048000"/>
              <a:ext cx="1255059" cy="1398494"/>
            </a:xfrm>
            <a:prstGeom prst="rect">
              <a:avLst/>
            </a:prstGeom>
          </p:spPr>
        </p:pic>
        <p:sp>
          <p:nvSpPr>
            <p:cNvPr id="21" name="Retângulo 20"/>
            <p:cNvSpPr/>
            <p:nvPr/>
          </p:nvSpPr>
          <p:spPr>
            <a:xfrm>
              <a:off x="2547178" y="3711720"/>
              <a:ext cx="822661" cy="261610"/>
            </a:xfrm>
            <a:prstGeom prst="rect">
              <a:avLst/>
            </a:prstGeom>
          </p:spPr>
          <p:txBody>
            <a:bodyPr wrap="none">
              <a:spAutoFit/>
            </a:bodyPr>
            <a:lstStyle/>
            <a:p>
              <a:pPr algn="ctr"/>
              <a:r>
                <a:rPr lang="en-US" sz="1100" b="1">
                  <a:solidFill>
                    <a:srgbClr val="58585B"/>
                  </a:solidFill>
                  <a:latin typeface="Segoe UI" panose="020B0502040204020203" pitchFamily="34" charset="0"/>
                  <a:ea typeface="Segoe UI" panose="020B0502040204020203" pitchFamily="34" charset="0"/>
                  <a:cs typeface="Segoe UI" panose="020B0502040204020203" pitchFamily="34" charset="0"/>
                </a:rPr>
                <a:t>Insurance</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9" name="Grupo 28"/>
          <p:cNvGrpSpPr/>
          <p:nvPr/>
        </p:nvGrpSpPr>
        <p:grpSpPr>
          <a:xfrm>
            <a:off x="2823882" y="4697506"/>
            <a:ext cx="1541929" cy="1479176"/>
            <a:chOff x="2823882" y="4697506"/>
            <a:chExt cx="1541929" cy="1479176"/>
          </a:xfrm>
        </p:grpSpPr>
        <p:pic>
          <p:nvPicPr>
            <p:cNvPr id="17" name="Group 4 copy"/>
            <p:cNvPicPr>
              <a:picLocks/>
            </p:cNvPicPr>
            <p:nvPr>
              <p:custDataLst>
                <p:tags r:id="rId15"/>
              </p:custDataLst>
            </p:nvPr>
          </p:nvPicPr>
          <p:blipFill>
            <a:blip r:embed="rId29" cstate="email">
              <a:extLst>
                <a:ext uri="{28A0092B-C50C-407E-A947-70E740481C1C}">
                  <a14:useLocalDpi xmlns:a14="http://schemas.microsoft.com/office/drawing/2010/main"/>
                </a:ext>
              </a:extLst>
            </a:blip>
            <a:stretch>
              <a:fillRect/>
            </a:stretch>
          </p:blipFill>
          <p:spPr>
            <a:xfrm>
              <a:off x="2823882" y="4697506"/>
              <a:ext cx="1541929" cy="1479176"/>
            </a:xfrm>
            <a:prstGeom prst="rect">
              <a:avLst/>
            </a:prstGeom>
          </p:spPr>
        </p:pic>
        <p:sp>
          <p:nvSpPr>
            <p:cNvPr id="22" name="Retângulo 21"/>
            <p:cNvSpPr/>
            <p:nvPr/>
          </p:nvSpPr>
          <p:spPr>
            <a:xfrm>
              <a:off x="3250692" y="5566842"/>
              <a:ext cx="566181" cy="261610"/>
            </a:xfrm>
            <a:prstGeom prst="rect">
              <a:avLst/>
            </a:prstGeom>
          </p:spPr>
          <p:txBody>
            <a:bodyPr wrap="none">
              <a:spAutoFit/>
            </a:bodyPr>
            <a:lstStyle/>
            <a:p>
              <a:pPr algn="ctr"/>
              <a:r>
                <a:rPr lang="en-US" sz="1100" b="1">
                  <a:solidFill>
                    <a:srgbClr val="58585B"/>
                  </a:solidFill>
                  <a:latin typeface="Segoe UI" panose="020B0502040204020203" pitchFamily="34" charset="0"/>
                  <a:ea typeface="Segoe UI" panose="020B0502040204020203" pitchFamily="34" charset="0"/>
                  <a:cs typeface="Segoe UI" panose="020B0502040204020203" pitchFamily="34" charset="0"/>
                </a:rPr>
                <a:t>Loans</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0" name="Grupo 29"/>
          <p:cNvGrpSpPr/>
          <p:nvPr/>
        </p:nvGrpSpPr>
        <p:grpSpPr>
          <a:xfrm>
            <a:off x="4814047" y="4697506"/>
            <a:ext cx="1541929" cy="1479176"/>
            <a:chOff x="4814047" y="4697506"/>
            <a:chExt cx="1541929" cy="1479176"/>
          </a:xfrm>
        </p:grpSpPr>
        <p:pic>
          <p:nvPicPr>
            <p:cNvPr id="16" name="Group 4"/>
            <p:cNvPicPr>
              <a:picLocks/>
            </p:cNvPicPr>
            <p:nvPr>
              <p:custDataLst>
                <p:tags r:id="rId14"/>
              </p:custDataLst>
            </p:nvPr>
          </p:nvPicPr>
          <p:blipFill>
            <a:blip r:embed="rId30" cstate="email">
              <a:extLst>
                <a:ext uri="{28A0092B-C50C-407E-A947-70E740481C1C}">
                  <a14:useLocalDpi xmlns:a14="http://schemas.microsoft.com/office/drawing/2010/main"/>
                </a:ext>
              </a:extLst>
            </a:blip>
            <a:stretch>
              <a:fillRect/>
            </a:stretch>
          </p:blipFill>
          <p:spPr>
            <a:xfrm>
              <a:off x="4814047" y="4697506"/>
              <a:ext cx="1541929" cy="1479176"/>
            </a:xfrm>
            <a:prstGeom prst="rect">
              <a:avLst/>
            </a:prstGeom>
          </p:spPr>
        </p:pic>
        <p:sp>
          <p:nvSpPr>
            <p:cNvPr id="23" name="Retângulo 22"/>
            <p:cNvSpPr/>
            <p:nvPr/>
          </p:nvSpPr>
          <p:spPr>
            <a:xfrm>
              <a:off x="5092649" y="5505633"/>
              <a:ext cx="865943" cy="261610"/>
            </a:xfrm>
            <a:prstGeom prst="rect">
              <a:avLst/>
            </a:prstGeom>
          </p:spPr>
          <p:txBody>
            <a:bodyPr wrap="none">
              <a:spAutoFit/>
            </a:bodyPr>
            <a:lstStyle/>
            <a:p>
              <a:pPr algn="ctr"/>
              <a:r>
                <a:rPr lang="en-US" sz="1100" b="1">
                  <a:solidFill>
                    <a:srgbClr val="58585B"/>
                  </a:solidFill>
                  <a:latin typeface="Segoe UI" panose="020B0502040204020203" pitchFamily="34" charset="0"/>
                  <a:ea typeface="Segoe UI" panose="020B0502040204020203" pitchFamily="34" charset="0"/>
                  <a:cs typeface="Segoe UI" panose="020B0502040204020203" pitchFamily="34" charset="0"/>
                </a:rPr>
                <a:t>and more!</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3" name="Grupo 32"/>
          <p:cNvGrpSpPr/>
          <p:nvPr/>
        </p:nvGrpSpPr>
        <p:grpSpPr>
          <a:xfrm>
            <a:off x="5486400" y="2886635"/>
            <a:ext cx="1470212" cy="1559859"/>
            <a:chOff x="5486400" y="2886635"/>
            <a:chExt cx="1470212" cy="1559859"/>
          </a:xfrm>
        </p:grpSpPr>
        <p:pic>
          <p:nvPicPr>
            <p:cNvPr id="13" name="Group 2"/>
            <p:cNvPicPr>
              <a:picLocks/>
            </p:cNvPicPr>
            <p:nvPr>
              <p:custDataLst>
                <p:tags r:id="rId12"/>
              </p:custDataLst>
            </p:nvPr>
          </p:nvPicPr>
          <p:blipFill>
            <a:blip r:embed="rId31" cstate="email">
              <a:extLst>
                <a:ext uri="{28A0092B-C50C-407E-A947-70E740481C1C}">
                  <a14:useLocalDpi xmlns:a14="http://schemas.microsoft.com/office/drawing/2010/main"/>
                </a:ext>
              </a:extLst>
            </a:blip>
            <a:stretch>
              <a:fillRect/>
            </a:stretch>
          </p:blipFill>
          <p:spPr>
            <a:xfrm>
              <a:off x="5549153" y="3048000"/>
              <a:ext cx="1255059" cy="1398494"/>
            </a:xfrm>
            <a:prstGeom prst="rect">
              <a:avLst/>
            </a:prstGeom>
          </p:spPr>
        </p:pic>
        <p:pic>
          <p:nvPicPr>
            <p:cNvPr id="12" name="Ellipse 1 copy 2"/>
            <p:cNvPicPr>
              <a:picLocks/>
            </p:cNvPicPr>
            <p:nvPr>
              <p:custDataLst>
                <p:tags r:id="rId13"/>
              </p:custDataLst>
            </p:nvPr>
          </p:nvPicPr>
          <p:blipFill>
            <a:blip r:embed="rId32" cstate="email">
              <a:extLst>
                <a:ext uri="{28A0092B-C50C-407E-A947-70E740481C1C}">
                  <a14:useLocalDpi xmlns:a14="http://schemas.microsoft.com/office/drawing/2010/main"/>
                </a:ext>
              </a:extLst>
            </a:blip>
            <a:stretch>
              <a:fillRect/>
            </a:stretch>
          </p:blipFill>
          <p:spPr>
            <a:xfrm>
              <a:off x="5486400" y="2886635"/>
              <a:ext cx="1470212" cy="1479176"/>
            </a:xfrm>
            <a:prstGeom prst="rect">
              <a:avLst/>
            </a:prstGeom>
          </p:spPr>
        </p:pic>
        <p:sp>
          <p:nvSpPr>
            <p:cNvPr id="24" name="Retângulo 23"/>
            <p:cNvSpPr/>
            <p:nvPr/>
          </p:nvSpPr>
          <p:spPr>
            <a:xfrm>
              <a:off x="5864147" y="3712692"/>
              <a:ext cx="704039" cy="261610"/>
            </a:xfrm>
            <a:prstGeom prst="rect">
              <a:avLst/>
            </a:prstGeom>
          </p:spPr>
          <p:txBody>
            <a:bodyPr wrap="none">
              <a:spAutoFit/>
            </a:bodyPr>
            <a:lstStyle/>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Pensions</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2" name="Grupo 31"/>
          <p:cNvGrpSpPr/>
          <p:nvPr/>
        </p:nvGrpSpPr>
        <p:grpSpPr>
          <a:xfrm>
            <a:off x="3827930" y="1703294"/>
            <a:ext cx="1541929" cy="1479176"/>
            <a:chOff x="3827930" y="1703294"/>
            <a:chExt cx="1541929" cy="1479176"/>
          </a:xfrm>
        </p:grpSpPr>
        <p:pic>
          <p:nvPicPr>
            <p:cNvPr id="14" name="Ellipse 1"/>
            <p:cNvPicPr>
              <a:picLocks/>
            </p:cNvPicPr>
            <p:nvPr>
              <p:custDataLst>
                <p:tags r:id="rId10"/>
              </p:custDataLst>
            </p:nvPr>
          </p:nvPicPr>
          <p:blipFill>
            <a:blip r:embed="rId33" cstate="email">
              <a:extLst>
                <a:ext uri="{28A0092B-C50C-407E-A947-70E740481C1C}">
                  <a14:useLocalDpi xmlns:a14="http://schemas.microsoft.com/office/drawing/2010/main"/>
                </a:ext>
              </a:extLst>
            </a:blip>
            <a:stretch>
              <a:fillRect/>
            </a:stretch>
          </p:blipFill>
          <p:spPr>
            <a:xfrm>
              <a:off x="3827930" y="1703294"/>
              <a:ext cx="1470212" cy="1479176"/>
            </a:xfrm>
            <a:prstGeom prst="rect">
              <a:avLst/>
            </a:prstGeom>
          </p:spPr>
        </p:pic>
        <p:pic>
          <p:nvPicPr>
            <p:cNvPr id="15" name="Group 7"/>
            <p:cNvPicPr>
              <a:picLocks/>
            </p:cNvPicPr>
            <p:nvPr>
              <p:custDataLst>
                <p:tags r:id="rId11"/>
              </p:custDataLst>
            </p:nvPr>
          </p:nvPicPr>
          <p:blipFill>
            <a:blip r:embed="rId34" cstate="email">
              <a:extLst>
                <a:ext uri="{28A0092B-C50C-407E-A947-70E740481C1C}">
                  <a14:useLocalDpi xmlns:a14="http://schemas.microsoft.com/office/drawing/2010/main"/>
                </a:ext>
              </a:extLst>
            </a:blip>
            <a:stretch>
              <a:fillRect/>
            </a:stretch>
          </p:blipFill>
          <p:spPr>
            <a:xfrm>
              <a:off x="3980330" y="1864659"/>
              <a:ext cx="1389529" cy="1264024"/>
            </a:xfrm>
            <a:prstGeom prst="rect">
              <a:avLst/>
            </a:prstGeom>
          </p:spPr>
        </p:pic>
        <p:sp>
          <p:nvSpPr>
            <p:cNvPr id="25" name="Retângulo 24"/>
            <p:cNvSpPr/>
            <p:nvPr/>
          </p:nvSpPr>
          <p:spPr>
            <a:xfrm>
              <a:off x="4284901" y="2401961"/>
              <a:ext cx="574196" cy="430887"/>
            </a:xfrm>
            <a:prstGeom prst="rect">
              <a:avLst/>
            </a:prstGeom>
          </p:spPr>
          <p:txBody>
            <a:bodyPr wrap="none">
              <a:spAutoFit/>
            </a:bodyPr>
            <a:lstStyle/>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Health</a:t>
              </a:r>
            </a:p>
            <a:p>
              <a:pPr algn="ctr"/>
              <a:r>
                <a:rPr lang="en-US" sz="1100" b="1" dirty="0">
                  <a:solidFill>
                    <a:srgbClr val="58585B"/>
                  </a:solidFill>
                  <a:latin typeface="Segoe UI" panose="020B0502040204020203" pitchFamily="34" charset="0"/>
                  <a:ea typeface="Segoe UI" panose="020B0502040204020203" pitchFamily="34" charset="0"/>
                  <a:cs typeface="Segoe UI" panose="020B0502040204020203" pitchFamily="34" charset="0"/>
                </a:rPr>
                <a:t>Care</a:t>
              </a:r>
              <a:endParaRPr lang="pt-BR" sz="11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pic>
        <p:nvPicPr>
          <p:cNvPr id="31" name="Picture 30"/>
          <p:cNvPicPr>
            <a:picLocks noChangeAspect="1"/>
          </p:cNvPicPr>
          <p:nvPr/>
        </p:nvPicPr>
        <p:blipFill rotWithShape="1">
          <a:blip r:embed="rId35" cstate="email">
            <a:extLst>
              <a:ext uri="{BEBA8EAE-BF5A-486C-A8C5-ECC9F3942E4B}">
                <a14:imgProps xmlns:a14="http://schemas.microsoft.com/office/drawing/2010/main">
                  <a14:imgLayer r:embed="rId36">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grpSp>
        <p:nvGrpSpPr>
          <p:cNvPr id="34" name="Grupo 24"/>
          <p:cNvGrpSpPr/>
          <p:nvPr/>
        </p:nvGrpSpPr>
        <p:grpSpPr>
          <a:xfrm>
            <a:off x="0" y="811782"/>
            <a:ext cx="3684494" cy="599681"/>
            <a:chOff x="0" y="824753"/>
            <a:chExt cx="3926541" cy="833718"/>
          </a:xfrm>
        </p:grpSpPr>
        <p:pic>
          <p:nvPicPr>
            <p:cNvPr id="35" name="Rounded Rectangle 2"/>
            <p:cNvPicPr>
              <a:picLocks/>
            </p:cNvPicPr>
            <p:nvPr>
              <p:custDataLst>
                <p:tags r:id="rId9"/>
              </p:custDataLst>
            </p:nvPr>
          </p:nvPicPr>
          <p:blipFill>
            <a:blip r:embed="rId37" cstate="email">
              <a:extLst>
                <a:ext uri="{28A0092B-C50C-407E-A947-70E740481C1C}">
                  <a14:useLocalDpi xmlns:a14="http://schemas.microsoft.com/office/drawing/2010/main"/>
                </a:ext>
              </a:extLst>
            </a:blip>
            <a:stretch>
              <a:fillRect/>
            </a:stretch>
          </p:blipFill>
          <p:spPr>
            <a:xfrm>
              <a:off x="0" y="824753"/>
              <a:ext cx="3926541" cy="833718"/>
            </a:xfrm>
            <a:prstGeom prst="rect">
              <a:avLst/>
            </a:prstGeom>
          </p:spPr>
        </p:pic>
        <p:sp>
          <p:nvSpPr>
            <p:cNvPr id="36" name="Retângulo 18"/>
            <p:cNvSpPr/>
            <p:nvPr/>
          </p:nvSpPr>
          <p:spPr>
            <a:xfrm>
              <a:off x="263766" y="947455"/>
              <a:ext cx="3054041" cy="641839"/>
            </a:xfrm>
            <a:prstGeom prst="rect">
              <a:avLst/>
            </a:prstGeom>
          </p:spPr>
          <p:txBody>
            <a:bodyPr wrap="none">
              <a:spAutoFit/>
            </a:bodyPr>
            <a:lstStyle/>
            <a:p>
              <a:r>
                <a:rPr lang="en-US" sz="2400">
                  <a:solidFill>
                    <a:srgbClr val="58585B"/>
                  </a:solidFill>
                  <a:latin typeface="+mj-lt"/>
                  <a:ea typeface="Segoe UI" panose="020B0502040204020203" pitchFamily="34" charset="0"/>
                  <a:cs typeface="Segoe UI" panose="020B0502040204020203" pitchFamily="34" charset="0"/>
                </a:rPr>
                <a:t>FLEXIBLE TECHNOLOGY</a:t>
              </a:r>
              <a:endParaRPr lang="pt-BR" sz="2400" dirty="0">
                <a:solidFill>
                  <a:srgbClr val="58585B"/>
                </a:solidFill>
                <a:latin typeface="+mj-lt"/>
                <a:ea typeface="Segoe UI" panose="020B0502040204020203" pitchFamily="34" charset="0"/>
                <a:cs typeface="Segoe UI" panose="020B0502040204020203" pitchFamily="34" charset="0"/>
              </a:endParaRPr>
            </a:p>
          </p:txBody>
        </p:sp>
      </p:grpSp>
      <p:sp>
        <p:nvSpPr>
          <p:cNvPr id="37" name="Retângulo 21"/>
          <p:cNvSpPr/>
          <p:nvPr/>
        </p:nvSpPr>
        <p:spPr>
          <a:xfrm>
            <a:off x="336190" y="1427169"/>
            <a:ext cx="3865420" cy="553998"/>
          </a:xfrm>
          <a:prstGeom prst="rect">
            <a:avLst/>
          </a:prstGeom>
        </p:spPr>
        <p:txBody>
          <a:bodyPr wrap="square">
            <a:spAutoFit/>
          </a:bodyPr>
          <a:lstStyle/>
          <a:p>
            <a:r>
              <a:rPr lang="en-US" sz="1500" dirty="0">
                <a:solidFill>
                  <a:srgbClr val="5C5C5F"/>
                </a:solidFill>
                <a:latin typeface="Calibri Light" charset="0"/>
                <a:ea typeface="Calibri Light" charset="0"/>
                <a:cs typeface="Calibri Light" charset="0"/>
              </a:rPr>
              <a:t>That can integrate a diverse portfolio of financial and non-financial products.</a:t>
            </a:r>
          </a:p>
        </p:txBody>
      </p:sp>
    </p:spTree>
    <p:extLst>
      <p:ext uri="{BB962C8B-B14F-4D97-AF65-F5344CB8AC3E}">
        <p14:creationId xmlns:p14="http://schemas.microsoft.com/office/powerpoint/2010/main" val="40756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7"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196587521 (1) copy"/>
          <p:cNvPicPr>
            <a:picLocks/>
          </p:cNvPicPr>
          <p:nvPr>
            <p:custDataLst>
              <p:tags r:id="rId2"/>
            </p:custDataLst>
          </p:nvPr>
        </p:nvPicPr>
        <p:blipFill>
          <a:blip r:embed="rId18"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4" name="Rectangle 1"/>
          <p:cNvPicPr>
            <a:picLocks/>
          </p:cNvPicPr>
          <p:nvPr>
            <p:custDataLst>
              <p:tags r:id="rId3"/>
            </p:custDataLst>
          </p:nvPr>
        </p:nvPicPr>
        <p:blipFill>
          <a:blip r:embed="rId1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6" name="shutterstock_196587521 (1) copy 3"/>
          <p:cNvPicPr>
            <a:picLocks/>
          </p:cNvPicPr>
          <p:nvPr>
            <p:custDataLst>
              <p:tags r:id="rId4"/>
            </p:custDataLst>
          </p:nvPr>
        </p:nvPicPr>
        <p:blipFill>
          <a:blip r:embed="rId20" cstate="email">
            <a:extLst>
              <a:ext uri="{28A0092B-C50C-407E-A947-70E740481C1C}">
                <a14:useLocalDpi xmlns:a14="http://schemas.microsoft.com/office/drawing/2010/main"/>
              </a:ext>
            </a:extLst>
          </a:blip>
          <a:stretch>
            <a:fillRect/>
          </a:stretch>
        </p:blipFill>
        <p:spPr>
          <a:xfrm>
            <a:off x="6732494" y="0"/>
            <a:ext cx="2447365" cy="4132730"/>
          </a:xfrm>
          <a:prstGeom prst="rect">
            <a:avLst/>
          </a:prstGeom>
        </p:spPr>
      </p:pic>
      <p:pic>
        <p:nvPicPr>
          <p:cNvPr id="8" name="Rounded Rectangle 1 copy"/>
          <p:cNvPicPr>
            <a:picLocks/>
          </p:cNvPicPr>
          <p:nvPr>
            <p:custDataLst>
              <p:tags r:id="rId5"/>
            </p:custDataLst>
          </p:nvPr>
        </p:nvPicPr>
        <p:blipFill>
          <a:blip r:embed="rId21" cstate="email">
            <a:extLst>
              <a:ext uri="{28A0092B-C50C-407E-A947-70E740481C1C}">
                <a14:useLocalDpi xmlns:a14="http://schemas.microsoft.com/office/drawing/2010/main"/>
              </a:ext>
            </a:extLst>
          </a:blip>
          <a:stretch>
            <a:fillRect/>
          </a:stretch>
        </p:blipFill>
        <p:spPr>
          <a:xfrm>
            <a:off x="7360024" y="1721224"/>
            <a:ext cx="1819835" cy="3818965"/>
          </a:xfrm>
          <a:prstGeom prst="rect">
            <a:avLst/>
          </a:prstGeom>
        </p:spPr>
      </p:pic>
      <p:grpSp>
        <p:nvGrpSpPr>
          <p:cNvPr id="25" name="Grupo 24"/>
          <p:cNvGrpSpPr/>
          <p:nvPr/>
        </p:nvGrpSpPr>
        <p:grpSpPr>
          <a:xfrm>
            <a:off x="0" y="824753"/>
            <a:ext cx="6687671" cy="833718"/>
            <a:chOff x="0" y="824753"/>
            <a:chExt cx="6687671" cy="833718"/>
          </a:xfrm>
        </p:grpSpPr>
        <p:pic>
          <p:nvPicPr>
            <p:cNvPr id="7" name="Rounded Rectangle 2"/>
            <p:cNvPicPr>
              <a:picLocks/>
            </p:cNvPicPr>
            <p:nvPr>
              <p:custDataLst>
                <p:tags r:id="rId15"/>
              </p:custDataLst>
            </p:nvPr>
          </p:nvPicPr>
          <p:blipFill>
            <a:blip r:embed="rId22"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6" name="Retângulo 15"/>
            <p:cNvSpPr/>
            <p:nvPr/>
          </p:nvSpPr>
          <p:spPr>
            <a:xfrm>
              <a:off x="2050505" y="1010779"/>
              <a:ext cx="4267066" cy="461665"/>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AN ADVANTAGE FOR EMPLOYERS</a:t>
              </a:r>
            </a:p>
          </p:txBody>
        </p:sp>
      </p:grpSp>
      <p:pic>
        <p:nvPicPr>
          <p:cNvPr id="15" name="Group 2"/>
          <p:cNvPicPr>
            <a:picLocks/>
          </p:cNvPicPr>
          <p:nvPr>
            <p:custDataLst>
              <p:tags r:id="rId6"/>
            </p:custDataLst>
          </p:nvPr>
        </p:nvPicPr>
        <p:blipFill>
          <a:blip r:embed="rId23" cstate="email">
            <a:extLst>
              <a:ext uri="{28A0092B-C50C-407E-A947-70E740481C1C}">
                <a14:useLocalDpi xmlns:a14="http://schemas.microsoft.com/office/drawing/2010/main"/>
              </a:ext>
            </a:extLst>
          </a:blip>
          <a:stretch>
            <a:fillRect/>
          </a:stretch>
        </p:blipFill>
        <p:spPr>
          <a:xfrm>
            <a:off x="286871" y="412376"/>
            <a:ext cx="1613647" cy="1667435"/>
          </a:xfrm>
          <a:prstGeom prst="rect">
            <a:avLst/>
          </a:prstGeom>
        </p:spPr>
      </p:pic>
      <p:grpSp>
        <p:nvGrpSpPr>
          <p:cNvPr id="21" name="Grupo 20"/>
          <p:cNvGrpSpPr/>
          <p:nvPr/>
        </p:nvGrpSpPr>
        <p:grpSpPr>
          <a:xfrm>
            <a:off x="1098177" y="3179809"/>
            <a:ext cx="1604682" cy="1658471"/>
            <a:chOff x="1174376" y="2411506"/>
            <a:chExt cx="1604682" cy="1658471"/>
          </a:xfrm>
        </p:grpSpPr>
        <p:pic>
          <p:nvPicPr>
            <p:cNvPr id="10" name="Group 1 copy"/>
            <p:cNvPicPr>
              <a:picLocks/>
            </p:cNvPicPr>
            <p:nvPr>
              <p:custDataLst>
                <p:tags r:id="rId14"/>
              </p:custDataLst>
            </p:nvPr>
          </p:nvPicPr>
          <p:blipFill>
            <a:blip r:embed="rId24" cstate="email">
              <a:extLst>
                <a:ext uri="{28A0092B-C50C-407E-A947-70E740481C1C}">
                  <a14:useLocalDpi xmlns:a14="http://schemas.microsoft.com/office/drawing/2010/main"/>
                </a:ext>
              </a:extLst>
            </a:blip>
            <a:stretch>
              <a:fillRect/>
            </a:stretch>
          </p:blipFill>
          <p:spPr>
            <a:xfrm>
              <a:off x="1174376" y="2411506"/>
              <a:ext cx="1604682" cy="1658471"/>
            </a:xfrm>
            <a:prstGeom prst="rect">
              <a:avLst/>
            </a:prstGeom>
          </p:spPr>
        </p:pic>
        <p:sp>
          <p:nvSpPr>
            <p:cNvPr id="17" name="Retângulo 16"/>
            <p:cNvSpPr/>
            <p:nvPr/>
          </p:nvSpPr>
          <p:spPr>
            <a:xfrm>
              <a:off x="1312277" y="2724067"/>
              <a:ext cx="1294644" cy="1092607"/>
            </a:xfrm>
            <a:prstGeom prst="rect">
              <a:avLst/>
            </a:prstGeom>
          </p:spPr>
          <p:txBody>
            <a:bodyPr wrap="squar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Support</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employees’ financial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needs</a:t>
              </a:r>
            </a:p>
            <a:p>
              <a:pPr algn="ct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2" name="Grupo 21"/>
          <p:cNvGrpSpPr/>
          <p:nvPr/>
        </p:nvGrpSpPr>
        <p:grpSpPr>
          <a:xfrm>
            <a:off x="3176585" y="3209437"/>
            <a:ext cx="1604682" cy="1658471"/>
            <a:chOff x="3585882" y="2411506"/>
            <a:chExt cx="1604682" cy="1658471"/>
          </a:xfrm>
        </p:grpSpPr>
        <p:pic>
          <p:nvPicPr>
            <p:cNvPr id="11" name="Group 1 copy 2"/>
            <p:cNvPicPr>
              <a:picLocks/>
            </p:cNvPicPr>
            <p:nvPr>
              <p:custDataLst>
                <p:tags r:id="rId13"/>
              </p:custDataLst>
            </p:nvPr>
          </p:nvPicPr>
          <p:blipFill>
            <a:blip r:embed="rId24" cstate="email">
              <a:extLst>
                <a:ext uri="{28A0092B-C50C-407E-A947-70E740481C1C}">
                  <a14:useLocalDpi xmlns:a14="http://schemas.microsoft.com/office/drawing/2010/main"/>
                </a:ext>
              </a:extLst>
            </a:blip>
            <a:stretch>
              <a:fillRect/>
            </a:stretch>
          </p:blipFill>
          <p:spPr>
            <a:xfrm>
              <a:off x="3585882" y="2411506"/>
              <a:ext cx="1604682" cy="1658471"/>
            </a:xfrm>
            <a:prstGeom prst="rect">
              <a:avLst/>
            </a:prstGeom>
          </p:spPr>
        </p:pic>
        <p:sp>
          <p:nvSpPr>
            <p:cNvPr id="18" name="Retângulo 17"/>
            <p:cNvSpPr/>
            <p:nvPr/>
          </p:nvSpPr>
          <p:spPr>
            <a:xfrm>
              <a:off x="3797881" y="2639670"/>
              <a:ext cx="1124514" cy="1092607"/>
            </a:xfrm>
            <a:prstGeom prst="rect">
              <a:avLst/>
            </a:prstGeom>
          </p:spPr>
          <p:txBody>
            <a:bodyPr wrap="squar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Improve workforce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productivity and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engagement</a:t>
              </a:r>
            </a:p>
          </p:txBody>
        </p:sp>
      </p:grpSp>
      <p:grpSp>
        <p:nvGrpSpPr>
          <p:cNvPr id="23" name="Grupo 22"/>
          <p:cNvGrpSpPr/>
          <p:nvPr/>
        </p:nvGrpSpPr>
        <p:grpSpPr>
          <a:xfrm>
            <a:off x="2069290" y="4655033"/>
            <a:ext cx="1604682" cy="1658471"/>
            <a:chOff x="2474259" y="4267200"/>
            <a:chExt cx="1604682" cy="1658471"/>
          </a:xfrm>
        </p:grpSpPr>
        <p:pic>
          <p:nvPicPr>
            <p:cNvPr id="12" name="Group 1 copy 3"/>
            <p:cNvPicPr>
              <a:picLocks/>
            </p:cNvPicPr>
            <p:nvPr>
              <p:custDataLst>
                <p:tags r:id="rId12"/>
              </p:custDataLst>
            </p:nvPr>
          </p:nvPicPr>
          <p:blipFill>
            <a:blip r:embed="rId24" cstate="email">
              <a:extLst>
                <a:ext uri="{28A0092B-C50C-407E-A947-70E740481C1C}">
                  <a14:useLocalDpi xmlns:a14="http://schemas.microsoft.com/office/drawing/2010/main"/>
                </a:ext>
              </a:extLst>
            </a:blip>
            <a:stretch>
              <a:fillRect/>
            </a:stretch>
          </p:blipFill>
          <p:spPr>
            <a:xfrm>
              <a:off x="2474259" y="4267200"/>
              <a:ext cx="1604682" cy="1658471"/>
            </a:xfrm>
            <a:prstGeom prst="rect">
              <a:avLst/>
            </a:prstGeom>
          </p:spPr>
        </p:pic>
        <p:sp>
          <p:nvSpPr>
            <p:cNvPr id="19" name="Retângulo 18"/>
            <p:cNvSpPr/>
            <p:nvPr/>
          </p:nvSpPr>
          <p:spPr>
            <a:xfrm>
              <a:off x="2571251" y="4690654"/>
              <a:ext cx="1389675"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Better work</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Environment and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Retention rates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4" name="Grupo 23"/>
          <p:cNvGrpSpPr/>
          <p:nvPr/>
        </p:nvGrpSpPr>
        <p:grpSpPr>
          <a:xfrm>
            <a:off x="4231263" y="4655033"/>
            <a:ext cx="1604682" cy="1658471"/>
            <a:chOff x="4948518" y="4267200"/>
            <a:chExt cx="1604682" cy="1658471"/>
          </a:xfrm>
        </p:grpSpPr>
        <p:pic>
          <p:nvPicPr>
            <p:cNvPr id="13" name="Group 1 copy 4"/>
            <p:cNvPicPr>
              <a:picLocks/>
            </p:cNvPicPr>
            <p:nvPr>
              <p:custDataLst>
                <p:tags r:id="rId11"/>
              </p:custDataLst>
            </p:nvPr>
          </p:nvPicPr>
          <p:blipFill>
            <a:blip r:embed="rId24" cstate="email">
              <a:extLst>
                <a:ext uri="{28A0092B-C50C-407E-A947-70E740481C1C}">
                  <a14:useLocalDpi xmlns:a14="http://schemas.microsoft.com/office/drawing/2010/main"/>
                </a:ext>
              </a:extLst>
            </a:blip>
            <a:stretch>
              <a:fillRect/>
            </a:stretch>
          </p:blipFill>
          <p:spPr>
            <a:xfrm>
              <a:off x="4948518" y="4267200"/>
              <a:ext cx="1604682" cy="1658471"/>
            </a:xfrm>
            <a:prstGeom prst="rect">
              <a:avLst/>
            </a:prstGeom>
          </p:spPr>
        </p:pic>
        <p:sp>
          <p:nvSpPr>
            <p:cNvPr id="20" name="Retângulo 19"/>
            <p:cNvSpPr/>
            <p:nvPr/>
          </p:nvSpPr>
          <p:spPr>
            <a:xfrm>
              <a:off x="5356359" y="4745155"/>
              <a:ext cx="788999"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No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liabilities</a:t>
              </a:r>
            </a:p>
          </p:txBody>
        </p:sp>
      </p:grpSp>
      <p:sp>
        <p:nvSpPr>
          <p:cNvPr id="26" name="Rectangle 25"/>
          <p:cNvSpPr/>
          <p:nvPr/>
        </p:nvSpPr>
        <p:spPr>
          <a:xfrm>
            <a:off x="1681911" y="1771224"/>
            <a:ext cx="5708460" cy="830997"/>
          </a:xfrm>
          <a:prstGeom prst="rect">
            <a:avLst/>
          </a:prstGeom>
        </p:spPr>
        <p:txBody>
          <a:bodyPr wrap="square">
            <a:spAutoFit/>
          </a:bodyPr>
          <a:lstStyle/>
          <a:p>
            <a:r>
              <a:rPr lang="en-US" sz="1600" dirty="0">
                <a:solidFill>
                  <a:schemeClr val="bg1">
                    <a:lumMod val="50000"/>
                  </a:schemeClr>
                </a:solidFill>
                <a:latin typeface="Calibri Light" charset="0"/>
                <a:ea typeface="Calibri Light" charset="0"/>
                <a:cs typeface="Calibri Light" charset="0"/>
              </a:rPr>
              <a:t>For the employers, our technology is a unique opportunity to enhance employee’s ﬁnancial wellbeing, access to fair products as well as their productivity.</a:t>
            </a:r>
          </a:p>
        </p:txBody>
      </p:sp>
      <p:pic>
        <p:nvPicPr>
          <p:cNvPr id="27" name="Picture 26"/>
          <p:cNvPicPr>
            <a:picLocks noChangeAspect="1"/>
          </p:cNvPicPr>
          <p:nvPr/>
        </p:nvPicPr>
        <p:blipFill rotWithShape="1">
          <a:blip r:embed="rId25" cstate="email">
            <a:extLst>
              <a:ext uri="{BEBA8EAE-BF5A-486C-A8C5-ECC9F3942E4B}">
                <a14:imgProps xmlns:a14="http://schemas.microsoft.com/office/drawing/2010/main">
                  <a14:imgLayer r:embed="rId2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grpSp>
        <p:nvGrpSpPr>
          <p:cNvPr id="32" name="Grupo 23"/>
          <p:cNvGrpSpPr/>
          <p:nvPr/>
        </p:nvGrpSpPr>
        <p:grpSpPr>
          <a:xfrm>
            <a:off x="5344643" y="3204689"/>
            <a:ext cx="1604682" cy="1658471"/>
            <a:chOff x="4948518" y="4267200"/>
            <a:chExt cx="1604682" cy="1658471"/>
          </a:xfrm>
        </p:grpSpPr>
        <p:pic>
          <p:nvPicPr>
            <p:cNvPr id="33" name="Group 1 copy 4"/>
            <p:cNvPicPr>
              <a:picLocks/>
            </p:cNvPicPr>
            <p:nvPr>
              <p:custDataLst>
                <p:tags r:id="rId10"/>
              </p:custDataLst>
            </p:nvPr>
          </p:nvPicPr>
          <p:blipFill>
            <a:blip r:embed="rId24" cstate="email">
              <a:extLst>
                <a:ext uri="{28A0092B-C50C-407E-A947-70E740481C1C}">
                  <a14:useLocalDpi xmlns:a14="http://schemas.microsoft.com/office/drawing/2010/main"/>
                </a:ext>
              </a:extLst>
            </a:blip>
            <a:stretch>
              <a:fillRect/>
            </a:stretch>
          </p:blipFill>
          <p:spPr>
            <a:xfrm>
              <a:off x="4948518" y="4267200"/>
              <a:ext cx="1604682" cy="1658471"/>
            </a:xfrm>
            <a:prstGeom prst="rect">
              <a:avLst/>
            </a:prstGeom>
          </p:spPr>
        </p:pic>
        <p:sp>
          <p:nvSpPr>
            <p:cNvPr id="34" name="Retângulo 19"/>
            <p:cNvSpPr/>
            <p:nvPr/>
          </p:nvSpPr>
          <p:spPr>
            <a:xfrm>
              <a:off x="5348961" y="4793061"/>
              <a:ext cx="799450"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Cost-free</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solution</a:t>
              </a:r>
            </a:p>
          </p:txBody>
        </p:sp>
      </p:grpSp>
      <p:grpSp>
        <p:nvGrpSpPr>
          <p:cNvPr id="44" name="Grupo 23"/>
          <p:cNvGrpSpPr/>
          <p:nvPr/>
        </p:nvGrpSpPr>
        <p:grpSpPr>
          <a:xfrm>
            <a:off x="6399320" y="4601553"/>
            <a:ext cx="1604682" cy="1658471"/>
            <a:chOff x="4948518" y="4267200"/>
            <a:chExt cx="1604682" cy="1658471"/>
          </a:xfrm>
        </p:grpSpPr>
        <p:pic>
          <p:nvPicPr>
            <p:cNvPr id="45" name="Group 1 copy 4"/>
            <p:cNvPicPr>
              <a:picLocks/>
            </p:cNvPicPr>
            <p:nvPr>
              <p:custDataLst>
                <p:tags r:id="rId9"/>
              </p:custDataLst>
            </p:nvPr>
          </p:nvPicPr>
          <p:blipFill>
            <a:blip r:embed="rId24" cstate="email">
              <a:extLst>
                <a:ext uri="{28A0092B-C50C-407E-A947-70E740481C1C}">
                  <a14:useLocalDpi xmlns:a14="http://schemas.microsoft.com/office/drawing/2010/main"/>
                </a:ext>
              </a:extLst>
            </a:blip>
            <a:stretch>
              <a:fillRect/>
            </a:stretch>
          </p:blipFill>
          <p:spPr>
            <a:xfrm>
              <a:off x="4948518" y="4267200"/>
              <a:ext cx="1604682" cy="1658471"/>
            </a:xfrm>
            <a:prstGeom prst="rect">
              <a:avLst/>
            </a:prstGeom>
          </p:spPr>
        </p:pic>
        <p:sp>
          <p:nvSpPr>
            <p:cNvPr id="46" name="Retângulo 19"/>
            <p:cNvSpPr/>
            <p:nvPr/>
          </p:nvSpPr>
          <p:spPr>
            <a:xfrm>
              <a:off x="5277973" y="4779606"/>
              <a:ext cx="945772"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Hassle-free</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benefits</a:t>
              </a:r>
            </a:p>
          </p:txBody>
        </p:sp>
      </p:grpSp>
      <p:pic>
        <p:nvPicPr>
          <p:cNvPr id="48" name="Rounded Rectangle 1 copy 2"/>
          <p:cNvPicPr>
            <a:picLocks/>
          </p:cNvPicPr>
          <p:nvPr>
            <p:custDataLst>
              <p:tags r:id="rId7"/>
            </p:custDataLst>
          </p:nvPr>
        </p:nvPicPr>
        <p:blipFill>
          <a:blip r:embed="rId27" cstate="email">
            <a:extLst>
              <a:ext uri="{28A0092B-C50C-407E-A947-70E740481C1C}">
                <a14:useLocalDpi xmlns:a14="http://schemas.microsoft.com/office/drawing/2010/main"/>
              </a:ext>
            </a:extLst>
          </a:blip>
          <a:stretch>
            <a:fillRect/>
          </a:stretch>
        </p:blipFill>
        <p:spPr>
          <a:xfrm rot="5400000">
            <a:off x="-762718" y="3733780"/>
            <a:ext cx="2563906" cy="2689412"/>
          </a:xfrm>
          <a:prstGeom prst="rect">
            <a:avLst/>
          </a:prstGeom>
        </p:spPr>
      </p:pic>
      <p:pic>
        <p:nvPicPr>
          <p:cNvPr id="49" name="Vector Smart Object copy"/>
          <p:cNvPicPr>
            <a:picLocks/>
          </p:cNvPicPr>
          <p:nvPr>
            <p:custDataLst>
              <p:tags r:id="rId8"/>
            </p:custDataLst>
          </p:nvPr>
        </p:nvPicPr>
        <p:blipFill>
          <a:blip r:embed="rId28" cstate="email">
            <a:alphaModFix amt="20000"/>
            <a:extLst>
              <a:ext uri="{28A0092B-C50C-407E-A947-70E740481C1C}">
                <a14:useLocalDpi xmlns:a14="http://schemas.microsoft.com/office/drawing/2010/main"/>
              </a:ext>
            </a:extLst>
          </a:blip>
          <a:stretch>
            <a:fillRect/>
          </a:stretch>
        </p:blipFill>
        <p:spPr>
          <a:xfrm rot="19800000">
            <a:off x="-190445" y="3982892"/>
            <a:ext cx="1415290" cy="1647651"/>
          </a:xfrm>
          <a:prstGeom prst="rect">
            <a:avLst/>
          </a:prstGeom>
        </p:spPr>
      </p:pic>
    </p:spTree>
    <p:extLst>
      <p:ext uri="{BB962C8B-B14F-4D97-AF65-F5344CB8AC3E}">
        <p14:creationId xmlns:p14="http://schemas.microsoft.com/office/powerpoint/2010/main" val="20162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7"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595683608 copy"/>
          <p:cNvPicPr>
            <a:picLocks/>
          </p:cNvPicPr>
          <p:nvPr>
            <p:custDataLst>
              <p:tags r:id="rId2"/>
            </p:custDataLst>
          </p:nvPr>
        </p:nvPicPr>
        <p:blipFill>
          <a:blip r:embed="rId18"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4" name="Rectangle 1"/>
          <p:cNvPicPr>
            <a:picLocks/>
          </p:cNvPicPr>
          <p:nvPr>
            <p:custDataLst>
              <p:tags r:id="rId3"/>
            </p:custDataLst>
          </p:nvPr>
        </p:nvPicPr>
        <p:blipFill>
          <a:blip r:embed="rId1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6" name="shutterstock_595683608 copy 4"/>
          <p:cNvPicPr>
            <a:picLocks/>
          </p:cNvPicPr>
          <p:nvPr>
            <p:custDataLst>
              <p:tags r:id="rId4"/>
            </p:custDataLst>
          </p:nvPr>
        </p:nvPicPr>
        <p:blipFill>
          <a:blip r:embed="rId20" cstate="email">
            <a:extLst>
              <a:ext uri="{28A0092B-C50C-407E-A947-70E740481C1C}">
                <a14:useLocalDpi xmlns:a14="http://schemas.microsoft.com/office/drawing/2010/main"/>
              </a:ext>
            </a:extLst>
          </a:blip>
          <a:stretch>
            <a:fillRect/>
          </a:stretch>
        </p:blipFill>
        <p:spPr>
          <a:xfrm>
            <a:off x="6212541" y="0"/>
            <a:ext cx="2752165" cy="2133600"/>
          </a:xfrm>
          <a:prstGeom prst="rect">
            <a:avLst/>
          </a:prstGeom>
        </p:spPr>
      </p:pic>
      <p:pic>
        <p:nvPicPr>
          <p:cNvPr id="8" name="Rounded Rectangle 1 copy"/>
          <p:cNvPicPr>
            <a:picLocks/>
          </p:cNvPicPr>
          <p:nvPr>
            <p:custDataLst>
              <p:tags r:id="rId5"/>
            </p:custDataLst>
          </p:nvPr>
        </p:nvPicPr>
        <p:blipFill>
          <a:blip r:embed="rId21" cstate="email">
            <a:extLst>
              <a:ext uri="{28A0092B-C50C-407E-A947-70E740481C1C}">
                <a14:useLocalDpi xmlns:a14="http://schemas.microsoft.com/office/drawing/2010/main"/>
              </a:ext>
            </a:extLst>
          </a:blip>
          <a:stretch>
            <a:fillRect/>
          </a:stretch>
        </p:blipFill>
        <p:spPr>
          <a:xfrm>
            <a:off x="7915835" y="0"/>
            <a:ext cx="1264024" cy="2115671"/>
          </a:xfrm>
          <a:prstGeom prst="rect">
            <a:avLst/>
          </a:prstGeom>
        </p:spPr>
      </p:pic>
      <p:pic>
        <p:nvPicPr>
          <p:cNvPr id="15" name="O Botão “Menu” Leva de volta ao" hidden="1"/>
          <p:cNvPicPr>
            <a:picLocks/>
          </p:cNvPicPr>
          <p:nvPr>
            <p:custDataLst>
              <p:tags r:id="rId6"/>
            </p:custDataLst>
          </p:nvPr>
        </p:nvPicPr>
        <p:blipFill>
          <a:blip r:embed="rId22" cstate="email">
            <a:extLst>
              <a:ext uri="{28A0092B-C50C-407E-A947-70E740481C1C}">
                <a14:useLocalDpi xmlns:a14="http://schemas.microsoft.com/office/drawing/2010/main"/>
              </a:ext>
            </a:extLst>
          </a:blip>
          <a:stretch>
            <a:fillRect/>
          </a:stretch>
        </p:blipFill>
        <p:spPr>
          <a:xfrm>
            <a:off x="2232212" y="3711388"/>
            <a:ext cx="4876800" cy="367553"/>
          </a:xfrm>
          <a:prstGeom prst="rect">
            <a:avLst/>
          </a:prstGeom>
        </p:spPr>
      </p:pic>
      <p:grpSp>
        <p:nvGrpSpPr>
          <p:cNvPr id="25" name="Grupo 24"/>
          <p:cNvGrpSpPr/>
          <p:nvPr/>
        </p:nvGrpSpPr>
        <p:grpSpPr>
          <a:xfrm>
            <a:off x="0" y="824753"/>
            <a:ext cx="6687671" cy="833718"/>
            <a:chOff x="0" y="824753"/>
            <a:chExt cx="6687671" cy="833718"/>
          </a:xfrm>
        </p:grpSpPr>
        <p:pic>
          <p:nvPicPr>
            <p:cNvPr id="7" name="Rounded Rectangle 2"/>
            <p:cNvPicPr>
              <a:picLocks/>
            </p:cNvPicPr>
            <p:nvPr>
              <p:custDataLst>
                <p:tags r:id="rId14"/>
              </p:custDataLst>
            </p:nvPr>
          </p:nvPicPr>
          <p:blipFill>
            <a:blip r:embed="rId23"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9" name="Retângulo 18"/>
            <p:cNvSpPr/>
            <p:nvPr/>
          </p:nvSpPr>
          <p:spPr>
            <a:xfrm>
              <a:off x="2017942" y="1017202"/>
              <a:ext cx="4271810" cy="461665"/>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GREAT BENEFIT FOR EMPLOYEES</a:t>
              </a:r>
            </a:p>
          </p:txBody>
        </p:sp>
      </p:grpSp>
      <p:pic>
        <p:nvPicPr>
          <p:cNvPr id="18" name="Group 2"/>
          <p:cNvPicPr>
            <a:picLocks/>
          </p:cNvPicPr>
          <p:nvPr>
            <p:custDataLst>
              <p:tags r:id="rId7"/>
            </p:custDataLst>
          </p:nvPr>
        </p:nvPicPr>
        <p:blipFill>
          <a:blip r:embed="rId24" cstate="email">
            <a:extLst>
              <a:ext uri="{28A0092B-C50C-407E-A947-70E740481C1C}">
                <a14:useLocalDpi xmlns:a14="http://schemas.microsoft.com/office/drawing/2010/main"/>
              </a:ext>
            </a:extLst>
          </a:blip>
          <a:stretch>
            <a:fillRect/>
          </a:stretch>
        </p:blipFill>
        <p:spPr>
          <a:xfrm>
            <a:off x="286871" y="412376"/>
            <a:ext cx="1613647" cy="1667435"/>
          </a:xfrm>
          <a:prstGeom prst="rect">
            <a:avLst/>
          </a:prstGeom>
        </p:spPr>
      </p:pic>
      <p:grpSp>
        <p:nvGrpSpPr>
          <p:cNvPr id="32" name="Grupo 31"/>
          <p:cNvGrpSpPr/>
          <p:nvPr/>
        </p:nvGrpSpPr>
        <p:grpSpPr>
          <a:xfrm>
            <a:off x="2159186" y="2725270"/>
            <a:ext cx="1604682" cy="1658471"/>
            <a:chOff x="1981200" y="2411506"/>
            <a:chExt cx="1604682" cy="1658471"/>
          </a:xfrm>
        </p:grpSpPr>
        <p:pic>
          <p:nvPicPr>
            <p:cNvPr id="9" name="Group 1 copy"/>
            <p:cNvPicPr>
              <a:picLocks/>
            </p:cNvPicPr>
            <p:nvPr>
              <p:custDataLst>
                <p:tags r:id="rId13"/>
              </p:custDataLst>
            </p:nvPr>
          </p:nvPicPr>
          <p:blipFill>
            <a:blip r:embed="rId25" cstate="email">
              <a:extLst>
                <a:ext uri="{28A0092B-C50C-407E-A947-70E740481C1C}">
                  <a14:useLocalDpi xmlns:a14="http://schemas.microsoft.com/office/drawing/2010/main"/>
                </a:ext>
              </a:extLst>
            </a:blip>
            <a:stretch>
              <a:fillRect/>
            </a:stretch>
          </p:blipFill>
          <p:spPr>
            <a:xfrm>
              <a:off x="1981200" y="2411506"/>
              <a:ext cx="1604682" cy="1658471"/>
            </a:xfrm>
            <a:prstGeom prst="rect">
              <a:avLst/>
            </a:prstGeom>
          </p:spPr>
        </p:pic>
        <p:sp>
          <p:nvSpPr>
            <p:cNvPr id="20" name="Retângulo 19"/>
            <p:cNvSpPr/>
            <p:nvPr/>
          </p:nvSpPr>
          <p:spPr>
            <a:xfrm>
              <a:off x="2206394" y="2858762"/>
              <a:ext cx="1150316"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Broader range</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of products</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offered</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3" name="Grupo 32"/>
          <p:cNvGrpSpPr/>
          <p:nvPr/>
        </p:nvGrpSpPr>
        <p:grpSpPr>
          <a:xfrm>
            <a:off x="4122456" y="2725270"/>
            <a:ext cx="1604682" cy="1658471"/>
            <a:chOff x="3944470" y="2411506"/>
            <a:chExt cx="1604682" cy="1658471"/>
          </a:xfrm>
        </p:grpSpPr>
        <p:pic>
          <p:nvPicPr>
            <p:cNvPr id="10" name="Group 1 copy 2"/>
            <p:cNvPicPr>
              <a:picLocks/>
            </p:cNvPicPr>
            <p:nvPr>
              <p:custDataLst>
                <p:tags r:id="rId12"/>
              </p:custDataLst>
            </p:nvPr>
          </p:nvPicPr>
          <p:blipFill>
            <a:blip r:embed="rId25" cstate="email">
              <a:extLst>
                <a:ext uri="{28A0092B-C50C-407E-A947-70E740481C1C}">
                  <a14:useLocalDpi xmlns:a14="http://schemas.microsoft.com/office/drawing/2010/main"/>
                </a:ext>
              </a:extLst>
            </a:blip>
            <a:stretch>
              <a:fillRect/>
            </a:stretch>
          </p:blipFill>
          <p:spPr>
            <a:xfrm>
              <a:off x="3944470" y="2411506"/>
              <a:ext cx="1604682" cy="1658471"/>
            </a:xfrm>
            <a:prstGeom prst="rect">
              <a:avLst/>
            </a:prstGeom>
          </p:spPr>
        </p:pic>
        <p:sp>
          <p:nvSpPr>
            <p:cNvPr id="21" name="Retângulo 20"/>
            <p:cNvSpPr/>
            <p:nvPr/>
          </p:nvSpPr>
          <p:spPr>
            <a:xfrm>
              <a:off x="4111833" y="2911312"/>
              <a:ext cx="1249061"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Credit</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consolidation</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4" name="Grupo 33"/>
          <p:cNvGrpSpPr/>
          <p:nvPr/>
        </p:nvGrpSpPr>
        <p:grpSpPr>
          <a:xfrm>
            <a:off x="1128245" y="4580964"/>
            <a:ext cx="1604682" cy="1658471"/>
            <a:chOff x="950259" y="4267200"/>
            <a:chExt cx="1604682" cy="1658471"/>
          </a:xfrm>
        </p:grpSpPr>
        <p:pic>
          <p:nvPicPr>
            <p:cNvPr id="11" name="Group 1 copy 3"/>
            <p:cNvPicPr>
              <a:picLocks/>
            </p:cNvPicPr>
            <p:nvPr>
              <p:custDataLst>
                <p:tags r:id="rId11"/>
              </p:custDataLst>
            </p:nvPr>
          </p:nvPicPr>
          <p:blipFill>
            <a:blip r:embed="rId25" cstate="email">
              <a:extLst>
                <a:ext uri="{28A0092B-C50C-407E-A947-70E740481C1C}">
                  <a14:useLocalDpi xmlns:a14="http://schemas.microsoft.com/office/drawing/2010/main"/>
                </a:ext>
              </a:extLst>
            </a:blip>
            <a:stretch>
              <a:fillRect/>
            </a:stretch>
          </p:blipFill>
          <p:spPr>
            <a:xfrm>
              <a:off x="950259" y="4267200"/>
              <a:ext cx="1604682" cy="1658471"/>
            </a:xfrm>
            <a:prstGeom prst="rect">
              <a:avLst/>
            </a:prstGeom>
          </p:spPr>
        </p:pic>
        <p:sp>
          <p:nvSpPr>
            <p:cNvPr id="22" name="Retângulo 21"/>
            <p:cNvSpPr/>
            <p:nvPr/>
          </p:nvSpPr>
          <p:spPr>
            <a:xfrm>
              <a:off x="1280975" y="4689263"/>
              <a:ext cx="901209"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Better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financial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habits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5" name="Grupo 34"/>
          <p:cNvGrpSpPr/>
          <p:nvPr/>
        </p:nvGrpSpPr>
        <p:grpSpPr>
          <a:xfrm>
            <a:off x="3154268" y="4580964"/>
            <a:ext cx="1604682" cy="1658471"/>
            <a:chOff x="2976282" y="4267200"/>
            <a:chExt cx="1604682" cy="1658471"/>
          </a:xfrm>
        </p:grpSpPr>
        <p:pic>
          <p:nvPicPr>
            <p:cNvPr id="12" name="Group 1 copy 4"/>
            <p:cNvPicPr>
              <a:picLocks/>
            </p:cNvPicPr>
            <p:nvPr>
              <p:custDataLst>
                <p:tags r:id="rId10"/>
              </p:custDataLst>
            </p:nvPr>
          </p:nvPicPr>
          <p:blipFill>
            <a:blip r:embed="rId25" cstate="email">
              <a:extLst>
                <a:ext uri="{28A0092B-C50C-407E-A947-70E740481C1C}">
                  <a14:useLocalDpi xmlns:a14="http://schemas.microsoft.com/office/drawing/2010/main"/>
                </a:ext>
              </a:extLst>
            </a:blip>
            <a:stretch>
              <a:fillRect/>
            </a:stretch>
          </p:blipFill>
          <p:spPr>
            <a:xfrm>
              <a:off x="2976282" y="4267200"/>
              <a:ext cx="1604682" cy="1658471"/>
            </a:xfrm>
            <a:prstGeom prst="rect">
              <a:avLst/>
            </a:prstGeom>
          </p:spPr>
        </p:pic>
        <p:sp>
          <p:nvSpPr>
            <p:cNvPr id="23" name="Retângulo 22"/>
            <p:cNvSpPr/>
            <p:nvPr/>
          </p:nvSpPr>
          <p:spPr>
            <a:xfrm>
              <a:off x="3089725" y="4657358"/>
              <a:ext cx="1248160" cy="692497"/>
            </a:xfrm>
            <a:prstGeom prst="rect">
              <a:avLst/>
            </a:prstGeom>
          </p:spPr>
          <p:txBody>
            <a:bodyPr wrap="squar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Access</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to fair financial products</a:t>
              </a:r>
            </a:p>
          </p:txBody>
        </p:sp>
      </p:grpSp>
      <p:grpSp>
        <p:nvGrpSpPr>
          <p:cNvPr id="36" name="Grupo 35"/>
          <p:cNvGrpSpPr/>
          <p:nvPr/>
        </p:nvGrpSpPr>
        <p:grpSpPr>
          <a:xfrm>
            <a:off x="5171327" y="4580964"/>
            <a:ext cx="1604682" cy="1658471"/>
            <a:chOff x="4993341" y="4267200"/>
            <a:chExt cx="1604682" cy="1658471"/>
          </a:xfrm>
        </p:grpSpPr>
        <p:pic>
          <p:nvPicPr>
            <p:cNvPr id="13" name="Group 1 copy 5"/>
            <p:cNvPicPr>
              <a:picLocks/>
            </p:cNvPicPr>
            <p:nvPr>
              <p:custDataLst>
                <p:tags r:id="rId9"/>
              </p:custDataLst>
            </p:nvPr>
          </p:nvPicPr>
          <p:blipFill>
            <a:blip r:embed="rId25" cstate="email">
              <a:extLst>
                <a:ext uri="{28A0092B-C50C-407E-A947-70E740481C1C}">
                  <a14:useLocalDpi xmlns:a14="http://schemas.microsoft.com/office/drawing/2010/main"/>
                </a:ext>
              </a:extLst>
            </a:blip>
            <a:stretch>
              <a:fillRect/>
            </a:stretch>
          </p:blipFill>
          <p:spPr>
            <a:xfrm>
              <a:off x="4993341" y="4267200"/>
              <a:ext cx="1604682" cy="1658471"/>
            </a:xfrm>
            <a:prstGeom prst="rect">
              <a:avLst/>
            </a:prstGeom>
          </p:spPr>
        </p:pic>
        <p:sp>
          <p:nvSpPr>
            <p:cNvPr id="24" name="Retângulo 23"/>
            <p:cNvSpPr/>
            <p:nvPr/>
          </p:nvSpPr>
          <p:spPr>
            <a:xfrm>
              <a:off x="5206051" y="4797531"/>
              <a:ext cx="1139415"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Lower</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bureaucracy</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5" name="TextBox 4"/>
          <p:cNvSpPr txBox="1"/>
          <p:nvPr/>
        </p:nvSpPr>
        <p:spPr>
          <a:xfrm>
            <a:off x="12035118" y="1277471"/>
            <a:ext cx="184731" cy="369332"/>
          </a:xfrm>
          <a:prstGeom prst="rect">
            <a:avLst/>
          </a:prstGeom>
          <a:noFill/>
        </p:spPr>
        <p:txBody>
          <a:bodyPr wrap="none" rtlCol="0">
            <a:spAutoFit/>
          </a:bodyPr>
          <a:lstStyle/>
          <a:p>
            <a:endParaRPr lang="en-US"/>
          </a:p>
        </p:txBody>
      </p:sp>
      <p:sp>
        <p:nvSpPr>
          <p:cNvPr id="14" name="Rectangle 13"/>
          <p:cNvSpPr/>
          <p:nvPr/>
        </p:nvSpPr>
        <p:spPr>
          <a:xfrm>
            <a:off x="1681134" y="1728272"/>
            <a:ext cx="5708460" cy="830997"/>
          </a:xfrm>
          <a:prstGeom prst="rect">
            <a:avLst/>
          </a:prstGeom>
        </p:spPr>
        <p:txBody>
          <a:bodyPr wrap="square">
            <a:spAutoFit/>
          </a:bodyPr>
          <a:lstStyle/>
          <a:p>
            <a:r>
              <a:rPr lang="en-US" sz="1600" dirty="0">
                <a:solidFill>
                  <a:schemeClr val="bg1">
                    <a:lumMod val="50000"/>
                  </a:schemeClr>
                </a:solidFill>
                <a:latin typeface="Calibri Light" charset="0"/>
                <a:ea typeface="Calibri Light" charset="0"/>
                <a:cs typeface="Calibri Light" charset="0"/>
              </a:rPr>
              <a:t>Employees can have access to cost-effective ﬁnancial products with lower interest rates and less bureaucracy, as well as a better management of their ﬁnancial health.</a:t>
            </a:r>
          </a:p>
        </p:txBody>
      </p:sp>
      <p:pic>
        <p:nvPicPr>
          <p:cNvPr id="30" name="Picture 29"/>
          <p:cNvPicPr>
            <a:picLocks noChangeAspect="1"/>
          </p:cNvPicPr>
          <p:nvPr/>
        </p:nvPicPr>
        <p:blipFill rotWithShape="1">
          <a:blip r:embed="rId26" cstate="email">
            <a:extLst>
              <a:ext uri="{BEBA8EAE-BF5A-486C-A8C5-ECC9F3942E4B}">
                <a14:imgProps xmlns:a14="http://schemas.microsoft.com/office/drawing/2010/main">
                  <a14:imgLayer r:embed="rId27">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grpSp>
        <p:nvGrpSpPr>
          <p:cNvPr id="31" name="Grupo 32"/>
          <p:cNvGrpSpPr/>
          <p:nvPr/>
        </p:nvGrpSpPr>
        <p:grpSpPr>
          <a:xfrm>
            <a:off x="6085726" y="2663931"/>
            <a:ext cx="1604682" cy="1658471"/>
            <a:chOff x="3944470" y="2411506"/>
            <a:chExt cx="1604682" cy="1658471"/>
          </a:xfrm>
        </p:grpSpPr>
        <p:pic>
          <p:nvPicPr>
            <p:cNvPr id="37" name="Group 1 copy 2"/>
            <p:cNvPicPr>
              <a:picLocks/>
            </p:cNvPicPr>
            <p:nvPr>
              <p:custDataLst>
                <p:tags r:id="rId8"/>
              </p:custDataLst>
            </p:nvPr>
          </p:nvPicPr>
          <p:blipFill>
            <a:blip r:embed="rId25" cstate="email">
              <a:extLst>
                <a:ext uri="{28A0092B-C50C-407E-A947-70E740481C1C}">
                  <a14:useLocalDpi xmlns:a14="http://schemas.microsoft.com/office/drawing/2010/main"/>
                </a:ext>
              </a:extLst>
            </a:blip>
            <a:stretch>
              <a:fillRect/>
            </a:stretch>
          </p:blipFill>
          <p:spPr>
            <a:xfrm>
              <a:off x="3944470" y="2411506"/>
              <a:ext cx="1604682" cy="1658471"/>
            </a:xfrm>
            <a:prstGeom prst="rect">
              <a:avLst/>
            </a:prstGeom>
          </p:spPr>
        </p:pic>
        <p:sp>
          <p:nvSpPr>
            <p:cNvPr id="38" name="Retângulo 20"/>
            <p:cNvSpPr/>
            <p:nvPr/>
          </p:nvSpPr>
          <p:spPr>
            <a:xfrm>
              <a:off x="4362884" y="2840705"/>
              <a:ext cx="744948"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Lower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interest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rates </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4404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ctangle 1"/>
          <p:cNvPicPr>
            <a:picLocks/>
          </p:cNvPicPr>
          <p:nvPr>
            <p:custDataLst>
              <p:tags r:id="rId1"/>
            </p:custDataLst>
          </p:nvPr>
        </p:nvPicPr>
        <p:blipFill>
          <a:blip r:embed="rId14"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Rectangle 1 copy"/>
          <p:cNvPicPr>
            <a:picLocks/>
          </p:cNvPicPr>
          <p:nvPr>
            <p:custDataLst>
              <p:tags r:id="rId2"/>
            </p:custDataLst>
          </p:nvPr>
        </p:nvPicPr>
        <p:blipFill>
          <a:blip r:embed="rId15"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5" name="Rounded Rectangle 1"/>
          <p:cNvPicPr>
            <a:picLocks/>
          </p:cNvPicPr>
          <p:nvPr>
            <p:custDataLst>
              <p:tags r:id="rId3"/>
            </p:custDataLst>
          </p:nvPr>
        </p:nvPicPr>
        <p:blipFill>
          <a:blip r:embed="rId16" cstate="email">
            <a:extLst>
              <a:ext uri="{28A0092B-C50C-407E-A947-70E740481C1C}">
                <a14:useLocalDpi xmlns:a14="http://schemas.microsoft.com/office/drawing/2010/main"/>
              </a:ext>
            </a:extLst>
          </a:blip>
          <a:stretch>
            <a:fillRect/>
          </a:stretch>
        </p:blipFill>
        <p:spPr>
          <a:xfrm>
            <a:off x="0" y="0"/>
            <a:ext cx="1622612" cy="2124635"/>
          </a:xfrm>
          <a:prstGeom prst="rect">
            <a:avLst/>
          </a:prstGeom>
        </p:spPr>
      </p:pic>
      <p:pic>
        <p:nvPicPr>
          <p:cNvPr id="6" name="Rounded Rectangle 1 copy"/>
          <p:cNvPicPr>
            <a:picLocks/>
          </p:cNvPicPr>
          <p:nvPr>
            <p:custDataLst>
              <p:tags r:id="rId4"/>
            </p:custDataLst>
          </p:nvPr>
        </p:nvPicPr>
        <p:blipFill>
          <a:blip r:embed="rId17" cstate="email">
            <a:extLst>
              <a:ext uri="{28A0092B-C50C-407E-A947-70E740481C1C}">
                <a14:useLocalDpi xmlns:a14="http://schemas.microsoft.com/office/drawing/2010/main"/>
              </a:ext>
            </a:extLst>
          </a:blip>
          <a:stretch>
            <a:fillRect/>
          </a:stretch>
        </p:blipFill>
        <p:spPr>
          <a:xfrm>
            <a:off x="0" y="0"/>
            <a:ext cx="1694329" cy="1299882"/>
          </a:xfrm>
          <a:prstGeom prst="rect">
            <a:avLst/>
          </a:prstGeom>
        </p:spPr>
      </p:pic>
      <p:grpSp>
        <p:nvGrpSpPr>
          <p:cNvPr id="13" name="Grupo 12"/>
          <p:cNvGrpSpPr/>
          <p:nvPr/>
        </p:nvGrpSpPr>
        <p:grpSpPr>
          <a:xfrm>
            <a:off x="2931459" y="927847"/>
            <a:ext cx="6248400" cy="627529"/>
            <a:chOff x="2931459" y="224118"/>
            <a:chExt cx="6248400" cy="627529"/>
          </a:xfrm>
        </p:grpSpPr>
        <p:pic>
          <p:nvPicPr>
            <p:cNvPr id="7" name="Rounded Rectangle 2"/>
            <p:cNvPicPr>
              <a:picLocks/>
            </p:cNvPicPr>
            <p:nvPr>
              <p:custDataLst>
                <p:tags r:id="rId11"/>
              </p:custDataLst>
            </p:nvPr>
          </p:nvPicPr>
          <p:blipFill>
            <a:blip r:embed="rId18" cstate="email">
              <a:extLst>
                <a:ext uri="{28A0092B-C50C-407E-A947-70E740481C1C}">
                  <a14:useLocalDpi xmlns:a14="http://schemas.microsoft.com/office/drawing/2010/main"/>
                </a:ext>
              </a:extLst>
            </a:blip>
            <a:stretch>
              <a:fillRect/>
            </a:stretch>
          </p:blipFill>
          <p:spPr>
            <a:xfrm>
              <a:off x="2931459" y="224118"/>
              <a:ext cx="6248400" cy="627529"/>
            </a:xfrm>
            <a:prstGeom prst="rect">
              <a:avLst/>
            </a:prstGeom>
          </p:spPr>
        </p:pic>
        <p:sp>
          <p:nvSpPr>
            <p:cNvPr id="10" name="Retângulo 9"/>
            <p:cNvSpPr/>
            <p:nvPr/>
          </p:nvSpPr>
          <p:spPr>
            <a:xfrm>
              <a:off x="3441029" y="347519"/>
              <a:ext cx="5702971" cy="400110"/>
            </a:xfrm>
            <a:prstGeom prst="rect">
              <a:avLst/>
            </a:prstGeom>
          </p:spPr>
          <p:txBody>
            <a:bodyPr wrap="none">
              <a:spAutoFit/>
            </a:bodyPr>
            <a:lstStyle/>
            <a:p>
              <a:r>
                <a:rPr lang="en-US" sz="2000" dirty="0">
                  <a:solidFill>
                    <a:srgbClr val="58585B"/>
                  </a:solidFill>
                  <a:latin typeface="+mj-lt"/>
                  <a:ea typeface="Segoe UI" panose="020B0502040204020203" pitchFamily="34" charset="0"/>
                  <a:cs typeface="Segoe UI" panose="020B0502040204020203" pitchFamily="34" charset="0"/>
                </a:rPr>
                <a:t>AND AN OPPORTUNITY FOR FINANCIAL INSTITUTIONS</a:t>
              </a:r>
            </a:p>
          </p:txBody>
        </p:sp>
      </p:grpSp>
      <p:grpSp>
        <p:nvGrpSpPr>
          <p:cNvPr id="9" name="Agrupar 8"/>
          <p:cNvGrpSpPr/>
          <p:nvPr/>
        </p:nvGrpSpPr>
        <p:grpSpPr>
          <a:xfrm>
            <a:off x="1161793" y="2850208"/>
            <a:ext cx="1604682" cy="1658471"/>
            <a:chOff x="1669676" y="2182906"/>
            <a:chExt cx="1604682" cy="1658471"/>
          </a:xfrm>
        </p:grpSpPr>
        <p:pic>
          <p:nvPicPr>
            <p:cNvPr id="15" name="Group 1 copy"/>
            <p:cNvPicPr>
              <a:picLocks/>
            </p:cNvPicPr>
            <p:nvPr>
              <p:custDataLst>
                <p:tags r:id="rId10"/>
              </p:custDataLst>
            </p:nvPr>
          </p:nvPicPr>
          <p:blipFill>
            <a:blip r:embed="rId19" cstate="email">
              <a:extLst>
                <a:ext uri="{28A0092B-C50C-407E-A947-70E740481C1C}">
                  <a14:useLocalDpi xmlns:a14="http://schemas.microsoft.com/office/drawing/2010/main"/>
                </a:ext>
              </a:extLst>
            </a:blip>
            <a:stretch>
              <a:fillRect/>
            </a:stretch>
          </p:blipFill>
          <p:spPr>
            <a:xfrm>
              <a:off x="1669676" y="2182906"/>
              <a:ext cx="1604682" cy="1658471"/>
            </a:xfrm>
            <a:prstGeom prst="rect">
              <a:avLst/>
            </a:prstGeom>
          </p:spPr>
        </p:pic>
        <p:sp>
          <p:nvSpPr>
            <p:cNvPr id="16" name="Retângulo 15"/>
            <p:cNvSpPr/>
            <p:nvPr/>
          </p:nvSpPr>
          <p:spPr>
            <a:xfrm>
              <a:off x="1884313" y="2521350"/>
              <a:ext cx="1173078" cy="692497"/>
            </a:xfrm>
            <a:prstGeom prst="rect">
              <a:avLst/>
            </a:prstGeom>
          </p:spPr>
          <p:txBody>
            <a:bodyPr wrap="none">
              <a:spAutoFit/>
            </a:bodyPr>
            <a:lstStyle/>
            <a:p>
              <a:pPr algn="ctr"/>
              <a:endPar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Lower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default rates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8" name="Agrupar 27"/>
          <p:cNvGrpSpPr/>
          <p:nvPr/>
        </p:nvGrpSpPr>
        <p:grpSpPr>
          <a:xfrm>
            <a:off x="3042458" y="2850208"/>
            <a:ext cx="1604682" cy="1658471"/>
            <a:chOff x="3550341" y="2182906"/>
            <a:chExt cx="1604682" cy="1658471"/>
          </a:xfrm>
        </p:grpSpPr>
        <p:pic>
          <p:nvPicPr>
            <p:cNvPr id="18" name="Group 1 copy"/>
            <p:cNvPicPr>
              <a:picLocks/>
            </p:cNvPicPr>
            <p:nvPr>
              <p:custDataLst>
                <p:tags r:id="rId9"/>
              </p:custDataLst>
            </p:nvPr>
          </p:nvPicPr>
          <p:blipFill>
            <a:blip r:embed="rId19" cstate="email">
              <a:extLst>
                <a:ext uri="{28A0092B-C50C-407E-A947-70E740481C1C}">
                  <a14:useLocalDpi xmlns:a14="http://schemas.microsoft.com/office/drawing/2010/main"/>
                </a:ext>
              </a:extLst>
            </a:blip>
            <a:stretch>
              <a:fillRect/>
            </a:stretch>
          </p:blipFill>
          <p:spPr>
            <a:xfrm>
              <a:off x="3550341" y="2182906"/>
              <a:ext cx="1604682" cy="1658471"/>
            </a:xfrm>
            <a:prstGeom prst="rect">
              <a:avLst/>
            </a:prstGeom>
          </p:spPr>
        </p:pic>
        <p:sp>
          <p:nvSpPr>
            <p:cNvPr id="19" name="Retângulo 18"/>
            <p:cNvSpPr/>
            <p:nvPr/>
          </p:nvSpPr>
          <p:spPr>
            <a:xfrm>
              <a:off x="3730207" y="2647262"/>
              <a:ext cx="1203215"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Security and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anti-fraud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control</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9" name="Agrupar 28"/>
          <p:cNvGrpSpPr/>
          <p:nvPr/>
        </p:nvGrpSpPr>
        <p:grpSpPr>
          <a:xfrm>
            <a:off x="4925454" y="2869954"/>
            <a:ext cx="1604682" cy="1658471"/>
            <a:chOff x="5433337" y="2202652"/>
            <a:chExt cx="1604682" cy="1658471"/>
          </a:xfrm>
        </p:grpSpPr>
        <p:pic>
          <p:nvPicPr>
            <p:cNvPr id="20" name="Group 1 copy"/>
            <p:cNvPicPr>
              <a:picLocks/>
            </p:cNvPicPr>
            <p:nvPr>
              <p:custDataLst>
                <p:tags r:id="rId8"/>
              </p:custDataLst>
            </p:nvPr>
          </p:nvPicPr>
          <p:blipFill>
            <a:blip r:embed="rId19" cstate="email">
              <a:extLst>
                <a:ext uri="{28A0092B-C50C-407E-A947-70E740481C1C}">
                  <a14:useLocalDpi xmlns:a14="http://schemas.microsoft.com/office/drawing/2010/main"/>
                </a:ext>
              </a:extLst>
            </a:blip>
            <a:stretch>
              <a:fillRect/>
            </a:stretch>
          </p:blipFill>
          <p:spPr>
            <a:xfrm>
              <a:off x="5433337" y="2202652"/>
              <a:ext cx="1604682" cy="1658471"/>
            </a:xfrm>
            <a:prstGeom prst="rect">
              <a:avLst/>
            </a:prstGeom>
          </p:spPr>
        </p:pic>
        <p:sp>
          <p:nvSpPr>
            <p:cNvPr id="21" name="Retângulo 20"/>
            <p:cNvSpPr/>
            <p:nvPr/>
          </p:nvSpPr>
          <p:spPr>
            <a:xfrm>
              <a:off x="5480219" y="2629937"/>
              <a:ext cx="1469185"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More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Information and</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 Convenience</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0" name="Agrupar 29"/>
          <p:cNvGrpSpPr/>
          <p:nvPr/>
        </p:nvGrpSpPr>
        <p:grpSpPr>
          <a:xfrm>
            <a:off x="1964134" y="4381246"/>
            <a:ext cx="1604682" cy="1658471"/>
            <a:chOff x="2472017" y="3971243"/>
            <a:chExt cx="1604682" cy="1658471"/>
          </a:xfrm>
        </p:grpSpPr>
        <p:pic>
          <p:nvPicPr>
            <p:cNvPr id="22" name="Group 1 copy"/>
            <p:cNvPicPr>
              <a:picLocks/>
            </p:cNvPicPr>
            <p:nvPr>
              <p:custDataLst>
                <p:tags r:id="rId7"/>
              </p:custDataLst>
            </p:nvPr>
          </p:nvPicPr>
          <p:blipFill>
            <a:blip r:embed="rId19" cstate="email">
              <a:extLst>
                <a:ext uri="{28A0092B-C50C-407E-A947-70E740481C1C}">
                  <a14:useLocalDpi xmlns:a14="http://schemas.microsoft.com/office/drawing/2010/main"/>
                </a:ext>
              </a:extLst>
            </a:blip>
            <a:stretch>
              <a:fillRect/>
            </a:stretch>
          </p:blipFill>
          <p:spPr>
            <a:xfrm>
              <a:off x="2472017" y="3971243"/>
              <a:ext cx="1604682" cy="1658471"/>
            </a:xfrm>
            <a:prstGeom prst="rect">
              <a:avLst/>
            </a:prstGeom>
          </p:spPr>
        </p:pic>
        <p:sp>
          <p:nvSpPr>
            <p:cNvPr id="23" name="Retângulo 22"/>
            <p:cNvSpPr/>
            <p:nvPr/>
          </p:nvSpPr>
          <p:spPr>
            <a:xfrm>
              <a:off x="2710246" y="4447956"/>
              <a:ext cx="1111202"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Lower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transaction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costs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1" name="Agrupar 30"/>
          <p:cNvGrpSpPr/>
          <p:nvPr/>
        </p:nvGrpSpPr>
        <p:grpSpPr>
          <a:xfrm>
            <a:off x="3844799" y="4381246"/>
            <a:ext cx="1604682" cy="1658471"/>
            <a:chOff x="4352682" y="3971243"/>
            <a:chExt cx="1604682" cy="1658471"/>
          </a:xfrm>
        </p:grpSpPr>
        <p:pic>
          <p:nvPicPr>
            <p:cNvPr id="24" name="Group 1 copy"/>
            <p:cNvPicPr>
              <a:picLocks/>
            </p:cNvPicPr>
            <p:nvPr>
              <p:custDataLst>
                <p:tags r:id="rId6"/>
              </p:custDataLst>
            </p:nvPr>
          </p:nvPicPr>
          <p:blipFill>
            <a:blip r:embed="rId19" cstate="email">
              <a:extLst>
                <a:ext uri="{28A0092B-C50C-407E-A947-70E740481C1C}">
                  <a14:useLocalDpi xmlns:a14="http://schemas.microsoft.com/office/drawing/2010/main"/>
                </a:ext>
              </a:extLst>
            </a:blip>
            <a:stretch>
              <a:fillRect/>
            </a:stretch>
          </p:blipFill>
          <p:spPr>
            <a:xfrm>
              <a:off x="4352682" y="3971243"/>
              <a:ext cx="1604682" cy="1658471"/>
            </a:xfrm>
            <a:prstGeom prst="rect">
              <a:avLst/>
            </a:prstGeom>
          </p:spPr>
        </p:pic>
        <p:sp>
          <p:nvSpPr>
            <p:cNvPr id="25" name="Retângulo 24"/>
            <p:cNvSpPr/>
            <p:nvPr/>
          </p:nvSpPr>
          <p:spPr>
            <a:xfrm>
              <a:off x="4652294" y="4429059"/>
              <a:ext cx="963725"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Lower</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acquisition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costs </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32" name="Agrupar 31"/>
          <p:cNvGrpSpPr/>
          <p:nvPr/>
        </p:nvGrpSpPr>
        <p:grpSpPr>
          <a:xfrm>
            <a:off x="5715438" y="4400992"/>
            <a:ext cx="1604682" cy="1658471"/>
            <a:chOff x="6223321" y="3990989"/>
            <a:chExt cx="1604682" cy="1658471"/>
          </a:xfrm>
        </p:grpSpPr>
        <p:pic>
          <p:nvPicPr>
            <p:cNvPr id="26" name="Group 1 copy"/>
            <p:cNvPicPr>
              <a:picLocks/>
            </p:cNvPicPr>
            <p:nvPr>
              <p:custDataLst>
                <p:tags r:id="rId5"/>
              </p:custDataLst>
            </p:nvPr>
          </p:nvPicPr>
          <p:blipFill>
            <a:blip r:embed="rId19" cstate="email">
              <a:extLst>
                <a:ext uri="{28A0092B-C50C-407E-A947-70E740481C1C}">
                  <a14:useLocalDpi xmlns:a14="http://schemas.microsoft.com/office/drawing/2010/main"/>
                </a:ext>
              </a:extLst>
            </a:blip>
            <a:stretch>
              <a:fillRect/>
            </a:stretch>
          </p:blipFill>
          <p:spPr>
            <a:xfrm>
              <a:off x="6223321" y="3990989"/>
              <a:ext cx="1604682" cy="1658471"/>
            </a:xfrm>
            <a:prstGeom prst="rect">
              <a:avLst/>
            </a:prstGeom>
          </p:spPr>
        </p:pic>
        <p:sp>
          <p:nvSpPr>
            <p:cNvPr id="27" name="Retângulo 26"/>
            <p:cNvSpPr/>
            <p:nvPr/>
          </p:nvSpPr>
          <p:spPr>
            <a:xfrm>
              <a:off x="6294344" y="4455347"/>
              <a:ext cx="1420902"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Target existent</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 customers and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new entrants</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sp>
        <p:nvSpPr>
          <p:cNvPr id="8" name="Rectangle 7"/>
          <p:cNvSpPr/>
          <p:nvPr/>
        </p:nvSpPr>
        <p:spPr>
          <a:xfrm>
            <a:off x="3256003" y="1690473"/>
            <a:ext cx="5511480" cy="830997"/>
          </a:xfrm>
          <a:prstGeom prst="rect">
            <a:avLst/>
          </a:prstGeom>
        </p:spPr>
        <p:txBody>
          <a:bodyPr wrap="square">
            <a:spAutoFit/>
          </a:bodyPr>
          <a:lstStyle/>
          <a:p>
            <a:r>
              <a:rPr lang="en-US" sz="1600" dirty="0">
                <a:solidFill>
                  <a:schemeClr val="tx1">
                    <a:lumMod val="65000"/>
                    <a:lumOff val="35000"/>
                  </a:schemeClr>
                </a:solidFill>
                <a:latin typeface="Calibri Light" charset="0"/>
                <a:ea typeface="Calibri Light" charset="0"/>
                <a:cs typeface="Calibri Light" charset="0"/>
              </a:rPr>
              <a:t>For Financial Institutions, we provide an easy and convenient commercial channel to reach a large amount of potential clients, with lower costs of acquisition and with more reliability.</a:t>
            </a:r>
          </a:p>
        </p:txBody>
      </p:sp>
      <p:pic>
        <p:nvPicPr>
          <p:cNvPr id="33" name="Picture 32"/>
          <p:cNvPicPr>
            <a:picLocks noChangeAspect="1"/>
          </p:cNvPicPr>
          <p:nvPr/>
        </p:nvPicPr>
        <p:blipFill rotWithShape="1">
          <a:blip r:embed="rId20" cstate="email">
            <a:extLst>
              <a:ext uri="{BEBA8EAE-BF5A-486C-A8C5-ECC9F3942E4B}">
                <a14:imgProps xmlns:a14="http://schemas.microsoft.com/office/drawing/2010/main">
                  <a14:imgLayer r:embed="rId21">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Tree>
    <p:extLst>
      <p:ext uri="{BB962C8B-B14F-4D97-AF65-F5344CB8AC3E}">
        <p14:creationId xmlns:p14="http://schemas.microsoft.com/office/powerpoint/2010/main" val="198940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shutterstock_370595594"/>
          <p:cNvPicPr>
            <a:picLocks/>
          </p:cNvPicPr>
          <p:nvPr>
            <p:custDataLst>
              <p:tags r:id="rId1"/>
            </p:custDataLst>
          </p:nvPr>
        </p:nvPicPr>
        <p:blipFill rotWithShape="1">
          <a:blip r:embed="rId13" cstate="email">
            <a:extLst>
              <a:ext uri="{28A0092B-C50C-407E-A947-70E740481C1C}">
                <a14:useLocalDpi xmlns:a14="http://schemas.microsoft.com/office/drawing/2010/main"/>
              </a:ext>
            </a:extLst>
          </a:blip>
          <a:srcRect b="-3"/>
          <a:stretch/>
        </p:blipFill>
        <p:spPr>
          <a:xfrm>
            <a:off x="0" y="0"/>
            <a:ext cx="9144000" cy="6858000"/>
          </a:xfrm>
          <a:prstGeom prst="rect">
            <a:avLst/>
          </a:prstGeom>
        </p:spPr>
      </p:pic>
      <p:pic>
        <p:nvPicPr>
          <p:cNvPr id="3" name="Rectangle 1"/>
          <p:cNvPicPr>
            <a:picLocks/>
          </p:cNvPicPr>
          <p:nvPr>
            <p:custDataLst>
              <p:tags r:id="rId2"/>
            </p:custDataLst>
          </p:nvPr>
        </p:nvPicPr>
        <p:blipFill>
          <a:blip r:embed="rId14" cstate="email">
            <a:extLst>
              <a:ext uri="{28A0092B-C50C-407E-A947-70E740481C1C}">
                <a14:useLocalDpi xmlns:a14="http://schemas.microsoft.com/office/drawing/2010/main"/>
              </a:ext>
            </a:extLst>
          </a:blip>
          <a:stretch>
            <a:fillRect/>
          </a:stretch>
        </p:blipFill>
        <p:spPr>
          <a:xfrm>
            <a:off x="0" y="-26894"/>
            <a:ext cx="9179859" cy="6884894"/>
          </a:xfrm>
          <a:prstGeom prst="rect">
            <a:avLst/>
          </a:prstGeom>
        </p:spPr>
      </p:pic>
      <p:pic>
        <p:nvPicPr>
          <p:cNvPr id="5" name="shutterstock_370595594 copy 3"/>
          <p:cNvPicPr>
            <a:picLocks/>
          </p:cNvPicPr>
          <p:nvPr>
            <p:custDataLst>
              <p:tags r:id="rId3"/>
            </p:custDataLst>
          </p:nvPr>
        </p:nvPicPr>
        <p:blipFill>
          <a:blip r:embed="rId15" cstate="email">
            <a:extLst>
              <a:ext uri="{28A0092B-C50C-407E-A947-70E740481C1C}">
                <a14:useLocalDpi xmlns:a14="http://schemas.microsoft.com/office/drawing/2010/main"/>
              </a:ext>
            </a:extLst>
          </a:blip>
          <a:stretch>
            <a:fillRect/>
          </a:stretch>
        </p:blipFill>
        <p:spPr>
          <a:xfrm>
            <a:off x="3666565" y="0"/>
            <a:ext cx="2581835" cy="1864659"/>
          </a:xfrm>
          <a:prstGeom prst="rect">
            <a:avLst/>
          </a:prstGeom>
        </p:spPr>
      </p:pic>
      <p:pic>
        <p:nvPicPr>
          <p:cNvPr id="7" name="Rounded Rectangle 1"/>
          <p:cNvPicPr>
            <a:picLocks/>
          </p:cNvPicPr>
          <p:nvPr>
            <p:custDataLst>
              <p:tags r:id="rId4"/>
            </p:custDataLst>
          </p:nvPr>
        </p:nvPicPr>
        <p:blipFill>
          <a:blip r:embed="rId16" cstate="email">
            <a:extLst>
              <a:ext uri="{28A0092B-C50C-407E-A947-70E740481C1C}">
                <a14:useLocalDpi xmlns:a14="http://schemas.microsoft.com/office/drawing/2010/main"/>
              </a:ext>
            </a:extLst>
          </a:blip>
          <a:stretch>
            <a:fillRect/>
          </a:stretch>
        </p:blipFill>
        <p:spPr>
          <a:xfrm>
            <a:off x="4545106" y="0"/>
            <a:ext cx="1694329" cy="1228165"/>
          </a:xfrm>
          <a:prstGeom prst="rect">
            <a:avLst/>
          </a:prstGeom>
        </p:spPr>
      </p:pic>
      <p:pic>
        <p:nvPicPr>
          <p:cNvPr id="8" name="Rounded Rectangle 1 copy"/>
          <p:cNvPicPr>
            <a:picLocks/>
          </p:cNvPicPr>
          <p:nvPr>
            <p:custDataLst>
              <p:tags r:id="rId5"/>
            </p:custDataLst>
          </p:nvPr>
        </p:nvPicPr>
        <p:blipFill>
          <a:blip r:embed="rId17" cstate="email">
            <a:extLst>
              <a:ext uri="{28A0092B-C50C-407E-A947-70E740481C1C}">
                <a14:useLocalDpi xmlns:a14="http://schemas.microsoft.com/office/drawing/2010/main"/>
              </a:ext>
            </a:extLst>
          </a:blip>
          <a:stretch>
            <a:fillRect/>
          </a:stretch>
        </p:blipFill>
        <p:spPr>
          <a:xfrm>
            <a:off x="4930588" y="0"/>
            <a:ext cx="2348753" cy="2026024"/>
          </a:xfrm>
          <a:prstGeom prst="rect">
            <a:avLst/>
          </a:prstGeom>
        </p:spPr>
      </p:pic>
      <p:grpSp>
        <p:nvGrpSpPr>
          <p:cNvPr id="25" name="Grupo 24"/>
          <p:cNvGrpSpPr/>
          <p:nvPr/>
        </p:nvGrpSpPr>
        <p:grpSpPr>
          <a:xfrm>
            <a:off x="0" y="824753"/>
            <a:ext cx="3926541" cy="599681"/>
            <a:chOff x="0" y="824753"/>
            <a:chExt cx="3926541" cy="833718"/>
          </a:xfrm>
        </p:grpSpPr>
        <p:pic>
          <p:nvPicPr>
            <p:cNvPr id="6" name="Rounded Rectangle 2"/>
            <p:cNvPicPr>
              <a:picLocks/>
            </p:cNvPicPr>
            <p:nvPr>
              <p:custDataLst>
                <p:tags r:id="rId10"/>
              </p:custDataLst>
            </p:nvPr>
          </p:nvPicPr>
          <p:blipFill>
            <a:blip r:embed="rId18" cstate="email">
              <a:extLst>
                <a:ext uri="{28A0092B-C50C-407E-A947-70E740481C1C}">
                  <a14:useLocalDpi xmlns:a14="http://schemas.microsoft.com/office/drawing/2010/main"/>
                </a:ext>
              </a:extLst>
            </a:blip>
            <a:stretch>
              <a:fillRect/>
            </a:stretch>
          </p:blipFill>
          <p:spPr>
            <a:xfrm>
              <a:off x="0" y="824753"/>
              <a:ext cx="3926541" cy="833718"/>
            </a:xfrm>
            <a:prstGeom prst="rect">
              <a:avLst/>
            </a:prstGeom>
          </p:spPr>
        </p:pic>
        <p:sp>
          <p:nvSpPr>
            <p:cNvPr id="19" name="Retângulo 18"/>
            <p:cNvSpPr/>
            <p:nvPr/>
          </p:nvSpPr>
          <p:spPr>
            <a:xfrm>
              <a:off x="263766" y="947455"/>
              <a:ext cx="1699504" cy="461665"/>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EXPERIENCE</a:t>
              </a:r>
              <a:endParaRPr lang="pt-BR" sz="2400" dirty="0">
                <a:solidFill>
                  <a:srgbClr val="58585B"/>
                </a:solidFill>
                <a:latin typeface="+mj-lt"/>
                <a:ea typeface="Segoe UI" panose="020B0502040204020203" pitchFamily="34" charset="0"/>
                <a:cs typeface="Segoe UI" panose="020B0502040204020203" pitchFamily="34" charset="0"/>
              </a:endParaRPr>
            </a:p>
          </p:txBody>
        </p:sp>
      </p:grpSp>
      <p:sp>
        <p:nvSpPr>
          <p:cNvPr id="26" name="Retângulo 21"/>
          <p:cNvSpPr/>
          <p:nvPr/>
        </p:nvSpPr>
        <p:spPr>
          <a:xfrm>
            <a:off x="-240384" y="1608972"/>
            <a:ext cx="3344796" cy="553998"/>
          </a:xfrm>
          <a:prstGeom prst="rect">
            <a:avLst/>
          </a:prstGeom>
        </p:spPr>
        <p:txBody>
          <a:bodyPr wrap="square">
            <a:spAutoFit/>
          </a:bodyPr>
          <a:lstStyle/>
          <a:p>
            <a:pPr algn="r"/>
            <a:r>
              <a:rPr lang="en-US" sz="2900" b="1" dirty="0">
                <a:solidFill>
                  <a:srgbClr val="5C5C5F"/>
                </a:solidFill>
                <a:latin typeface="+mj-lt"/>
                <a:ea typeface="Segoe UI" panose="020B0502040204020203" pitchFamily="34" charset="0"/>
                <a:cs typeface="Segoe UI" panose="020B0502040204020203" pitchFamily="34" charset="0"/>
              </a:rPr>
              <a:t>THE BRAZILIAN </a:t>
            </a:r>
          </a:p>
        </p:txBody>
      </p:sp>
      <p:sp>
        <p:nvSpPr>
          <p:cNvPr id="27" name="Retângulo 22"/>
          <p:cNvSpPr/>
          <p:nvPr/>
        </p:nvSpPr>
        <p:spPr>
          <a:xfrm>
            <a:off x="-254032" y="1867000"/>
            <a:ext cx="3344796" cy="1046440"/>
          </a:xfrm>
          <a:prstGeom prst="rect">
            <a:avLst/>
          </a:prstGeom>
        </p:spPr>
        <p:txBody>
          <a:bodyPr wrap="square">
            <a:spAutoFit/>
          </a:bodyPr>
          <a:lstStyle/>
          <a:p>
            <a:pPr algn="r"/>
            <a:r>
              <a:rPr lang="en-US" sz="6200" b="1" dirty="0">
                <a:solidFill>
                  <a:srgbClr val="58585B"/>
                </a:solidFill>
                <a:ea typeface="Segoe UI" panose="020B0502040204020203" pitchFamily="34" charset="0"/>
                <a:cs typeface="Segoe UI" panose="020B0502040204020203" pitchFamily="34" charset="0"/>
              </a:rPr>
              <a:t>CASE</a:t>
            </a:r>
          </a:p>
        </p:txBody>
      </p:sp>
      <p:sp>
        <p:nvSpPr>
          <p:cNvPr id="28" name="Retângulo 23"/>
          <p:cNvSpPr/>
          <p:nvPr/>
        </p:nvSpPr>
        <p:spPr>
          <a:xfrm>
            <a:off x="690714" y="3040812"/>
            <a:ext cx="3619279" cy="2862322"/>
          </a:xfrm>
          <a:prstGeom prst="rect">
            <a:avLst/>
          </a:prstGeom>
        </p:spPr>
        <p:txBody>
          <a:bodyPr wrap="square">
            <a:spAutoFit/>
          </a:bodyPr>
          <a:lstStyle/>
          <a:p>
            <a:r>
              <a:rPr lang="en-US" b="1" dirty="0">
                <a:solidFill>
                  <a:srgbClr val="58585B"/>
                </a:solidFill>
                <a:ea typeface="Segoe UI" panose="020B0502040204020203" pitchFamily="34" charset="0"/>
                <a:cs typeface="Segoe UI" panose="020B0502040204020203" pitchFamily="34" charset="0"/>
              </a:rPr>
              <a:t>SalaryFits</a:t>
            </a:r>
            <a:r>
              <a:rPr lang="en-US" dirty="0">
                <a:solidFill>
                  <a:srgbClr val="58585B"/>
                </a:solidFill>
                <a:ea typeface="Segoe UI" panose="020B0502040204020203" pitchFamily="34" charset="0"/>
                <a:cs typeface="Segoe UI" panose="020B0502040204020203" pitchFamily="34" charset="0"/>
              </a:rPr>
              <a:t> is the international spin off of </a:t>
            </a:r>
            <a:r>
              <a:rPr lang="en-US" b="1" dirty="0">
                <a:solidFill>
                  <a:srgbClr val="58585B"/>
                </a:solidFill>
                <a:ea typeface="Segoe UI" panose="020B0502040204020203" pitchFamily="34" charset="0"/>
                <a:cs typeface="Segoe UI" panose="020B0502040204020203" pitchFamily="34" charset="0"/>
              </a:rPr>
              <a:t>Zetra</a:t>
            </a:r>
            <a:r>
              <a:rPr lang="en-US" dirty="0">
                <a:solidFill>
                  <a:srgbClr val="58585B"/>
                </a:solidFill>
                <a:ea typeface="Segoe UI" panose="020B0502040204020203" pitchFamily="34" charset="0"/>
                <a:cs typeface="Segoe UI" panose="020B0502040204020203" pitchFamily="34" charset="0"/>
              </a:rPr>
              <a:t>, a mature company that significantly improved the Financial</a:t>
            </a:r>
            <a:r>
              <a:rPr lang="en-US" dirty="0">
                <a:solidFill>
                  <a:srgbClr val="C00000"/>
                </a:solidFill>
                <a:ea typeface="Segoe UI" panose="020B0502040204020203" pitchFamily="34" charset="0"/>
                <a:cs typeface="Segoe UI" panose="020B0502040204020203" pitchFamily="34" charset="0"/>
              </a:rPr>
              <a:t> </a:t>
            </a:r>
            <a:r>
              <a:rPr lang="en-US" dirty="0">
                <a:solidFill>
                  <a:srgbClr val="58585B"/>
                </a:solidFill>
                <a:ea typeface="Segoe UI" panose="020B0502040204020203" pitchFamily="34" charset="0"/>
                <a:cs typeface="Segoe UI" panose="020B0502040204020203" pitchFamily="34" charset="0"/>
              </a:rPr>
              <a:t>Benefits market in Brazil, bringing financial inclusion to over 3 million individuals.</a:t>
            </a:r>
            <a:br>
              <a:rPr lang="en-US" dirty="0">
                <a:solidFill>
                  <a:srgbClr val="58585B"/>
                </a:solidFill>
                <a:ea typeface="Segoe UI" panose="020B0502040204020203" pitchFamily="34" charset="0"/>
                <a:cs typeface="Segoe UI" panose="020B0502040204020203" pitchFamily="34" charset="0"/>
              </a:rPr>
            </a:br>
            <a:endParaRPr lang="en-US" dirty="0">
              <a:solidFill>
                <a:srgbClr val="58585B"/>
              </a:solidFill>
              <a:ea typeface="Segoe UI" panose="020B0502040204020203" pitchFamily="34" charset="0"/>
              <a:cs typeface="Segoe UI" panose="020B0502040204020203" pitchFamily="34" charset="0"/>
            </a:endParaRPr>
          </a:p>
          <a:p>
            <a:r>
              <a:rPr lang="en-US" dirty="0">
                <a:solidFill>
                  <a:srgbClr val="58585B"/>
                </a:solidFill>
                <a:ea typeface="Segoe UI" panose="020B0502040204020203" pitchFamily="34" charset="0"/>
                <a:cs typeface="Segoe UI" panose="020B0502040204020203" pitchFamily="34" charset="0"/>
              </a:rPr>
              <a:t>This platform is used</a:t>
            </a:r>
            <a:r>
              <a:rPr lang="en-US" b="1" dirty="0">
                <a:solidFill>
                  <a:srgbClr val="58585B"/>
                </a:solidFill>
                <a:ea typeface="Segoe UI" panose="020B0502040204020203" pitchFamily="34" charset="0"/>
                <a:cs typeface="Segoe UI" panose="020B0502040204020203" pitchFamily="34" charset="0"/>
              </a:rPr>
              <a:t> </a:t>
            </a:r>
            <a:r>
              <a:rPr lang="en-US" dirty="0">
                <a:solidFill>
                  <a:srgbClr val="58585B"/>
                </a:solidFill>
                <a:ea typeface="Segoe UI" panose="020B0502040204020203" pitchFamily="34" charset="0"/>
                <a:cs typeface="Segoe UI" panose="020B0502040204020203" pitchFamily="34" charset="0"/>
              </a:rPr>
              <a:t>by </a:t>
            </a:r>
            <a:r>
              <a:rPr lang="en-US" b="1" dirty="0">
                <a:solidFill>
                  <a:srgbClr val="58585B"/>
                </a:solidFill>
                <a:ea typeface="Segoe UI" panose="020B0502040204020203" pitchFamily="34" charset="0"/>
                <a:cs typeface="Segoe UI" panose="020B0502040204020203" pitchFamily="34" charset="0"/>
              </a:rPr>
              <a:t>52</a:t>
            </a:r>
            <a:r>
              <a:rPr lang="en-US" dirty="0">
                <a:solidFill>
                  <a:srgbClr val="58585B"/>
                </a:solidFill>
                <a:ea typeface="Segoe UI" panose="020B0502040204020203" pitchFamily="34" charset="0"/>
                <a:cs typeface="Segoe UI" panose="020B0502040204020203" pitchFamily="34" charset="0"/>
              </a:rPr>
              <a:t> of the country's financial institutions – including the 5 largest banks. </a:t>
            </a:r>
          </a:p>
        </p:txBody>
      </p:sp>
      <p:pic>
        <p:nvPicPr>
          <p:cNvPr id="29" name="4"/>
          <p:cNvPicPr>
            <a:picLocks/>
          </p:cNvPicPr>
          <p:nvPr>
            <p:custDataLst>
              <p:tags r:id="rId6"/>
            </p:custDataLst>
          </p:nvPr>
        </p:nvPicPr>
        <p:blipFill>
          <a:blip r:embed="rId19" cstate="email">
            <a:extLst>
              <a:ext uri="{28A0092B-C50C-407E-A947-70E740481C1C}">
                <a14:useLocalDpi xmlns:a14="http://schemas.microsoft.com/office/drawing/2010/main"/>
              </a:ext>
            </a:extLst>
          </a:blip>
          <a:stretch>
            <a:fillRect/>
          </a:stretch>
        </p:blipFill>
        <p:spPr>
          <a:xfrm>
            <a:off x="4019061" y="1579060"/>
            <a:ext cx="4663339" cy="4563206"/>
          </a:xfrm>
          <a:prstGeom prst="rect">
            <a:avLst/>
          </a:prstGeom>
        </p:spPr>
      </p:pic>
      <p:grpSp>
        <p:nvGrpSpPr>
          <p:cNvPr id="46" name="Grupo 34"/>
          <p:cNvGrpSpPr/>
          <p:nvPr/>
        </p:nvGrpSpPr>
        <p:grpSpPr>
          <a:xfrm>
            <a:off x="6443412" y="2146936"/>
            <a:ext cx="1508283" cy="1501996"/>
            <a:chOff x="5953649" y="1452282"/>
            <a:chExt cx="1890469" cy="1882588"/>
          </a:xfrm>
        </p:grpSpPr>
        <p:pic>
          <p:nvPicPr>
            <p:cNvPr id="47" name="3"/>
            <p:cNvPicPr>
              <a:picLocks/>
            </p:cNvPicPr>
            <p:nvPr>
              <p:custDataLst>
                <p:tags r:id="rId9"/>
              </p:custDataLst>
            </p:nvPr>
          </p:nvPicPr>
          <p:blipFill>
            <a:blip r:embed="rId20" cstate="email">
              <a:extLst>
                <a:ext uri="{28A0092B-C50C-407E-A947-70E740481C1C}">
                  <a14:useLocalDpi xmlns:a14="http://schemas.microsoft.com/office/drawing/2010/main"/>
                </a:ext>
              </a:extLst>
            </a:blip>
            <a:stretch>
              <a:fillRect/>
            </a:stretch>
          </p:blipFill>
          <p:spPr>
            <a:xfrm>
              <a:off x="5961530" y="1452282"/>
              <a:ext cx="1882588" cy="1882588"/>
            </a:xfrm>
            <a:prstGeom prst="rect">
              <a:avLst/>
            </a:prstGeom>
          </p:spPr>
        </p:pic>
        <p:sp>
          <p:nvSpPr>
            <p:cNvPr id="48" name="Retângulo 24"/>
            <p:cNvSpPr/>
            <p:nvPr/>
          </p:nvSpPr>
          <p:spPr>
            <a:xfrm>
              <a:off x="5953649" y="1803011"/>
              <a:ext cx="1854883" cy="1041564"/>
            </a:xfrm>
            <a:prstGeom prst="rect">
              <a:avLst/>
            </a:prstGeom>
          </p:spPr>
          <p:txBody>
            <a:bodyPr wrap="none">
              <a:spAutoFit/>
            </a:bodyPr>
            <a:lstStyle/>
            <a:p>
              <a:pPr algn="ctr"/>
              <a:r>
                <a:rPr lang="pt-BR" sz="48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4.5M</a:t>
              </a:r>
            </a:p>
          </p:txBody>
        </p:sp>
        <p:sp>
          <p:nvSpPr>
            <p:cNvPr id="49" name="Retângulo 25"/>
            <p:cNvSpPr/>
            <p:nvPr/>
          </p:nvSpPr>
          <p:spPr>
            <a:xfrm>
              <a:off x="6214693" y="2563204"/>
              <a:ext cx="1370889" cy="246221"/>
            </a:xfrm>
            <a:prstGeom prst="rect">
              <a:avLst/>
            </a:prstGeom>
          </p:spPr>
          <p:txBody>
            <a:bodyPr wrap="none">
              <a:spAutoFit/>
            </a:bodyPr>
            <a:lstStyle/>
            <a:p>
              <a:pPr algn="ctr"/>
              <a:r>
                <a:rPr lang="pt-BR" sz="10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DEDUCTIONS/MONTH</a:t>
              </a:r>
            </a:p>
          </p:txBody>
        </p:sp>
      </p:grpSp>
      <p:grpSp>
        <p:nvGrpSpPr>
          <p:cNvPr id="50" name="Grupo 33"/>
          <p:cNvGrpSpPr/>
          <p:nvPr/>
        </p:nvGrpSpPr>
        <p:grpSpPr>
          <a:xfrm>
            <a:off x="6156453" y="3355687"/>
            <a:ext cx="1587824" cy="1587824"/>
            <a:chOff x="5593976" y="2967318"/>
            <a:chExt cx="1990165" cy="1990165"/>
          </a:xfrm>
        </p:grpSpPr>
        <p:pic>
          <p:nvPicPr>
            <p:cNvPr id="51" name="2"/>
            <p:cNvPicPr>
              <a:picLocks/>
            </p:cNvPicPr>
            <p:nvPr>
              <p:custDataLst>
                <p:tags r:id="rId8"/>
              </p:custDataLst>
            </p:nvPr>
          </p:nvPicPr>
          <p:blipFill>
            <a:blip r:embed="rId21" cstate="email">
              <a:extLst>
                <a:ext uri="{28A0092B-C50C-407E-A947-70E740481C1C}">
                  <a14:useLocalDpi xmlns:a14="http://schemas.microsoft.com/office/drawing/2010/main"/>
                </a:ext>
              </a:extLst>
            </a:blip>
            <a:stretch>
              <a:fillRect/>
            </a:stretch>
          </p:blipFill>
          <p:spPr>
            <a:xfrm>
              <a:off x="5593976" y="2967318"/>
              <a:ext cx="1990165" cy="1990165"/>
            </a:xfrm>
            <a:prstGeom prst="rect">
              <a:avLst/>
            </a:prstGeom>
          </p:spPr>
        </p:pic>
        <p:sp>
          <p:nvSpPr>
            <p:cNvPr id="52" name="Retângulo 31"/>
            <p:cNvSpPr/>
            <p:nvPr/>
          </p:nvSpPr>
          <p:spPr>
            <a:xfrm>
              <a:off x="5872046" y="3420594"/>
              <a:ext cx="1428936" cy="1041565"/>
            </a:xfrm>
            <a:prstGeom prst="rect">
              <a:avLst/>
            </a:prstGeom>
          </p:spPr>
          <p:txBody>
            <a:bodyPr wrap="none">
              <a:spAutoFit/>
            </a:bodyPr>
            <a:lstStyle/>
            <a:p>
              <a:pPr algn="ctr"/>
              <a:r>
                <a:rPr lang="pt-BR" sz="48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17B</a:t>
              </a:r>
            </a:p>
          </p:txBody>
        </p:sp>
        <p:sp>
          <p:nvSpPr>
            <p:cNvPr id="53" name="Retângulo 32"/>
            <p:cNvSpPr/>
            <p:nvPr/>
          </p:nvSpPr>
          <p:spPr>
            <a:xfrm>
              <a:off x="6006870" y="4191495"/>
              <a:ext cx="1173719" cy="323165"/>
            </a:xfrm>
            <a:prstGeom prst="rect">
              <a:avLst/>
            </a:prstGeom>
          </p:spPr>
          <p:txBody>
            <a:bodyPr wrap="none">
              <a:spAutoFit/>
            </a:bodyPr>
            <a:lstStyle/>
            <a:p>
              <a:pPr algn="ctr"/>
              <a:r>
                <a:rPr lang="pt-BR" sz="75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DOLLARS IN </a:t>
              </a:r>
            </a:p>
            <a:p>
              <a:pPr algn="ctr"/>
              <a:r>
                <a:rPr lang="pt-BR" sz="75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OPERATIONAL CONTROL</a:t>
              </a:r>
            </a:p>
          </p:txBody>
        </p:sp>
      </p:grpSp>
      <p:grpSp>
        <p:nvGrpSpPr>
          <p:cNvPr id="54" name="Grupo 35"/>
          <p:cNvGrpSpPr/>
          <p:nvPr/>
        </p:nvGrpSpPr>
        <p:grpSpPr>
          <a:xfrm>
            <a:off x="5369693" y="2783496"/>
            <a:ext cx="1316034" cy="1316035"/>
            <a:chOff x="4607859" y="2250141"/>
            <a:chExt cx="1649506" cy="1649506"/>
          </a:xfrm>
        </p:grpSpPr>
        <p:pic>
          <p:nvPicPr>
            <p:cNvPr id="55" name="Ellipse 1"/>
            <p:cNvPicPr>
              <a:picLocks/>
            </p:cNvPicPr>
            <p:nvPr>
              <p:custDataLst>
                <p:tags r:id="rId7"/>
              </p:custDataLst>
            </p:nvPr>
          </p:nvPicPr>
          <p:blipFill>
            <a:blip r:embed="rId22" cstate="email">
              <a:extLst>
                <a:ext uri="{28A0092B-C50C-407E-A947-70E740481C1C}">
                  <a14:useLocalDpi xmlns:a14="http://schemas.microsoft.com/office/drawing/2010/main"/>
                </a:ext>
              </a:extLst>
            </a:blip>
            <a:stretch>
              <a:fillRect/>
            </a:stretch>
          </p:blipFill>
          <p:spPr>
            <a:xfrm>
              <a:off x="4607859" y="2250141"/>
              <a:ext cx="1649506" cy="1649506"/>
            </a:xfrm>
            <a:prstGeom prst="rect">
              <a:avLst/>
            </a:prstGeom>
          </p:spPr>
        </p:pic>
        <p:sp>
          <p:nvSpPr>
            <p:cNvPr id="56" name="Retângulo 26"/>
            <p:cNvSpPr/>
            <p:nvPr/>
          </p:nvSpPr>
          <p:spPr>
            <a:xfrm>
              <a:off x="4644111" y="2612592"/>
              <a:ext cx="1447019" cy="810105"/>
            </a:xfrm>
            <a:prstGeom prst="rect">
              <a:avLst/>
            </a:prstGeom>
          </p:spPr>
          <p:txBody>
            <a:bodyPr wrap="none">
              <a:spAutoFit/>
            </a:bodyPr>
            <a:lstStyle/>
            <a:p>
              <a:pPr algn="ctr"/>
              <a:r>
                <a:rPr lang="pt-BR" sz="36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3.5M</a:t>
              </a:r>
            </a:p>
          </p:txBody>
        </p:sp>
        <p:sp>
          <p:nvSpPr>
            <p:cNvPr id="57" name="Retângulo 27"/>
            <p:cNvSpPr/>
            <p:nvPr/>
          </p:nvSpPr>
          <p:spPr>
            <a:xfrm>
              <a:off x="4867133" y="3198073"/>
              <a:ext cx="1039067" cy="261610"/>
            </a:xfrm>
            <a:prstGeom prst="rect">
              <a:avLst/>
            </a:prstGeom>
          </p:spPr>
          <p:txBody>
            <a:bodyPr wrap="none">
              <a:spAutoFit/>
            </a:bodyPr>
            <a:lstStyle/>
            <a:p>
              <a:pPr algn="ctr"/>
              <a:r>
                <a:rPr lang="pt-BR" sz="11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ONLINE USERS</a:t>
              </a:r>
            </a:p>
          </p:txBody>
        </p:sp>
      </p:grpSp>
      <p:pic>
        <p:nvPicPr>
          <p:cNvPr id="41" name="Picture 40"/>
          <p:cNvPicPr>
            <a:picLocks noChangeAspect="1"/>
          </p:cNvPicPr>
          <p:nvPr/>
        </p:nvPicPr>
        <p:blipFill rotWithShape="1">
          <a:blip r:embed="rId23" cstate="email">
            <a:extLst>
              <a:ext uri="{BEBA8EAE-BF5A-486C-A8C5-ECC9F3942E4B}">
                <a14:imgProps xmlns:a14="http://schemas.microsoft.com/office/drawing/2010/main">
                  <a14:imgLayer r:embed="rId2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Tree>
    <p:extLst>
      <p:ext uri="{BB962C8B-B14F-4D97-AF65-F5344CB8AC3E}">
        <p14:creationId xmlns:p14="http://schemas.microsoft.com/office/powerpoint/2010/main" val="5789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370595594"/>
          <p:cNvPicPr>
            <a:picLocks/>
          </p:cNvPicPr>
          <p:nvPr>
            <p:custDataLst>
              <p:tags r:id="rId1"/>
            </p:custDataLst>
          </p:nvPr>
        </p:nvPicPr>
        <p:blipFill rotWithShape="1">
          <a:blip r:embed="rId12" cstate="email">
            <a:extLst>
              <a:ext uri="{28A0092B-C50C-407E-A947-70E740481C1C}">
                <a14:useLocalDpi xmlns:a14="http://schemas.microsoft.com/office/drawing/2010/main"/>
              </a:ext>
            </a:extLst>
          </a:blip>
          <a:srcRect/>
          <a:stretch/>
        </p:blipFill>
        <p:spPr>
          <a:xfrm>
            <a:off x="0" y="0"/>
            <a:ext cx="9179858" cy="6858000"/>
          </a:xfrm>
          <a:prstGeom prst="rect">
            <a:avLst/>
          </a:prstGeom>
        </p:spPr>
      </p:pic>
      <p:pic>
        <p:nvPicPr>
          <p:cNvPr id="3" name="Rectangle 1"/>
          <p:cNvPicPr>
            <a:picLocks/>
          </p:cNvPicPr>
          <p:nvPr>
            <p:custDataLst>
              <p:tags r:id="rId2"/>
            </p:custDataLst>
          </p:nvPr>
        </p:nvPicPr>
        <p:blipFill>
          <a:blip r:embed="rId13" cstate="email">
            <a:extLst>
              <a:ext uri="{28A0092B-C50C-407E-A947-70E740481C1C}">
                <a14:useLocalDpi xmlns:a14="http://schemas.microsoft.com/office/drawing/2010/main"/>
              </a:ext>
            </a:extLst>
          </a:blip>
          <a:stretch>
            <a:fillRect/>
          </a:stretch>
        </p:blipFill>
        <p:spPr>
          <a:xfrm>
            <a:off x="1125" y="-12700"/>
            <a:ext cx="9179859" cy="6884894"/>
          </a:xfrm>
          <a:prstGeom prst="rect">
            <a:avLst/>
          </a:prstGeom>
        </p:spPr>
      </p:pic>
      <p:pic>
        <p:nvPicPr>
          <p:cNvPr id="5" name="shutterstock_370595594 copy 3"/>
          <p:cNvPicPr>
            <a:picLocks/>
          </p:cNvPicPr>
          <p:nvPr>
            <p:custDataLst>
              <p:tags r:id="rId3"/>
            </p:custDataLst>
          </p:nvPr>
        </p:nvPicPr>
        <p:blipFill>
          <a:blip r:embed="rId14" cstate="email">
            <a:extLst>
              <a:ext uri="{28A0092B-C50C-407E-A947-70E740481C1C}">
                <a14:useLocalDpi xmlns:a14="http://schemas.microsoft.com/office/drawing/2010/main"/>
              </a:ext>
            </a:extLst>
          </a:blip>
          <a:stretch>
            <a:fillRect/>
          </a:stretch>
        </p:blipFill>
        <p:spPr>
          <a:xfrm>
            <a:off x="3666565" y="0"/>
            <a:ext cx="2581835" cy="1864659"/>
          </a:xfrm>
          <a:prstGeom prst="rect">
            <a:avLst/>
          </a:prstGeom>
        </p:spPr>
      </p:pic>
      <p:pic>
        <p:nvPicPr>
          <p:cNvPr id="7" name="Rounded Rectangle 1"/>
          <p:cNvPicPr>
            <a:picLocks/>
          </p:cNvPicPr>
          <p:nvPr>
            <p:custDataLst>
              <p:tags r:id="rId4"/>
            </p:custDataLst>
          </p:nvPr>
        </p:nvPicPr>
        <p:blipFill>
          <a:blip r:embed="rId15" cstate="email">
            <a:extLst>
              <a:ext uri="{28A0092B-C50C-407E-A947-70E740481C1C}">
                <a14:useLocalDpi xmlns:a14="http://schemas.microsoft.com/office/drawing/2010/main"/>
              </a:ext>
            </a:extLst>
          </a:blip>
          <a:stretch>
            <a:fillRect/>
          </a:stretch>
        </p:blipFill>
        <p:spPr>
          <a:xfrm>
            <a:off x="4545106" y="0"/>
            <a:ext cx="1694329" cy="1228165"/>
          </a:xfrm>
          <a:prstGeom prst="rect">
            <a:avLst/>
          </a:prstGeom>
        </p:spPr>
      </p:pic>
      <p:pic>
        <p:nvPicPr>
          <p:cNvPr id="8" name="Rounded Rectangle 1 copy"/>
          <p:cNvPicPr>
            <a:picLocks/>
          </p:cNvPicPr>
          <p:nvPr>
            <p:custDataLst>
              <p:tags r:id="rId5"/>
            </p:custDataLst>
          </p:nvPr>
        </p:nvPicPr>
        <p:blipFill>
          <a:blip r:embed="rId16" cstate="email">
            <a:extLst>
              <a:ext uri="{28A0092B-C50C-407E-A947-70E740481C1C}">
                <a14:useLocalDpi xmlns:a14="http://schemas.microsoft.com/office/drawing/2010/main"/>
              </a:ext>
            </a:extLst>
          </a:blip>
          <a:stretch>
            <a:fillRect/>
          </a:stretch>
        </p:blipFill>
        <p:spPr>
          <a:xfrm>
            <a:off x="4930588" y="0"/>
            <a:ext cx="2348753" cy="2026024"/>
          </a:xfrm>
          <a:prstGeom prst="rect">
            <a:avLst/>
          </a:prstGeom>
        </p:spPr>
      </p:pic>
      <p:sp>
        <p:nvSpPr>
          <p:cNvPr id="26" name="Retângulo 21"/>
          <p:cNvSpPr/>
          <p:nvPr/>
        </p:nvSpPr>
        <p:spPr>
          <a:xfrm>
            <a:off x="335417" y="1414166"/>
            <a:ext cx="3344796" cy="461665"/>
          </a:xfrm>
          <a:prstGeom prst="rect">
            <a:avLst/>
          </a:prstGeom>
        </p:spPr>
        <p:txBody>
          <a:bodyPr wrap="square">
            <a:spAutoFit/>
          </a:bodyPr>
          <a:lstStyle/>
          <a:p>
            <a:r>
              <a:rPr lang="en-US" sz="2400" b="1" dirty="0">
                <a:solidFill>
                  <a:srgbClr val="5C5C5F"/>
                </a:solidFill>
                <a:latin typeface="+mj-lt"/>
                <a:ea typeface="Segoe UI" panose="020B0502040204020203" pitchFamily="34" charset="0"/>
                <a:cs typeface="Segoe UI" panose="020B0502040204020203" pitchFamily="34" charset="0"/>
              </a:rPr>
              <a:t>FIRST MONTH IN THE</a:t>
            </a:r>
          </a:p>
        </p:txBody>
      </p:sp>
      <p:pic>
        <p:nvPicPr>
          <p:cNvPr id="30" name="Picture 29"/>
          <p:cNvPicPr>
            <a:picLocks noChangeAspect="1"/>
          </p:cNvPicPr>
          <p:nvPr/>
        </p:nvPicPr>
        <p:blipFill rotWithShape="1">
          <a:blip r:embed="rId17" cstate="email">
            <a:extLst>
              <a:ext uri="{BEBA8EAE-BF5A-486C-A8C5-ECC9F3942E4B}">
                <a14:imgProps xmlns:a14="http://schemas.microsoft.com/office/drawing/2010/main">
                  <a14:imgLayer r:embed="rId18">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pic>
        <p:nvPicPr>
          <p:cNvPr id="11" name="Picture 10"/>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86733" y="2162546"/>
            <a:ext cx="2939372" cy="4567395"/>
          </a:xfrm>
          <a:prstGeom prst="rect">
            <a:avLst/>
          </a:prstGeom>
          <a:noFill/>
          <a:ln w="41275">
            <a:noFill/>
          </a:ln>
        </p:spPr>
      </p:pic>
      <p:grpSp>
        <p:nvGrpSpPr>
          <p:cNvPr id="46" name="Grupo 34"/>
          <p:cNvGrpSpPr/>
          <p:nvPr/>
        </p:nvGrpSpPr>
        <p:grpSpPr>
          <a:xfrm>
            <a:off x="1841815" y="3148295"/>
            <a:ext cx="1400187" cy="1400187"/>
            <a:chOff x="5961530" y="1452282"/>
            <a:chExt cx="1882588" cy="1882588"/>
          </a:xfrm>
        </p:grpSpPr>
        <p:pic>
          <p:nvPicPr>
            <p:cNvPr id="47" name="3"/>
            <p:cNvPicPr>
              <a:picLocks/>
            </p:cNvPicPr>
            <p:nvPr>
              <p:custDataLst>
                <p:tags r:id="rId9"/>
              </p:custDataLst>
            </p:nvPr>
          </p:nvPicPr>
          <p:blipFill>
            <a:blip r:embed="rId20" cstate="email">
              <a:extLst>
                <a:ext uri="{28A0092B-C50C-407E-A947-70E740481C1C}">
                  <a14:useLocalDpi xmlns:a14="http://schemas.microsoft.com/office/drawing/2010/main"/>
                </a:ext>
              </a:extLst>
            </a:blip>
            <a:stretch>
              <a:fillRect/>
            </a:stretch>
          </p:blipFill>
          <p:spPr>
            <a:xfrm>
              <a:off x="5961530" y="1452282"/>
              <a:ext cx="1882588" cy="1882588"/>
            </a:xfrm>
            <a:prstGeom prst="rect">
              <a:avLst/>
            </a:prstGeom>
          </p:spPr>
        </p:pic>
        <p:sp>
          <p:nvSpPr>
            <p:cNvPr id="48" name="Retângulo 24"/>
            <p:cNvSpPr/>
            <p:nvPr/>
          </p:nvSpPr>
          <p:spPr>
            <a:xfrm>
              <a:off x="6012169" y="1733841"/>
              <a:ext cx="1782847" cy="1034534"/>
            </a:xfrm>
            <a:prstGeom prst="rect">
              <a:avLst/>
            </a:prstGeom>
          </p:spPr>
          <p:txBody>
            <a:bodyPr wrap="none">
              <a:spAutoFit/>
            </a:bodyPr>
            <a:lstStyle/>
            <a:p>
              <a:pPr algn="ctr"/>
              <a:r>
                <a:rPr lang="pt-BR" sz="44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257K</a:t>
              </a:r>
            </a:p>
          </p:txBody>
        </p:sp>
        <p:sp>
          <p:nvSpPr>
            <p:cNvPr id="49" name="Retângulo 25"/>
            <p:cNvSpPr/>
            <p:nvPr/>
          </p:nvSpPr>
          <p:spPr>
            <a:xfrm>
              <a:off x="6060323" y="2462196"/>
              <a:ext cx="1724655" cy="537958"/>
            </a:xfrm>
            <a:prstGeom prst="rect">
              <a:avLst/>
            </a:prstGeom>
          </p:spPr>
          <p:txBody>
            <a:bodyPr wrap="none">
              <a:spAutoFit/>
            </a:bodyPr>
            <a:lstStyle/>
            <a:p>
              <a:pPr algn="ctr"/>
              <a:r>
                <a:rPr lang="pt-BR" sz="10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DOLLARS</a:t>
              </a:r>
            </a:p>
            <a:p>
              <a:pPr algn="ctr"/>
              <a:r>
                <a:rPr lang="pt-BR" sz="10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 PROCESSED/MONTH</a:t>
              </a:r>
            </a:p>
          </p:txBody>
        </p:sp>
      </p:grpSp>
      <p:grpSp>
        <p:nvGrpSpPr>
          <p:cNvPr id="50" name="Grupo 33"/>
          <p:cNvGrpSpPr/>
          <p:nvPr/>
        </p:nvGrpSpPr>
        <p:grpSpPr>
          <a:xfrm>
            <a:off x="1717818" y="4307396"/>
            <a:ext cx="1480198" cy="1480198"/>
            <a:chOff x="5593976" y="2967318"/>
            <a:chExt cx="1990165" cy="1990165"/>
          </a:xfrm>
        </p:grpSpPr>
        <p:pic>
          <p:nvPicPr>
            <p:cNvPr id="51" name="2"/>
            <p:cNvPicPr>
              <a:picLocks/>
            </p:cNvPicPr>
            <p:nvPr>
              <p:custDataLst>
                <p:tags r:id="rId8"/>
              </p:custDataLst>
            </p:nvPr>
          </p:nvPicPr>
          <p:blipFill>
            <a:blip r:embed="rId21" cstate="email">
              <a:extLst>
                <a:ext uri="{28A0092B-C50C-407E-A947-70E740481C1C}">
                  <a14:useLocalDpi xmlns:a14="http://schemas.microsoft.com/office/drawing/2010/main"/>
                </a:ext>
              </a:extLst>
            </a:blip>
            <a:stretch>
              <a:fillRect/>
            </a:stretch>
          </p:blipFill>
          <p:spPr>
            <a:xfrm>
              <a:off x="5593976" y="2967318"/>
              <a:ext cx="1990165" cy="1990165"/>
            </a:xfrm>
            <a:prstGeom prst="rect">
              <a:avLst/>
            </a:prstGeom>
          </p:spPr>
        </p:pic>
        <p:sp>
          <p:nvSpPr>
            <p:cNvPr id="52" name="Retângulo 31"/>
            <p:cNvSpPr/>
            <p:nvPr/>
          </p:nvSpPr>
          <p:spPr>
            <a:xfrm>
              <a:off x="5665994" y="3420595"/>
              <a:ext cx="1841041" cy="1034534"/>
            </a:xfrm>
            <a:prstGeom prst="rect">
              <a:avLst/>
            </a:prstGeom>
          </p:spPr>
          <p:txBody>
            <a:bodyPr wrap="none">
              <a:spAutoFit/>
            </a:bodyPr>
            <a:lstStyle/>
            <a:p>
              <a:pPr algn="ctr"/>
              <a:r>
                <a:rPr lang="pt-BR" sz="44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1.8M</a:t>
              </a:r>
            </a:p>
          </p:txBody>
        </p:sp>
        <p:sp>
          <p:nvSpPr>
            <p:cNvPr id="53" name="Retângulo 32"/>
            <p:cNvSpPr/>
            <p:nvPr/>
          </p:nvSpPr>
          <p:spPr>
            <a:xfrm>
              <a:off x="5929926" y="4191495"/>
              <a:ext cx="1327608" cy="369332"/>
            </a:xfrm>
            <a:prstGeom prst="rect">
              <a:avLst/>
            </a:prstGeom>
          </p:spPr>
          <p:txBody>
            <a:bodyPr wrap="none">
              <a:spAutoFit/>
            </a:bodyPr>
            <a:lstStyle/>
            <a:p>
              <a:pPr algn="ctr"/>
              <a:r>
                <a:rPr lang="pt-BR" sz="9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DOLLARS IN </a:t>
              </a:r>
            </a:p>
            <a:p>
              <a:pPr algn="ctr"/>
              <a:r>
                <a:rPr lang="pt-BR" sz="9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OPERATIONAL CONTROL</a:t>
              </a:r>
            </a:p>
          </p:txBody>
        </p:sp>
      </p:grpSp>
      <p:grpSp>
        <p:nvGrpSpPr>
          <p:cNvPr id="54" name="Grupo 35"/>
          <p:cNvGrpSpPr/>
          <p:nvPr/>
        </p:nvGrpSpPr>
        <p:grpSpPr>
          <a:xfrm>
            <a:off x="864088" y="3848388"/>
            <a:ext cx="1226831" cy="1226831"/>
            <a:chOff x="4607859" y="2250141"/>
            <a:chExt cx="1649506" cy="1649506"/>
          </a:xfrm>
        </p:grpSpPr>
        <p:pic>
          <p:nvPicPr>
            <p:cNvPr id="55" name="Ellipse 1"/>
            <p:cNvPicPr>
              <a:picLocks/>
            </p:cNvPicPr>
            <p:nvPr>
              <p:custDataLst>
                <p:tags r:id="rId7"/>
              </p:custDataLst>
            </p:nvPr>
          </p:nvPicPr>
          <p:blipFill>
            <a:blip r:embed="rId22" cstate="email">
              <a:extLst>
                <a:ext uri="{28A0092B-C50C-407E-A947-70E740481C1C}">
                  <a14:useLocalDpi xmlns:a14="http://schemas.microsoft.com/office/drawing/2010/main"/>
                </a:ext>
              </a:extLst>
            </a:blip>
            <a:stretch>
              <a:fillRect/>
            </a:stretch>
          </p:blipFill>
          <p:spPr>
            <a:xfrm>
              <a:off x="4607859" y="2250141"/>
              <a:ext cx="1649506" cy="1649506"/>
            </a:xfrm>
            <a:prstGeom prst="rect">
              <a:avLst/>
            </a:prstGeom>
          </p:spPr>
        </p:pic>
        <p:sp>
          <p:nvSpPr>
            <p:cNvPr id="56" name="Retângulo 26"/>
            <p:cNvSpPr/>
            <p:nvPr/>
          </p:nvSpPr>
          <p:spPr>
            <a:xfrm>
              <a:off x="4684182" y="2612592"/>
              <a:ext cx="1366879" cy="786245"/>
            </a:xfrm>
            <a:prstGeom prst="rect">
              <a:avLst/>
            </a:prstGeom>
          </p:spPr>
          <p:txBody>
            <a:bodyPr wrap="none">
              <a:spAutoFit/>
            </a:bodyPr>
            <a:lstStyle/>
            <a:p>
              <a:pPr algn="ctr"/>
              <a:r>
                <a:rPr lang="pt-BR" sz="32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150K</a:t>
              </a:r>
            </a:p>
          </p:txBody>
        </p:sp>
        <p:sp>
          <p:nvSpPr>
            <p:cNvPr id="57" name="Retângulo 27"/>
            <p:cNvSpPr/>
            <p:nvPr/>
          </p:nvSpPr>
          <p:spPr>
            <a:xfrm>
              <a:off x="4892499" y="3184093"/>
              <a:ext cx="1080226" cy="537958"/>
            </a:xfrm>
            <a:prstGeom prst="rect">
              <a:avLst/>
            </a:prstGeom>
          </p:spPr>
          <p:txBody>
            <a:bodyPr wrap="none">
              <a:spAutoFit/>
            </a:bodyPr>
            <a:lstStyle/>
            <a:p>
              <a:pPr algn="ctr"/>
              <a:r>
                <a:rPr lang="pt-BR" sz="10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EMPLOYEES</a:t>
              </a:r>
            </a:p>
            <a:p>
              <a:pPr algn="ctr"/>
              <a:r>
                <a:rPr lang="pt-BR" sz="1000" b="1" dirty="0">
                  <a:solidFill>
                    <a:schemeClr val="bg1"/>
                  </a:solidFill>
                  <a:effectLst>
                    <a:outerShdw blurRad="88900" dist="38100" dir="2700000" algn="tl">
                      <a:srgbClr val="000000">
                        <a:alpha val="40000"/>
                      </a:srgbClr>
                    </a:outerShdw>
                  </a:effectLst>
                  <a:latin typeface="+mj-lt"/>
                  <a:ea typeface="Segoe UI" panose="020B0502040204020203" pitchFamily="34" charset="0"/>
                  <a:cs typeface="Segoe UI" panose="020B0502040204020203" pitchFamily="34" charset="0"/>
                </a:rPr>
                <a:t>ONBOARD</a:t>
              </a:r>
            </a:p>
          </p:txBody>
        </p:sp>
      </p:grpSp>
      <p:sp>
        <p:nvSpPr>
          <p:cNvPr id="27" name="Retângulo 22"/>
          <p:cNvSpPr/>
          <p:nvPr/>
        </p:nvSpPr>
        <p:spPr>
          <a:xfrm>
            <a:off x="321769" y="1687484"/>
            <a:ext cx="3344796" cy="584775"/>
          </a:xfrm>
          <a:prstGeom prst="rect">
            <a:avLst/>
          </a:prstGeom>
        </p:spPr>
        <p:txBody>
          <a:bodyPr wrap="square">
            <a:spAutoFit/>
          </a:bodyPr>
          <a:lstStyle/>
          <a:p>
            <a:r>
              <a:rPr lang="en-US" sz="3200" b="1" dirty="0">
                <a:solidFill>
                  <a:srgbClr val="58585B"/>
                </a:solidFill>
                <a:ea typeface="Segoe UI" panose="020B0502040204020203" pitchFamily="34" charset="0"/>
                <a:cs typeface="Segoe UI" panose="020B0502040204020203" pitchFamily="34" charset="0"/>
              </a:rPr>
              <a:t>UNITED KINGDOM</a:t>
            </a:r>
          </a:p>
        </p:txBody>
      </p:sp>
      <p:grpSp>
        <p:nvGrpSpPr>
          <p:cNvPr id="396" name="Grupo 24"/>
          <p:cNvGrpSpPr/>
          <p:nvPr/>
        </p:nvGrpSpPr>
        <p:grpSpPr>
          <a:xfrm>
            <a:off x="0" y="527769"/>
            <a:ext cx="3926541" cy="599681"/>
            <a:chOff x="0" y="824753"/>
            <a:chExt cx="3926541" cy="833718"/>
          </a:xfrm>
        </p:grpSpPr>
        <p:pic>
          <p:nvPicPr>
            <p:cNvPr id="397" name="Rounded Rectangle 2"/>
            <p:cNvPicPr>
              <a:picLocks/>
            </p:cNvPicPr>
            <p:nvPr>
              <p:custDataLst>
                <p:tags r:id="rId6"/>
              </p:custDataLst>
            </p:nvPr>
          </p:nvPicPr>
          <p:blipFill>
            <a:blip r:embed="rId23" cstate="email">
              <a:extLst>
                <a:ext uri="{28A0092B-C50C-407E-A947-70E740481C1C}">
                  <a14:useLocalDpi xmlns:a14="http://schemas.microsoft.com/office/drawing/2010/main"/>
                </a:ext>
              </a:extLst>
            </a:blip>
            <a:stretch>
              <a:fillRect/>
            </a:stretch>
          </p:blipFill>
          <p:spPr>
            <a:xfrm>
              <a:off x="0" y="824753"/>
              <a:ext cx="3926541" cy="833718"/>
            </a:xfrm>
            <a:prstGeom prst="rect">
              <a:avLst/>
            </a:prstGeom>
          </p:spPr>
        </p:pic>
        <p:sp>
          <p:nvSpPr>
            <p:cNvPr id="398" name="Retângulo 18"/>
            <p:cNvSpPr/>
            <p:nvPr/>
          </p:nvSpPr>
          <p:spPr>
            <a:xfrm>
              <a:off x="263766" y="947455"/>
              <a:ext cx="1699504" cy="461665"/>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EXPERIENCE</a:t>
              </a:r>
              <a:endParaRPr lang="pt-BR" sz="2400" dirty="0">
                <a:solidFill>
                  <a:srgbClr val="58585B"/>
                </a:solidFill>
                <a:latin typeface="+mj-lt"/>
                <a:ea typeface="Segoe UI" panose="020B0502040204020203" pitchFamily="34" charset="0"/>
                <a:cs typeface="Segoe UI" panose="020B0502040204020203" pitchFamily="34" charset="0"/>
              </a:endParaRPr>
            </a:p>
          </p:txBody>
        </p:sp>
      </p:grpSp>
      <p:sp>
        <p:nvSpPr>
          <p:cNvPr id="29" name="Rectangle 28"/>
          <p:cNvSpPr/>
          <p:nvPr/>
        </p:nvSpPr>
        <p:spPr>
          <a:xfrm>
            <a:off x="3891587" y="2856431"/>
            <a:ext cx="4757113" cy="2795069"/>
          </a:xfrm>
          <a:prstGeom prst="rect">
            <a:avLst/>
          </a:prstGeom>
          <a:solidFill>
            <a:srgbClr val="FFC000">
              <a:alpha val="42000"/>
            </a:srgbClr>
          </a:solidFill>
          <a:ln w="762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1" name="Retângulo 22"/>
          <p:cNvSpPr/>
          <p:nvPr/>
        </p:nvSpPr>
        <p:spPr>
          <a:xfrm>
            <a:off x="3996235" y="2945181"/>
            <a:ext cx="4525465" cy="2846933"/>
          </a:xfrm>
          <a:prstGeom prst="rect">
            <a:avLst/>
          </a:prstGeom>
        </p:spPr>
        <p:txBody>
          <a:bodyPr wrap="square">
            <a:spAutoFit/>
          </a:bodyPr>
          <a:lstStyle/>
          <a:p>
            <a:pPr algn="just"/>
            <a:r>
              <a:rPr lang="en-US" sz="1600" b="1" dirty="0">
                <a:solidFill>
                  <a:schemeClr val="bg2">
                    <a:lumMod val="25000"/>
                  </a:schemeClr>
                </a:solidFill>
                <a:latin typeface="Calibri Light" charset="0"/>
                <a:ea typeface="Calibri Light" charset="0"/>
                <a:cs typeface="Calibri Light" charset="0"/>
              </a:rPr>
              <a:t>Just </a:t>
            </a:r>
            <a:r>
              <a:rPr lang="en-US" sz="1600" b="1" dirty="0" err="1">
                <a:solidFill>
                  <a:schemeClr val="bg2">
                    <a:lumMod val="25000"/>
                  </a:schemeClr>
                </a:solidFill>
                <a:latin typeface="Calibri Light" charset="0"/>
                <a:ea typeface="Calibri Light" charset="0"/>
                <a:cs typeface="Calibri Light" charset="0"/>
              </a:rPr>
              <a:t>onboarded</a:t>
            </a:r>
            <a:r>
              <a:rPr lang="en-US" sz="1600" b="1" dirty="0">
                <a:solidFill>
                  <a:schemeClr val="bg2">
                    <a:lumMod val="25000"/>
                  </a:schemeClr>
                </a:solidFill>
                <a:latin typeface="Calibri Light" charset="0"/>
                <a:ea typeface="Calibri Light" charset="0"/>
                <a:cs typeface="Calibri Light" charset="0"/>
              </a:rPr>
              <a:t> of one of the largest British employers (+130K employees) in Mar-18.</a:t>
            </a:r>
          </a:p>
          <a:p>
            <a:pPr algn="just"/>
            <a:endParaRPr lang="en-US" sz="1600" b="1" dirty="0">
              <a:solidFill>
                <a:schemeClr val="bg2">
                  <a:lumMod val="25000"/>
                </a:schemeClr>
              </a:solidFill>
              <a:latin typeface="Calibri Light" charset="0"/>
              <a:ea typeface="Calibri Light" charset="0"/>
              <a:cs typeface="Calibri Light" charset="0"/>
            </a:endParaRPr>
          </a:p>
          <a:p>
            <a:pPr algn="just"/>
            <a:r>
              <a:rPr lang="en-US" sz="1600" b="1" dirty="0">
                <a:solidFill>
                  <a:schemeClr val="bg2">
                    <a:lumMod val="25000"/>
                  </a:schemeClr>
                </a:solidFill>
                <a:latin typeface="Calibri Light" charset="0"/>
                <a:ea typeface="Calibri Light" charset="0"/>
                <a:cs typeface="Calibri Light" charset="0"/>
              </a:rPr>
              <a:t>Through the closed partnership with a challenger bank, leading provider of salary deductible loans, SF expects to:</a:t>
            </a:r>
          </a:p>
          <a:p>
            <a:pPr algn="just"/>
            <a:endParaRPr lang="en-US" sz="700" dirty="0">
              <a:solidFill>
                <a:schemeClr val="bg2">
                  <a:lumMod val="25000"/>
                </a:schemeClr>
              </a:solidFill>
              <a:latin typeface="Calibri Light" charset="0"/>
              <a:ea typeface="Calibri Light" charset="0"/>
              <a:cs typeface="Calibri Light" charset="0"/>
            </a:endParaRPr>
          </a:p>
          <a:p>
            <a:pPr marL="285750" indent="-285750">
              <a:buFont typeface="Wingdings" charset="2"/>
              <a:buChar char="§"/>
            </a:pPr>
            <a:r>
              <a:rPr lang="en-US" sz="1400" dirty="0">
                <a:solidFill>
                  <a:schemeClr val="bg2">
                    <a:lumMod val="25000"/>
                  </a:schemeClr>
                </a:solidFill>
                <a:latin typeface="Calibri Light" charset="0"/>
                <a:ea typeface="Calibri Light" charset="0"/>
                <a:cs typeface="Calibri Light" charset="0"/>
              </a:rPr>
              <a:t>Initiate full roll out from June. On-board +300K employees in 2018, including 2 major retailers already in the pipeline;</a:t>
            </a:r>
            <a:endParaRPr lang="en-US" sz="600" dirty="0">
              <a:solidFill>
                <a:schemeClr val="bg2">
                  <a:lumMod val="25000"/>
                </a:schemeClr>
              </a:solidFill>
              <a:latin typeface="Calibri Light" charset="0"/>
              <a:ea typeface="Calibri Light" charset="0"/>
              <a:cs typeface="Calibri Light" charset="0"/>
            </a:endParaRPr>
          </a:p>
          <a:p>
            <a:pPr marL="285750" indent="-285750">
              <a:buFont typeface="Wingdings" charset="2"/>
              <a:buChar char="§"/>
            </a:pPr>
            <a:endParaRPr lang="en-US" sz="600" dirty="0">
              <a:solidFill>
                <a:schemeClr val="bg2">
                  <a:lumMod val="25000"/>
                </a:schemeClr>
              </a:solidFill>
              <a:latin typeface="Calibri Light" charset="0"/>
              <a:ea typeface="Calibri Light" charset="0"/>
              <a:cs typeface="Calibri Light" charset="0"/>
            </a:endParaRPr>
          </a:p>
          <a:p>
            <a:pPr marL="285750" indent="-285750">
              <a:buFont typeface="Wingdings" charset="2"/>
              <a:buChar char="§"/>
            </a:pPr>
            <a:r>
              <a:rPr lang="en-US" sz="1400" dirty="0">
                <a:solidFill>
                  <a:schemeClr val="bg2">
                    <a:lumMod val="25000"/>
                  </a:schemeClr>
                </a:solidFill>
                <a:latin typeface="Calibri Light" charset="0"/>
                <a:ea typeface="Calibri Light" charset="0"/>
                <a:cs typeface="Calibri Light" charset="0"/>
              </a:rPr>
              <a:t>Integrate savings until the end of 2018. </a:t>
            </a:r>
            <a:br>
              <a:rPr lang="en-US" sz="1400" dirty="0">
                <a:solidFill>
                  <a:schemeClr val="bg2">
                    <a:lumMod val="25000"/>
                  </a:schemeClr>
                </a:solidFill>
                <a:latin typeface="Calibri Light" charset="0"/>
                <a:ea typeface="Calibri Light" charset="0"/>
                <a:cs typeface="Calibri Light" charset="0"/>
              </a:rPr>
            </a:br>
            <a:endParaRPr lang="en-US" sz="1400" dirty="0">
              <a:solidFill>
                <a:schemeClr val="bg2">
                  <a:lumMod val="25000"/>
                </a:schemeClr>
              </a:solidFill>
              <a:latin typeface="Calibri Light" charset="0"/>
              <a:ea typeface="Calibri Light" charset="0"/>
              <a:cs typeface="Calibri Light" charset="0"/>
            </a:endParaRPr>
          </a:p>
        </p:txBody>
      </p:sp>
    </p:spTree>
    <p:extLst>
      <p:ext uri="{BB962C8B-B14F-4D97-AF65-F5344CB8AC3E}">
        <p14:creationId xmlns:p14="http://schemas.microsoft.com/office/powerpoint/2010/main" val="185089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utterstock_370595594">
            <a:extLst>
              <a:ext uri="{FF2B5EF4-FFF2-40B4-BE49-F238E27FC236}">
                <a16:creationId xmlns:a16="http://schemas.microsoft.com/office/drawing/2014/main" xmlns="" id="{BB99409C-164A-524A-90C4-454D16AA0166}"/>
              </a:ext>
            </a:extLst>
          </p:cNvPr>
          <p:cNvPicPr>
            <a:picLocks/>
          </p:cNvPicPr>
          <p:nvPr>
            <p:custDataLst>
              <p:tags r:id="rId1"/>
            </p:custDataLst>
          </p:nvPr>
        </p:nvPicPr>
        <p:blipFill rotWithShape="1">
          <a:blip r:embed="rId8" cstate="print">
            <a:extLst>
              <a:ext uri="{BEBA8EAE-BF5A-486C-A8C5-ECC9F3942E4B}">
                <a14:imgProps xmlns:a14="http://schemas.microsoft.com/office/drawing/2010/main">
                  <a14:imgLayer r:embed="rId9">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8732" t="664" r="5124" b="-389"/>
          <a:stretch/>
        </p:blipFill>
        <p:spPr>
          <a:xfrm>
            <a:off x="0" y="0"/>
            <a:ext cx="9179860" cy="6884894"/>
          </a:xfrm>
          <a:prstGeom prst="rect">
            <a:avLst/>
          </a:prstGeom>
        </p:spPr>
      </p:pic>
      <p:sp>
        <p:nvSpPr>
          <p:cNvPr id="20" name="Rectangle 19">
            <a:extLst>
              <a:ext uri="{FF2B5EF4-FFF2-40B4-BE49-F238E27FC236}">
                <a16:creationId xmlns:a16="http://schemas.microsoft.com/office/drawing/2014/main" xmlns="" id="{FB600B16-A50E-E34E-8226-8DBF9645641C}"/>
              </a:ext>
            </a:extLst>
          </p:cNvPr>
          <p:cNvSpPr/>
          <p:nvPr/>
        </p:nvSpPr>
        <p:spPr>
          <a:xfrm>
            <a:off x="-142875" y="-171450"/>
            <a:ext cx="9544050" cy="7056344"/>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ector Smart Object1"/>
          <p:cNvPicPr>
            <a:picLocks/>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0" y="3460376"/>
            <a:ext cx="2106706" cy="3424518"/>
          </a:xfrm>
          <a:prstGeom prst="rect">
            <a:avLst/>
          </a:prstGeom>
        </p:spPr>
      </p:pic>
      <p:pic>
        <p:nvPicPr>
          <p:cNvPr id="4" name="Vector Smart Object copy"/>
          <p:cNvPicPr>
            <a:picLocks/>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7575176" y="0"/>
            <a:ext cx="1425388" cy="1246094"/>
          </a:xfrm>
          <a:prstGeom prst="rect">
            <a:avLst/>
          </a:prstGeom>
        </p:spPr>
      </p:pic>
      <p:pic>
        <p:nvPicPr>
          <p:cNvPr id="5" name="Rounded Rectangle 1"/>
          <p:cNvPicPr>
            <a:picLocks/>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430306" y="4572000"/>
            <a:ext cx="2286000" cy="2312894"/>
          </a:xfrm>
          <a:prstGeom prst="rect">
            <a:avLst/>
          </a:prstGeom>
        </p:spPr>
      </p:pic>
      <p:pic>
        <p:nvPicPr>
          <p:cNvPr id="6" name="Rounded Rectangle 1 copy"/>
          <p:cNvPicPr>
            <a:picLocks/>
          </p:cNvPicPr>
          <p:nvPr>
            <p:custDataLst>
              <p:tags r:id="rId5"/>
            </p:custDataLst>
          </p:nvPr>
        </p:nvPicPr>
        <p:blipFill>
          <a:blip r:embed="rId13" cstate="email">
            <a:extLst>
              <a:ext uri="{28A0092B-C50C-407E-A947-70E740481C1C}">
                <a14:useLocalDpi xmlns:a14="http://schemas.microsoft.com/office/drawing/2010/main"/>
              </a:ext>
            </a:extLst>
          </a:blip>
          <a:stretch>
            <a:fillRect/>
          </a:stretch>
        </p:blipFill>
        <p:spPr>
          <a:xfrm>
            <a:off x="7043738" y="1"/>
            <a:ext cx="2136121" cy="3200400"/>
          </a:xfrm>
          <a:prstGeom prst="rect">
            <a:avLst/>
          </a:prstGeom>
        </p:spPr>
      </p:pic>
      <p:pic>
        <p:nvPicPr>
          <p:cNvPr id="31" name="Picture 30"/>
          <p:cNvPicPr>
            <a:picLocks noChangeAspect="1"/>
          </p:cNvPicPr>
          <p:nvPr/>
        </p:nvPicPr>
        <p:blipFill rotWithShape="1">
          <a:blip r:embed="rId14" cstate="email">
            <a:extLst>
              <a:ext uri="{BEBA8EAE-BF5A-486C-A8C5-ECC9F3942E4B}">
                <a14:imgProps xmlns:a14="http://schemas.microsoft.com/office/drawing/2010/main">
                  <a14:imgLayer r:embed="rId15">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18" name="Rectangle 17">
            <a:extLst>
              <a:ext uri="{FF2B5EF4-FFF2-40B4-BE49-F238E27FC236}">
                <a16:creationId xmlns:a16="http://schemas.microsoft.com/office/drawing/2014/main" xmlns="" id="{3D54B9A2-3F02-EC44-84BB-A916BFDAF1E1}"/>
              </a:ext>
            </a:extLst>
          </p:cNvPr>
          <p:cNvSpPr/>
          <p:nvPr/>
        </p:nvSpPr>
        <p:spPr>
          <a:xfrm>
            <a:off x="1717863" y="738822"/>
            <a:ext cx="6254563" cy="1077218"/>
          </a:xfrm>
          <a:prstGeom prst="rect">
            <a:avLst/>
          </a:prstGeom>
        </p:spPr>
        <p:txBody>
          <a:bodyPr wrap="square">
            <a:spAutoFit/>
          </a:bodyPr>
          <a:lstStyle/>
          <a:p>
            <a:pPr algn="ctr"/>
            <a:r>
              <a:rPr lang="en-GB" sz="2000" dirty="0">
                <a:solidFill>
                  <a:schemeClr val="bg1">
                    <a:lumMod val="95000"/>
                  </a:schemeClr>
                </a:solidFill>
                <a:latin typeface="+mj-lt"/>
              </a:rPr>
              <a:t>Based on a research made by the CIPD, around </a:t>
            </a:r>
            <a:r>
              <a:rPr lang="en-GB" sz="4400" dirty="0">
                <a:solidFill>
                  <a:schemeClr val="bg1">
                    <a:lumMod val="95000"/>
                  </a:schemeClr>
                </a:solidFill>
                <a:latin typeface="+mj-lt"/>
              </a:rPr>
              <a:t>2/3</a:t>
            </a:r>
            <a:r>
              <a:rPr lang="en-GB" sz="2000" dirty="0">
                <a:solidFill>
                  <a:schemeClr val="bg1">
                    <a:lumMod val="95000"/>
                  </a:schemeClr>
                </a:solidFill>
                <a:latin typeface="+mj-lt"/>
              </a:rPr>
              <a:t> of UK employees currently experience money worries.</a:t>
            </a:r>
            <a:endParaRPr lang="en-GB" sz="2000" dirty="0">
              <a:solidFill>
                <a:schemeClr val="bg1">
                  <a:lumMod val="95000"/>
                </a:schemeClr>
              </a:solidFill>
              <a:effectLst/>
              <a:latin typeface="+mj-lt"/>
            </a:endParaRPr>
          </a:p>
        </p:txBody>
      </p:sp>
      <p:graphicFrame>
        <p:nvGraphicFramePr>
          <p:cNvPr id="19" name="Chart 18">
            <a:extLst>
              <a:ext uri="{FF2B5EF4-FFF2-40B4-BE49-F238E27FC236}">
                <a16:creationId xmlns:a16="http://schemas.microsoft.com/office/drawing/2014/main" xmlns="" id="{A03DF1F7-6A29-3047-805E-72D3893BC1C1}"/>
              </a:ext>
            </a:extLst>
          </p:cNvPr>
          <p:cNvGraphicFramePr/>
          <p:nvPr>
            <p:extLst>
              <p:ext uri="{D42A27DB-BD31-4B8C-83A1-F6EECF244321}">
                <p14:modId xmlns:p14="http://schemas.microsoft.com/office/powerpoint/2010/main" val="3392300939"/>
              </p:ext>
            </p:extLst>
          </p:nvPr>
        </p:nvGraphicFramePr>
        <p:xfrm>
          <a:off x="1946181" y="2029417"/>
          <a:ext cx="6096000" cy="4064000"/>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011950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27"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Layer 3"/>
          <p:cNvPicPr>
            <a:picLocks/>
          </p:cNvPicPr>
          <p:nvPr>
            <p:custDataLst>
              <p:tags r:id="rId2"/>
            </p:custDataLst>
          </p:nvPr>
        </p:nvPicPr>
        <p:blipFill>
          <a:blip r:embed="rId28"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5" name="Rounded Rectangle 1"/>
          <p:cNvPicPr>
            <a:picLocks/>
          </p:cNvPicPr>
          <p:nvPr>
            <p:custDataLst>
              <p:tags r:id="rId3"/>
            </p:custDataLst>
          </p:nvPr>
        </p:nvPicPr>
        <p:blipFill>
          <a:blip r:embed="rId29" cstate="email">
            <a:extLst>
              <a:ext uri="{28A0092B-C50C-407E-A947-70E740481C1C}">
                <a14:useLocalDpi xmlns:a14="http://schemas.microsoft.com/office/drawing/2010/main"/>
              </a:ext>
            </a:extLst>
          </a:blip>
          <a:stretch>
            <a:fillRect/>
          </a:stretch>
        </p:blipFill>
        <p:spPr>
          <a:xfrm>
            <a:off x="0" y="5118847"/>
            <a:ext cx="1398494" cy="1766047"/>
          </a:xfrm>
          <a:prstGeom prst="rect">
            <a:avLst/>
          </a:prstGeom>
        </p:spPr>
      </p:pic>
      <p:pic>
        <p:nvPicPr>
          <p:cNvPr id="6" name="Rounded Rectangle 1 copy"/>
          <p:cNvPicPr>
            <a:picLocks/>
          </p:cNvPicPr>
          <p:nvPr>
            <p:custDataLst>
              <p:tags r:id="rId4"/>
            </p:custDataLst>
          </p:nvPr>
        </p:nvPicPr>
        <p:blipFill>
          <a:blip r:embed="rId30" cstate="email">
            <a:extLst>
              <a:ext uri="{28A0092B-C50C-407E-A947-70E740481C1C}">
                <a14:useLocalDpi xmlns:a14="http://schemas.microsoft.com/office/drawing/2010/main"/>
              </a:ext>
            </a:extLst>
          </a:blip>
          <a:stretch>
            <a:fillRect/>
          </a:stretch>
        </p:blipFill>
        <p:spPr>
          <a:xfrm>
            <a:off x="0" y="2707341"/>
            <a:ext cx="2545976" cy="4177553"/>
          </a:xfrm>
          <a:prstGeom prst="rect">
            <a:avLst/>
          </a:prstGeom>
        </p:spPr>
      </p:pic>
      <p:pic>
        <p:nvPicPr>
          <p:cNvPr id="7" name="Rounded Rectangle 1 cópia"/>
          <p:cNvPicPr>
            <a:picLocks/>
          </p:cNvPicPr>
          <p:nvPr>
            <p:custDataLst>
              <p:tags r:id="rId5"/>
            </p:custDataLst>
          </p:nvPr>
        </p:nvPicPr>
        <p:blipFill>
          <a:blip r:embed="rId31" cstate="email">
            <a:extLst>
              <a:ext uri="{28A0092B-C50C-407E-A947-70E740481C1C}">
                <a14:useLocalDpi xmlns:a14="http://schemas.microsoft.com/office/drawing/2010/main"/>
              </a:ext>
            </a:extLst>
          </a:blip>
          <a:stretch>
            <a:fillRect/>
          </a:stretch>
        </p:blipFill>
        <p:spPr>
          <a:xfrm>
            <a:off x="7996517" y="1290918"/>
            <a:ext cx="1183341" cy="2402541"/>
          </a:xfrm>
          <a:prstGeom prst="rect">
            <a:avLst/>
          </a:prstGeom>
        </p:spPr>
      </p:pic>
      <p:pic>
        <p:nvPicPr>
          <p:cNvPr id="8" name="Rounded Rectangle 1 copy cópia"/>
          <p:cNvPicPr>
            <a:picLocks/>
          </p:cNvPicPr>
          <p:nvPr>
            <p:custDataLst>
              <p:tags r:id="rId6"/>
            </p:custDataLst>
          </p:nvPr>
        </p:nvPicPr>
        <p:blipFill>
          <a:blip r:embed="rId32" cstate="email">
            <a:extLst>
              <a:ext uri="{28A0092B-C50C-407E-A947-70E740481C1C}">
                <a14:useLocalDpi xmlns:a14="http://schemas.microsoft.com/office/drawing/2010/main"/>
              </a:ext>
            </a:extLst>
          </a:blip>
          <a:stretch>
            <a:fillRect/>
          </a:stretch>
        </p:blipFill>
        <p:spPr>
          <a:xfrm>
            <a:off x="7144871" y="0"/>
            <a:ext cx="2034988" cy="3334870"/>
          </a:xfrm>
          <a:prstGeom prst="rect">
            <a:avLst/>
          </a:prstGeom>
        </p:spPr>
      </p:pic>
      <p:pic>
        <p:nvPicPr>
          <p:cNvPr id="10" name="Vector Smart Object1"/>
          <p:cNvPicPr>
            <a:picLocks/>
          </p:cNvPicPr>
          <p:nvPr>
            <p:custDataLst>
              <p:tags r:id="rId7"/>
            </p:custDataLst>
          </p:nvPr>
        </p:nvPicPr>
        <p:blipFill>
          <a:blip r:embed="rId33" cstate="email">
            <a:extLst>
              <a:ext uri="{28A0092B-C50C-407E-A947-70E740481C1C}">
                <a14:useLocalDpi xmlns:a14="http://schemas.microsoft.com/office/drawing/2010/main"/>
              </a:ext>
            </a:extLst>
          </a:blip>
          <a:stretch>
            <a:fillRect/>
          </a:stretch>
        </p:blipFill>
        <p:spPr>
          <a:xfrm>
            <a:off x="4607859" y="3872753"/>
            <a:ext cx="17929" cy="1057835"/>
          </a:xfrm>
          <a:prstGeom prst="rect">
            <a:avLst/>
          </a:prstGeom>
        </p:spPr>
      </p:pic>
      <p:pic>
        <p:nvPicPr>
          <p:cNvPr id="11" name="Vector Smart Object copy"/>
          <p:cNvPicPr>
            <a:picLocks/>
          </p:cNvPicPr>
          <p:nvPr>
            <p:custDataLst>
              <p:tags r:id="rId8"/>
            </p:custDataLst>
          </p:nvPr>
        </p:nvPicPr>
        <p:blipFill>
          <a:blip r:embed="rId34" cstate="email">
            <a:extLst>
              <a:ext uri="{28A0092B-C50C-407E-A947-70E740481C1C}">
                <a14:useLocalDpi xmlns:a14="http://schemas.microsoft.com/office/drawing/2010/main"/>
              </a:ext>
            </a:extLst>
          </a:blip>
          <a:stretch>
            <a:fillRect/>
          </a:stretch>
        </p:blipFill>
        <p:spPr>
          <a:xfrm>
            <a:off x="5351930" y="3541059"/>
            <a:ext cx="833718" cy="681318"/>
          </a:xfrm>
          <a:prstGeom prst="rect">
            <a:avLst/>
          </a:prstGeom>
        </p:spPr>
      </p:pic>
      <p:pic>
        <p:nvPicPr>
          <p:cNvPr id="12" name="Vector Smart Object copy 8"/>
          <p:cNvPicPr>
            <a:picLocks/>
          </p:cNvPicPr>
          <p:nvPr>
            <p:custDataLst>
              <p:tags r:id="rId9"/>
            </p:custDataLst>
          </p:nvPr>
        </p:nvPicPr>
        <p:blipFill>
          <a:blip r:embed="rId35" cstate="email">
            <a:extLst>
              <a:ext uri="{28A0092B-C50C-407E-A947-70E740481C1C}">
                <a14:useLocalDpi xmlns:a14="http://schemas.microsoft.com/office/drawing/2010/main"/>
              </a:ext>
            </a:extLst>
          </a:blip>
          <a:stretch>
            <a:fillRect/>
          </a:stretch>
        </p:blipFill>
        <p:spPr>
          <a:xfrm>
            <a:off x="2931459" y="3541059"/>
            <a:ext cx="833718" cy="681318"/>
          </a:xfrm>
          <a:prstGeom prst="rect">
            <a:avLst/>
          </a:prstGeom>
        </p:spPr>
      </p:pic>
      <p:pic>
        <p:nvPicPr>
          <p:cNvPr id="13" name="Vector Smart Object copy 6"/>
          <p:cNvPicPr>
            <a:picLocks/>
          </p:cNvPicPr>
          <p:nvPr>
            <p:custDataLst>
              <p:tags r:id="rId10"/>
            </p:custDataLst>
          </p:nvPr>
        </p:nvPicPr>
        <p:blipFill>
          <a:blip r:embed="rId36" cstate="email">
            <a:extLst>
              <a:ext uri="{28A0092B-C50C-407E-A947-70E740481C1C}">
                <a14:useLocalDpi xmlns:a14="http://schemas.microsoft.com/office/drawing/2010/main"/>
              </a:ext>
            </a:extLst>
          </a:blip>
          <a:stretch>
            <a:fillRect/>
          </a:stretch>
        </p:blipFill>
        <p:spPr>
          <a:xfrm>
            <a:off x="5504330" y="2456329"/>
            <a:ext cx="1030941" cy="286871"/>
          </a:xfrm>
          <a:prstGeom prst="rect">
            <a:avLst/>
          </a:prstGeom>
        </p:spPr>
      </p:pic>
      <p:pic>
        <p:nvPicPr>
          <p:cNvPr id="14" name="Vector Smart Object copy 7"/>
          <p:cNvPicPr>
            <a:picLocks/>
          </p:cNvPicPr>
          <p:nvPr>
            <p:custDataLst>
              <p:tags r:id="rId11"/>
            </p:custDataLst>
          </p:nvPr>
        </p:nvPicPr>
        <p:blipFill>
          <a:blip r:embed="rId37" cstate="email">
            <a:extLst>
              <a:ext uri="{28A0092B-C50C-407E-A947-70E740481C1C}">
                <a14:useLocalDpi xmlns:a14="http://schemas.microsoft.com/office/drawing/2010/main"/>
              </a:ext>
            </a:extLst>
          </a:blip>
          <a:stretch>
            <a:fillRect/>
          </a:stretch>
        </p:blipFill>
        <p:spPr>
          <a:xfrm>
            <a:off x="2528047" y="2456329"/>
            <a:ext cx="1030941" cy="286871"/>
          </a:xfrm>
          <a:prstGeom prst="rect">
            <a:avLst/>
          </a:prstGeom>
        </p:spPr>
      </p:pic>
      <p:grpSp>
        <p:nvGrpSpPr>
          <p:cNvPr id="34" name="Grupo 33"/>
          <p:cNvGrpSpPr/>
          <p:nvPr/>
        </p:nvGrpSpPr>
        <p:grpSpPr>
          <a:xfrm>
            <a:off x="3307976" y="1604682"/>
            <a:ext cx="2608729" cy="2608729"/>
            <a:chOff x="3307976" y="1604682"/>
            <a:chExt cx="2608729" cy="2608729"/>
          </a:xfrm>
        </p:grpSpPr>
        <p:pic>
          <p:nvPicPr>
            <p:cNvPr id="15" name="Vector Smart Object2"/>
            <p:cNvPicPr>
              <a:picLocks/>
            </p:cNvPicPr>
            <p:nvPr>
              <p:custDataLst>
                <p:tags r:id="rId24"/>
              </p:custDataLst>
            </p:nvPr>
          </p:nvPicPr>
          <p:blipFill>
            <a:blip r:embed="rId38" cstate="email">
              <a:extLst>
                <a:ext uri="{28A0092B-C50C-407E-A947-70E740481C1C}">
                  <a14:useLocalDpi xmlns:a14="http://schemas.microsoft.com/office/drawing/2010/main"/>
                </a:ext>
              </a:extLst>
            </a:blip>
            <a:stretch>
              <a:fillRect/>
            </a:stretch>
          </p:blipFill>
          <p:spPr>
            <a:xfrm>
              <a:off x="3307976" y="1604682"/>
              <a:ext cx="2608729" cy="2608729"/>
            </a:xfrm>
            <a:prstGeom prst="rect">
              <a:avLst/>
            </a:prstGeom>
          </p:spPr>
        </p:pic>
        <p:pic>
          <p:nvPicPr>
            <p:cNvPr id="21" name="Vector Smart Object4"/>
            <p:cNvPicPr>
              <a:picLocks/>
            </p:cNvPicPr>
            <p:nvPr>
              <p:custDataLst>
                <p:tags r:id="rId25"/>
              </p:custDataLst>
            </p:nvPr>
          </p:nvPicPr>
          <p:blipFill>
            <a:blip r:embed="rId39" cstate="email">
              <a:extLst>
                <a:ext uri="{28A0092B-C50C-407E-A947-70E740481C1C}">
                  <a14:useLocalDpi xmlns:a14="http://schemas.microsoft.com/office/drawing/2010/main"/>
                </a:ext>
              </a:extLst>
            </a:blip>
            <a:stretch>
              <a:fillRect/>
            </a:stretch>
          </p:blipFill>
          <p:spPr>
            <a:xfrm>
              <a:off x="4087906" y="2151529"/>
              <a:ext cx="1039906" cy="1550894"/>
            </a:xfrm>
            <a:prstGeom prst="rect">
              <a:avLst/>
            </a:prstGeom>
          </p:spPr>
        </p:pic>
      </p:grpSp>
      <p:grpSp>
        <p:nvGrpSpPr>
          <p:cNvPr id="36" name="Grupo 35"/>
          <p:cNvGrpSpPr/>
          <p:nvPr/>
        </p:nvGrpSpPr>
        <p:grpSpPr>
          <a:xfrm>
            <a:off x="1676400" y="1640541"/>
            <a:ext cx="1371600" cy="1371600"/>
            <a:chOff x="1676400" y="1640541"/>
            <a:chExt cx="1371600" cy="1371600"/>
          </a:xfrm>
        </p:grpSpPr>
        <p:pic>
          <p:nvPicPr>
            <p:cNvPr id="17" name="Vector Smart Object copy 2"/>
            <p:cNvPicPr>
              <a:picLocks/>
            </p:cNvPicPr>
            <p:nvPr>
              <p:custDataLst>
                <p:tags r:id="rId22"/>
              </p:custDataLst>
            </p:nvPr>
          </p:nvPicPr>
          <p:blipFill>
            <a:blip r:embed="rId40" cstate="email">
              <a:extLst>
                <a:ext uri="{28A0092B-C50C-407E-A947-70E740481C1C}">
                  <a14:useLocalDpi xmlns:a14="http://schemas.microsoft.com/office/drawing/2010/main"/>
                </a:ext>
              </a:extLst>
            </a:blip>
            <a:stretch>
              <a:fillRect/>
            </a:stretch>
          </p:blipFill>
          <p:spPr>
            <a:xfrm>
              <a:off x="1676400" y="1640541"/>
              <a:ext cx="1371600" cy="1371600"/>
            </a:xfrm>
            <a:prstGeom prst="rect">
              <a:avLst/>
            </a:prstGeom>
          </p:spPr>
        </p:pic>
        <p:pic>
          <p:nvPicPr>
            <p:cNvPr id="22" name="Vector Smart Object5"/>
            <p:cNvPicPr>
              <a:picLocks/>
            </p:cNvPicPr>
            <p:nvPr>
              <p:custDataLst>
                <p:tags r:id="rId23"/>
              </p:custDataLst>
            </p:nvPr>
          </p:nvPicPr>
          <p:blipFill>
            <a:blip r:embed="rId41" cstate="email">
              <a:extLst>
                <a:ext uri="{28A0092B-C50C-407E-A947-70E740481C1C}">
                  <a14:useLocalDpi xmlns:a14="http://schemas.microsoft.com/office/drawing/2010/main"/>
                </a:ext>
              </a:extLst>
            </a:blip>
            <a:stretch>
              <a:fillRect/>
            </a:stretch>
          </p:blipFill>
          <p:spPr>
            <a:xfrm>
              <a:off x="2106706" y="1999129"/>
              <a:ext cx="510988" cy="672353"/>
            </a:xfrm>
            <a:prstGeom prst="rect">
              <a:avLst/>
            </a:prstGeom>
          </p:spPr>
        </p:pic>
      </p:grpSp>
      <p:grpSp>
        <p:nvGrpSpPr>
          <p:cNvPr id="41" name="Grupo 40"/>
          <p:cNvGrpSpPr/>
          <p:nvPr/>
        </p:nvGrpSpPr>
        <p:grpSpPr>
          <a:xfrm>
            <a:off x="6167718" y="1604682"/>
            <a:ext cx="1371600" cy="1371600"/>
            <a:chOff x="6167718" y="1604682"/>
            <a:chExt cx="1371600" cy="1371600"/>
          </a:xfrm>
        </p:grpSpPr>
        <p:pic>
          <p:nvPicPr>
            <p:cNvPr id="16" name="Vector Smart Object3"/>
            <p:cNvPicPr>
              <a:picLocks/>
            </p:cNvPicPr>
            <p:nvPr>
              <p:custDataLst>
                <p:tags r:id="rId20"/>
              </p:custDataLst>
            </p:nvPr>
          </p:nvPicPr>
          <p:blipFill>
            <a:blip r:embed="rId40" cstate="email">
              <a:extLst>
                <a:ext uri="{28A0092B-C50C-407E-A947-70E740481C1C}">
                  <a14:useLocalDpi xmlns:a14="http://schemas.microsoft.com/office/drawing/2010/main"/>
                </a:ext>
              </a:extLst>
            </a:blip>
            <a:stretch>
              <a:fillRect/>
            </a:stretch>
          </p:blipFill>
          <p:spPr>
            <a:xfrm>
              <a:off x="6167718" y="1604682"/>
              <a:ext cx="1371600" cy="1371600"/>
            </a:xfrm>
            <a:prstGeom prst="rect">
              <a:avLst/>
            </a:prstGeom>
          </p:spPr>
        </p:pic>
        <p:pic>
          <p:nvPicPr>
            <p:cNvPr id="23" name="Vector Smart Object copy 7B"/>
            <p:cNvPicPr>
              <a:picLocks/>
            </p:cNvPicPr>
            <p:nvPr>
              <p:custDataLst>
                <p:tags r:id="rId21"/>
              </p:custDataLst>
            </p:nvPr>
          </p:nvPicPr>
          <p:blipFill>
            <a:blip r:embed="rId42" cstate="email">
              <a:extLst>
                <a:ext uri="{28A0092B-C50C-407E-A947-70E740481C1C}">
                  <a14:useLocalDpi xmlns:a14="http://schemas.microsoft.com/office/drawing/2010/main"/>
                </a:ext>
              </a:extLst>
            </a:blip>
            <a:stretch>
              <a:fillRect/>
            </a:stretch>
          </p:blipFill>
          <p:spPr>
            <a:xfrm>
              <a:off x="6535271" y="1999129"/>
              <a:ext cx="681318" cy="591671"/>
            </a:xfrm>
            <a:prstGeom prst="rect">
              <a:avLst/>
            </a:prstGeom>
          </p:spPr>
        </p:pic>
      </p:grpSp>
      <p:grpSp>
        <p:nvGrpSpPr>
          <p:cNvPr id="37" name="Grupo 36"/>
          <p:cNvGrpSpPr/>
          <p:nvPr/>
        </p:nvGrpSpPr>
        <p:grpSpPr>
          <a:xfrm>
            <a:off x="1936376" y="3711388"/>
            <a:ext cx="1371600" cy="1371600"/>
            <a:chOff x="1936376" y="3711388"/>
            <a:chExt cx="1371600" cy="1371600"/>
          </a:xfrm>
        </p:grpSpPr>
        <p:pic>
          <p:nvPicPr>
            <p:cNvPr id="18" name="Vector Smart Object copy 3"/>
            <p:cNvPicPr>
              <a:picLocks/>
            </p:cNvPicPr>
            <p:nvPr>
              <p:custDataLst>
                <p:tags r:id="rId18"/>
              </p:custDataLst>
            </p:nvPr>
          </p:nvPicPr>
          <p:blipFill>
            <a:blip r:embed="rId40" cstate="email">
              <a:extLst>
                <a:ext uri="{28A0092B-C50C-407E-A947-70E740481C1C}">
                  <a14:useLocalDpi xmlns:a14="http://schemas.microsoft.com/office/drawing/2010/main"/>
                </a:ext>
              </a:extLst>
            </a:blip>
            <a:stretch>
              <a:fillRect/>
            </a:stretch>
          </p:blipFill>
          <p:spPr>
            <a:xfrm>
              <a:off x="1936376" y="3711388"/>
              <a:ext cx="1371600" cy="1371600"/>
            </a:xfrm>
            <a:prstGeom prst="rect">
              <a:avLst/>
            </a:prstGeom>
          </p:spPr>
        </p:pic>
        <p:pic>
          <p:nvPicPr>
            <p:cNvPr id="24" name="Vector Smart Object6"/>
            <p:cNvPicPr>
              <a:picLocks/>
            </p:cNvPicPr>
            <p:nvPr>
              <p:custDataLst>
                <p:tags r:id="rId19"/>
              </p:custDataLst>
            </p:nvPr>
          </p:nvPicPr>
          <p:blipFill>
            <a:blip r:embed="rId43" cstate="email">
              <a:extLst>
                <a:ext uri="{28A0092B-C50C-407E-A947-70E740481C1C}">
                  <a14:useLocalDpi xmlns:a14="http://schemas.microsoft.com/office/drawing/2010/main"/>
                </a:ext>
              </a:extLst>
            </a:blip>
            <a:stretch>
              <a:fillRect/>
            </a:stretch>
          </p:blipFill>
          <p:spPr>
            <a:xfrm>
              <a:off x="2402541" y="4096870"/>
              <a:ext cx="439271" cy="546847"/>
            </a:xfrm>
            <a:prstGeom prst="rect">
              <a:avLst/>
            </a:prstGeom>
          </p:spPr>
        </p:pic>
      </p:grpSp>
      <p:grpSp>
        <p:nvGrpSpPr>
          <p:cNvPr id="39" name="Grupo 38"/>
          <p:cNvGrpSpPr/>
          <p:nvPr/>
        </p:nvGrpSpPr>
        <p:grpSpPr>
          <a:xfrm>
            <a:off x="3926541" y="4652682"/>
            <a:ext cx="1371600" cy="1371600"/>
            <a:chOff x="3926541" y="4652682"/>
            <a:chExt cx="1371600" cy="1371600"/>
          </a:xfrm>
        </p:grpSpPr>
        <p:pic>
          <p:nvPicPr>
            <p:cNvPr id="19" name="Vector Smart Object copy 4"/>
            <p:cNvPicPr>
              <a:picLocks/>
            </p:cNvPicPr>
            <p:nvPr>
              <p:custDataLst>
                <p:tags r:id="rId15"/>
              </p:custDataLst>
            </p:nvPr>
          </p:nvPicPr>
          <p:blipFill>
            <a:blip r:embed="rId40" cstate="email">
              <a:extLst>
                <a:ext uri="{28A0092B-C50C-407E-A947-70E740481C1C}">
                  <a14:useLocalDpi xmlns:a14="http://schemas.microsoft.com/office/drawing/2010/main"/>
                </a:ext>
              </a:extLst>
            </a:blip>
            <a:stretch>
              <a:fillRect/>
            </a:stretch>
          </p:blipFill>
          <p:spPr>
            <a:xfrm>
              <a:off x="3926541" y="4652682"/>
              <a:ext cx="1371600" cy="1371600"/>
            </a:xfrm>
            <a:prstGeom prst="rect">
              <a:avLst/>
            </a:prstGeom>
          </p:spPr>
        </p:pic>
        <p:pic>
          <p:nvPicPr>
            <p:cNvPr id="25" name="Vector Smart Object7"/>
            <p:cNvPicPr>
              <a:picLocks/>
            </p:cNvPicPr>
            <p:nvPr>
              <p:custDataLst>
                <p:tags r:id="rId16"/>
              </p:custDataLst>
            </p:nvPr>
          </p:nvPicPr>
          <p:blipFill>
            <a:blip r:embed="rId44" cstate="email">
              <a:extLst>
                <a:ext uri="{28A0092B-C50C-407E-A947-70E740481C1C}">
                  <a14:useLocalDpi xmlns:a14="http://schemas.microsoft.com/office/drawing/2010/main"/>
                </a:ext>
              </a:extLst>
            </a:blip>
            <a:stretch>
              <a:fillRect/>
            </a:stretch>
          </p:blipFill>
          <p:spPr>
            <a:xfrm>
              <a:off x="4222376" y="4984376"/>
              <a:ext cx="842682" cy="663388"/>
            </a:xfrm>
            <a:prstGeom prst="rect">
              <a:avLst/>
            </a:prstGeom>
          </p:spPr>
        </p:pic>
        <p:pic>
          <p:nvPicPr>
            <p:cNvPr id="38" name="Vector Smart Object7b"/>
            <p:cNvPicPr>
              <a:picLocks/>
            </p:cNvPicPr>
            <p:nvPr>
              <p:custDataLst>
                <p:tags r:id="rId17"/>
              </p:custDataLst>
            </p:nvPr>
          </p:nvPicPr>
          <p:blipFill>
            <a:blip r:embed="rId45" cstate="email">
              <a:extLst>
                <a:ext uri="{28A0092B-C50C-407E-A947-70E740481C1C}">
                  <a14:useLocalDpi xmlns:a14="http://schemas.microsoft.com/office/drawing/2010/main"/>
                </a:ext>
              </a:extLst>
            </a:blip>
            <a:stretch>
              <a:fillRect/>
            </a:stretch>
          </p:blipFill>
          <p:spPr>
            <a:xfrm>
              <a:off x="4796118" y="5082988"/>
              <a:ext cx="188259" cy="161365"/>
            </a:xfrm>
            <a:prstGeom prst="rect">
              <a:avLst/>
            </a:prstGeom>
          </p:spPr>
        </p:pic>
      </p:grpSp>
      <p:grpSp>
        <p:nvGrpSpPr>
          <p:cNvPr id="40" name="Grupo 39"/>
          <p:cNvGrpSpPr/>
          <p:nvPr/>
        </p:nvGrpSpPr>
        <p:grpSpPr>
          <a:xfrm>
            <a:off x="5907741" y="3747247"/>
            <a:ext cx="1371600" cy="1371600"/>
            <a:chOff x="5907741" y="3747247"/>
            <a:chExt cx="1371600" cy="1371600"/>
          </a:xfrm>
        </p:grpSpPr>
        <p:pic>
          <p:nvPicPr>
            <p:cNvPr id="20" name="Vector Smart Object copy 5"/>
            <p:cNvPicPr>
              <a:picLocks/>
            </p:cNvPicPr>
            <p:nvPr>
              <p:custDataLst>
                <p:tags r:id="rId13"/>
              </p:custDataLst>
            </p:nvPr>
          </p:nvPicPr>
          <p:blipFill>
            <a:blip r:embed="rId40" cstate="email">
              <a:extLst>
                <a:ext uri="{28A0092B-C50C-407E-A947-70E740481C1C}">
                  <a14:useLocalDpi xmlns:a14="http://schemas.microsoft.com/office/drawing/2010/main"/>
                </a:ext>
              </a:extLst>
            </a:blip>
            <a:stretch>
              <a:fillRect/>
            </a:stretch>
          </p:blipFill>
          <p:spPr>
            <a:xfrm>
              <a:off x="5907741" y="3747247"/>
              <a:ext cx="1371600" cy="1371600"/>
            </a:xfrm>
            <a:prstGeom prst="rect">
              <a:avLst/>
            </a:prstGeom>
          </p:spPr>
        </p:pic>
        <p:pic>
          <p:nvPicPr>
            <p:cNvPr id="27" name="Vector Smart Object8"/>
            <p:cNvPicPr>
              <a:picLocks/>
            </p:cNvPicPr>
            <p:nvPr>
              <p:custDataLst>
                <p:tags r:id="rId14"/>
              </p:custDataLst>
            </p:nvPr>
          </p:nvPicPr>
          <p:blipFill>
            <a:blip r:embed="rId46" cstate="email">
              <a:extLst>
                <a:ext uri="{28A0092B-C50C-407E-A947-70E740481C1C}">
                  <a14:useLocalDpi xmlns:a14="http://schemas.microsoft.com/office/drawing/2010/main"/>
                </a:ext>
              </a:extLst>
            </a:blip>
            <a:stretch>
              <a:fillRect/>
            </a:stretch>
          </p:blipFill>
          <p:spPr>
            <a:xfrm>
              <a:off x="6266330" y="4105835"/>
              <a:ext cx="636494" cy="690282"/>
            </a:xfrm>
            <a:prstGeom prst="rect">
              <a:avLst/>
            </a:prstGeom>
          </p:spPr>
        </p:pic>
      </p:grpSp>
      <p:grpSp>
        <p:nvGrpSpPr>
          <p:cNvPr id="42" name="Grupo 41"/>
          <p:cNvGrpSpPr/>
          <p:nvPr/>
        </p:nvGrpSpPr>
        <p:grpSpPr>
          <a:xfrm>
            <a:off x="0" y="358588"/>
            <a:ext cx="6311153" cy="923674"/>
            <a:chOff x="0" y="358588"/>
            <a:chExt cx="6311153" cy="923674"/>
          </a:xfrm>
        </p:grpSpPr>
        <p:pic>
          <p:nvPicPr>
            <p:cNvPr id="4" name="02"/>
            <p:cNvPicPr>
              <a:picLocks/>
            </p:cNvPicPr>
            <p:nvPr>
              <p:custDataLst>
                <p:tags r:id="rId12"/>
              </p:custDataLst>
            </p:nvPr>
          </p:nvPicPr>
          <p:blipFill rotWithShape="1">
            <a:blip r:embed="rId47" cstate="email">
              <a:extLst>
                <a:ext uri="{28A0092B-C50C-407E-A947-70E740481C1C}">
                  <a14:useLocalDpi xmlns:a14="http://schemas.microsoft.com/office/drawing/2010/main"/>
                </a:ext>
              </a:extLst>
            </a:blip>
            <a:srcRect/>
            <a:stretch/>
          </p:blipFill>
          <p:spPr>
            <a:xfrm>
              <a:off x="0" y="358588"/>
              <a:ext cx="6311153" cy="923674"/>
            </a:xfrm>
            <a:prstGeom prst="rect">
              <a:avLst/>
            </a:prstGeom>
          </p:spPr>
        </p:pic>
        <p:sp>
          <p:nvSpPr>
            <p:cNvPr id="28" name="Retângulo 27"/>
            <p:cNvSpPr/>
            <p:nvPr/>
          </p:nvSpPr>
          <p:spPr>
            <a:xfrm>
              <a:off x="47873" y="523362"/>
              <a:ext cx="5980227" cy="400110"/>
            </a:xfrm>
            <a:prstGeom prst="rect">
              <a:avLst/>
            </a:prstGeom>
          </p:spPr>
          <p:txBody>
            <a:bodyPr wrap="none">
              <a:spAutoFit/>
            </a:bodyPr>
            <a:lstStyle/>
            <a:p>
              <a:r>
                <a:rPr lang="en-US" sz="2000" dirty="0">
                  <a:solidFill>
                    <a:srgbClr val="58585B"/>
                  </a:solidFill>
                  <a:latin typeface="Calibri Light" charset="0"/>
                  <a:ea typeface="Calibri Light" charset="0"/>
                  <a:cs typeface="Calibri Light" charset="0"/>
                </a:rPr>
                <a:t>MORE THAN 16 YEARS OF KNOWLEDGE AND EXPERTISE!</a:t>
              </a:r>
            </a:p>
          </p:txBody>
        </p:sp>
      </p:grpSp>
      <p:sp>
        <p:nvSpPr>
          <p:cNvPr id="29" name="Retângulo 28"/>
          <p:cNvSpPr/>
          <p:nvPr/>
        </p:nvSpPr>
        <p:spPr>
          <a:xfrm>
            <a:off x="1729933" y="3071319"/>
            <a:ext cx="1313180" cy="261610"/>
          </a:xfrm>
          <a:prstGeom prst="rect">
            <a:avLst/>
          </a:prstGeom>
        </p:spPr>
        <p:txBody>
          <a:bodyPr wrap="none">
            <a:spAutoFit/>
          </a:bodyPr>
          <a:lstStyle/>
          <a:p>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Patented Platform</a:t>
            </a:r>
          </a:p>
        </p:txBody>
      </p:sp>
      <p:sp>
        <p:nvSpPr>
          <p:cNvPr id="30" name="Retângulo 29"/>
          <p:cNvSpPr/>
          <p:nvPr/>
        </p:nvSpPr>
        <p:spPr>
          <a:xfrm>
            <a:off x="1879886" y="5226132"/>
            <a:ext cx="1550424" cy="430887"/>
          </a:xfrm>
          <a:prstGeom prst="rect">
            <a:avLst/>
          </a:prstGeom>
        </p:spPr>
        <p:txBody>
          <a:bodyPr wrap="none">
            <a:spAutoFit/>
          </a:bodyPr>
          <a:lstStyle/>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Security Management</a:t>
            </a:r>
          </a:p>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 Certification</a:t>
            </a:r>
          </a:p>
        </p:txBody>
      </p:sp>
      <p:sp>
        <p:nvSpPr>
          <p:cNvPr id="31" name="Retângulo 30"/>
          <p:cNvSpPr/>
          <p:nvPr/>
        </p:nvSpPr>
        <p:spPr>
          <a:xfrm>
            <a:off x="3577455" y="6132233"/>
            <a:ext cx="1933543" cy="430887"/>
          </a:xfrm>
          <a:prstGeom prst="rect">
            <a:avLst/>
          </a:prstGeom>
        </p:spPr>
        <p:txBody>
          <a:bodyPr wrap="none">
            <a:spAutoFit/>
          </a:bodyPr>
          <a:lstStyle/>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ITIL and ISO (27001 and 9001) </a:t>
            </a:r>
          </a:p>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Certifications</a:t>
            </a:r>
          </a:p>
        </p:txBody>
      </p:sp>
      <p:sp>
        <p:nvSpPr>
          <p:cNvPr id="32" name="Retângulo 31"/>
          <p:cNvSpPr/>
          <p:nvPr/>
        </p:nvSpPr>
        <p:spPr>
          <a:xfrm>
            <a:off x="5896163" y="5240661"/>
            <a:ext cx="1502334" cy="430887"/>
          </a:xfrm>
          <a:prstGeom prst="rect">
            <a:avLst/>
          </a:prstGeom>
        </p:spPr>
        <p:txBody>
          <a:bodyPr wrap="none">
            <a:spAutoFit/>
          </a:bodyPr>
          <a:lstStyle/>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Information Security</a:t>
            </a:r>
            <a:b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b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Management System</a:t>
            </a:r>
          </a:p>
        </p:txBody>
      </p:sp>
      <p:sp>
        <p:nvSpPr>
          <p:cNvPr id="33" name="Retângulo 32"/>
          <p:cNvSpPr/>
          <p:nvPr/>
        </p:nvSpPr>
        <p:spPr>
          <a:xfrm>
            <a:off x="6222874" y="3087524"/>
            <a:ext cx="1369286" cy="261610"/>
          </a:xfrm>
          <a:prstGeom prst="rect">
            <a:avLst/>
          </a:prstGeom>
        </p:spPr>
        <p:txBody>
          <a:bodyPr wrap="none">
            <a:spAutoFit/>
          </a:bodyPr>
          <a:lstStyle/>
          <a:p>
            <a:pPr algn="ctr"/>
            <a:r>
              <a:rPr lang="en-US" sz="1100" dirty="0">
                <a:solidFill>
                  <a:srgbClr val="58585B"/>
                </a:solidFill>
                <a:latin typeface="Segoe UI" panose="020B0502040204020203" pitchFamily="34" charset="0"/>
                <a:ea typeface="Segoe UI" panose="020B0502040204020203" pitchFamily="34" charset="0"/>
                <a:cs typeface="Segoe UI" panose="020B0502040204020203" pitchFamily="34" charset="0"/>
              </a:rPr>
              <a:t>Business Intelligence</a:t>
            </a:r>
          </a:p>
        </p:txBody>
      </p:sp>
      <p:pic>
        <p:nvPicPr>
          <p:cNvPr id="43" name="Picture 42"/>
          <p:cNvPicPr>
            <a:picLocks noChangeAspect="1"/>
          </p:cNvPicPr>
          <p:nvPr/>
        </p:nvPicPr>
        <p:blipFill rotWithShape="1">
          <a:blip r:embed="rId48" cstate="email">
            <a:extLst>
              <a:ext uri="{BEBA8EAE-BF5A-486C-A8C5-ECC9F3942E4B}">
                <a14:imgProps xmlns:a14="http://schemas.microsoft.com/office/drawing/2010/main">
                  <a14:imgLayer r:embed="rId49">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Tree>
    <p:extLst>
      <p:ext uri="{BB962C8B-B14F-4D97-AF65-F5344CB8AC3E}">
        <p14:creationId xmlns:p14="http://schemas.microsoft.com/office/powerpoint/2010/main" val="12124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8"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Layer 4"/>
          <p:cNvPicPr>
            <a:picLocks/>
          </p:cNvPicPr>
          <p:nvPr>
            <p:custDataLst>
              <p:tags r:id="rId2"/>
            </p:custDataLst>
          </p:nvPr>
        </p:nvPicPr>
        <p:blipFill>
          <a:blip r:embed="rId1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4" name="Layer 2 copy"/>
          <p:cNvPicPr>
            <a:picLocks/>
          </p:cNvPicPr>
          <p:nvPr>
            <p:custDataLst>
              <p:tags r:id="rId3"/>
            </p:custDataLst>
          </p:nvPr>
        </p:nvPicPr>
        <p:blipFill>
          <a:blip r:embed="rId20" cstate="email">
            <a:extLst>
              <a:ext uri="{28A0092B-C50C-407E-A947-70E740481C1C}">
                <a14:useLocalDpi xmlns:a14="http://schemas.microsoft.com/office/drawing/2010/main"/>
              </a:ext>
            </a:extLst>
          </a:blip>
          <a:stretch>
            <a:fillRect/>
          </a:stretch>
        </p:blipFill>
        <p:spPr>
          <a:xfrm>
            <a:off x="-31377" y="21026"/>
            <a:ext cx="9179859" cy="6884894"/>
          </a:xfrm>
          <a:prstGeom prst="rect">
            <a:avLst/>
          </a:prstGeom>
        </p:spPr>
      </p:pic>
      <p:pic>
        <p:nvPicPr>
          <p:cNvPr id="6" name="Objeto Inteligente de Vetor"/>
          <p:cNvPicPr>
            <a:picLocks/>
          </p:cNvPicPr>
          <p:nvPr>
            <p:custDataLst>
              <p:tags r:id="rId4"/>
            </p:custDataLst>
          </p:nvPr>
        </p:nvPicPr>
        <p:blipFill>
          <a:blip r:embed="rId21" cstate="email">
            <a:extLst>
              <a:ext uri="{28A0092B-C50C-407E-A947-70E740481C1C}">
                <a14:useLocalDpi xmlns:a14="http://schemas.microsoft.com/office/drawing/2010/main"/>
              </a:ext>
            </a:extLst>
          </a:blip>
          <a:stretch>
            <a:fillRect/>
          </a:stretch>
        </p:blipFill>
        <p:spPr>
          <a:xfrm>
            <a:off x="170329" y="1290918"/>
            <a:ext cx="8695765" cy="4993341"/>
          </a:xfrm>
          <a:prstGeom prst="rect">
            <a:avLst/>
          </a:prstGeom>
        </p:spPr>
      </p:pic>
      <p:pic>
        <p:nvPicPr>
          <p:cNvPr id="8" name="Vector Smart Object"/>
          <p:cNvPicPr>
            <a:picLocks/>
          </p:cNvPicPr>
          <p:nvPr>
            <p:custDataLst>
              <p:tags r:id="rId5"/>
            </p:custDataLst>
          </p:nvPr>
        </p:nvPicPr>
        <p:blipFill>
          <a:blip r:embed="rId22" cstate="email">
            <a:extLst>
              <a:ext uri="{28A0092B-C50C-407E-A947-70E740481C1C}">
                <a14:useLocalDpi xmlns:a14="http://schemas.microsoft.com/office/drawing/2010/main"/>
              </a:ext>
            </a:extLst>
          </a:blip>
          <a:stretch>
            <a:fillRect/>
          </a:stretch>
        </p:blipFill>
        <p:spPr>
          <a:xfrm>
            <a:off x="1766047" y="3836894"/>
            <a:ext cx="152400" cy="215153"/>
          </a:xfrm>
          <a:prstGeom prst="rect">
            <a:avLst/>
          </a:prstGeom>
        </p:spPr>
      </p:pic>
      <p:pic>
        <p:nvPicPr>
          <p:cNvPr id="9" name="Vector Smart Object copy"/>
          <p:cNvPicPr>
            <a:picLocks/>
          </p:cNvPicPr>
          <p:nvPr>
            <p:custDataLst>
              <p:tags r:id="rId6"/>
            </p:custDataLst>
          </p:nvPr>
        </p:nvPicPr>
        <p:blipFill>
          <a:blip r:embed="rId22" cstate="email">
            <a:extLst>
              <a:ext uri="{28A0092B-C50C-407E-A947-70E740481C1C}">
                <a14:useLocalDpi xmlns:a14="http://schemas.microsoft.com/office/drawing/2010/main"/>
              </a:ext>
            </a:extLst>
          </a:blip>
          <a:stretch>
            <a:fillRect/>
          </a:stretch>
        </p:blipFill>
        <p:spPr>
          <a:xfrm>
            <a:off x="4123765" y="2868706"/>
            <a:ext cx="152400" cy="215153"/>
          </a:xfrm>
          <a:prstGeom prst="rect">
            <a:avLst/>
          </a:prstGeom>
        </p:spPr>
      </p:pic>
      <p:pic>
        <p:nvPicPr>
          <p:cNvPr id="10" name="Vector Smart Object copy 2"/>
          <p:cNvPicPr>
            <a:picLocks/>
          </p:cNvPicPr>
          <p:nvPr>
            <p:custDataLst>
              <p:tags r:id="rId7"/>
            </p:custDataLst>
          </p:nvPr>
        </p:nvPicPr>
        <p:blipFill>
          <a:blip r:embed="rId22" cstate="email">
            <a:extLst>
              <a:ext uri="{28A0092B-C50C-407E-A947-70E740481C1C}">
                <a14:useLocalDpi xmlns:a14="http://schemas.microsoft.com/office/drawing/2010/main"/>
              </a:ext>
            </a:extLst>
          </a:blip>
          <a:stretch>
            <a:fillRect/>
          </a:stretch>
        </p:blipFill>
        <p:spPr>
          <a:xfrm>
            <a:off x="4482353" y="3200400"/>
            <a:ext cx="152400" cy="215153"/>
          </a:xfrm>
          <a:prstGeom prst="rect">
            <a:avLst/>
          </a:prstGeom>
        </p:spPr>
      </p:pic>
      <p:pic>
        <p:nvPicPr>
          <p:cNvPr id="11" name="Vector Smart Object copy 4"/>
          <p:cNvPicPr>
            <a:picLocks/>
          </p:cNvPicPr>
          <p:nvPr>
            <p:custDataLst>
              <p:tags r:id="rId8"/>
            </p:custDataLst>
          </p:nvPr>
        </p:nvPicPr>
        <p:blipFill>
          <a:blip r:embed="rId22" cstate="email">
            <a:extLst>
              <a:ext uri="{28A0092B-C50C-407E-A947-70E740481C1C}">
                <a14:useLocalDpi xmlns:a14="http://schemas.microsoft.com/office/drawing/2010/main"/>
              </a:ext>
            </a:extLst>
          </a:blip>
          <a:stretch>
            <a:fillRect/>
          </a:stretch>
        </p:blipFill>
        <p:spPr>
          <a:xfrm>
            <a:off x="6122894" y="3639670"/>
            <a:ext cx="152400" cy="215153"/>
          </a:xfrm>
          <a:prstGeom prst="rect">
            <a:avLst/>
          </a:prstGeom>
        </p:spPr>
      </p:pic>
      <p:pic>
        <p:nvPicPr>
          <p:cNvPr id="12" name="Vector Smart Object copy 3"/>
          <p:cNvPicPr>
            <a:picLocks/>
          </p:cNvPicPr>
          <p:nvPr>
            <p:custDataLst>
              <p:tags r:id="rId9"/>
            </p:custDataLst>
          </p:nvPr>
        </p:nvPicPr>
        <p:blipFill>
          <a:blip r:embed="rId22" cstate="email">
            <a:extLst>
              <a:ext uri="{28A0092B-C50C-407E-A947-70E740481C1C}">
                <a14:useLocalDpi xmlns:a14="http://schemas.microsoft.com/office/drawing/2010/main"/>
              </a:ext>
            </a:extLst>
          </a:blip>
          <a:stretch>
            <a:fillRect/>
          </a:stretch>
        </p:blipFill>
        <p:spPr>
          <a:xfrm>
            <a:off x="3971365" y="3248320"/>
            <a:ext cx="152400" cy="215153"/>
          </a:xfrm>
          <a:prstGeom prst="rect">
            <a:avLst/>
          </a:prstGeom>
        </p:spPr>
      </p:pic>
      <p:grpSp>
        <p:nvGrpSpPr>
          <p:cNvPr id="14" name="Grupo 13"/>
          <p:cNvGrpSpPr/>
          <p:nvPr/>
        </p:nvGrpSpPr>
        <p:grpSpPr>
          <a:xfrm>
            <a:off x="-1" y="349625"/>
            <a:ext cx="6387353" cy="824268"/>
            <a:chOff x="0" y="349625"/>
            <a:chExt cx="7010400" cy="824268"/>
          </a:xfrm>
        </p:grpSpPr>
        <p:pic>
          <p:nvPicPr>
            <p:cNvPr id="5" name="02"/>
            <p:cNvPicPr>
              <a:picLocks/>
            </p:cNvPicPr>
            <p:nvPr>
              <p:custDataLst>
                <p:tags r:id="rId15"/>
              </p:custDataLst>
            </p:nvPr>
          </p:nvPicPr>
          <p:blipFill rotWithShape="1">
            <a:blip r:embed="rId23" cstate="email">
              <a:extLst>
                <a:ext uri="{28A0092B-C50C-407E-A947-70E740481C1C}">
                  <a14:useLocalDpi xmlns:a14="http://schemas.microsoft.com/office/drawing/2010/main"/>
                </a:ext>
              </a:extLst>
            </a:blip>
            <a:srcRect/>
            <a:stretch/>
          </p:blipFill>
          <p:spPr>
            <a:xfrm>
              <a:off x="0" y="349625"/>
              <a:ext cx="7010400" cy="824268"/>
            </a:xfrm>
            <a:prstGeom prst="rect">
              <a:avLst/>
            </a:prstGeom>
          </p:spPr>
        </p:pic>
        <p:sp>
          <p:nvSpPr>
            <p:cNvPr id="13" name="Retângulo 12"/>
            <p:cNvSpPr/>
            <p:nvPr/>
          </p:nvSpPr>
          <p:spPr>
            <a:xfrm>
              <a:off x="170329" y="499809"/>
              <a:ext cx="3532249" cy="461665"/>
            </a:xfrm>
            <a:prstGeom prst="rect">
              <a:avLst/>
            </a:prstGeom>
          </p:spPr>
          <p:txBody>
            <a:bodyPr wrap="none">
              <a:spAutoFit/>
            </a:bodyPr>
            <a:lstStyle/>
            <a:p>
              <a:r>
                <a:rPr lang="en-US" sz="2400" dirty="0">
                  <a:solidFill>
                    <a:srgbClr val="58585B"/>
                  </a:solidFill>
                  <a:latin typeface="Calibri Light" charset="0"/>
                  <a:ea typeface="Calibri Light" charset="0"/>
                  <a:cs typeface="Calibri Light" charset="0"/>
                </a:rPr>
                <a:t>INTERNATIONAL PRESENCE</a:t>
              </a:r>
              <a:endParaRPr lang="pt-BR" sz="2400" dirty="0">
                <a:solidFill>
                  <a:srgbClr val="58585B"/>
                </a:solidFill>
                <a:latin typeface="Calibri Light" charset="0"/>
                <a:ea typeface="Calibri Light" charset="0"/>
                <a:cs typeface="Calibri Light" charset="0"/>
              </a:endParaRPr>
            </a:p>
          </p:txBody>
        </p:sp>
      </p:grpSp>
      <p:pic>
        <p:nvPicPr>
          <p:cNvPr id="15" name="Vector Smart Object"/>
          <p:cNvPicPr>
            <a:picLocks/>
          </p:cNvPicPr>
          <p:nvPr>
            <p:custDataLst>
              <p:tags r:id="rId10"/>
            </p:custDataLst>
          </p:nvPr>
        </p:nvPicPr>
        <p:blipFill>
          <a:blip r:embed="rId22" cstate="email">
            <a:extLst>
              <a:ext uri="{28A0092B-C50C-407E-A947-70E740481C1C}">
                <a14:useLocalDpi xmlns:a14="http://schemas.microsoft.com/office/drawing/2010/main"/>
              </a:ext>
            </a:extLst>
          </a:blip>
          <a:stretch>
            <a:fillRect/>
          </a:stretch>
        </p:blipFill>
        <p:spPr>
          <a:xfrm>
            <a:off x="2981128" y="4718343"/>
            <a:ext cx="152400" cy="215153"/>
          </a:xfrm>
          <a:prstGeom prst="rect">
            <a:avLst/>
          </a:prstGeom>
        </p:spPr>
      </p:pic>
      <p:pic>
        <p:nvPicPr>
          <p:cNvPr id="16" name="Vector Smart Object"/>
          <p:cNvPicPr>
            <a:picLocks/>
          </p:cNvPicPr>
          <p:nvPr>
            <p:custDataLst>
              <p:tags r:id="rId11"/>
            </p:custDataLst>
          </p:nvPr>
        </p:nvPicPr>
        <p:blipFill>
          <a:blip r:embed="rId22" cstate="email">
            <a:extLst>
              <a:ext uri="{28A0092B-C50C-407E-A947-70E740481C1C}">
                <a14:useLocalDpi xmlns:a14="http://schemas.microsoft.com/office/drawing/2010/main"/>
              </a:ext>
            </a:extLst>
          </a:blip>
          <a:stretch>
            <a:fillRect/>
          </a:stretch>
        </p:blipFill>
        <p:spPr>
          <a:xfrm>
            <a:off x="4113951" y="3198233"/>
            <a:ext cx="152400" cy="215153"/>
          </a:xfrm>
          <a:prstGeom prst="rect">
            <a:avLst/>
          </a:prstGeom>
        </p:spPr>
      </p:pic>
      <p:pic>
        <p:nvPicPr>
          <p:cNvPr id="17" name="Vector Smart Object"/>
          <p:cNvPicPr>
            <a:picLocks/>
          </p:cNvPicPr>
          <p:nvPr>
            <p:custDataLst>
              <p:tags r:id="rId12"/>
            </p:custDataLst>
          </p:nvPr>
        </p:nvPicPr>
        <p:blipFill>
          <a:blip r:embed="rId22" cstate="email">
            <a:extLst>
              <a:ext uri="{28A0092B-C50C-407E-A947-70E740481C1C}">
                <a14:useLocalDpi xmlns:a14="http://schemas.microsoft.com/office/drawing/2010/main"/>
              </a:ext>
            </a:extLst>
          </a:blip>
          <a:stretch>
            <a:fillRect/>
          </a:stretch>
        </p:blipFill>
        <p:spPr>
          <a:xfrm>
            <a:off x="4244789" y="3077638"/>
            <a:ext cx="152400" cy="215153"/>
          </a:xfrm>
          <a:prstGeom prst="rect">
            <a:avLst/>
          </a:prstGeom>
        </p:spPr>
      </p:pic>
      <p:pic>
        <p:nvPicPr>
          <p:cNvPr id="19" name="Picture 18"/>
          <p:cNvPicPr>
            <a:picLocks noChangeAspect="1"/>
          </p:cNvPicPr>
          <p:nvPr/>
        </p:nvPicPr>
        <p:blipFill rotWithShape="1">
          <a:blip r:embed="rId24" cstate="email">
            <a:extLst>
              <a:ext uri="{BEBA8EAE-BF5A-486C-A8C5-ECC9F3942E4B}">
                <a14:imgProps xmlns:a14="http://schemas.microsoft.com/office/drawing/2010/main">
                  <a14:imgLayer r:embed="rId25">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pic>
        <p:nvPicPr>
          <p:cNvPr id="20" name="Vector Smart Object copy"/>
          <p:cNvPicPr>
            <a:picLocks/>
          </p:cNvPicPr>
          <p:nvPr>
            <p:custDataLst>
              <p:tags r:id="rId13"/>
            </p:custDataLst>
          </p:nvPr>
        </p:nvPicPr>
        <p:blipFill>
          <a:blip r:embed="rId26" cstate="email">
            <a:alphaModFix amt="20000"/>
            <a:extLst>
              <a:ext uri="{28A0092B-C50C-407E-A947-70E740481C1C}">
                <a14:useLocalDpi xmlns:a14="http://schemas.microsoft.com/office/drawing/2010/main"/>
              </a:ext>
            </a:extLst>
          </a:blip>
          <a:stretch>
            <a:fillRect/>
          </a:stretch>
        </p:blipFill>
        <p:spPr>
          <a:xfrm rot="16200000">
            <a:off x="116177" y="4765561"/>
            <a:ext cx="1415290" cy="1647651"/>
          </a:xfrm>
          <a:prstGeom prst="rect">
            <a:avLst/>
          </a:prstGeom>
        </p:spPr>
      </p:pic>
      <p:pic>
        <p:nvPicPr>
          <p:cNvPr id="21" name="Rounded Rectangle 1 copy 2"/>
          <p:cNvPicPr>
            <a:picLocks/>
          </p:cNvPicPr>
          <p:nvPr>
            <p:custDataLst>
              <p:tags r:id="rId14"/>
            </p:custDataLst>
          </p:nvPr>
        </p:nvPicPr>
        <p:blipFill>
          <a:blip r:embed="rId27" cstate="email">
            <a:extLst>
              <a:ext uri="{28A0092B-C50C-407E-A947-70E740481C1C}">
                <a14:useLocalDpi xmlns:a14="http://schemas.microsoft.com/office/drawing/2010/main"/>
              </a:ext>
            </a:extLst>
          </a:blip>
          <a:stretch>
            <a:fillRect/>
          </a:stretch>
        </p:blipFill>
        <p:spPr>
          <a:xfrm rot="11700000">
            <a:off x="7862047" y="2097740"/>
            <a:ext cx="2563906" cy="2689412"/>
          </a:xfrm>
          <a:prstGeom prst="rect">
            <a:avLst/>
          </a:prstGeom>
        </p:spPr>
      </p:pic>
    </p:spTree>
    <p:extLst>
      <p:ext uri="{BB962C8B-B14F-4D97-AF65-F5344CB8AC3E}">
        <p14:creationId xmlns:p14="http://schemas.microsoft.com/office/powerpoint/2010/main" val="203471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3"/>
          <p:cNvPicPr>
            <a:picLocks/>
          </p:cNvPicPr>
          <p:nvPr>
            <p:custDataLst>
              <p:tags r:id="rId1"/>
            </p:custDataLst>
          </p:nvPr>
        </p:nvPicPr>
        <p:blipFill>
          <a:blip r:embed="rId10" cstate="email">
            <a:extLst>
              <a:ext uri="{28A0092B-C50C-407E-A947-70E740481C1C}">
                <a14:useLocalDpi xmlns:a14="http://schemas.microsoft.com/office/drawing/2010/main"/>
              </a:ext>
            </a:extLst>
          </a:blip>
          <a:stretch>
            <a:fillRect/>
          </a:stretch>
        </p:blipFill>
        <p:spPr>
          <a:xfrm>
            <a:off x="0" y="329632"/>
            <a:ext cx="9161929" cy="6555262"/>
          </a:xfrm>
          <a:prstGeom prst="rect">
            <a:avLst/>
          </a:prstGeom>
        </p:spPr>
      </p:pic>
      <p:pic>
        <p:nvPicPr>
          <p:cNvPr id="6" name="Vector Smart Object3"/>
          <p:cNvPicPr>
            <a:picLocks/>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271435" y="5141257"/>
            <a:ext cx="2456329" cy="2294965"/>
          </a:xfrm>
          <a:prstGeom prst="rect">
            <a:avLst/>
          </a:prstGeom>
        </p:spPr>
      </p:pic>
      <p:pic>
        <p:nvPicPr>
          <p:cNvPr id="7" name="Vector Smart Object copy"/>
          <p:cNvPicPr>
            <a:picLocks/>
          </p:cNvPicPr>
          <p:nvPr>
            <p:custDataLst>
              <p:tags r:id="rId3"/>
            </p:custDataLst>
          </p:nvPr>
        </p:nvPicPr>
        <p:blipFill>
          <a:blip r:embed="rId12" cstate="email">
            <a:extLst>
              <a:ext uri="{28A0092B-C50C-407E-A947-70E740481C1C}">
                <a14:useLocalDpi xmlns:a14="http://schemas.microsoft.com/office/drawing/2010/main"/>
              </a:ext>
            </a:extLst>
          </a:blip>
          <a:stretch>
            <a:fillRect/>
          </a:stretch>
        </p:blipFill>
        <p:spPr>
          <a:xfrm>
            <a:off x="6481482" y="0"/>
            <a:ext cx="2402541" cy="2796988"/>
          </a:xfrm>
          <a:prstGeom prst="rect">
            <a:avLst/>
          </a:prstGeom>
        </p:spPr>
      </p:pic>
      <p:pic>
        <p:nvPicPr>
          <p:cNvPr id="8" name="Rounded Rectangle 1"/>
          <p:cNvPicPr>
            <a:picLocks/>
          </p:cNvPicPr>
          <p:nvPr>
            <p:custDataLst>
              <p:tags r:id="rId4"/>
            </p:custDataLst>
          </p:nvPr>
        </p:nvPicPr>
        <p:blipFill>
          <a:blip r:embed="rId13">
            <a:extLst>
              <a:ext uri="{28A0092B-C50C-407E-A947-70E740481C1C}">
                <a14:useLocalDpi xmlns:a14="http://schemas.microsoft.com/office/drawing/2010/main"/>
              </a:ext>
            </a:extLst>
          </a:blip>
          <a:stretch>
            <a:fillRect/>
          </a:stretch>
        </p:blipFill>
        <p:spPr>
          <a:xfrm>
            <a:off x="-67736" y="3772079"/>
            <a:ext cx="2008398" cy="3112815"/>
          </a:xfrm>
          <a:prstGeom prst="rect">
            <a:avLst/>
          </a:prstGeom>
        </p:spPr>
      </p:pic>
      <p:pic>
        <p:nvPicPr>
          <p:cNvPr id="9" name="Rounded Rectangle 1 copy"/>
          <p:cNvPicPr>
            <a:picLocks/>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a:off x="7933765" y="385482"/>
            <a:ext cx="1246094" cy="2913529"/>
          </a:xfrm>
          <a:prstGeom prst="rect">
            <a:avLst/>
          </a:prstGeom>
        </p:spPr>
      </p:pic>
      <p:pic>
        <p:nvPicPr>
          <p:cNvPr id="20" name="Layer 6"/>
          <p:cNvPicPr>
            <a:picLocks/>
          </p:cNvPicPr>
          <p:nvPr>
            <p:custDataLst>
              <p:tags r:id="rId6"/>
            </p:custDataLst>
          </p:nvPr>
        </p:nvPicPr>
        <p:blipFill>
          <a:blip r:embed="rId15">
            <a:extLst>
              <a:ext uri="{28A0092B-C50C-407E-A947-70E740481C1C}">
                <a14:useLocalDpi xmlns:a14="http://schemas.microsoft.com/office/drawing/2010/main"/>
              </a:ext>
            </a:extLst>
          </a:blip>
          <a:stretch>
            <a:fillRect/>
          </a:stretch>
        </p:blipFill>
        <p:spPr>
          <a:xfrm>
            <a:off x="3082282" y="3181495"/>
            <a:ext cx="848744" cy="848744"/>
          </a:xfrm>
          <a:prstGeom prst="rect">
            <a:avLst/>
          </a:prstGeom>
        </p:spPr>
      </p:pic>
      <p:sp>
        <p:nvSpPr>
          <p:cNvPr id="12" name="TextBox 11"/>
          <p:cNvSpPr txBox="1"/>
          <p:nvPr/>
        </p:nvSpPr>
        <p:spPr>
          <a:xfrm>
            <a:off x="-1492624" y="3845859"/>
            <a:ext cx="184731" cy="369332"/>
          </a:xfrm>
          <a:prstGeom prst="rect">
            <a:avLst/>
          </a:prstGeom>
          <a:noFill/>
        </p:spPr>
        <p:txBody>
          <a:bodyPr wrap="none" rtlCol="0">
            <a:spAutoFit/>
          </a:bodyPr>
          <a:lstStyle/>
          <a:p>
            <a:endParaRPr lang="pt-BR" dirty="0"/>
          </a:p>
        </p:txBody>
      </p:sp>
      <p:pic>
        <p:nvPicPr>
          <p:cNvPr id="21" name="Picture 2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39687" y="1172120"/>
            <a:ext cx="6480720" cy="4253781"/>
          </a:xfrm>
          <a:prstGeom prst="rect">
            <a:avLst/>
          </a:prstGeom>
        </p:spPr>
      </p:pic>
      <p:pic>
        <p:nvPicPr>
          <p:cNvPr id="11" name="Picture 10"/>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394076" y="6340295"/>
            <a:ext cx="1634127" cy="517533"/>
          </a:xfrm>
          <a:prstGeom prst="rect">
            <a:avLst/>
          </a:prstGeom>
        </p:spPr>
      </p:pic>
      <p:grpSp>
        <p:nvGrpSpPr>
          <p:cNvPr id="14" name="Grupo 13"/>
          <p:cNvGrpSpPr/>
          <p:nvPr/>
        </p:nvGrpSpPr>
        <p:grpSpPr>
          <a:xfrm>
            <a:off x="0" y="870519"/>
            <a:ext cx="5230906" cy="824268"/>
            <a:chOff x="0" y="873503"/>
            <a:chExt cx="7010400" cy="824268"/>
          </a:xfrm>
        </p:grpSpPr>
        <p:pic>
          <p:nvPicPr>
            <p:cNvPr id="15" name="02"/>
            <p:cNvPicPr>
              <a:picLocks/>
            </p:cNvPicPr>
            <p:nvPr>
              <p:custDataLst>
                <p:tags r:id="rId7"/>
              </p:custDataLst>
            </p:nvPr>
          </p:nvPicPr>
          <p:blipFill rotWithShape="1">
            <a:blip r:embed="rId18" cstate="email">
              <a:extLst>
                <a:ext uri="{28A0092B-C50C-407E-A947-70E740481C1C}">
                  <a14:useLocalDpi xmlns:a14="http://schemas.microsoft.com/office/drawing/2010/main"/>
                </a:ext>
              </a:extLst>
            </a:blip>
            <a:srcRect/>
            <a:stretch/>
          </p:blipFill>
          <p:spPr>
            <a:xfrm>
              <a:off x="0" y="873503"/>
              <a:ext cx="7010400" cy="824268"/>
            </a:xfrm>
            <a:prstGeom prst="rect">
              <a:avLst/>
            </a:prstGeom>
          </p:spPr>
        </p:pic>
        <p:sp>
          <p:nvSpPr>
            <p:cNvPr id="16" name="Retângulo 12"/>
            <p:cNvSpPr/>
            <p:nvPr/>
          </p:nvSpPr>
          <p:spPr>
            <a:xfrm>
              <a:off x="358277" y="1054804"/>
              <a:ext cx="5781079" cy="461665"/>
            </a:xfrm>
            <a:prstGeom prst="rect">
              <a:avLst/>
            </a:prstGeom>
          </p:spPr>
          <p:txBody>
            <a:bodyPr wrap="square">
              <a:spAutoFit/>
            </a:bodyPr>
            <a:lstStyle/>
            <a:p>
              <a:r>
                <a:rPr lang="en-US" sz="2400" dirty="0">
                  <a:solidFill>
                    <a:srgbClr val="58585B"/>
                  </a:solidFill>
                  <a:latin typeface="Calibri Light" charset="0"/>
                  <a:ea typeface="Calibri Light" charset="0"/>
                  <a:cs typeface="Calibri Light" charset="0"/>
                </a:rPr>
                <a:t>PARTNERS &amp; CLIENTS</a:t>
              </a:r>
              <a:endParaRPr lang="pt-BR" sz="2400" dirty="0">
                <a:solidFill>
                  <a:srgbClr val="58585B"/>
                </a:solidFill>
                <a:latin typeface="Calibri Light" charset="0"/>
                <a:ea typeface="Calibri Light" charset="0"/>
                <a:cs typeface="Calibri Light" charset="0"/>
              </a:endParaRPr>
            </a:p>
          </p:txBody>
        </p:sp>
      </p:grpSp>
      <p:sp>
        <p:nvSpPr>
          <p:cNvPr id="3" name="Rectangle 2"/>
          <p:cNvSpPr/>
          <p:nvPr/>
        </p:nvSpPr>
        <p:spPr>
          <a:xfrm>
            <a:off x="1757363" y="2671763"/>
            <a:ext cx="1324919" cy="971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940662" y="2953500"/>
            <a:ext cx="1141620" cy="345511"/>
          </a:xfrm>
          <a:prstGeom prst="rect">
            <a:avLst/>
          </a:prstGeom>
        </p:spPr>
      </p:pic>
      <p:sp>
        <p:nvSpPr>
          <p:cNvPr id="17" name="Rectangle 16"/>
          <p:cNvSpPr/>
          <p:nvPr/>
        </p:nvSpPr>
        <p:spPr>
          <a:xfrm>
            <a:off x="3082282" y="3643313"/>
            <a:ext cx="1498682" cy="92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20"/>
          <a:stretch>
            <a:fillRect/>
          </a:stretch>
        </p:blipFill>
        <p:spPr>
          <a:xfrm>
            <a:off x="3290886" y="3911501"/>
            <a:ext cx="1187981" cy="389064"/>
          </a:xfrm>
          <a:prstGeom prst="rect">
            <a:avLst/>
          </a:prstGeom>
        </p:spPr>
      </p:pic>
    </p:spTree>
    <p:extLst>
      <p:ext uri="{BB962C8B-B14F-4D97-AF65-F5344CB8AC3E}">
        <p14:creationId xmlns:p14="http://schemas.microsoft.com/office/powerpoint/2010/main" val="102610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ayer 3 copy 3"/>
          <p:cNvPicPr>
            <a:picLocks/>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1671917" y="0"/>
            <a:ext cx="7736541" cy="6884894"/>
          </a:xfrm>
          <a:prstGeom prst="rect">
            <a:avLst/>
          </a:prstGeom>
        </p:spPr>
      </p:pic>
      <p:pic>
        <p:nvPicPr>
          <p:cNvPr id="6" name="Layer 3 copy"/>
          <p:cNvPicPr>
            <a:picLocks/>
          </p:cNvPicPr>
          <p:nvPr>
            <p:custDataLst>
              <p:tags r:id="rId2"/>
            </p:custDataLst>
          </p:nvPr>
        </p:nvPicPr>
        <p:blipFill>
          <a:blip r:embed="rId8" cstate="email">
            <a:extLst>
              <a:ext uri="{28A0092B-C50C-407E-A947-70E740481C1C}">
                <a14:useLocalDpi xmlns:a14="http://schemas.microsoft.com/office/drawing/2010/main"/>
              </a:ext>
            </a:extLst>
          </a:blip>
          <a:stretch>
            <a:fillRect/>
          </a:stretch>
        </p:blipFill>
        <p:spPr>
          <a:xfrm>
            <a:off x="0" y="0"/>
            <a:ext cx="3576918" cy="4796118"/>
          </a:xfrm>
          <a:prstGeom prst="rect">
            <a:avLst/>
          </a:prstGeom>
        </p:spPr>
      </p:pic>
      <p:pic>
        <p:nvPicPr>
          <p:cNvPr id="7" name="Vector Smart Object"/>
          <p:cNvPicPr>
            <a:picLocks/>
          </p:cNvPicPr>
          <p:nvPr>
            <p:custDataLst>
              <p:tags r:id="rId3"/>
            </p:custDataLst>
          </p:nvPr>
        </p:nvPicPr>
        <p:blipFill>
          <a:blip r:embed="rId9" cstate="email">
            <a:extLst>
              <a:ext uri="{28A0092B-C50C-407E-A947-70E740481C1C}">
                <a14:useLocalDpi xmlns:a14="http://schemas.microsoft.com/office/drawing/2010/main"/>
              </a:ext>
            </a:extLst>
          </a:blip>
          <a:stretch>
            <a:fillRect/>
          </a:stretch>
        </p:blipFill>
        <p:spPr>
          <a:xfrm>
            <a:off x="2250572" y="2310771"/>
            <a:ext cx="4311163" cy="1365358"/>
          </a:xfrm>
          <a:prstGeom prst="rect">
            <a:avLst/>
          </a:prstGeom>
        </p:spPr>
      </p:pic>
      <p:pic>
        <p:nvPicPr>
          <p:cNvPr id="9" name="Rounded Rectangle 1 copy 3"/>
          <p:cNvPicPr>
            <a:picLocks/>
          </p:cNvPicPr>
          <p:nvPr>
            <p:custDataLst>
              <p:tags r:id="rId4"/>
            </p:custDataLst>
          </p:nvPr>
        </p:nvPicPr>
        <p:blipFill>
          <a:blip r:embed="rId10" cstate="email">
            <a:extLst>
              <a:ext uri="{28A0092B-C50C-407E-A947-70E740481C1C}">
                <a14:useLocalDpi xmlns:a14="http://schemas.microsoft.com/office/drawing/2010/main"/>
              </a:ext>
            </a:extLst>
          </a:blip>
          <a:stretch>
            <a:fillRect/>
          </a:stretch>
        </p:blipFill>
        <p:spPr>
          <a:xfrm>
            <a:off x="0" y="161365"/>
            <a:ext cx="1918447" cy="4016188"/>
          </a:xfrm>
          <a:prstGeom prst="rect">
            <a:avLst/>
          </a:prstGeom>
        </p:spPr>
      </p:pic>
      <p:pic>
        <p:nvPicPr>
          <p:cNvPr id="10" name="Rounded Rectangle 1 copy 2"/>
          <p:cNvPicPr>
            <a:picLocks/>
          </p:cNvPicPr>
          <p:nvPr>
            <p:custDataLst>
              <p:tags r:id="rId5"/>
            </p:custDataLst>
          </p:nvPr>
        </p:nvPicPr>
        <p:blipFill>
          <a:blip r:embed="rId11" cstate="email">
            <a:extLst>
              <a:ext uri="{28A0092B-C50C-407E-A947-70E740481C1C}">
                <a14:useLocalDpi xmlns:a14="http://schemas.microsoft.com/office/drawing/2010/main"/>
              </a:ext>
            </a:extLst>
          </a:blip>
          <a:stretch>
            <a:fillRect/>
          </a:stretch>
        </p:blipFill>
        <p:spPr>
          <a:xfrm>
            <a:off x="2976282" y="4195482"/>
            <a:ext cx="2563906" cy="2689412"/>
          </a:xfrm>
          <a:prstGeom prst="rect">
            <a:avLst/>
          </a:prstGeom>
        </p:spPr>
      </p:pic>
      <p:sp>
        <p:nvSpPr>
          <p:cNvPr id="11" name="Retângulo 10"/>
          <p:cNvSpPr/>
          <p:nvPr/>
        </p:nvSpPr>
        <p:spPr>
          <a:xfrm>
            <a:off x="3232185" y="3460686"/>
            <a:ext cx="2395848" cy="430887"/>
          </a:xfrm>
          <a:prstGeom prst="rect">
            <a:avLst/>
          </a:prstGeom>
        </p:spPr>
        <p:txBody>
          <a:bodyPr wrap="none">
            <a:spAutoFit/>
          </a:bodyPr>
          <a:lstStyle/>
          <a:p>
            <a:pPr algn="ctr"/>
            <a:r>
              <a:rPr lang="en-US" sz="2200" dirty="0">
                <a:solidFill>
                  <a:srgbClr val="58585B"/>
                </a:solidFill>
                <a:latin typeface="Calibri Light" charset="0"/>
                <a:ea typeface="Calibri Light" charset="0"/>
                <a:cs typeface="Calibri Light" charset="0"/>
              </a:rPr>
              <a:t>www.salaryfits.com</a:t>
            </a:r>
            <a:endParaRPr lang="pt-BR" sz="2200" dirty="0">
              <a:solidFill>
                <a:srgbClr val="58585B"/>
              </a:solidFill>
              <a:latin typeface="Calibri Light" charset="0"/>
              <a:ea typeface="Calibri Light" charset="0"/>
              <a:cs typeface="Calibri Light" charset="0"/>
            </a:endParaRPr>
          </a:p>
        </p:txBody>
      </p:sp>
      <p:sp>
        <p:nvSpPr>
          <p:cNvPr id="12" name="TextBox 11"/>
          <p:cNvSpPr txBox="1"/>
          <p:nvPr/>
        </p:nvSpPr>
        <p:spPr>
          <a:xfrm>
            <a:off x="5776729" y="5366934"/>
            <a:ext cx="3111436" cy="1200329"/>
          </a:xfrm>
          <a:prstGeom prst="rect">
            <a:avLst/>
          </a:prstGeom>
          <a:noFill/>
        </p:spPr>
        <p:txBody>
          <a:bodyPr wrap="square" rtlCol="0">
            <a:spAutoFit/>
          </a:bodyPr>
          <a:lstStyle/>
          <a:p>
            <a:pPr algn="r"/>
            <a:r>
              <a:rPr lang="en-GB" b="1" spc="-75" dirty="0" err="1">
                <a:solidFill>
                  <a:srgbClr val="58585B"/>
                </a:solidFill>
                <a:latin typeface="Calibri Light" charset="0"/>
                <a:ea typeface="Calibri Light" charset="0"/>
                <a:cs typeface="Calibri Light" charset="0"/>
              </a:rPr>
              <a:t>Délber</a:t>
            </a:r>
            <a:r>
              <a:rPr lang="en-GB" b="1" spc="-75" dirty="0">
                <a:solidFill>
                  <a:srgbClr val="58585B"/>
                </a:solidFill>
                <a:latin typeface="Calibri Light" charset="0"/>
                <a:ea typeface="Calibri Light" charset="0"/>
                <a:cs typeface="Calibri Light" charset="0"/>
              </a:rPr>
              <a:t> </a:t>
            </a:r>
            <a:r>
              <a:rPr lang="en-GB" b="1" spc="-75" dirty="0" err="1">
                <a:solidFill>
                  <a:srgbClr val="58585B"/>
                </a:solidFill>
                <a:latin typeface="Calibri Light" charset="0"/>
                <a:ea typeface="Calibri Light" charset="0"/>
                <a:cs typeface="Calibri Light" charset="0"/>
              </a:rPr>
              <a:t>Lage</a:t>
            </a:r>
            <a:endParaRPr lang="en-GB" b="1" spc="-75" dirty="0">
              <a:solidFill>
                <a:srgbClr val="58585B"/>
              </a:solidFill>
              <a:latin typeface="Calibri Light" charset="0"/>
              <a:ea typeface="Calibri Light" charset="0"/>
              <a:cs typeface="Calibri Light" charset="0"/>
            </a:endParaRPr>
          </a:p>
          <a:p>
            <a:pPr algn="r"/>
            <a:r>
              <a:rPr lang="en-GB" b="1" spc="-75" dirty="0">
                <a:solidFill>
                  <a:srgbClr val="58585B"/>
                </a:solidFill>
                <a:latin typeface="Calibri Light" charset="0"/>
                <a:ea typeface="Calibri Light" charset="0"/>
                <a:cs typeface="Calibri Light" charset="0"/>
              </a:rPr>
              <a:t>CEO</a:t>
            </a:r>
          </a:p>
          <a:p>
            <a:pPr algn="r"/>
            <a:r>
              <a:rPr lang="en-GB" spc="-75" dirty="0" err="1">
                <a:solidFill>
                  <a:srgbClr val="58585B"/>
                </a:solidFill>
                <a:latin typeface="Calibri Light" charset="0"/>
                <a:ea typeface="Calibri Light" charset="0"/>
                <a:cs typeface="Calibri Light" charset="0"/>
              </a:rPr>
              <a:t>delber.lage@salaryfits.com</a:t>
            </a:r>
            <a:r>
              <a:rPr lang="en-GB" spc="-75" dirty="0">
                <a:solidFill>
                  <a:srgbClr val="58585B"/>
                </a:solidFill>
                <a:latin typeface="Calibri Light" charset="0"/>
                <a:ea typeface="Calibri Light" charset="0"/>
                <a:cs typeface="Calibri Light" charset="0"/>
              </a:rPr>
              <a:t/>
            </a:r>
            <a:br>
              <a:rPr lang="en-GB" spc="-75" dirty="0">
                <a:solidFill>
                  <a:srgbClr val="58585B"/>
                </a:solidFill>
                <a:latin typeface="Calibri Light" charset="0"/>
                <a:ea typeface="Calibri Light" charset="0"/>
                <a:cs typeface="Calibri Light" charset="0"/>
              </a:rPr>
            </a:br>
            <a:r>
              <a:rPr lang="en-GB" spc="-75" dirty="0">
                <a:solidFill>
                  <a:srgbClr val="58585B"/>
                </a:solidFill>
                <a:latin typeface="Calibri Light" charset="0"/>
                <a:ea typeface="Calibri Light" charset="0"/>
                <a:cs typeface="Calibri Light" charset="0"/>
              </a:rPr>
              <a:t>+44 (0)</a:t>
            </a:r>
            <a:r>
              <a:rPr lang="is-IS" spc="-75" dirty="0">
                <a:solidFill>
                  <a:srgbClr val="58585B"/>
                </a:solidFill>
                <a:latin typeface="Calibri Light" charset="0"/>
                <a:ea typeface="Calibri Light" charset="0"/>
                <a:cs typeface="Calibri Light" charset="0"/>
              </a:rPr>
              <a:t> 7414 027 493</a:t>
            </a:r>
          </a:p>
        </p:txBody>
      </p:sp>
    </p:spTree>
    <p:extLst>
      <p:ext uri="{BB962C8B-B14F-4D97-AF65-F5344CB8AC3E}">
        <p14:creationId xmlns:p14="http://schemas.microsoft.com/office/powerpoint/2010/main" val="92182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shutterstock_370595594"/>
          <p:cNvPicPr>
            <a:picLocks/>
          </p:cNvPicPr>
          <p:nvPr>
            <p:custDataLst>
              <p:tags r:id="rId1"/>
            </p:custDataLst>
          </p:nvPr>
        </p:nvPicPr>
        <p:blipFill rotWithShape="1">
          <a:blip r:embed="rId9" cstate="email">
            <a:duotone>
              <a:prstClr val="black"/>
              <a:srgbClr val="D9C3A5">
                <a:tint val="50000"/>
                <a:satMod val="180000"/>
              </a:srgbClr>
            </a:duotone>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9139289" cy="6858000"/>
          </a:xfrm>
          <a:prstGeom prst="rect">
            <a:avLst/>
          </a:prstGeom>
        </p:spPr>
      </p:pic>
      <p:pic>
        <p:nvPicPr>
          <p:cNvPr id="69" name="Rectangle 1"/>
          <p:cNvPicPr>
            <a:picLocks/>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0" y="-13566"/>
            <a:ext cx="9141759" cy="6866200"/>
          </a:xfrm>
          <a:prstGeom prst="rect">
            <a:avLst/>
          </a:prstGeom>
        </p:spPr>
      </p:pic>
      <p:grpSp>
        <p:nvGrpSpPr>
          <p:cNvPr id="3" name="Group 2"/>
          <p:cNvGrpSpPr/>
          <p:nvPr/>
        </p:nvGrpSpPr>
        <p:grpSpPr>
          <a:xfrm>
            <a:off x="1179823" y="852758"/>
            <a:ext cx="7805956" cy="5706380"/>
            <a:chOff x="2979926" y="235948"/>
            <a:chExt cx="5854467" cy="4279785"/>
          </a:xfrm>
          <a:solidFill>
            <a:schemeClr val="bg2">
              <a:lumMod val="50000"/>
            </a:schemeClr>
          </a:solidFill>
        </p:grpSpPr>
        <p:sp>
          <p:nvSpPr>
            <p:cNvPr id="4" name="Freeform 100"/>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5" name="Freeform 23"/>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6" name="Freeform 5"/>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7" name="Freeform 6"/>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8" name="Freeform 84"/>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9" name="Freeform 193"/>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0" name="Freeform 47"/>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1" name="Freeform 88"/>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2" name="Freeform 197"/>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3" name="Freeform 9"/>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4" name="Freeform 21"/>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5" name="Freeform 25"/>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6" name="Freeform 51"/>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7" name="Freeform 61"/>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8" name="Freeform 63"/>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19" name="Freeform 144"/>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0" name="Freeform 217"/>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1" name="Freeform 219"/>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2" name="Freeform 7"/>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3" name="Freeform 17"/>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4" name="Freeform 29"/>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5" name="Freeform 31"/>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6" name="Freeform 33"/>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7" name="Freeform 41"/>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8" name="Freeform 53"/>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29" name="Freeform 195"/>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0" name="Freeform 212"/>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1" name="Freeform 221"/>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2" name="Freeform 11"/>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3" name="Freeform 13"/>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4" name="Freeform 19"/>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5" name="Freeform 39"/>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6" name="Freeform 45"/>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7" name="Freeform 78"/>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8" name="Freeform 80"/>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39" name="Freeform 86"/>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0" name="Freeform 90"/>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1" name="Freeform 92"/>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2" name="Freeform 96"/>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3" name="Freeform 109"/>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4" name="Freeform 139"/>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5" name="Freeform 146"/>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6" name="Freeform 210"/>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sp>
          <p:nvSpPr>
            <p:cNvPr id="47" name="Freeform 223"/>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grpFill/>
            <a:ln w="3175" cap="rnd">
              <a:solidFill>
                <a:schemeClr val="bg1">
                  <a:lumMod val="75000"/>
                  <a:lumOff val="25000"/>
                </a:schemeClr>
              </a:solidFill>
            </a:ln>
          </p:spPr>
          <p:txBody>
            <a:bodyPr vert="horz" wrap="square" lIns="91440" tIns="45720" rIns="91440" bIns="45720" numCol="1" anchor="t" anchorCtr="0" compatLnSpc="1">
              <a:prstTxWarp prst="textNoShape">
                <a:avLst/>
              </a:prstTxWarp>
            </a:bodyPr>
            <a:lstStyle/>
            <a:p>
              <a:endParaRPr lang="en-US" sz="1800">
                <a:solidFill>
                  <a:schemeClr val="bg2">
                    <a:lumMod val="25000"/>
                  </a:schemeClr>
                </a:solidFill>
              </a:endParaRPr>
            </a:p>
          </p:txBody>
        </p:sp>
      </p:grpSp>
      <p:pic>
        <p:nvPicPr>
          <p:cNvPr id="61" name="shutterstock_370595594 copy 2"/>
          <p:cNvPicPr>
            <a:picLocks/>
          </p:cNvPicPr>
          <p:nvPr>
            <p:custDataLst>
              <p:tags r:id="rId3"/>
            </p:custDataLst>
          </p:nvPr>
        </p:nvPicPr>
        <p:blipFill>
          <a:blip r:embed="rId12" cstate="email">
            <a:alphaModFix amt="35000"/>
            <a:extLst>
              <a:ext uri="{28A0092B-C50C-407E-A947-70E740481C1C}">
                <a14:useLocalDpi xmlns:a14="http://schemas.microsoft.com/office/drawing/2010/main"/>
              </a:ext>
            </a:extLst>
          </a:blip>
          <a:stretch>
            <a:fillRect/>
          </a:stretch>
        </p:blipFill>
        <p:spPr>
          <a:xfrm>
            <a:off x="6051176" y="0"/>
            <a:ext cx="3128682" cy="3236259"/>
          </a:xfrm>
          <a:prstGeom prst="rect">
            <a:avLst/>
          </a:prstGeom>
        </p:spPr>
      </p:pic>
      <p:pic>
        <p:nvPicPr>
          <p:cNvPr id="62" name="shutterstock_370595594 copy 3"/>
          <p:cNvPicPr>
            <a:picLocks/>
          </p:cNvPicPr>
          <p:nvPr>
            <p:custDataLst>
              <p:tags r:id="rId4"/>
            </p:custDataLst>
          </p:nvPr>
        </p:nvPicPr>
        <p:blipFill>
          <a:blip r:embed="rId13" cstate="email">
            <a:alphaModFix amt="50000"/>
            <a:extLst>
              <a:ext uri="{28A0092B-C50C-407E-A947-70E740481C1C}">
                <a14:useLocalDpi xmlns:a14="http://schemas.microsoft.com/office/drawing/2010/main"/>
              </a:ext>
            </a:extLst>
          </a:blip>
          <a:stretch>
            <a:fillRect/>
          </a:stretch>
        </p:blipFill>
        <p:spPr>
          <a:xfrm>
            <a:off x="3666565" y="0"/>
            <a:ext cx="2581835" cy="1864659"/>
          </a:xfrm>
          <a:prstGeom prst="rect">
            <a:avLst/>
          </a:prstGeom>
        </p:spPr>
      </p:pic>
      <p:pic>
        <p:nvPicPr>
          <p:cNvPr id="63" name="Rounded Rectangle 1"/>
          <p:cNvPicPr>
            <a:picLocks/>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a:off x="4545106" y="0"/>
            <a:ext cx="1694329" cy="1228165"/>
          </a:xfrm>
          <a:prstGeom prst="rect">
            <a:avLst/>
          </a:prstGeom>
        </p:spPr>
      </p:pic>
      <p:pic>
        <p:nvPicPr>
          <p:cNvPr id="64" name="Rounded Rectangle 1 copy"/>
          <p:cNvPicPr>
            <a:picLocks/>
          </p:cNvPicPr>
          <p:nvPr>
            <p:custDataLst>
              <p:tags r:id="rId6"/>
            </p:custDataLst>
          </p:nvPr>
        </p:nvPicPr>
        <p:blipFill>
          <a:blip r:embed="rId15" cstate="email">
            <a:extLst>
              <a:ext uri="{28A0092B-C50C-407E-A947-70E740481C1C}">
                <a14:useLocalDpi xmlns:a14="http://schemas.microsoft.com/office/drawing/2010/main"/>
              </a:ext>
            </a:extLst>
          </a:blip>
          <a:stretch>
            <a:fillRect/>
          </a:stretch>
        </p:blipFill>
        <p:spPr>
          <a:xfrm>
            <a:off x="4930588" y="0"/>
            <a:ext cx="2348753" cy="2026024"/>
          </a:xfrm>
          <a:prstGeom prst="rect">
            <a:avLst/>
          </a:prstGeom>
        </p:spPr>
      </p:pic>
      <p:sp>
        <p:nvSpPr>
          <p:cNvPr id="66" name="Rectangle 65"/>
          <p:cNvSpPr/>
          <p:nvPr/>
        </p:nvSpPr>
        <p:spPr>
          <a:xfrm>
            <a:off x="7662594" y="4406318"/>
            <a:ext cx="798617" cy="246221"/>
          </a:xfrm>
          <a:prstGeom prst="rect">
            <a:avLst/>
          </a:prstGeom>
        </p:spPr>
        <p:txBody>
          <a:bodyPr wrap="none">
            <a:spAutoFit/>
          </a:bodyPr>
          <a:lstStyle/>
          <a:p>
            <a:pPr algn="ctr"/>
            <a:r>
              <a:rPr lang="en-US" sz="1000" dirty="0">
                <a:solidFill>
                  <a:schemeClr val="bg2">
                    <a:lumMod val="25000"/>
                  </a:schemeClr>
                </a:solidFill>
                <a:latin typeface="Calibri Light" charset="0"/>
                <a:ea typeface="Calibri Light" charset="0"/>
                <a:cs typeface="Calibri Light" charset="0"/>
              </a:rPr>
              <a:t>(CIPD 2017)</a:t>
            </a:r>
          </a:p>
        </p:txBody>
      </p:sp>
      <p:sp>
        <p:nvSpPr>
          <p:cNvPr id="67" name="Rectangle 66"/>
          <p:cNvSpPr/>
          <p:nvPr/>
        </p:nvSpPr>
        <p:spPr>
          <a:xfrm>
            <a:off x="-4711" y="3340494"/>
            <a:ext cx="9144000" cy="1096626"/>
          </a:xfrm>
          <a:prstGeom prst="rect">
            <a:avLst/>
          </a:prstGeom>
          <a:solidFill>
            <a:srgbClr val="FFC000">
              <a:alpha val="77000"/>
            </a:srgbClr>
          </a:solidFill>
          <a:ln w="76200">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8" name="TextBox 67"/>
          <p:cNvSpPr txBox="1"/>
          <p:nvPr/>
        </p:nvSpPr>
        <p:spPr>
          <a:xfrm>
            <a:off x="0" y="3400121"/>
            <a:ext cx="9139289" cy="1015663"/>
          </a:xfrm>
          <a:prstGeom prst="rect">
            <a:avLst/>
          </a:prstGeom>
          <a:noFill/>
        </p:spPr>
        <p:txBody>
          <a:bodyPr wrap="square" rtlCol="0">
            <a:spAutoFit/>
          </a:bodyPr>
          <a:lstStyle/>
          <a:p>
            <a:pPr algn="ctr"/>
            <a:r>
              <a:rPr lang="en-US" sz="3600" dirty="0">
                <a:solidFill>
                  <a:schemeClr val="bg2">
                    <a:lumMod val="25000"/>
                  </a:schemeClr>
                </a:solidFill>
                <a:latin typeface="Calibri Light" charset="0"/>
                <a:ea typeface="Calibri Light" charset="0"/>
                <a:cs typeface="Calibri Light" charset="0"/>
              </a:rPr>
              <a:t>1 in 4 </a:t>
            </a:r>
            <a:r>
              <a:rPr lang="en-US" sz="2400" dirty="0">
                <a:solidFill>
                  <a:schemeClr val="bg2">
                    <a:lumMod val="25000"/>
                  </a:schemeClr>
                </a:solidFill>
                <a:latin typeface="Calibri Light" charset="0"/>
                <a:ea typeface="Calibri Light" charset="0"/>
                <a:cs typeface="Calibri Light" charset="0"/>
              </a:rPr>
              <a:t>workers report that </a:t>
            </a:r>
            <a:r>
              <a:rPr lang="en-US" sz="3600" dirty="0">
                <a:solidFill>
                  <a:schemeClr val="bg2">
                    <a:lumMod val="25000"/>
                  </a:schemeClr>
                </a:solidFill>
                <a:latin typeface="Calibri Light" charset="0"/>
                <a:ea typeface="Calibri Light" charset="0"/>
                <a:cs typeface="Calibri Light" charset="0"/>
              </a:rPr>
              <a:t>money worries </a:t>
            </a:r>
            <a:r>
              <a:rPr lang="en-US" sz="2400" dirty="0">
                <a:solidFill>
                  <a:schemeClr val="bg2">
                    <a:lumMod val="25000"/>
                  </a:schemeClr>
                </a:solidFill>
                <a:latin typeface="Calibri Light" charset="0"/>
                <a:ea typeface="Calibri Light" charset="0"/>
                <a:cs typeface="Calibri Light" charset="0"/>
              </a:rPr>
              <a:t>have affected</a:t>
            </a:r>
          </a:p>
          <a:p>
            <a:pPr algn="ctr"/>
            <a:r>
              <a:rPr lang="en-US" sz="2400" dirty="0">
                <a:solidFill>
                  <a:schemeClr val="bg2">
                    <a:lumMod val="25000"/>
                  </a:schemeClr>
                </a:solidFill>
                <a:latin typeface="Calibri Light" charset="0"/>
                <a:ea typeface="Calibri Light" charset="0"/>
                <a:cs typeface="Calibri Light" charset="0"/>
              </a:rPr>
              <a:t>their ability to do their job</a:t>
            </a:r>
          </a:p>
        </p:txBody>
      </p:sp>
    </p:spTree>
    <p:extLst>
      <p:ext uri="{BB962C8B-B14F-4D97-AF65-F5344CB8AC3E}">
        <p14:creationId xmlns:p14="http://schemas.microsoft.com/office/powerpoint/2010/main" val="206148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0"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595683608 copy"/>
          <p:cNvPicPr>
            <a:picLocks/>
          </p:cNvPicPr>
          <p:nvPr>
            <p:custDataLst>
              <p:tags r:id="rId2"/>
            </p:custDataLst>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0" y="-8558"/>
            <a:ext cx="9179859" cy="6893043"/>
          </a:xfrm>
          <a:prstGeom prst="rect">
            <a:avLst/>
          </a:prstGeom>
        </p:spPr>
      </p:pic>
      <p:pic>
        <p:nvPicPr>
          <p:cNvPr id="4" name="Rectangle 1"/>
          <p:cNvPicPr>
            <a:picLocks/>
          </p:cNvPicPr>
          <p:nvPr>
            <p:custDataLst>
              <p:tags r:id="rId3"/>
            </p:custDataLst>
          </p:nvPr>
        </p:nvPicPr>
        <p:blipFill>
          <a:blip r:embed="rId13" cstate="email">
            <a:extLst>
              <a:ext uri="{28A0092B-C50C-407E-A947-70E740481C1C}">
                <a14:useLocalDpi xmlns:a14="http://schemas.microsoft.com/office/drawing/2010/main"/>
              </a:ext>
            </a:extLst>
          </a:blip>
          <a:stretch>
            <a:fillRect/>
          </a:stretch>
        </p:blipFill>
        <p:spPr>
          <a:xfrm>
            <a:off x="0" y="8557"/>
            <a:ext cx="9179859" cy="6884894"/>
          </a:xfrm>
          <a:prstGeom prst="rect">
            <a:avLst/>
          </a:prstGeom>
        </p:spPr>
      </p:pic>
      <p:pic>
        <p:nvPicPr>
          <p:cNvPr id="6" name="shutterstock_595683608 copy 4"/>
          <p:cNvPicPr>
            <a:picLocks/>
          </p:cNvPicPr>
          <p:nvPr>
            <p:custDataLst>
              <p:tags r:id="rId4"/>
            </p:custDataLst>
          </p:nvPr>
        </p:nvPicPr>
        <p:blipFill>
          <a:blip r:embed="rId14" cstate="email">
            <a:extLst>
              <a:ext uri="{28A0092B-C50C-407E-A947-70E740481C1C}">
                <a14:useLocalDpi xmlns:a14="http://schemas.microsoft.com/office/drawing/2010/main"/>
              </a:ext>
            </a:extLst>
          </a:blip>
          <a:stretch>
            <a:fillRect/>
          </a:stretch>
        </p:blipFill>
        <p:spPr>
          <a:xfrm>
            <a:off x="6741178" y="0"/>
            <a:ext cx="1945622" cy="1508332"/>
          </a:xfrm>
          <a:prstGeom prst="rect">
            <a:avLst/>
          </a:prstGeom>
        </p:spPr>
      </p:pic>
      <p:pic>
        <p:nvPicPr>
          <p:cNvPr id="8" name="Rounded Rectangle 1 copy"/>
          <p:cNvPicPr>
            <a:picLocks/>
          </p:cNvPicPr>
          <p:nvPr>
            <p:custDataLst>
              <p:tags r:id="rId5"/>
            </p:custDataLst>
          </p:nvPr>
        </p:nvPicPr>
        <p:blipFill>
          <a:blip r:embed="rId15" cstate="email">
            <a:extLst>
              <a:ext uri="{28A0092B-C50C-407E-A947-70E740481C1C}">
                <a14:useLocalDpi xmlns:a14="http://schemas.microsoft.com/office/drawing/2010/main"/>
              </a:ext>
            </a:extLst>
          </a:blip>
          <a:stretch>
            <a:fillRect/>
          </a:stretch>
        </p:blipFill>
        <p:spPr>
          <a:xfrm>
            <a:off x="7915835" y="0"/>
            <a:ext cx="1264024" cy="2115671"/>
          </a:xfrm>
          <a:prstGeom prst="rect">
            <a:avLst/>
          </a:prstGeom>
        </p:spPr>
      </p:pic>
      <p:pic>
        <p:nvPicPr>
          <p:cNvPr id="15" name="O Botão “Menu” Leva de volta ao" hidden="1"/>
          <p:cNvPicPr>
            <a:picLocks/>
          </p:cNvPicPr>
          <p:nvPr>
            <p:custDataLst>
              <p:tags r:id="rId6"/>
            </p:custDataLst>
          </p:nvPr>
        </p:nvPicPr>
        <p:blipFill>
          <a:blip r:embed="rId16" cstate="email">
            <a:extLst>
              <a:ext uri="{28A0092B-C50C-407E-A947-70E740481C1C}">
                <a14:useLocalDpi xmlns:a14="http://schemas.microsoft.com/office/drawing/2010/main"/>
              </a:ext>
            </a:extLst>
          </a:blip>
          <a:stretch>
            <a:fillRect/>
          </a:stretch>
        </p:blipFill>
        <p:spPr>
          <a:xfrm>
            <a:off x="2232212" y="3711388"/>
            <a:ext cx="4876800" cy="367553"/>
          </a:xfrm>
          <a:prstGeom prst="rect">
            <a:avLst/>
          </a:prstGeom>
        </p:spPr>
      </p:pic>
      <p:grpSp>
        <p:nvGrpSpPr>
          <p:cNvPr id="25" name="Grupo 24"/>
          <p:cNvGrpSpPr/>
          <p:nvPr/>
        </p:nvGrpSpPr>
        <p:grpSpPr>
          <a:xfrm>
            <a:off x="1" y="824753"/>
            <a:ext cx="4204476" cy="661147"/>
            <a:chOff x="0" y="824753"/>
            <a:chExt cx="6716807" cy="833718"/>
          </a:xfrm>
        </p:grpSpPr>
        <p:pic>
          <p:nvPicPr>
            <p:cNvPr id="7" name="Rounded Rectangle 2"/>
            <p:cNvPicPr>
              <a:picLocks/>
            </p:cNvPicPr>
            <p:nvPr>
              <p:custDataLst>
                <p:tags r:id="rId7"/>
              </p:custDataLst>
            </p:nvPr>
          </p:nvPicPr>
          <p:blipFill>
            <a:blip r:embed="rId17"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9" name="Retângulo 18"/>
            <p:cNvSpPr/>
            <p:nvPr/>
          </p:nvSpPr>
          <p:spPr>
            <a:xfrm>
              <a:off x="672209" y="966232"/>
              <a:ext cx="6044598" cy="582168"/>
            </a:xfrm>
            <a:prstGeom prst="rect">
              <a:avLst/>
            </a:prstGeom>
          </p:spPr>
          <p:txBody>
            <a:bodyPr wrap="square">
              <a:spAutoFit/>
            </a:bodyPr>
            <a:lstStyle/>
            <a:p>
              <a:r>
                <a:rPr lang="en-GB" sz="2400" dirty="0">
                  <a:solidFill>
                    <a:srgbClr val="58585B"/>
                  </a:solidFill>
                  <a:latin typeface="+mj-lt"/>
                  <a:ea typeface="Segoe UI" panose="020B0502040204020203" pitchFamily="34" charset="0"/>
                  <a:cs typeface="Segoe UI" panose="020B0502040204020203" pitchFamily="34" charset="0"/>
                </a:rPr>
                <a:t>FINANCIAL WELLNESS</a:t>
              </a:r>
            </a:p>
          </p:txBody>
        </p:sp>
      </p:grpSp>
      <p:sp>
        <p:nvSpPr>
          <p:cNvPr id="5" name="TextBox 4"/>
          <p:cNvSpPr txBox="1"/>
          <p:nvPr/>
        </p:nvSpPr>
        <p:spPr>
          <a:xfrm>
            <a:off x="12035118" y="1277471"/>
            <a:ext cx="184731" cy="369332"/>
          </a:xfrm>
          <a:prstGeom prst="rect">
            <a:avLst/>
          </a:prstGeom>
          <a:noFill/>
        </p:spPr>
        <p:txBody>
          <a:bodyPr wrap="none" rtlCol="0">
            <a:spAutoFit/>
          </a:bodyPr>
          <a:lstStyle/>
          <a:p>
            <a:endParaRPr lang="en-US"/>
          </a:p>
        </p:txBody>
      </p:sp>
      <p:sp>
        <p:nvSpPr>
          <p:cNvPr id="14" name="Rectangle 13"/>
          <p:cNvSpPr/>
          <p:nvPr/>
        </p:nvSpPr>
        <p:spPr>
          <a:xfrm>
            <a:off x="268380" y="1773936"/>
            <a:ext cx="8418420" cy="1015663"/>
          </a:xfrm>
          <a:prstGeom prst="rect">
            <a:avLst/>
          </a:prstGeom>
        </p:spPr>
        <p:txBody>
          <a:bodyPr wrap="square">
            <a:spAutoFit/>
          </a:bodyPr>
          <a:lstStyle/>
          <a:p>
            <a:r>
              <a:rPr lang="en-US" sz="2000" b="1" dirty="0">
                <a:solidFill>
                  <a:schemeClr val="bg1">
                    <a:lumMod val="50000"/>
                  </a:schemeClr>
                </a:solidFill>
                <a:latin typeface="Calibri Light" charset="0"/>
                <a:ea typeface="Calibri Light" charset="0"/>
                <a:cs typeface="Calibri Light" charset="0"/>
              </a:rPr>
              <a:t>‘There is a growing recognition that wellness is holistic and co-dependent; physical, emotional and financial health work together, and if one part is missing, this imbalance may also impact the other two.’ </a:t>
            </a:r>
            <a:r>
              <a:rPr lang="en-US" dirty="0">
                <a:solidFill>
                  <a:schemeClr val="bg1">
                    <a:lumMod val="50000"/>
                  </a:schemeClr>
                </a:solidFill>
                <a:latin typeface="Calibri Light" charset="0"/>
                <a:ea typeface="Calibri Light" charset="0"/>
                <a:cs typeface="Calibri Light" charset="0"/>
              </a:rPr>
              <a:t>(CIPD, 2017)</a:t>
            </a:r>
            <a:endParaRPr lang="en-US" sz="2000" dirty="0">
              <a:solidFill>
                <a:schemeClr val="bg1">
                  <a:lumMod val="50000"/>
                </a:schemeClr>
              </a:solidFill>
              <a:latin typeface="Calibri Light" charset="0"/>
              <a:ea typeface="Calibri Light" charset="0"/>
              <a:cs typeface="Calibri Light" charset="0"/>
            </a:endParaRPr>
          </a:p>
        </p:txBody>
      </p:sp>
      <p:pic>
        <p:nvPicPr>
          <p:cNvPr id="30" name="Picture 29"/>
          <p:cNvPicPr>
            <a:picLocks noChangeAspect="1"/>
          </p:cNvPicPr>
          <p:nvPr/>
        </p:nvPicPr>
        <p:blipFill rotWithShape="1">
          <a:blip r:embed="rId18" cstate="email">
            <a:extLst>
              <a:ext uri="{BEBA8EAE-BF5A-486C-A8C5-ECC9F3942E4B}">
                <a14:imgProps xmlns:a14="http://schemas.microsoft.com/office/drawing/2010/main">
                  <a14:imgLayer r:embed="rId19">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39" name="Rectangle 38">
            <a:extLst>
              <a:ext uri="{FF2B5EF4-FFF2-40B4-BE49-F238E27FC236}">
                <a16:creationId xmlns:a16="http://schemas.microsoft.com/office/drawing/2014/main" xmlns="" id="{0F1C9EAC-45D0-F34E-836B-2B25DDF8ACA4}"/>
              </a:ext>
            </a:extLst>
          </p:cNvPr>
          <p:cNvSpPr/>
          <p:nvPr/>
        </p:nvSpPr>
        <p:spPr>
          <a:xfrm>
            <a:off x="747521" y="3094953"/>
            <a:ext cx="7939279" cy="2862322"/>
          </a:xfrm>
          <a:prstGeom prst="rect">
            <a:avLst/>
          </a:prstGeom>
        </p:spPr>
        <p:txBody>
          <a:bodyPr wrap="square">
            <a:spAutoFit/>
          </a:bodyPr>
          <a:lstStyle/>
          <a:p>
            <a:pPr marL="34290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Financial health has traditionally been seen as a standalone provision;</a:t>
            </a:r>
          </a:p>
          <a:p>
            <a:pPr marL="342900" indent="-342900">
              <a:buClr>
                <a:srgbClr val="F5CD34"/>
              </a:buClr>
              <a:buFont typeface="Wingdings" pitchFamily="2" charset="2"/>
              <a:buChar char="§"/>
            </a:pPr>
            <a:endParaRPr lang="en-US" dirty="0">
              <a:solidFill>
                <a:schemeClr val="bg1">
                  <a:lumMod val="50000"/>
                </a:schemeClr>
              </a:solidFill>
              <a:latin typeface="Calibri Light" charset="0"/>
              <a:ea typeface="Calibri Light" charset="0"/>
              <a:cs typeface="Calibri Light" charset="0"/>
            </a:endParaRPr>
          </a:p>
          <a:p>
            <a:pPr marL="34290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Growing recognition that wellness is holistic and co-dependent; physical, emotional and financial health work together;</a:t>
            </a:r>
          </a:p>
          <a:p>
            <a:pPr marL="342900" indent="-342900">
              <a:buClr>
                <a:srgbClr val="F5CD34"/>
              </a:buClr>
              <a:buFont typeface="Wingdings" pitchFamily="2" charset="2"/>
              <a:buChar char="§"/>
            </a:pPr>
            <a:endParaRPr lang="en-US" dirty="0">
              <a:solidFill>
                <a:schemeClr val="bg1">
                  <a:lumMod val="50000"/>
                </a:schemeClr>
              </a:solidFill>
              <a:latin typeface="Calibri Light" charset="0"/>
              <a:ea typeface="Calibri Light" charset="0"/>
              <a:cs typeface="Calibri Light" charset="0"/>
            </a:endParaRPr>
          </a:p>
          <a:p>
            <a:pPr marL="34290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And while financial well-being exists at a personal level, a lack of it can also have a big impact on the workplace and society as a whole, with a loss of productivity and effectiveness. </a:t>
            </a:r>
          </a:p>
          <a:p>
            <a:pPr marL="342900" indent="-342900">
              <a:buClr>
                <a:srgbClr val="F5CD34"/>
              </a:buClr>
              <a:buFont typeface="Wingdings" pitchFamily="2" charset="2"/>
              <a:buChar char="§"/>
            </a:pPr>
            <a:endParaRPr lang="en-US" dirty="0">
              <a:solidFill>
                <a:schemeClr val="bg1">
                  <a:lumMod val="50000"/>
                </a:schemeClr>
              </a:solidFill>
              <a:latin typeface="Calibri Light" charset="0"/>
              <a:ea typeface="Calibri Light" charset="0"/>
              <a:cs typeface="Calibri Light" charset="0"/>
            </a:endParaRPr>
          </a:p>
          <a:p>
            <a:pPr marL="34290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Crucial role of employers.</a:t>
            </a:r>
          </a:p>
        </p:txBody>
      </p:sp>
    </p:spTree>
    <p:extLst>
      <p:ext uri="{BB962C8B-B14F-4D97-AF65-F5344CB8AC3E}">
        <p14:creationId xmlns:p14="http://schemas.microsoft.com/office/powerpoint/2010/main" val="228220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0"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595683608 copy"/>
          <p:cNvPicPr>
            <a:picLocks/>
          </p:cNvPicPr>
          <p:nvPr>
            <p:custDataLst>
              <p:tags r:id="rId2"/>
            </p:custDataLst>
          </p:nvPr>
        </p:nvPicPr>
        <p:blipFill rotWithShape="1">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rcRect/>
          <a:stretch/>
        </p:blipFill>
        <p:spPr>
          <a:xfrm>
            <a:off x="0" y="-8558"/>
            <a:ext cx="9179859" cy="6893043"/>
          </a:xfrm>
          <a:prstGeom prst="rect">
            <a:avLst/>
          </a:prstGeom>
        </p:spPr>
      </p:pic>
      <p:pic>
        <p:nvPicPr>
          <p:cNvPr id="4" name="Rectangle 1"/>
          <p:cNvPicPr>
            <a:picLocks/>
          </p:cNvPicPr>
          <p:nvPr>
            <p:custDataLst>
              <p:tags r:id="rId3"/>
            </p:custDataLst>
          </p:nvPr>
        </p:nvPicPr>
        <p:blipFill>
          <a:blip r:embed="rId13" cstate="email">
            <a:extLst>
              <a:ext uri="{28A0092B-C50C-407E-A947-70E740481C1C}">
                <a14:useLocalDpi xmlns:a14="http://schemas.microsoft.com/office/drawing/2010/main"/>
              </a:ext>
            </a:extLst>
          </a:blip>
          <a:stretch>
            <a:fillRect/>
          </a:stretch>
        </p:blipFill>
        <p:spPr>
          <a:xfrm>
            <a:off x="0" y="8557"/>
            <a:ext cx="9179859" cy="6884894"/>
          </a:xfrm>
          <a:prstGeom prst="rect">
            <a:avLst/>
          </a:prstGeom>
        </p:spPr>
      </p:pic>
      <p:pic>
        <p:nvPicPr>
          <p:cNvPr id="6" name="shutterstock_595683608 copy 4"/>
          <p:cNvPicPr>
            <a:picLocks/>
          </p:cNvPicPr>
          <p:nvPr>
            <p:custDataLst>
              <p:tags r:id="rId4"/>
            </p:custDataLst>
          </p:nvPr>
        </p:nvPicPr>
        <p:blipFill>
          <a:blip r:embed="rId14" cstate="email">
            <a:extLst>
              <a:ext uri="{28A0092B-C50C-407E-A947-70E740481C1C}">
                <a14:useLocalDpi xmlns:a14="http://schemas.microsoft.com/office/drawing/2010/main"/>
              </a:ext>
            </a:extLst>
          </a:blip>
          <a:stretch>
            <a:fillRect/>
          </a:stretch>
        </p:blipFill>
        <p:spPr>
          <a:xfrm>
            <a:off x="6741178" y="0"/>
            <a:ext cx="1945622" cy="1508332"/>
          </a:xfrm>
          <a:prstGeom prst="rect">
            <a:avLst/>
          </a:prstGeom>
        </p:spPr>
      </p:pic>
      <p:pic>
        <p:nvPicPr>
          <p:cNvPr id="8" name="Rounded Rectangle 1 copy"/>
          <p:cNvPicPr>
            <a:picLocks/>
          </p:cNvPicPr>
          <p:nvPr>
            <p:custDataLst>
              <p:tags r:id="rId5"/>
            </p:custDataLst>
          </p:nvPr>
        </p:nvPicPr>
        <p:blipFill>
          <a:blip r:embed="rId15" cstate="email">
            <a:extLst>
              <a:ext uri="{28A0092B-C50C-407E-A947-70E740481C1C}">
                <a14:useLocalDpi xmlns:a14="http://schemas.microsoft.com/office/drawing/2010/main"/>
              </a:ext>
            </a:extLst>
          </a:blip>
          <a:stretch>
            <a:fillRect/>
          </a:stretch>
        </p:blipFill>
        <p:spPr>
          <a:xfrm>
            <a:off x="7915835" y="0"/>
            <a:ext cx="1264024" cy="2115671"/>
          </a:xfrm>
          <a:prstGeom prst="rect">
            <a:avLst/>
          </a:prstGeom>
        </p:spPr>
      </p:pic>
      <p:pic>
        <p:nvPicPr>
          <p:cNvPr id="15" name="O Botão “Menu” Leva de volta ao" hidden="1"/>
          <p:cNvPicPr>
            <a:picLocks/>
          </p:cNvPicPr>
          <p:nvPr>
            <p:custDataLst>
              <p:tags r:id="rId6"/>
            </p:custDataLst>
          </p:nvPr>
        </p:nvPicPr>
        <p:blipFill>
          <a:blip r:embed="rId16" cstate="email">
            <a:extLst>
              <a:ext uri="{28A0092B-C50C-407E-A947-70E740481C1C}">
                <a14:useLocalDpi xmlns:a14="http://schemas.microsoft.com/office/drawing/2010/main"/>
              </a:ext>
            </a:extLst>
          </a:blip>
          <a:stretch>
            <a:fillRect/>
          </a:stretch>
        </p:blipFill>
        <p:spPr>
          <a:xfrm>
            <a:off x="2232212" y="3711388"/>
            <a:ext cx="4876800" cy="367553"/>
          </a:xfrm>
          <a:prstGeom prst="rect">
            <a:avLst/>
          </a:prstGeom>
        </p:spPr>
      </p:pic>
      <p:grpSp>
        <p:nvGrpSpPr>
          <p:cNvPr id="25" name="Grupo 24"/>
          <p:cNvGrpSpPr/>
          <p:nvPr/>
        </p:nvGrpSpPr>
        <p:grpSpPr>
          <a:xfrm>
            <a:off x="1" y="824753"/>
            <a:ext cx="4204476" cy="661147"/>
            <a:chOff x="0" y="824753"/>
            <a:chExt cx="6716807" cy="833718"/>
          </a:xfrm>
        </p:grpSpPr>
        <p:pic>
          <p:nvPicPr>
            <p:cNvPr id="7" name="Rounded Rectangle 2"/>
            <p:cNvPicPr>
              <a:picLocks/>
            </p:cNvPicPr>
            <p:nvPr>
              <p:custDataLst>
                <p:tags r:id="rId7"/>
              </p:custDataLst>
            </p:nvPr>
          </p:nvPicPr>
          <p:blipFill>
            <a:blip r:embed="rId17"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9" name="Retângulo 18"/>
            <p:cNvSpPr/>
            <p:nvPr/>
          </p:nvSpPr>
          <p:spPr>
            <a:xfrm>
              <a:off x="672209" y="966232"/>
              <a:ext cx="6044598" cy="582168"/>
            </a:xfrm>
            <a:prstGeom prst="rect">
              <a:avLst/>
            </a:prstGeom>
          </p:spPr>
          <p:txBody>
            <a:bodyPr wrap="square">
              <a:spAutoFit/>
            </a:bodyPr>
            <a:lstStyle/>
            <a:p>
              <a:r>
                <a:rPr lang="en-GB" sz="2400" dirty="0">
                  <a:solidFill>
                    <a:srgbClr val="58585B"/>
                  </a:solidFill>
                  <a:latin typeface="+mj-lt"/>
                  <a:ea typeface="Segoe UI" panose="020B0502040204020203" pitchFamily="34" charset="0"/>
                  <a:cs typeface="Segoe UI" panose="020B0502040204020203" pitchFamily="34" charset="0"/>
                </a:rPr>
                <a:t>FINANCIAL WELLNESS</a:t>
              </a:r>
            </a:p>
          </p:txBody>
        </p:sp>
      </p:grpSp>
      <p:sp>
        <p:nvSpPr>
          <p:cNvPr id="5" name="TextBox 4"/>
          <p:cNvSpPr txBox="1"/>
          <p:nvPr/>
        </p:nvSpPr>
        <p:spPr>
          <a:xfrm>
            <a:off x="12035118" y="1277471"/>
            <a:ext cx="184731" cy="369332"/>
          </a:xfrm>
          <a:prstGeom prst="rect">
            <a:avLst/>
          </a:prstGeom>
          <a:noFill/>
        </p:spPr>
        <p:txBody>
          <a:bodyPr wrap="none" rtlCol="0">
            <a:spAutoFit/>
          </a:bodyPr>
          <a:lstStyle/>
          <a:p>
            <a:endParaRPr lang="en-US"/>
          </a:p>
        </p:txBody>
      </p:sp>
      <p:pic>
        <p:nvPicPr>
          <p:cNvPr id="30" name="Picture 29"/>
          <p:cNvPicPr>
            <a:picLocks noChangeAspect="1"/>
          </p:cNvPicPr>
          <p:nvPr/>
        </p:nvPicPr>
        <p:blipFill rotWithShape="1">
          <a:blip r:embed="rId18" cstate="email">
            <a:extLst>
              <a:ext uri="{BEBA8EAE-BF5A-486C-A8C5-ECC9F3942E4B}">
                <a14:imgProps xmlns:a14="http://schemas.microsoft.com/office/drawing/2010/main">
                  <a14:imgLayer r:embed="rId19">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39" name="Rectangle 38">
            <a:extLst>
              <a:ext uri="{FF2B5EF4-FFF2-40B4-BE49-F238E27FC236}">
                <a16:creationId xmlns:a16="http://schemas.microsoft.com/office/drawing/2014/main" xmlns="" id="{0F1C9EAC-45D0-F34E-836B-2B25DDF8ACA4}"/>
              </a:ext>
            </a:extLst>
          </p:cNvPr>
          <p:cNvSpPr/>
          <p:nvPr/>
        </p:nvSpPr>
        <p:spPr>
          <a:xfrm>
            <a:off x="4929188" y="2529998"/>
            <a:ext cx="3757612" cy="1200329"/>
          </a:xfrm>
          <a:prstGeom prst="rect">
            <a:avLst/>
          </a:prstGeom>
        </p:spPr>
        <p:txBody>
          <a:bodyPr wrap="square">
            <a:spAutoFit/>
          </a:bodyPr>
          <a:lstStyle/>
          <a:p>
            <a:pPr marL="342900" lvl="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Government provisions</a:t>
            </a:r>
            <a:br>
              <a:rPr lang="en-US" dirty="0">
                <a:solidFill>
                  <a:schemeClr val="bg1">
                    <a:lumMod val="50000"/>
                  </a:schemeClr>
                </a:solidFill>
                <a:latin typeface="Calibri Light" charset="0"/>
                <a:ea typeface="Calibri Light" charset="0"/>
                <a:cs typeface="Calibri Light" charset="0"/>
              </a:rPr>
            </a:br>
            <a:r>
              <a:rPr lang="en-US" dirty="0">
                <a:solidFill>
                  <a:schemeClr val="bg1">
                    <a:lumMod val="50000"/>
                  </a:schemeClr>
                </a:solidFill>
                <a:latin typeface="Calibri Light" charset="0"/>
                <a:ea typeface="Calibri Light" charset="0"/>
                <a:cs typeface="Calibri Light" charset="0"/>
              </a:rPr>
              <a:t>(such as social security)</a:t>
            </a:r>
          </a:p>
          <a:p>
            <a:pPr marL="342900" lvl="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State of the economy </a:t>
            </a:r>
          </a:p>
          <a:p>
            <a:pPr marL="342900" lvl="0" indent="-342900">
              <a:buClr>
                <a:srgbClr val="F5CD34"/>
              </a:buClr>
              <a:buFont typeface="Wingdings" pitchFamily="2" charset="2"/>
              <a:buChar char="§"/>
            </a:pPr>
            <a:endParaRPr lang="en-US" dirty="0">
              <a:solidFill>
                <a:schemeClr val="bg1">
                  <a:lumMod val="50000"/>
                </a:schemeClr>
              </a:solidFill>
              <a:latin typeface="Calibri Light" charset="0"/>
              <a:ea typeface="Calibri Light" charset="0"/>
              <a:cs typeface="Calibri Light" charset="0"/>
            </a:endParaRPr>
          </a:p>
        </p:txBody>
      </p:sp>
      <p:graphicFrame>
        <p:nvGraphicFramePr>
          <p:cNvPr id="10" name="Diagram 9">
            <a:extLst>
              <a:ext uri="{FF2B5EF4-FFF2-40B4-BE49-F238E27FC236}">
                <a16:creationId xmlns:a16="http://schemas.microsoft.com/office/drawing/2014/main" xmlns="" id="{C789E7C7-56F1-4E41-B36E-487BCC7849E5}"/>
              </a:ext>
            </a:extLst>
          </p:cNvPr>
          <p:cNvGraphicFramePr/>
          <p:nvPr>
            <p:extLst/>
          </p:nvPr>
        </p:nvGraphicFramePr>
        <p:xfrm>
          <a:off x="-584431" y="2183121"/>
          <a:ext cx="6096000" cy="4064000"/>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
        <p:nvSpPr>
          <p:cNvPr id="17" name="Rectangle 16">
            <a:extLst>
              <a:ext uri="{FF2B5EF4-FFF2-40B4-BE49-F238E27FC236}">
                <a16:creationId xmlns:a16="http://schemas.microsoft.com/office/drawing/2014/main" xmlns="" id="{9FA1C00B-BD83-9D4E-8338-660986372FDE}"/>
              </a:ext>
            </a:extLst>
          </p:cNvPr>
          <p:cNvSpPr/>
          <p:nvPr/>
        </p:nvSpPr>
        <p:spPr>
          <a:xfrm>
            <a:off x="4929187" y="3605534"/>
            <a:ext cx="3187470" cy="1477328"/>
          </a:xfrm>
          <a:prstGeom prst="rect">
            <a:avLst/>
          </a:prstGeom>
        </p:spPr>
        <p:txBody>
          <a:bodyPr wrap="square">
            <a:spAutoFit/>
          </a:bodyPr>
          <a:lstStyle/>
          <a:p>
            <a:pPr marL="342900" lvl="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Salary &amp; Benefits</a:t>
            </a:r>
          </a:p>
          <a:p>
            <a:pPr marL="342900" lvl="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Financial Training</a:t>
            </a:r>
          </a:p>
          <a:p>
            <a:pPr marL="342900" lvl="0" indent="-342900">
              <a:buClr>
                <a:srgbClr val="F5CD34"/>
              </a:buClr>
              <a:buFont typeface="Wingdings" pitchFamily="2" charset="2"/>
              <a:buChar char="§"/>
            </a:pPr>
            <a:r>
              <a:rPr lang="en-US" dirty="0">
                <a:solidFill>
                  <a:schemeClr val="bg1">
                    <a:lumMod val="50000"/>
                  </a:schemeClr>
                </a:solidFill>
                <a:latin typeface="Calibri Light" charset="0"/>
                <a:ea typeface="Calibri Light" charset="0"/>
                <a:cs typeface="Calibri Light" charset="0"/>
              </a:rPr>
              <a:t>Access to sustainable products via payroll access (data access + repayment)</a:t>
            </a:r>
          </a:p>
        </p:txBody>
      </p:sp>
      <p:cxnSp>
        <p:nvCxnSpPr>
          <p:cNvPr id="12" name="Straight Connector 11">
            <a:extLst>
              <a:ext uri="{FF2B5EF4-FFF2-40B4-BE49-F238E27FC236}">
                <a16:creationId xmlns:a16="http://schemas.microsoft.com/office/drawing/2014/main" xmlns="" id="{5617A9EB-BBE2-9644-867B-A6A5241B69C0}"/>
              </a:ext>
            </a:extLst>
          </p:cNvPr>
          <p:cNvCxnSpPr/>
          <p:nvPr/>
        </p:nvCxnSpPr>
        <p:spPr>
          <a:xfrm>
            <a:off x="1943100" y="2433551"/>
            <a:ext cx="6743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C7E09C5-8969-834C-9230-68471C69A827}"/>
              </a:ext>
            </a:extLst>
          </p:cNvPr>
          <p:cNvCxnSpPr/>
          <p:nvPr/>
        </p:nvCxnSpPr>
        <p:spPr>
          <a:xfrm>
            <a:off x="1943100" y="3529766"/>
            <a:ext cx="67437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7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erstock_370595594"/>
          <p:cNvPicPr>
            <a:picLocks/>
          </p:cNvPicPr>
          <p:nvPr>
            <p:custDataLst>
              <p:tags r:id="rId1"/>
            </p:custDataLst>
          </p:nvPr>
        </p:nvPicPr>
        <p:blipFill rotWithShape="1">
          <a:blip r:embed="rId10" cstate="print">
            <a:extLst>
              <a:ext uri="{28A0092B-C50C-407E-A947-70E740481C1C}">
                <a14:useLocalDpi xmlns:a14="http://schemas.microsoft.com/office/drawing/2010/main" val="0"/>
              </a:ext>
            </a:extLst>
          </a:blip>
          <a:srcRect l="5767" t="1875" r="4788"/>
          <a:stretch/>
        </p:blipFill>
        <p:spPr>
          <a:xfrm>
            <a:off x="0" y="0"/>
            <a:ext cx="9131340" cy="6858000"/>
          </a:xfrm>
          <a:prstGeom prst="rect">
            <a:avLst/>
          </a:prstGeom>
        </p:spPr>
      </p:pic>
      <p:pic>
        <p:nvPicPr>
          <p:cNvPr id="32" name="Rectangle 1"/>
          <p:cNvPicPr>
            <a:picLocks/>
          </p:cNvPicPr>
          <p:nvPr>
            <p:custDataLst>
              <p:tags r:id="rId2"/>
            </p:custDataLst>
          </p:nvPr>
        </p:nvPicPr>
        <p:blipFill>
          <a:blip r:embed="rId11" cstate="email">
            <a:extLst>
              <a:ext uri="{28A0092B-C50C-407E-A947-70E740481C1C}">
                <a14:useLocalDpi xmlns:a14="http://schemas.microsoft.com/office/drawing/2010/main"/>
              </a:ext>
            </a:extLst>
          </a:blip>
          <a:stretch>
            <a:fillRect/>
          </a:stretch>
        </p:blipFill>
        <p:spPr>
          <a:xfrm>
            <a:off x="2242" y="0"/>
            <a:ext cx="9129098" cy="6856792"/>
          </a:xfrm>
          <a:prstGeom prst="rect">
            <a:avLst/>
          </a:prstGeom>
        </p:spPr>
      </p:pic>
      <p:pic>
        <p:nvPicPr>
          <p:cNvPr id="4" name="shutterstock_370595594 copy 2"/>
          <p:cNvPicPr>
            <a:picLocks/>
          </p:cNvPicPr>
          <p:nvPr>
            <p:custDataLst>
              <p:tags r:id="rId3"/>
            </p:custDataLst>
          </p:nvPr>
        </p:nvPicPr>
        <p:blipFill>
          <a:blip r:embed="rId12" cstate="email">
            <a:alphaModFix amt="35000"/>
            <a:extLst>
              <a:ext uri="{28A0092B-C50C-407E-A947-70E740481C1C}">
                <a14:useLocalDpi xmlns:a14="http://schemas.microsoft.com/office/drawing/2010/main"/>
              </a:ext>
            </a:extLst>
          </a:blip>
          <a:stretch>
            <a:fillRect/>
          </a:stretch>
        </p:blipFill>
        <p:spPr>
          <a:xfrm>
            <a:off x="6239435" y="0"/>
            <a:ext cx="3128682" cy="3236259"/>
          </a:xfrm>
          <a:prstGeom prst="rect">
            <a:avLst/>
          </a:prstGeom>
        </p:spPr>
      </p:pic>
      <p:pic>
        <p:nvPicPr>
          <p:cNvPr id="5" name="shutterstock_370595594 copy 3"/>
          <p:cNvPicPr>
            <a:picLocks/>
          </p:cNvPicPr>
          <p:nvPr>
            <p:custDataLst>
              <p:tags r:id="rId4"/>
            </p:custDataLst>
          </p:nvPr>
        </p:nvPicPr>
        <p:blipFill>
          <a:blip r:embed="rId13" cstate="email">
            <a:alphaModFix amt="70000"/>
            <a:extLst>
              <a:ext uri="{28A0092B-C50C-407E-A947-70E740481C1C}">
                <a14:useLocalDpi xmlns:a14="http://schemas.microsoft.com/office/drawing/2010/main"/>
              </a:ext>
            </a:extLst>
          </a:blip>
          <a:stretch>
            <a:fillRect/>
          </a:stretch>
        </p:blipFill>
        <p:spPr>
          <a:xfrm>
            <a:off x="3666565" y="0"/>
            <a:ext cx="2581835" cy="1864659"/>
          </a:xfrm>
          <a:prstGeom prst="rect">
            <a:avLst/>
          </a:prstGeom>
        </p:spPr>
      </p:pic>
      <p:pic>
        <p:nvPicPr>
          <p:cNvPr id="7" name="Rounded Rectangle 1"/>
          <p:cNvPicPr>
            <a:picLocks/>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a:off x="4545106" y="0"/>
            <a:ext cx="1694329" cy="1228165"/>
          </a:xfrm>
          <a:prstGeom prst="rect">
            <a:avLst/>
          </a:prstGeom>
        </p:spPr>
      </p:pic>
      <p:pic>
        <p:nvPicPr>
          <p:cNvPr id="8" name="Rounded Rectangle 1 copy"/>
          <p:cNvPicPr>
            <a:picLocks/>
          </p:cNvPicPr>
          <p:nvPr>
            <p:custDataLst>
              <p:tags r:id="rId6"/>
            </p:custDataLst>
          </p:nvPr>
        </p:nvPicPr>
        <p:blipFill>
          <a:blip r:embed="rId15" cstate="email">
            <a:extLst>
              <a:ext uri="{28A0092B-C50C-407E-A947-70E740481C1C}">
                <a14:useLocalDpi xmlns:a14="http://schemas.microsoft.com/office/drawing/2010/main"/>
              </a:ext>
            </a:extLst>
          </a:blip>
          <a:stretch>
            <a:fillRect/>
          </a:stretch>
        </p:blipFill>
        <p:spPr>
          <a:xfrm>
            <a:off x="4930588" y="0"/>
            <a:ext cx="2348753" cy="2026024"/>
          </a:xfrm>
          <a:prstGeom prst="rect">
            <a:avLst/>
          </a:prstGeom>
        </p:spPr>
      </p:pic>
      <p:grpSp>
        <p:nvGrpSpPr>
          <p:cNvPr id="33" name="Grupo 24"/>
          <p:cNvGrpSpPr/>
          <p:nvPr/>
        </p:nvGrpSpPr>
        <p:grpSpPr>
          <a:xfrm>
            <a:off x="0" y="824753"/>
            <a:ext cx="3926541" cy="599681"/>
            <a:chOff x="0" y="824753"/>
            <a:chExt cx="3926541" cy="833718"/>
          </a:xfrm>
        </p:grpSpPr>
        <p:pic>
          <p:nvPicPr>
            <p:cNvPr id="34" name="Rounded Rectangle 2"/>
            <p:cNvPicPr>
              <a:picLocks/>
            </p:cNvPicPr>
            <p:nvPr>
              <p:custDataLst>
                <p:tags r:id="rId7"/>
              </p:custDataLst>
            </p:nvPr>
          </p:nvPicPr>
          <p:blipFill>
            <a:blip r:embed="rId16" cstate="email">
              <a:extLst>
                <a:ext uri="{28A0092B-C50C-407E-A947-70E740481C1C}">
                  <a14:useLocalDpi xmlns:a14="http://schemas.microsoft.com/office/drawing/2010/main"/>
                </a:ext>
              </a:extLst>
            </a:blip>
            <a:stretch>
              <a:fillRect/>
            </a:stretch>
          </p:blipFill>
          <p:spPr>
            <a:xfrm>
              <a:off x="0" y="824753"/>
              <a:ext cx="3926541" cy="833718"/>
            </a:xfrm>
            <a:prstGeom prst="rect">
              <a:avLst/>
            </a:prstGeom>
          </p:spPr>
        </p:pic>
        <p:sp>
          <p:nvSpPr>
            <p:cNvPr id="35" name="Retângulo 18"/>
            <p:cNvSpPr/>
            <p:nvPr/>
          </p:nvSpPr>
          <p:spPr>
            <a:xfrm>
              <a:off x="263766" y="947455"/>
              <a:ext cx="3531095" cy="641839"/>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EMPLOYEES’ SATISFACTION</a:t>
              </a:r>
              <a:endParaRPr lang="pt-BR" sz="2400" dirty="0">
                <a:solidFill>
                  <a:srgbClr val="58585B"/>
                </a:solidFill>
                <a:latin typeface="+mj-lt"/>
                <a:ea typeface="Segoe UI" panose="020B0502040204020203" pitchFamily="34" charset="0"/>
                <a:cs typeface="Segoe UI" panose="020B0502040204020203" pitchFamily="34" charset="0"/>
              </a:endParaRPr>
            </a:p>
          </p:txBody>
        </p:sp>
      </p:grpSp>
      <p:pic>
        <p:nvPicPr>
          <p:cNvPr id="45" name="Picture 44"/>
          <p:cNvPicPr>
            <a:picLocks noChangeAspect="1"/>
          </p:cNvPicPr>
          <p:nvPr/>
        </p:nvPicPr>
        <p:blipFill rotWithShape="1">
          <a:blip r:embed="rId17" cstate="email">
            <a:extLst>
              <a:ext uri="{BEBA8EAE-BF5A-486C-A8C5-ECC9F3942E4B}">
                <a14:imgProps xmlns:a14="http://schemas.microsoft.com/office/drawing/2010/main">
                  <a14:imgLayer r:embed="rId18">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48" name="Isosceles Triangle 42"/>
          <p:cNvSpPr/>
          <p:nvPr/>
        </p:nvSpPr>
        <p:spPr>
          <a:xfrm>
            <a:off x="-176167" y="4004754"/>
            <a:ext cx="3247980" cy="1896772"/>
          </a:xfrm>
          <a:prstGeom prst="triangle">
            <a:avLst/>
          </a:prstGeom>
          <a:gradFill>
            <a:gsLst>
              <a:gs pos="0">
                <a:schemeClr val="accent3">
                  <a:alpha val="90000"/>
                </a:schemeClr>
              </a:gs>
              <a:gs pos="100000">
                <a:srgbClr val="FFC000">
                  <a:alpha val="1300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9" name="Isosceles Triangle 43"/>
          <p:cNvSpPr/>
          <p:nvPr/>
        </p:nvSpPr>
        <p:spPr>
          <a:xfrm>
            <a:off x="2797625" y="4229289"/>
            <a:ext cx="2938551" cy="1672841"/>
          </a:xfrm>
          <a:prstGeom prst="triangle">
            <a:avLst/>
          </a:prstGeom>
          <a:gradFill>
            <a:gsLst>
              <a:gs pos="0">
                <a:schemeClr val="accent4"/>
              </a:gs>
              <a:gs pos="100000">
                <a:schemeClr val="accent4">
                  <a:lumMod val="60000"/>
                  <a:lumOff val="40000"/>
                  <a:alpha val="6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0" name="Isosceles Triangle 44"/>
          <p:cNvSpPr/>
          <p:nvPr/>
        </p:nvSpPr>
        <p:spPr>
          <a:xfrm>
            <a:off x="5407004" y="2831544"/>
            <a:ext cx="3787815" cy="3074899"/>
          </a:xfrm>
          <a:prstGeom prst="triangle">
            <a:avLst/>
          </a:prstGeom>
          <a:gradFill>
            <a:gsLst>
              <a:gs pos="0">
                <a:schemeClr val="accent2">
                  <a:lumMod val="50000"/>
                </a:schemeClr>
              </a:gs>
              <a:gs pos="100000">
                <a:schemeClr val="bg2">
                  <a:alpha val="40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51" name="Oval 50"/>
          <p:cNvSpPr/>
          <p:nvPr/>
        </p:nvSpPr>
        <p:spPr>
          <a:xfrm>
            <a:off x="1131775" y="3287122"/>
            <a:ext cx="632096" cy="632096"/>
          </a:xfrm>
          <a:prstGeom prst="ellipse">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a:solidFill>
                  <a:schemeClr val="accent4">
                    <a:lumMod val="75000"/>
                  </a:schemeClr>
                </a:solidFill>
              </a:rPr>
              <a:t>38%</a:t>
            </a:r>
          </a:p>
        </p:txBody>
      </p:sp>
      <p:sp>
        <p:nvSpPr>
          <p:cNvPr id="54" name="Oval 53"/>
          <p:cNvSpPr/>
          <p:nvPr/>
        </p:nvSpPr>
        <p:spPr>
          <a:xfrm>
            <a:off x="3912435" y="3505806"/>
            <a:ext cx="632096" cy="632096"/>
          </a:xfrm>
          <a:prstGeom prst="ellipse">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a:solidFill>
                  <a:schemeClr val="accent4">
                    <a:lumMod val="75000"/>
                  </a:schemeClr>
                </a:solidFill>
              </a:rPr>
              <a:t>33%</a:t>
            </a:r>
          </a:p>
        </p:txBody>
      </p:sp>
      <p:sp>
        <p:nvSpPr>
          <p:cNvPr id="55" name="Oval 54"/>
          <p:cNvSpPr/>
          <p:nvPr/>
        </p:nvSpPr>
        <p:spPr>
          <a:xfrm>
            <a:off x="6984864" y="2062543"/>
            <a:ext cx="632096" cy="632096"/>
          </a:xfrm>
          <a:prstGeom prst="ellipse">
            <a:avLst/>
          </a:prstGeom>
          <a:noFill/>
          <a:ln w="190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sz="2000" dirty="0">
                <a:solidFill>
                  <a:schemeClr val="accent4">
                    <a:lumMod val="75000"/>
                  </a:schemeClr>
                </a:solidFill>
              </a:rPr>
              <a:t>80%</a:t>
            </a:r>
          </a:p>
        </p:txBody>
      </p:sp>
      <p:sp>
        <p:nvSpPr>
          <p:cNvPr id="6" name="Rectangle 5"/>
          <p:cNvSpPr/>
          <p:nvPr/>
        </p:nvSpPr>
        <p:spPr>
          <a:xfrm>
            <a:off x="0" y="5867442"/>
            <a:ext cx="3014662" cy="646331"/>
          </a:xfrm>
          <a:prstGeom prst="rect">
            <a:avLst/>
          </a:prstGeom>
        </p:spPr>
        <p:txBody>
          <a:bodyPr wrap="square">
            <a:spAutoFit/>
          </a:bodyPr>
          <a:lstStyle/>
          <a:p>
            <a:pPr algn="ctr"/>
            <a:r>
              <a:rPr lang="en-US" sz="1200" b="1" dirty="0">
                <a:solidFill>
                  <a:schemeClr val="bg2">
                    <a:lumMod val="25000"/>
                  </a:schemeClr>
                </a:solidFill>
                <a:latin typeface="Calibri Light" charset="0"/>
                <a:ea typeface="Calibri Light" charset="0"/>
                <a:cs typeface="Calibri Light" charset="0"/>
              </a:rPr>
              <a:t>of British workers would move to an employer where financial wellbeing would be considered a priority</a:t>
            </a:r>
          </a:p>
        </p:txBody>
      </p:sp>
      <p:sp>
        <p:nvSpPr>
          <p:cNvPr id="56" name="Rectangle 55"/>
          <p:cNvSpPr/>
          <p:nvPr/>
        </p:nvSpPr>
        <p:spPr>
          <a:xfrm>
            <a:off x="3014662" y="5869413"/>
            <a:ext cx="2555448" cy="461665"/>
          </a:xfrm>
          <a:prstGeom prst="rect">
            <a:avLst/>
          </a:prstGeom>
        </p:spPr>
        <p:txBody>
          <a:bodyPr wrap="square">
            <a:spAutoFit/>
          </a:bodyPr>
          <a:lstStyle/>
          <a:p>
            <a:pPr algn="ctr"/>
            <a:r>
              <a:rPr lang="en-US" sz="1200" b="1" dirty="0">
                <a:solidFill>
                  <a:schemeClr val="bg2">
                    <a:lumMod val="25000"/>
                  </a:schemeClr>
                </a:solidFill>
                <a:latin typeface="Calibri Light" charset="0"/>
                <a:ea typeface="Calibri Light" charset="0"/>
                <a:cs typeface="Calibri Light" charset="0"/>
              </a:rPr>
              <a:t>reported that financial worries were among their biggest concerns.</a:t>
            </a:r>
          </a:p>
        </p:txBody>
      </p:sp>
      <p:sp>
        <p:nvSpPr>
          <p:cNvPr id="57" name="Rectangle 56"/>
          <p:cNvSpPr/>
          <p:nvPr/>
        </p:nvSpPr>
        <p:spPr>
          <a:xfrm>
            <a:off x="5736176" y="5862566"/>
            <a:ext cx="3232258" cy="461665"/>
          </a:xfrm>
          <a:prstGeom prst="rect">
            <a:avLst/>
          </a:prstGeom>
        </p:spPr>
        <p:txBody>
          <a:bodyPr wrap="square">
            <a:spAutoFit/>
          </a:bodyPr>
          <a:lstStyle/>
          <a:p>
            <a:pPr algn="ctr"/>
            <a:r>
              <a:rPr lang="en-US" sz="1200" b="1" dirty="0">
                <a:solidFill>
                  <a:schemeClr val="bg2">
                    <a:lumMod val="25000"/>
                  </a:schemeClr>
                </a:solidFill>
                <a:latin typeface="Calibri Light" charset="0"/>
                <a:ea typeface="Calibri Light" charset="0"/>
                <a:cs typeface="Calibri Light" charset="0"/>
              </a:rPr>
              <a:t>are not happy with the efforts being taken by their employers to support their finances.</a:t>
            </a:r>
          </a:p>
        </p:txBody>
      </p:sp>
      <p:sp>
        <p:nvSpPr>
          <p:cNvPr id="9" name="Rectangle 8"/>
          <p:cNvSpPr/>
          <p:nvPr/>
        </p:nvSpPr>
        <p:spPr>
          <a:xfrm rot="16200000">
            <a:off x="8262352" y="4394872"/>
            <a:ext cx="1507144" cy="230832"/>
          </a:xfrm>
          <a:prstGeom prst="rect">
            <a:avLst/>
          </a:prstGeom>
        </p:spPr>
        <p:txBody>
          <a:bodyPr wrap="none">
            <a:spAutoFit/>
          </a:bodyPr>
          <a:lstStyle/>
          <a:p>
            <a:r>
              <a:rPr lang="en-US" sz="900" b="1" dirty="0" err="1">
                <a:solidFill>
                  <a:schemeClr val="bg2">
                    <a:lumMod val="50000"/>
                  </a:schemeClr>
                </a:solidFill>
                <a:latin typeface="Calibri Light" charset="0"/>
                <a:ea typeface="Calibri Light" charset="0"/>
                <a:cs typeface="Calibri Light" charset="0"/>
              </a:rPr>
              <a:t>Neyber</a:t>
            </a:r>
            <a:r>
              <a:rPr lang="en-US" sz="900" b="1" dirty="0">
                <a:solidFill>
                  <a:schemeClr val="bg2">
                    <a:lumMod val="50000"/>
                  </a:schemeClr>
                </a:solidFill>
                <a:latin typeface="Calibri Light" charset="0"/>
                <a:ea typeface="Calibri Light" charset="0"/>
                <a:cs typeface="Calibri Light" charset="0"/>
              </a:rPr>
              <a:t> and Barclays surveys</a:t>
            </a:r>
          </a:p>
        </p:txBody>
      </p:sp>
      <p:sp>
        <p:nvSpPr>
          <p:cNvPr id="23" name="Retângulo 22"/>
          <p:cNvSpPr/>
          <p:nvPr/>
        </p:nvSpPr>
        <p:spPr>
          <a:xfrm>
            <a:off x="263766" y="1671219"/>
            <a:ext cx="5636574" cy="1938992"/>
          </a:xfrm>
          <a:prstGeom prst="rect">
            <a:avLst/>
          </a:prstGeom>
        </p:spPr>
        <p:txBody>
          <a:bodyPr wrap="square">
            <a:spAutoFit/>
          </a:bodyPr>
          <a:lstStyle/>
          <a:p>
            <a:r>
              <a:rPr lang="en-US" sz="1500" b="1" dirty="0">
                <a:solidFill>
                  <a:schemeClr val="bg2">
                    <a:lumMod val="50000"/>
                  </a:schemeClr>
                </a:solidFill>
                <a:latin typeface="Calibri Light" charset="0"/>
                <a:ea typeface="Calibri Light" charset="0"/>
                <a:cs typeface="Calibri Light" charset="0"/>
              </a:rPr>
              <a:t>Employers cannot afford to neglect the effects that financial worries can cause on their employees and their workforce. </a:t>
            </a:r>
          </a:p>
          <a:p>
            <a:endParaRPr lang="en-US" sz="1500" b="1" dirty="0">
              <a:solidFill>
                <a:schemeClr val="bg2">
                  <a:lumMod val="50000"/>
                </a:schemeClr>
              </a:solidFill>
              <a:latin typeface="Calibri Light" charset="0"/>
              <a:ea typeface="Calibri Light" charset="0"/>
              <a:cs typeface="Calibri Light" charset="0"/>
            </a:endParaRPr>
          </a:p>
          <a:p>
            <a:r>
              <a:rPr lang="en-US" sz="1500" b="1" dirty="0">
                <a:solidFill>
                  <a:schemeClr val="bg2">
                    <a:lumMod val="50000"/>
                  </a:schemeClr>
                </a:solidFill>
                <a:latin typeface="Calibri Light" charset="0"/>
                <a:ea typeface="Calibri Light" charset="0"/>
                <a:cs typeface="Calibri Light" charset="0"/>
              </a:rPr>
              <a:t>Our belief is that all employees deserve to feel financially secure and supported. With </a:t>
            </a:r>
            <a:r>
              <a:rPr lang="en-US" sz="1500" b="1" dirty="0" err="1">
                <a:solidFill>
                  <a:schemeClr val="bg2">
                    <a:lumMod val="50000"/>
                  </a:schemeClr>
                </a:solidFill>
                <a:latin typeface="Calibri Light" charset="0"/>
                <a:ea typeface="Calibri Light" charset="0"/>
                <a:cs typeface="Calibri Light" charset="0"/>
              </a:rPr>
              <a:t>SalaryFits</a:t>
            </a:r>
            <a:r>
              <a:rPr lang="en-US" sz="1500" b="1" dirty="0">
                <a:solidFill>
                  <a:schemeClr val="bg2">
                    <a:lumMod val="50000"/>
                  </a:schemeClr>
                </a:solidFill>
                <a:latin typeface="Calibri Light" charset="0"/>
                <a:ea typeface="Calibri Light" charset="0"/>
                <a:cs typeface="Calibri Light" charset="0"/>
              </a:rPr>
              <a:t> you can assist your employees in their financial needs.</a:t>
            </a:r>
          </a:p>
          <a:p>
            <a:r>
              <a:rPr lang="en-US" sz="1500" b="1" dirty="0">
                <a:solidFill>
                  <a:schemeClr val="bg2">
                    <a:lumMod val="50000"/>
                  </a:schemeClr>
                </a:solidFill>
                <a:latin typeface="Calibri Light" charset="0"/>
                <a:ea typeface="Calibri Light" charset="0"/>
                <a:cs typeface="Calibri Light" charset="0"/>
              </a:rPr>
              <a:t/>
            </a:r>
            <a:br>
              <a:rPr lang="en-US" sz="1500" b="1" dirty="0">
                <a:solidFill>
                  <a:schemeClr val="bg2">
                    <a:lumMod val="50000"/>
                  </a:schemeClr>
                </a:solidFill>
                <a:latin typeface="Calibri Light" charset="0"/>
                <a:ea typeface="Calibri Light" charset="0"/>
                <a:cs typeface="Calibri Light" charset="0"/>
              </a:rPr>
            </a:br>
            <a:endParaRPr lang="en-US" sz="1500" b="1" dirty="0">
              <a:solidFill>
                <a:schemeClr val="bg2">
                  <a:lumMod val="50000"/>
                </a:schemeClr>
              </a:solidFill>
              <a:latin typeface="Calibri Light" charset="0"/>
              <a:ea typeface="Calibri Light" charset="0"/>
              <a:cs typeface="Calibri Light" charset="0"/>
            </a:endParaRPr>
          </a:p>
        </p:txBody>
      </p:sp>
    </p:spTree>
    <p:extLst>
      <p:ext uri="{BB962C8B-B14F-4D97-AF65-F5344CB8AC3E}">
        <p14:creationId xmlns:p14="http://schemas.microsoft.com/office/powerpoint/2010/main" val="413583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2" presetClass="entr" presetSubtype="2" decel="10000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250" fill="hold"/>
                                        <p:tgtEl>
                                          <p:spTgt spid="8"/>
                                        </p:tgtEl>
                                        <p:attrNameLst>
                                          <p:attrName>ppt_x</p:attrName>
                                        </p:attrNameLst>
                                      </p:cBhvr>
                                      <p:tavLst>
                                        <p:tav tm="0">
                                          <p:val>
                                            <p:strVal val="1+#ppt_w/2"/>
                                          </p:val>
                                        </p:tav>
                                        <p:tav tm="100000">
                                          <p:val>
                                            <p:strVal val="#ppt_x"/>
                                          </p:val>
                                        </p:tav>
                                      </p:tavLst>
                                    </p:anim>
                                    <p:anim calcmode="lin" valueType="num">
                                      <p:cBhvr additive="base">
                                        <p:cTn id="11" dur="1250" fill="hold"/>
                                        <p:tgtEl>
                                          <p:spTgt spid="8"/>
                                        </p:tgtEl>
                                        <p:attrNameLst>
                                          <p:attrName>ppt_y</p:attrName>
                                        </p:attrNameLst>
                                      </p:cBhvr>
                                      <p:tavLst>
                                        <p:tav tm="0">
                                          <p:val>
                                            <p:strVal val="#ppt_y"/>
                                          </p:val>
                                        </p:tav>
                                        <p:tav tm="100000">
                                          <p:val>
                                            <p:strVal val="#ppt_y"/>
                                          </p:val>
                                        </p:tav>
                                      </p:tavLst>
                                    </p:anim>
                                  </p:childTnLst>
                                </p:cTn>
                              </p:par>
                              <p:par>
                                <p:cTn id="12" presetID="2" presetClass="entr" presetSubtype="1" decel="10000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250" fill="hold"/>
                                        <p:tgtEl>
                                          <p:spTgt spid="7"/>
                                        </p:tgtEl>
                                        <p:attrNameLst>
                                          <p:attrName>ppt_x</p:attrName>
                                        </p:attrNameLst>
                                      </p:cBhvr>
                                      <p:tavLst>
                                        <p:tav tm="0">
                                          <p:val>
                                            <p:strVal val="#ppt_x"/>
                                          </p:val>
                                        </p:tav>
                                        <p:tav tm="100000">
                                          <p:val>
                                            <p:strVal val="#ppt_x"/>
                                          </p:val>
                                        </p:tav>
                                      </p:tavLst>
                                    </p:anim>
                                    <p:anim calcmode="lin" valueType="num">
                                      <p:cBhvr additive="base">
                                        <p:cTn id="15" dur="1250" fill="hold"/>
                                        <p:tgtEl>
                                          <p:spTgt spid="7"/>
                                        </p:tgtEl>
                                        <p:attrNameLst>
                                          <p:attrName>ppt_y</p:attrName>
                                        </p:attrNameLst>
                                      </p:cBhvr>
                                      <p:tavLst>
                                        <p:tav tm="0">
                                          <p:val>
                                            <p:strVal val="0-#ppt_h/2"/>
                                          </p:val>
                                        </p:tav>
                                        <p:tav tm="100000">
                                          <p:val>
                                            <p:strVal val="#ppt_y"/>
                                          </p:val>
                                        </p:tav>
                                      </p:tavLst>
                                    </p:anim>
                                  </p:childTnLst>
                                </p:cTn>
                              </p:par>
                              <p:par>
                                <p:cTn id="16" presetID="18" presetClass="entr" presetSubtype="6" fill="hold" nodeType="withEffect">
                                  <p:stCondLst>
                                    <p:cond delay="250"/>
                                  </p:stCondLst>
                                  <p:childTnLst>
                                    <p:set>
                                      <p:cBhvr>
                                        <p:cTn id="17" dur="1" fill="hold">
                                          <p:stCondLst>
                                            <p:cond delay="0"/>
                                          </p:stCondLst>
                                        </p:cTn>
                                        <p:tgtEl>
                                          <p:spTgt spid="5"/>
                                        </p:tgtEl>
                                        <p:attrNameLst>
                                          <p:attrName>style.visibility</p:attrName>
                                        </p:attrNameLst>
                                      </p:cBhvr>
                                      <p:to>
                                        <p:strVal val="visible"/>
                                      </p:to>
                                    </p:set>
                                    <p:animEffect transition="in" filter="strips(downRight)">
                                      <p:cBhvr>
                                        <p:cTn id="18" dur="750"/>
                                        <p:tgtEl>
                                          <p:spTgt spid="5"/>
                                        </p:tgtEl>
                                      </p:cBhvr>
                                    </p:animEffect>
                                  </p:childTnLst>
                                </p:cTn>
                              </p:par>
                              <p:par>
                                <p:cTn id="19" presetID="2" presetClass="entr" presetSubtype="8" decel="10000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1000" fill="hold"/>
                                        <p:tgtEl>
                                          <p:spTgt spid="33"/>
                                        </p:tgtEl>
                                        <p:attrNameLst>
                                          <p:attrName>ppt_x</p:attrName>
                                        </p:attrNameLst>
                                      </p:cBhvr>
                                      <p:tavLst>
                                        <p:tav tm="0">
                                          <p:val>
                                            <p:strVal val="0-#ppt_w/2"/>
                                          </p:val>
                                        </p:tav>
                                        <p:tav tm="100000">
                                          <p:val>
                                            <p:strVal val="#ppt_x"/>
                                          </p:val>
                                        </p:tav>
                                      </p:tavLst>
                                    </p:anim>
                                    <p:anim calcmode="lin" valueType="num">
                                      <p:cBhvr additive="base">
                                        <p:cTn id="22" dur="1000" fill="hold"/>
                                        <p:tgtEl>
                                          <p:spTgt spid="33"/>
                                        </p:tgtEl>
                                        <p:attrNameLst>
                                          <p:attrName>ppt_y</p:attrName>
                                        </p:attrNameLst>
                                      </p:cBhvr>
                                      <p:tavLst>
                                        <p:tav tm="0">
                                          <p:val>
                                            <p:strVal val="#ppt_y"/>
                                          </p:val>
                                        </p:tav>
                                        <p:tav tm="100000">
                                          <p:val>
                                            <p:strVal val="#ppt_y"/>
                                          </p:val>
                                        </p:tav>
                                      </p:tavLst>
                                    </p:anim>
                                  </p:childTnLst>
                                </p:cTn>
                              </p:par>
                              <p:par>
                                <p:cTn id="23" presetID="55" presetClass="entr" presetSubtype="0" fill="hold" grpId="0" nodeType="withEffect">
                                  <p:stCondLst>
                                    <p:cond delay="40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strVal val="#ppt_w*0.70"/>
                                          </p:val>
                                        </p:tav>
                                        <p:tav tm="100000">
                                          <p:val>
                                            <p:strVal val="#ppt_w"/>
                                          </p:val>
                                        </p:tav>
                                      </p:tavLst>
                                    </p:anim>
                                    <p:anim calcmode="lin" valueType="num">
                                      <p:cBhvr>
                                        <p:cTn id="26" dur="1000" fill="hold"/>
                                        <p:tgtEl>
                                          <p:spTgt spid="48"/>
                                        </p:tgtEl>
                                        <p:attrNameLst>
                                          <p:attrName>ppt_h</p:attrName>
                                        </p:attrNameLst>
                                      </p:cBhvr>
                                      <p:tavLst>
                                        <p:tav tm="0">
                                          <p:val>
                                            <p:strVal val="#ppt_h"/>
                                          </p:val>
                                        </p:tav>
                                        <p:tav tm="100000">
                                          <p:val>
                                            <p:strVal val="#ppt_h"/>
                                          </p:val>
                                        </p:tav>
                                      </p:tavLst>
                                    </p:anim>
                                    <p:animEffect transition="in" filter="fade">
                                      <p:cBhvr>
                                        <p:cTn id="27" dur="1000"/>
                                        <p:tgtEl>
                                          <p:spTgt spid="48"/>
                                        </p:tgtEl>
                                      </p:cBhvr>
                                    </p:animEffect>
                                  </p:childTnLst>
                                </p:cTn>
                              </p:par>
                              <p:par>
                                <p:cTn id="28" presetID="10" presetClass="entr" presetSubtype="0" fill="hold" grpId="0" nodeType="withEffect">
                                  <p:stCondLst>
                                    <p:cond delay="60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500"/>
                                        <p:tgtEl>
                                          <p:spTgt spid="51"/>
                                        </p:tgtEl>
                                      </p:cBhvr>
                                    </p:animEffect>
                                  </p:childTnLst>
                                </p:cTn>
                              </p:par>
                              <p:par>
                                <p:cTn id="31" presetID="55" presetClass="entr" presetSubtype="0" fill="hold" grpId="0" nodeType="withEffect">
                                  <p:stCondLst>
                                    <p:cond delay="600"/>
                                  </p:stCondLst>
                                  <p:childTnLst>
                                    <p:set>
                                      <p:cBhvr>
                                        <p:cTn id="32" dur="1" fill="hold">
                                          <p:stCondLst>
                                            <p:cond delay="0"/>
                                          </p:stCondLst>
                                        </p:cTn>
                                        <p:tgtEl>
                                          <p:spTgt spid="49"/>
                                        </p:tgtEl>
                                        <p:attrNameLst>
                                          <p:attrName>style.visibility</p:attrName>
                                        </p:attrNameLst>
                                      </p:cBhvr>
                                      <p:to>
                                        <p:strVal val="visible"/>
                                      </p:to>
                                    </p:set>
                                    <p:anim calcmode="lin" valueType="num">
                                      <p:cBhvr>
                                        <p:cTn id="33" dur="1000" fill="hold"/>
                                        <p:tgtEl>
                                          <p:spTgt spid="49"/>
                                        </p:tgtEl>
                                        <p:attrNameLst>
                                          <p:attrName>ppt_w</p:attrName>
                                        </p:attrNameLst>
                                      </p:cBhvr>
                                      <p:tavLst>
                                        <p:tav tm="0">
                                          <p:val>
                                            <p:strVal val="#ppt_w*0.70"/>
                                          </p:val>
                                        </p:tav>
                                        <p:tav tm="100000">
                                          <p:val>
                                            <p:strVal val="#ppt_w"/>
                                          </p:val>
                                        </p:tav>
                                      </p:tavLst>
                                    </p:anim>
                                    <p:anim calcmode="lin" valueType="num">
                                      <p:cBhvr>
                                        <p:cTn id="34" dur="1000" fill="hold"/>
                                        <p:tgtEl>
                                          <p:spTgt spid="49"/>
                                        </p:tgtEl>
                                        <p:attrNameLst>
                                          <p:attrName>ppt_h</p:attrName>
                                        </p:attrNameLst>
                                      </p:cBhvr>
                                      <p:tavLst>
                                        <p:tav tm="0">
                                          <p:val>
                                            <p:strVal val="#ppt_h"/>
                                          </p:val>
                                        </p:tav>
                                        <p:tav tm="100000">
                                          <p:val>
                                            <p:strVal val="#ppt_h"/>
                                          </p:val>
                                        </p:tav>
                                      </p:tavLst>
                                    </p:anim>
                                    <p:animEffect transition="in" filter="fade">
                                      <p:cBhvr>
                                        <p:cTn id="35" dur="1000"/>
                                        <p:tgtEl>
                                          <p:spTgt spid="49"/>
                                        </p:tgtEl>
                                      </p:cBhvr>
                                    </p:animEffect>
                                  </p:childTnLst>
                                </p:cTn>
                              </p:par>
                              <p:par>
                                <p:cTn id="36" presetID="55" presetClass="entr" presetSubtype="0" fill="hold" grpId="0" nodeType="withEffect">
                                  <p:stCondLst>
                                    <p:cond delay="800"/>
                                  </p:stCondLst>
                                  <p:childTnLst>
                                    <p:set>
                                      <p:cBhvr>
                                        <p:cTn id="37" dur="1" fill="hold">
                                          <p:stCondLst>
                                            <p:cond delay="0"/>
                                          </p:stCondLst>
                                        </p:cTn>
                                        <p:tgtEl>
                                          <p:spTgt spid="50"/>
                                        </p:tgtEl>
                                        <p:attrNameLst>
                                          <p:attrName>style.visibility</p:attrName>
                                        </p:attrNameLst>
                                      </p:cBhvr>
                                      <p:to>
                                        <p:strVal val="visible"/>
                                      </p:to>
                                    </p:set>
                                    <p:anim calcmode="lin" valueType="num">
                                      <p:cBhvr>
                                        <p:cTn id="38" dur="1000" fill="hold"/>
                                        <p:tgtEl>
                                          <p:spTgt spid="50"/>
                                        </p:tgtEl>
                                        <p:attrNameLst>
                                          <p:attrName>ppt_w</p:attrName>
                                        </p:attrNameLst>
                                      </p:cBhvr>
                                      <p:tavLst>
                                        <p:tav tm="0">
                                          <p:val>
                                            <p:strVal val="#ppt_w*0.70"/>
                                          </p:val>
                                        </p:tav>
                                        <p:tav tm="100000">
                                          <p:val>
                                            <p:strVal val="#ppt_w"/>
                                          </p:val>
                                        </p:tav>
                                      </p:tavLst>
                                    </p:anim>
                                    <p:anim calcmode="lin" valueType="num">
                                      <p:cBhvr>
                                        <p:cTn id="39" dur="1000" fill="hold"/>
                                        <p:tgtEl>
                                          <p:spTgt spid="50"/>
                                        </p:tgtEl>
                                        <p:attrNameLst>
                                          <p:attrName>ppt_h</p:attrName>
                                        </p:attrNameLst>
                                      </p:cBhvr>
                                      <p:tavLst>
                                        <p:tav tm="0">
                                          <p:val>
                                            <p:strVal val="#ppt_h"/>
                                          </p:val>
                                        </p:tav>
                                        <p:tav tm="100000">
                                          <p:val>
                                            <p:strVal val="#ppt_h"/>
                                          </p:val>
                                        </p:tav>
                                      </p:tavLst>
                                    </p:anim>
                                    <p:animEffect transition="in" filter="fade">
                                      <p:cBhvr>
                                        <p:cTn id="40" dur="1000"/>
                                        <p:tgtEl>
                                          <p:spTgt spid="50"/>
                                        </p:tgtEl>
                                      </p:cBhvr>
                                    </p:animEffect>
                                  </p:childTnLst>
                                </p:cTn>
                              </p:par>
                              <p:par>
                                <p:cTn id="41" presetID="10" presetClass="entr" presetSubtype="0" fill="hold" grpId="0" nodeType="withEffect">
                                  <p:stCondLst>
                                    <p:cond delay="60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6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4" grpId="0" animBg="1"/>
      <p:bldP spid="55"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9"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Layer 4"/>
          <p:cNvPicPr>
            <a:picLocks/>
          </p:cNvPicPr>
          <p:nvPr>
            <p:custDataLst>
              <p:tags r:id="rId2"/>
            </p:custDataLst>
          </p:nvPr>
        </p:nvPicPr>
        <p:blipFill rotWithShape="1">
          <a:blip r:embed="rId10" cstate="print">
            <a:extLst>
              <a:ext uri="{28A0092B-C50C-407E-A947-70E740481C1C}">
                <a14:useLocalDpi xmlns:a14="http://schemas.microsoft.com/office/drawing/2010/main" val="0"/>
              </a:ext>
            </a:extLst>
          </a:blip>
          <a:srcRect l="1468" r="9643"/>
          <a:stretch/>
        </p:blipFill>
        <p:spPr>
          <a:xfrm>
            <a:off x="0" y="-42863"/>
            <a:ext cx="9179855" cy="6948783"/>
          </a:xfrm>
          <a:prstGeom prst="rect">
            <a:avLst/>
          </a:prstGeom>
        </p:spPr>
      </p:pic>
      <p:pic>
        <p:nvPicPr>
          <p:cNvPr id="4" name="Layer 2 copy"/>
          <p:cNvPicPr>
            <a:picLocks/>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31377" y="21026"/>
            <a:ext cx="9179859" cy="6884894"/>
          </a:xfrm>
          <a:prstGeom prst="rect">
            <a:avLst/>
          </a:prstGeom>
        </p:spPr>
      </p:pic>
      <p:grpSp>
        <p:nvGrpSpPr>
          <p:cNvPr id="14" name="Grupo 13"/>
          <p:cNvGrpSpPr/>
          <p:nvPr/>
        </p:nvGrpSpPr>
        <p:grpSpPr>
          <a:xfrm>
            <a:off x="-1" y="349625"/>
            <a:ext cx="4229101" cy="824268"/>
            <a:chOff x="0" y="349625"/>
            <a:chExt cx="4641624" cy="824268"/>
          </a:xfrm>
        </p:grpSpPr>
        <p:pic>
          <p:nvPicPr>
            <p:cNvPr id="5" name="02"/>
            <p:cNvPicPr>
              <a:picLocks/>
            </p:cNvPicPr>
            <p:nvPr>
              <p:custDataLst>
                <p:tags r:id="rId6"/>
              </p:custDataLst>
            </p:nvPr>
          </p:nvPicPr>
          <p:blipFill rotWithShape="1">
            <a:blip r:embed="rId12" cstate="email">
              <a:extLst>
                <a:ext uri="{28A0092B-C50C-407E-A947-70E740481C1C}">
                  <a14:useLocalDpi xmlns:a14="http://schemas.microsoft.com/office/drawing/2010/main"/>
                </a:ext>
              </a:extLst>
            </a:blip>
            <a:srcRect/>
            <a:stretch/>
          </p:blipFill>
          <p:spPr>
            <a:xfrm>
              <a:off x="0" y="349625"/>
              <a:ext cx="4641624" cy="824268"/>
            </a:xfrm>
            <a:prstGeom prst="rect">
              <a:avLst/>
            </a:prstGeom>
          </p:spPr>
        </p:pic>
        <p:sp>
          <p:nvSpPr>
            <p:cNvPr id="13" name="Retângulo 12"/>
            <p:cNvSpPr/>
            <p:nvPr/>
          </p:nvSpPr>
          <p:spPr>
            <a:xfrm>
              <a:off x="327141" y="491909"/>
              <a:ext cx="3247720" cy="461665"/>
            </a:xfrm>
            <a:prstGeom prst="rect">
              <a:avLst/>
            </a:prstGeom>
          </p:spPr>
          <p:txBody>
            <a:bodyPr wrap="none">
              <a:spAutoFit/>
            </a:bodyPr>
            <a:lstStyle/>
            <a:p>
              <a:r>
                <a:rPr lang="en-US" sz="2400" dirty="0">
                  <a:solidFill>
                    <a:srgbClr val="58585B"/>
                  </a:solidFill>
                  <a:latin typeface="Calibri Light" charset="0"/>
                  <a:ea typeface="Calibri Light" charset="0"/>
                  <a:cs typeface="Calibri Light" charset="0"/>
                </a:rPr>
                <a:t>EMPLOYEE CONCERNS</a:t>
              </a:r>
              <a:endParaRPr lang="pt-BR" sz="2400" dirty="0">
                <a:solidFill>
                  <a:srgbClr val="58585B"/>
                </a:solidFill>
                <a:latin typeface="Calibri Light" charset="0"/>
                <a:ea typeface="Calibri Light" charset="0"/>
                <a:cs typeface="Calibri Light" charset="0"/>
              </a:endParaRPr>
            </a:p>
          </p:txBody>
        </p:sp>
      </p:grpSp>
      <p:pic>
        <p:nvPicPr>
          <p:cNvPr id="20" name="Vector Smart Object copy"/>
          <p:cNvPicPr>
            <a:picLocks/>
          </p:cNvPicPr>
          <p:nvPr>
            <p:custDataLst>
              <p:tags r:id="rId4"/>
            </p:custDataLst>
          </p:nvPr>
        </p:nvPicPr>
        <p:blipFill>
          <a:blip r:embed="rId13" cstate="email">
            <a:alphaModFix amt="20000"/>
            <a:extLst>
              <a:ext uri="{28A0092B-C50C-407E-A947-70E740481C1C}">
                <a14:useLocalDpi xmlns:a14="http://schemas.microsoft.com/office/drawing/2010/main"/>
              </a:ext>
            </a:extLst>
          </a:blip>
          <a:stretch>
            <a:fillRect/>
          </a:stretch>
        </p:blipFill>
        <p:spPr>
          <a:xfrm rot="16200000">
            <a:off x="116177" y="4765561"/>
            <a:ext cx="1415290" cy="1647651"/>
          </a:xfrm>
          <a:prstGeom prst="rect">
            <a:avLst/>
          </a:prstGeom>
        </p:spPr>
      </p:pic>
      <p:pic>
        <p:nvPicPr>
          <p:cNvPr id="21" name="Rounded Rectangle 1 copy 2"/>
          <p:cNvPicPr>
            <a:picLocks/>
          </p:cNvPicPr>
          <p:nvPr>
            <p:custDataLst>
              <p:tags r:id="rId5"/>
            </p:custDataLst>
          </p:nvPr>
        </p:nvPicPr>
        <p:blipFill>
          <a:blip r:embed="rId14" cstate="email">
            <a:extLst>
              <a:ext uri="{28A0092B-C50C-407E-A947-70E740481C1C}">
                <a14:useLocalDpi xmlns:a14="http://schemas.microsoft.com/office/drawing/2010/main"/>
              </a:ext>
            </a:extLst>
          </a:blip>
          <a:stretch>
            <a:fillRect/>
          </a:stretch>
        </p:blipFill>
        <p:spPr>
          <a:xfrm rot="11700000">
            <a:off x="7657907" y="-449453"/>
            <a:ext cx="1794862" cy="1882723"/>
          </a:xfrm>
          <a:prstGeom prst="rect">
            <a:avLst/>
          </a:prstGeom>
        </p:spPr>
      </p:pic>
      <p:pic>
        <p:nvPicPr>
          <p:cNvPr id="22" name="Imagem 2">
            <a:extLst>
              <a:ext uri="{FF2B5EF4-FFF2-40B4-BE49-F238E27FC236}">
                <a16:creationId xmlns:a16="http://schemas.microsoft.com/office/drawing/2014/main" xmlns="" id="{7DEB102B-A52B-9740-A348-68EBBB0A523B}"/>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287869" y="1398800"/>
            <a:ext cx="3662363" cy="5028894"/>
          </a:xfrm>
          <a:prstGeom prst="rect">
            <a:avLst/>
          </a:prstGeom>
          <a:noFill/>
          <a:ln>
            <a:noFill/>
          </a:ln>
        </p:spPr>
      </p:pic>
      <p:pic>
        <p:nvPicPr>
          <p:cNvPr id="23" name="Picture 22">
            <a:extLst>
              <a:ext uri="{FF2B5EF4-FFF2-40B4-BE49-F238E27FC236}">
                <a16:creationId xmlns:a16="http://schemas.microsoft.com/office/drawing/2014/main" xmlns="" id="{406B2C78-BEEB-B942-8D50-826B7A2849A7}"/>
              </a:ext>
            </a:extLst>
          </p:cNvPr>
          <p:cNvPicPr>
            <a:picLocks noChangeAspect="1"/>
          </p:cNvPicPr>
          <p:nvPr/>
        </p:nvPicPr>
        <p:blipFill rotWithShape="1">
          <a:blip r:embed="rId16" cstate="email">
            <a:extLst>
              <a:ext uri="{BEBA8EAE-BF5A-486C-A8C5-ECC9F3942E4B}">
                <a14:imgProps xmlns:a14="http://schemas.microsoft.com/office/drawing/2010/main">
                  <a14:imgLayer r:embed="rId17">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7" name="Rectangle 6">
            <a:extLst>
              <a:ext uri="{FF2B5EF4-FFF2-40B4-BE49-F238E27FC236}">
                <a16:creationId xmlns:a16="http://schemas.microsoft.com/office/drawing/2014/main" xmlns="" id="{53D6D365-D0EC-7F4B-8126-FB0AFBFFF73F}"/>
              </a:ext>
            </a:extLst>
          </p:cNvPr>
          <p:cNvSpPr/>
          <p:nvPr/>
        </p:nvSpPr>
        <p:spPr>
          <a:xfrm>
            <a:off x="4229100" y="1398800"/>
            <a:ext cx="4381925" cy="4362092"/>
          </a:xfrm>
          <a:prstGeom prst="rect">
            <a:avLst/>
          </a:prstGeom>
        </p:spPr>
        <p:txBody>
          <a:bodyPr wrap="square">
            <a:spAutoFit/>
          </a:bodyPr>
          <a:lstStyle/>
          <a:p>
            <a:pPr marL="285750" indent="-285750" algn="just">
              <a:lnSpc>
                <a:spcPct val="107000"/>
              </a:lnSpc>
              <a:buClr>
                <a:srgbClr val="F5CD34"/>
              </a:buClr>
              <a:buFont typeface="Wingdings" pitchFamily="2" charset="2"/>
              <a:buChar char="§"/>
            </a:pPr>
            <a:r>
              <a:rPr lang="en-GB" sz="1600" dirty="0">
                <a:solidFill>
                  <a:schemeClr val="bg1">
                    <a:lumMod val="95000"/>
                  </a:schemeClr>
                </a:solidFill>
                <a:latin typeface="+mj-lt"/>
                <a:ea typeface="Calibri" panose="020F0502020204030204" pitchFamily="34" charset="0"/>
                <a:cs typeface="Times New Roman" panose="02020603050405020304" pitchFamily="18" charset="0"/>
              </a:rPr>
              <a:t>58% of employees are facing difficulties in managing their finances, 19% losing sleep and 8% spending working hours to deal with money problems </a:t>
            </a:r>
            <a:r>
              <a:rPr lang="en-GB" sz="1200" dirty="0">
                <a:solidFill>
                  <a:schemeClr val="bg1">
                    <a:lumMod val="95000"/>
                  </a:schemeClr>
                </a:solidFill>
                <a:latin typeface="+mj-lt"/>
                <a:ea typeface="Calibri" panose="020F0502020204030204" pitchFamily="34" charset="0"/>
                <a:cs typeface="Times New Roman" panose="02020603050405020304" pitchFamily="18" charset="0"/>
              </a:rPr>
              <a:t>(CIPD 2017).</a:t>
            </a:r>
          </a:p>
          <a:p>
            <a:pPr marL="285750" indent="-285750" algn="just">
              <a:lnSpc>
                <a:spcPct val="107000"/>
              </a:lnSpc>
              <a:buClr>
                <a:srgbClr val="F5CD34"/>
              </a:buClr>
              <a:buFont typeface="Wingdings" pitchFamily="2" charset="2"/>
              <a:buChar char="§"/>
            </a:pPr>
            <a:endParaRPr lang="en-GB" sz="1600" dirty="0">
              <a:solidFill>
                <a:schemeClr val="bg1">
                  <a:lumMod val="95000"/>
                </a:schemeClr>
              </a:solidFill>
              <a:latin typeface="+mj-lt"/>
              <a:ea typeface="Calibri" panose="020F0502020204030204" pitchFamily="34" charset="0"/>
              <a:cs typeface="Times New Roman" panose="02020603050405020304" pitchFamily="18" charset="0"/>
            </a:endParaRPr>
          </a:p>
          <a:p>
            <a:pPr marL="285750" indent="-285750" algn="just">
              <a:lnSpc>
                <a:spcPct val="107000"/>
              </a:lnSpc>
              <a:buClr>
                <a:srgbClr val="F5CD34"/>
              </a:buClr>
              <a:buFont typeface="Wingdings" pitchFamily="2" charset="2"/>
              <a:buChar char="§"/>
            </a:pPr>
            <a:r>
              <a:rPr lang="en-GB" sz="1600" dirty="0">
                <a:solidFill>
                  <a:schemeClr val="bg1">
                    <a:lumMod val="95000"/>
                  </a:schemeClr>
                </a:solidFill>
                <a:latin typeface="+mj-lt"/>
                <a:ea typeface="Calibri" panose="020F0502020204030204" pitchFamily="34" charset="0"/>
                <a:cs typeface="Times New Roman" panose="02020603050405020304" pitchFamily="18" charset="0"/>
              </a:rPr>
              <a:t>40% declared that financial worries caused them stress </a:t>
            </a:r>
            <a:r>
              <a:rPr lang="en-GB" sz="1200" dirty="0">
                <a:solidFill>
                  <a:schemeClr val="bg1">
                    <a:lumMod val="95000"/>
                  </a:schemeClr>
                </a:solidFill>
                <a:latin typeface="+mj-lt"/>
                <a:ea typeface="Calibri" panose="020F0502020204030204" pitchFamily="34" charset="0"/>
                <a:cs typeface="Times New Roman" panose="02020603050405020304" pitchFamily="18" charset="0"/>
              </a:rPr>
              <a:t>(Evans 2016).</a:t>
            </a:r>
          </a:p>
          <a:p>
            <a:pPr algn="just">
              <a:lnSpc>
                <a:spcPct val="107000"/>
              </a:lnSpc>
              <a:buClr>
                <a:srgbClr val="F5CD34"/>
              </a:buClr>
            </a:pPr>
            <a:r>
              <a:rPr lang="en-GB" sz="1200" dirty="0">
                <a:solidFill>
                  <a:schemeClr val="bg1">
                    <a:lumMod val="95000"/>
                  </a:schemeClr>
                </a:solidFill>
                <a:latin typeface="+mj-lt"/>
                <a:ea typeface="Calibri" panose="020F0502020204030204" pitchFamily="34" charset="0"/>
                <a:cs typeface="Times New Roman" panose="02020603050405020304" pitchFamily="18" charset="0"/>
              </a:rPr>
              <a:t/>
            </a:r>
            <a:br>
              <a:rPr lang="en-GB" sz="1200" dirty="0">
                <a:solidFill>
                  <a:schemeClr val="bg1">
                    <a:lumMod val="95000"/>
                  </a:schemeClr>
                </a:solidFill>
                <a:latin typeface="+mj-lt"/>
                <a:ea typeface="Calibri" panose="020F0502020204030204" pitchFamily="34" charset="0"/>
                <a:cs typeface="Times New Roman" panose="02020603050405020304" pitchFamily="18" charset="0"/>
              </a:rPr>
            </a:br>
            <a:r>
              <a:rPr lang="en-GB" sz="1200" b="1" u="sng" dirty="0">
                <a:solidFill>
                  <a:schemeClr val="bg1">
                    <a:lumMod val="95000"/>
                  </a:schemeClr>
                </a:solidFill>
                <a:latin typeface="+mj-lt"/>
                <a:ea typeface="Calibri" panose="020F0502020204030204" pitchFamily="34" charset="0"/>
                <a:cs typeface="Times New Roman" panose="02020603050405020304" pitchFamily="18" charset="0"/>
              </a:rPr>
              <a:t>FINANCIAL IMPACT FOR EMPLOYERS</a:t>
            </a:r>
          </a:p>
          <a:p>
            <a:pPr algn="just">
              <a:lnSpc>
                <a:spcPct val="107000"/>
              </a:lnSpc>
              <a:buClr>
                <a:srgbClr val="F5CD34"/>
              </a:buClr>
            </a:pPr>
            <a:endParaRPr lang="en-GB" sz="1600" dirty="0">
              <a:solidFill>
                <a:schemeClr val="bg1">
                  <a:lumMod val="95000"/>
                </a:schemeClr>
              </a:solidFill>
              <a:latin typeface="+mj-lt"/>
              <a:ea typeface="Calibri" panose="020F0502020204030204" pitchFamily="34" charset="0"/>
              <a:cs typeface="Times New Roman" panose="02020603050405020304" pitchFamily="18" charset="0"/>
            </a:endParaRPr>
          </a:p>
          <a:p>
            <a:pPr marL="285750" indent="-285750" algn="just">
              <a:lnSpc>
                <a:spcPct val="107000"/>
              </a:lnSpc>
              <a:buClr>
                <a:srgbClr val="F5CD34"/>
              </a:buClr>
              <a:buFont typeface="Wingdings" pitchFamily="2" charset="2"/>
              <a:buChar char="§"/>
            </a:pPr>
            <a:r>
              <a:rPr lang="en-GB" sz="1600" dirty="0">
                <a:solidFill>
                  <a:schemeClr val="bg1">
                    <a:lumMod val="95000"/>
                  </a:schemeClr>
                </a:solidFill>
                <a:latin typeface="+mj-lt"/>
                <a:ea typeface="Calibri" panose="020F0502020204030204" pitchFamily="34" charset="0"/>
                <a:cs typeface="Times New Roman" panose="02020603050405020304" pitchFamily="18" charset="0"/>
              </a:rPr>
              <a:t>On average an employee spend 20 working hours per month dealing with personal finance matters, and that this can cost a company around $5,000/year/employee </a:t>
            </a:r>
            <a:r>
              <a:rPr lang="en-GB" sz="1200" dirty="0">
                <a:solidFill>
                  <a:schemeClr val="bg1">
                    <a:lumMod val="95000"/>
                  </a:schemeClr>
                </a:solidFill>
                <a:latin typeface="+mj-lt"/>
                <a:ea typeface="Calibri" panose="020F0502020204030204" pitchFamily="34" charset="0"/>
                <a:cs typeface="Times New Roman" panose="02020603050405020304" pitchFamily="18" charset="0"/>
              </a:rPr>
              <a:t>(Federal Reserve).</a:t>
            </a:r>
          </a:p>
          <a:p>
            <a:pPr marL="285750" indent="-285750" algn="just">
              <a:lnSpc>
                <a:spcPct val="107000"/>
              </a:lnSpc>
              <a:buClr>
                <a:srgbClr val="F5CD34"/>
              </a:buClr>
              <a:buFont typeface="Wingdings" pitchFamily="2" charset="2"/>
              <a:buChar char="§"/>
            </a:pPr>
            <a:endParaRPr lang="en-GB" sz="1200" dirty="0">
              <a:solidFill>
                <a:schemeClr val="bg1">
                  <a:lumMod val="95000"/>
                </a:schemeClr>
              </a:solidFill>
              <a:latin typeface="+mj-lt"/>
              <a:ea typeface="Calibri" panose="020F0502020204030204" pitchFamily="34" charset="0"/>
              <a:cs typeface="Times New Roman" panose="02020603050405020304" pitchFamily="18" charset="0"/>
            </a:endParaRPr>
          </a:p>
          <a:p>
            <a:pPr marL="285750" indent="-285750" algn="just">
              <a:lnSpc>
                <a:spcPct val="107000"/>
              </a:lnSpc>
              <a:buClr>
                <a:srgbClr val="F5CD34"/>
              </a:buClr>
              <a:buFont typeface="Wingdings" pitchFamily="2" charset="2"/>
              <a:buChar char="§"/>
            </a:pPr>
            <a:r>
              <a:rPr lang="en-GB" sz="1600" dirty="0">
                <a:solidFill>
                  <a:schemeClr val="bg1">
                    <a:lumMod val="95000"/>
                  </a:schemeClr>
                </a:solidFill>
                <a:latin typeface="+mj-lt"/>
                <a:ea typeface="Calibri" panose="020F0502020204030204" pitchFamily="34" charset="0"/>
                <a:cs typeface="Times New Roman" panose="02020603050405020304" pitchFamily="18" charset="0"/>
              </a:rPr>
              <a:t>Lost productivity due to money worries impacts a company’s bottom line by 4% </a:t>
            </a:r>
            <a:r>
              <a:rPr lang="en-GB" sz="1200" dirty="0">
                <a:solidFill>
                  <a:schemeClr val="bg1">
                    <a:lumMod val="95000"/>
                  </a:schemeClr>
                </a:solidFill>
                <a:latin typeface="+mj-lt"/>
                <a:ea typeface="Calibri" panose="020F0502020204030204" pitchFamily="34" charset="0"/>
                <a:cs typeface="Times New Roman" panose="02020603050405020304" pitchFamily="18" charset="0"/>
              </a:rPr>
              <a:t>(Barclays)</a:t>
            </a:r>
            <a:r>
              <a:rPr lang="en-GB" sz="1600" dirty="0">
                <a:solidFill>
                  <a:schemeClr val="bg1">
                    <a:lumMod val="95000"/>
                  </a:schemeClr>
                </a:solidFill>
                <a:latin typeface="+mj-lt"/>
                <a:ea typeface="Calibri" panose="020F0502020204030204" pitchFamily="34" charset="0"/>
                <a:cs typeface="Times New Roman" panose="02020603050405020304" pitchFamily="18" charset="0"/>
              </a:rPr>
              <a:t>.</a:t>
            </a:r>
          </a:p>
        </p:txBody>
      </p:sp>
      <p:sp>
        <p:nvSpPr>
          <p:cNvPr id="18" name="Rectangle 17">
            <a:extLst>
              <a:ext uri="{FF2B5EF4-FFF2-40B4-BE49-F238E27FC236}">
                <a16:creationId xmlns:a16="http://schemas.microsoft.com/office/drawing/2014/main" xmlns="" id="{843D0AF8-4654-8847-BAA7-B161A6C71F4E}"/>
              </a:ext>
            </a:extLst>
          </p:cNvPr>
          <p:cNvSpPr/>
          <p:nvPr/>
        </p:nvSpPr>
        <p:spPr>
          <a:xfrm>
            <a:off x="3091210" y="6418422"/>
            <a:ext cx="919162" cy="338554"/>
          </a:xfrm>
          <a:prstGeom prst="rect">
            <a:avLst/>
          </a:prstGeom>
        </p:spPr>
        <p:txBody>
          <a:bodyPr wrap="none">
            <a:spAutoFit/>
          </a:bodyPr>
          <a:lstStyle/>
          <a:p>
            <a:r>
              <a:rPr lang="en-GB" sz="1600" dirty="0">
                <a:solidFill>
                  <a:schemeClr val="bg1">
                    <a:lumMod val="95000"/>
                  </a:schemeClr>
                </a:solidFill>
                <a:latin typeface="+mj-lt"/>
                <a:ea typeface="Calibri" panose="020F0502020204030204" pitchFamily="34" charset="0"/>
                <a:cs typeface="Times New Roman" panose="02020603050405020304" pitchFamily="18" charset="0"/>
              </a:rPr>
              <a:t>(</a:t>
            </a:r>
            <a:r>
              <a:rPr lang="en-GB" sz="1600" dirty="0" err="1">
                <a:solidFill>
                  <a:schemeClr val="bg1">
                    <a:lumMod val="95000"/>
                  </a:schemeClr>
                </a:solidFill>
                <a:latin typeface="+mj-lt"/>
                <a:ea typeface="Calibri" panose="020F0502020204030204" pitchFamily="34" charset="0"/>
                <a:cs typeface="Times New Roman" panose="02020603050405020304" pitchFamily="18" charset="0"/>
              </a:rPr>
              <a:t>Neyber</a:t>
            </a:r>
            <a:r>
              <a:rPr lang="en-GB" sz="1600" dirty="0">
                <a:solidFill>
                  <a:schemeClr val="bg1">
                    <a:lumMod val="95000"/>
                  </a:schemeClr>
                </a:solidFill>
                <a:latin typeface="+mj-lt"/>
                <a:ea typeface="Calibri" panose="020F0502020204030204" pitchFamily="34" charset="0"/>
                <a:cs typeface="Times New Roman" panose="02020603050405020304" pitchFamily="18" charset="0"/>
              </a:rPr>
              <a:t>)</a:t>
            </a:r>
            <a:endParaRPr lang="en-US" sz="1600" dirty="0">
              <a:latin typeface="+mj-lt"/>
            </a:endParaRPr>
          </a:p>
        </p:txBody>
      </p:sp>
    </p:spTree>
    <p:extLst>
      <p:ext uri="{BB962C8B-B14F-4D97-AF65-F5344CB8AC3E}">
        <p14:creationId xmlns:p14="http://schemas.microsoft.com/office/powerpoint/2010/main" val="36089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yer 2"/>
          <p:cNvPicPr>
            <a:picLocks/>
          </p:cNvPicPr>
          <p:nvPr>
            <p:custDataLst>
              <p:tags r:id="rId1"/>
            </p:custDataLst>
          </p:nvPr>
        </p:nvPicPr>
        <p:blipFill>
          <a:blip r:embed="rId16"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3" name="shutterstock_196587521 (1) copy"/>
          <p:cNvPicPr>
            <a:picLocks/>
          </p:cNvPicPr>
          <p:nvPr>
            <p:custDataLst>
              <p:tags r:id="rId2"/>
            </p:custDataLst>
          </p:nvPr>
        </p:nvPicPr>
        <p:blipFill>
          <a:blip r:embed="rId17"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4" name="Rectangle 1"/>
          <p:cNvPicPr>
            <a:picLocks/>
          </p:cNvPicPr>
          <p:nvPr>
            <p:custDataLst>
              <p:tags r:id="rId3"/>
            </p:custDataLst>
          </p:nvPr>
        </p:nvPicPr>
        <p:blipFill>
          <a:blip r:embed="rId18" cstate="email">
            <a:extLst>
              <a:ext uri="{28A0092B-C50C-407E-A947-70E740481C1C}">
                <a14:useLocalDpi xmlns:a14="http://schemas.microsoft.com/office/drawing/2010/main"/>
              </a:ext>
            </a:extLst>
          </a:blip>
          <a:stretch>
            <a:fillRect/>
          </a:stretch>
        </p:blipFill>
        <p:spPr>
          <a:xfrm>
            <a:off x="0" y="0"/>
            <a:ext cx="9179859" cy="6884894"/>
          </a:xfrm>
          <a:prstGeom prst="rect">
            <a:avLst/>
          </a:prstGeom>
        </p:spPr>
      </p:pic>
      <p:pic>
        <p:nvPicPr>
          <p:cNvPr id="6" name="shutterstock_196587521 (1) copy 3"/>
          <p:cNvPicPr>
            <a:picLocks/>
          </p:cNvPicPr>
          <p:nvPr>
            <p:custDataLst>
              <p:tags r:id="rId4"/>
            </p:custDataLst>
          </p:nvPr>
        </p:nvPicPr>
        <p:blipFill>
          <a:blip r:embed="rId19" cstate="email">
            <a:extLst>
              <a:ext uri="{28A0092B-C50C-407E-A947-70E740481C1C}">
                <a14:useLocalDpi xmlns:a14="http://schemas.microsoft.com/office/drawing/2010/main"/>
              </a:ext>
            </a:extLst>
          </a:blip>
          <a:stretch>
            <a:fillRect/>
          </a:stretch>
        </p:blipFill>
        <p:spPr>
          <a:xfrm>
            <a:off x="6732494" y="0"/>
            <a:ext cx="2447365" cy="4132730"/>
          </a:xfrm>
          <a:prstGeom prst="rect">
            <a:avLst/>
          </a:prstGeom>
        </p:spPr>
      </p:pic>
      <p:pic>
        <p:nvPicPr>
          <p:cNvPr id="8" name="Rounded Rectangle 1 copy"/>
          <p:cNvPicPr>
            <a:picLocks/>
          </p:cNvPicPr>
          <p:nvPr>
            <p:custDataLst>
              <p:tags r:id="rId5"/>
            </p:custDataLst>
          </p:nvPr>
        </p:nvPicPr>
        <p:blipFill>
          <a:blip r:embed="rId20" cstate="email">
            <a:extLst>
              <a:ext uri="{28A0092B-C50C-407E-A947-70E740481C1C}">
                <a14:useLocalDpi xmlns:a14="http://schemas.microsoft.com/office/drawing/2010/main"/>
              </a:ext>
            </a:extLst>
          </a:blip>
          <a:stretch>
            <a:fillRect/>
          </a:stretch>
        </p:blipFill>
        <p:spPr>
          <a:xfrm>
            <a:off x="7360024" y="1721224"/>
            <a:ext cx="1819835" cy="3818965"/>
          </a:xfrm>
          <a:prstGeom prst="rect">
            <a:avLst/>
          </a:prstGeom>
        </p:spPr>
      </p:pic>
      <p:grpSp>
        <p:nvGrpSpPr>
          <p:cNvPr id="25" name="Grupo 24"/>
          <p:cNvGrpSpPr/>
          <p:nvPr/>
        </p:nvGrpSpPr>
        <p:grpSpPr>
          <a:xfrm>
            <a:off x="0" y="824753"/>
            <a:ext cx="6687671" cy="833718"/>
            <a:chOff x="0" y="824753"/>
            <a:chExt cx="6687671" cy="833718"/>
          </a:xfrm>
        </p:grpSpPr>
        <p:pic>
          <p:nvPicPr>
            <p:cNvPr id="7" name="Rounded Rectangle 2"/>
            <p:cNvPicPr>
              <a:picLocks/>
            </p:cNvPicPr>
            <p:nvPr>
              <p:custDataLst>
                <p:tags r:id="rId14"/>
              </p:custDataLst>
            </p:nvPr>
          </p:nvPicPr>
          <p:blipFill>
            <a:blip r:embed="rId21" cstate="email">
              <a:extLst>
                <a:ext uri="{28A0092B-C50C-407E-A947-70E740481C1C}">
                  <a14:useLocalDpi xmlns:a14="http://schemas.microsoft.com/office/drawing/2010/main"/>
                </a:ext>
              </a:extLst>
            </a:blip>
            <a:stretch>
              <a:fillRect/>
            </a:stretch>
          </p:blipFill>
          <p:spPr>
            <a:xfrm>
              <a:off x="0" y="824753"/>
              <a:ext cx="6687671" cy="833718"/>
            </a:xfrm>
            <a:prstGeom prst="rect">
              <a:avLst/>
            </a:prstGeom>
          </p:spPr>
        </p:pic>
        <p:sp>
          <p:nvSpPr>
            <p:cNvPr id="16" name="Retângulo 15"/>
            <p:cNvSpPr/>
            <p:nvPr/>
          </p:nvSpPr>
          <p:spPr>
            <a:xfrm>
              <a:off x="2050505" y="1010779"/>
              <a:ext cx="3778535" cy="461665"/>
            </a:xfrm>
            <a:prstGeom prst="rect">
              <a:avLst/>
            </a:prstGeom>
          </p:spPr>
          <p:txBody>
            <a:bodyPr wrap="none">
              <a:spAutoFit/>
            </a:bodyPr>
            <a:lstStyle/>
            <a:p>
              <a:r>
                <a:rPr lang="en-US" sz="2400" dirty="0">
                  <a:solidFill>
                    <a:srgbClr val="58585B"/>
                  </a:solidFill>
                  <a:latin typeface="+mj-lt"/>
                  <a:ea typeface="Segoe UI" panose="020B0502040204020203" pitchFamily="34" charset="0"/>
                  <a:cs typeface="Segoe UI" panose="020B0502040204020203" pitchFamily="34" charset="0"/>
                </a:rPr>
                <a:t>CHALLENGE FOR EMPLOYERS</a:t>
              </a:r>
            </a:p>
          </p:txBody>
        </p:sp>
      </p:grpSp>
      <p:pic>
        <p:nvPicPr>
          <p:cNvPr id="15" name="Group 2"/>
          <p:cNvPicPr>
            <a:picLocks/>
          </p:cNvPicPr>
          <p:nvPr>
            <p:custDataLst>
              <p:tags r:id="rId6"/>
            </p:custDataLst>
          </p:nvPr>
        </p:nvPicPr>
        <p:blipFill>
          <a:blip r:embed="rId22" cstate="email">
            <a:extLst>
              <a:ext uri="{28A0092B-C50C-407E-A947-70E740481C1C}">
                <a14:useLocalDpi xmlns:a14="http://schemas.microsoft.com/office/drawing/2010/main"/>
              </a:ext>
            </a:extLst>
          </a:blip>
          <a:stretch>
            <a:fillRect/>
          </a:stretch>
        </p:blipFill>
        <p:spPr>
          <a:xfrm>
            <a:off x="286871" y="412376"/>
            <a:ext cx="1613647" cy="1667435"/>
          </a:xfrm>
          <a:prstGeom prst="rect">
            <a:avLst/>
          </a:prstGeom>
        </p:spPr>
      </p:pic>
      <p:grpSp>
        <p:nvGrpSpPr>
          <p:cNvPr id="21" name="Grupo 20"/>
          <p:cNvGrpSpPr/>
          <p:nvPr/>
        </p:nvGrpSpPr>
        <p:grpSpPr>
          <a:xfrm>
            <a:off x="2867561" y="3179809"/>
            <a:ext cx="1604682" cy="1658471"/>
            <a:chOff x="1174376" y="2411506"/>
            <a:chExt cx="1604682" cy="1658471"/>
          </a:xfrm>
        </p:grpSpPr>
        <p:pic>
          <p:nvPicPr>
            <p:cNvPr id="10" name="Group 1 copy"/>
            <p:cNvPicPr>
              <a:picLocks/>
            </p:cNvPicPr>
            <p:nvPr>
              <p:custDataLst>
                <p:tags r:id="rId13"/>
              </p:custDataLst>
            </p:nvPr>
          </p:nvPicPr>
          <p:blipFill>
            <a:blip r:embed="rId23" cstate="email">
              <a:extLst>
                <a:ext uri="{28A0092B-C50C-407E-A947-70E740481C1C}">
                  <a14:useLocalDpi xmlns:a14="http://schemas.microsoft.com/office/drawing/2010/main"/>
                </a:ext>
              </a:extLst>
            </a:blip>
            <a:stretch>
              <a:fillRect/>
            </a:stretch>
          </p:blipFill>
          <p:spPr>
            <a:xfrm>
              <a:off x="1174376" y="2411506"/>
              <a:ext cx="1604682" cy="1658471"/>
            </a:xfrm>
            <a:prstGeom prst="rect">
              <a:avLst/>
            </a:prstGeom>
          </p:spPr>
        </p:pic>
        <p:sp>
          <p:nvSpPr>
            <p:cNvPr id="17" name="Retângulo 16"/>
            <p:cNvSpPr/>
            <p:nvPr/>
          </p:nvSpPr>
          <p:spPr>
            <a:xfrm>
              <a:off x="1312277" y="2845090"/>
              <a:ext cx="1294644" cy="892552"/>
            </a:xfrm>
            <a:prstGeom prst="rect">
              <a:avLst/>
            </a:prstGeom>
          </p:spPr>
          <p:txBody>
            <a:bodyPr wrap="squar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Worse</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Work</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Performance</a:t>
              </a:r>
            </a:p>
            <a:p>
              <a:pPr algn="ct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2" name="Grupo 21"/>
          <p:cNvGrpSpPr/>
          <p:nvPr/>
        </p:nvGrpSpPr>
        <p:grpSpPr>
          <a:xfrm>
            <a:off x="4945969" y="3209437"/>
            <a:ext cx="1604682" cy="1658471"/>
            <a:chOff x="3585882" y="2411506"/>
            <a:chExt cx="1604682" cy="1658471"/>
          </a:xfrm>
        </p:grpSpPr>
        <p:pic>
          <p:nvPicPr>
            <p:cNvPr id="11" name="Group 1 copy 2"/>
            <p:cNvPicPr>
              <a:picLocks/>
            </p:cNvPicPr>
            <p:nvPr>
              <p:custDataLst>
                <p:tags r:id="rId12"/>
              </p:custDataLst>
            </p:nvPr>
          </p:nvPicPr>
          <p:blipFill>
            <a:blip r:embed="rId23" cstate="email">
              <a:extLst>
                <a:ext uri="{28A0092B-C50C-407E-A947-70E740481C1C}">
                  <a14:useLocalDpi xmlns:a14="http://schemas.microsoft.com/office/drawing/2010/main"/>
                </a:ext>
              </a:extLst>
            </a:blip>
            <a:stretch>
              <a:fillRect/>
            </a:stretch>
          </p:blipFill>
          <p:spPr>
            <a:xfrm>
              <a:off x="3585882" y="2411506"/>
              <a:ext cx="1604682" cy="1658471"/>
            </a:xfrm>
            <a:prstGeom prst="rect">
              <a:avLst/>
            </a:prstGeom>
          </p:spPr>
        </p:pic>
        <p:sp>
          <p:nvSpPr>
            <p:cNvPr id="18" name="Retângulo 17"/>
            <p:cNvSpPr/>
            <p:nvPr/>
          </p:nvSpPr>
          <p:spPr>
            <a:xfrm>
              <a:off x="3797881" y="2964891"/>
              <a:ext cx="1124514" cy="492443"/>
            </a:xfrm>
            <a:prstGeom prst="rect">
              <a:avLst/>
            </a:prstGeom>
          </p:spPr>
          <p:txBody>
            <a:bodyPr wrap="squar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Higher </a:t>
              </a:r>
              <a:b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b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Turnover</a:t>
              </a:r>
            </a:p>
          </p:txBody>
        </p:sp>
      </p:grpSp>
      <p:grpSp>
        <p:nvGrpSpPr>
          <p:cNvPr id="23" name="Grupo 22"/>
          <p:cNvGrpSpPr/>
          <p:nvPr/>
        </p:nvGrpSpPr>
        <p:grpSpPr>
          <a:xfrm>
            <a:off x="1859871" y="4655033"/>
            <a:ext cx="1604682" cy="1658471"/>
            <a:chOff x="2474259" y="4267200"/>
            <a:chExt cx="1604682" cy="1658471"/>
          </a:xfrm>
        </p:grpSpPr>
        <p:pic>
          <p:nvPicPr>
            <p:cNvPr id="12" name="Group 1 copy 3"/>
            <p:cNvPicPr>
              <a:picLocks/>
            </p:cNvPicPr>
            <p:nvPr>
              <p:custDataLst>
                <p:tags r:id="rId11"/>
              </p:custDataLst>
            </p:nvPr>
          </p:nvPicPr>
          <p:blipFill>
            <a:blip r:embed="rId23" cstate="email">
              <a:extLst>
                <a:ext uri="{28A0092B-C50C-407E-A947-70E740481C1C}">
                  <a14:useLocalDpi xmlns:a14="http://schemas.microsoft.com/office/drawing/2010/main"/>
                </a:ext>
              </a:extLst>
            </a:blip>
            <a:stretch>
              <a:fillRect/>
            </a:stretch>
          </p:blipFill>
          <p:spPr>
            <a:xfrm>
              <a:off x="2474259" y="4267200"/>
              <a:ext cx="1604682" cy="1658471"/>
            </a:xfrm>
            <a:prstGeom prst="rect">
              <a:avLst/>
            </a:prstGeom>
          </p:spPr>
        </p:pic>
        <p:sp>
          <p:nvSpPr>
            <p:cNvPr id="19" name="Retângulo 18"/>
            <p:cNvSpPr/>
            <p:nvPr/>
          </p:nvSpPr>
          <p:spPr>
            <a:xfrm>
              <a:off x="2737638" y="4811441"/>
              <a:ext cx="1077924" cy="492443"/>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Higher </a:t>
              </a:r>
            </a:p>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Absenteeism</a:t>
              </a:r>
              <a:endParaRPr lang="pt-BR" sz="1300" b="1" dirty="0">
                <a:solidFill>
                  <a:srgbClr val="58585B"/>
                </a:solidFill>
                <a:latin typeface="Segoe UI" panose="020B0502040204020203" pitchFamily="34" charset="0"/>
                <a:ea typeface="Segoe UI" panose="020B0502040204020203" pitchFamily="34" charset="0"/>
                <a:cs typeface="Segoe UI" panose="020B0502040204020203" pitchFamily="34" charset="0"/>
              </a:endParaRPr>
            </a:p>
          </p:txBody>
        </p:sp>
      </p:grpSp>
      <p:grpSp>
        <p:nvGrpSpPr>
          <p:cNvPr id="24" name="Grupo 23"/>
          <p:cNvGrpSpPr/>
          <p:nvPr/>
        </p:nvGrpSpPr>
        <p:grpSpPr>
          <a:xfrm>
            <a:off x="4021844" y="4655033"/>
            <a:ext cx="1604682" cy="1658471"/>
            <a:chOff x="4948518" y="4267200"/>
            <a:chExt cx="1604682" cy="1658471"/>
          </a:xfrm>
        </p:grpSpPr>
        <p:pic>
          <p:nvPicPr>
            <p:cNvPr id="13" name="Group 1 copy 4"/>
            <p:cNvPicPr>
              <a:picLocks/>
            </p:cNvPicPr>
            <p:nvPr>
              <p:custDataLst>
                <p:tags r:id="rId10"/>
              </p:custDataLst>
            </p:nvPr>
          </p:nvPicPr>
          <p:blipFill>
            <a:blip r:embed="rId23" cstate="email">
              <a:extLst>
                <a:ext uri="{28A0092B-C50C-407E-A947-70E740481C1C}">
                  <a14:useLocalDpi xmlns:a14="http://schemas.microsoft.com/office/drawing/2010/main"/>
                </a:ext>
              </a:extLst>
            </a:blip>
            <a:stretch>
              <a:fillRect/>
            </a:stretch>
          </p:blipFill>
          <p:spPr>
            <a:xfrm>
              <a:off x="4948518" y="4267200"/>
              <a:ext cx="1604682" cy="1658471"/>
            </a:xfrm>
            <a:prstGeom prst="rect">
              <a:avLst/>
            </a:prstGeom>
          </p:spPr>
        </p:pic>
        <p:sp>
          <p:nvSpPr>
            <p:cNvPr id="20" name="Retângulo 19"/>
            <p:cNvSpPr/>
            <p:nvPr/>
          </p:nvSpPr>
          <p:spPr>
            <a:xfrm>
              <a:off x="5282431" y="4711413"/>
              <a:ext cx="936860" cy="692497"/>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Higher </a:t>
              </a:r>
              <a:b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b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Healthcare</a:t>
              </a:r>
              <a:b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b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Costs</a:t>
              </a:r>
            </a:p>
          </p:txBody>
        </p:sp>
      </p:grpSp>
      <p:sp>
        <p:nvSpPr>
          <p:cNvPr id="26" name="Rectangle 25"/>
          <p:cNvSpPr/>
          <p:nvPr/>
        </p:nvSpPr>
        <p:spPr>
          <a:xfrm>
            <a:off x="1681910" y="1771224"/>
            <a:ext cx="6144277" cy="1077218"/>
          </a:xfrm>
          <a:prstGeom prst="rect">
            <a:avLst/>
          </a:prstGeom>
        </p:spPr>
        <p:txBody>
          <a:bodyPr wrap="square">
            <a:spAutoFit/>
          </a:bodyPr>
          <a:lstStyle/>
          <a:p>
            <a:r>
              <a:rPr lang="en-US" sz="1600" dirty="0">
                <a:solidFill>
                  <a:schemeClr val="bg1">
                    <a:lumMod val="50000"/>
                  </a:schemeClr>
                </a:solidFill>
                <a:latin typeface="Calibri Light" charset="0"/>
                <a:ea typeface="Calibri Light" charset="0"/>
                <a:cs typeface="Calibri Light" charset="0"/>
              </a:rPr>
              <a:t>We cannot neglect the adverse impact caused by financial distressed employees on the company’s bottom line. It is clear that distracted and anxious workers directly reflect their personal situation on businesses’ results. </a:t>
            </a:r>
          </a:p>
        </p:txBody>
      </p:sp>
      <p:pic>
        <p:nvPicPr>
          <p:cNvPr id="27" name="Picture 26"/>
          <p:cNvPicPr>
            <a:picLocks noChangeAspect="1"/>
          </p:cNvPicPr>
          <p:nvPr/>
        </p:nvPicPr>
        <p:blipFill rotWithShape="1">
          <a:blip r:embed="rId24" cstate="email">
            <a:extLst>
              <a:ext uri="{BEBA8EAE-BF5A-486C-A8C5-ECC9F3942E4B}">
                <a14:imgProps xmlns:a14="http://schemas.microsoft.com/office/drawing/2010/main">
                  <a14:imgLayer r:embed="rId25">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grpSp>
        <p:nvGrpSpPr>
          <p:cNvPr id="44" name="Grupo 23"/>
          <p:cNvGrpSpPr/>
          <p:nvPr/>
        </p:nvGrpSpPr>
        <p:grpSpPr>
          <a:xfrm>
            <a:off x="6189901" y="4601553"/>
            <a:ext cx="1604682" cy="1658471"/>
            <a:chOff x="4948518" y="4267200"/>
            <a:chExt cx="1604682" cy="1658471"/>
          </a:xfrm>
        </p:grpSpPr>
        <p:pic>
          <p:nvPicPr>
            <p:cNvPr id="45" name="Group 1 copy 4"/>
            <p:cNvPicPr>
              <a:picLocks/>
            </p:cNvPicPr>
            <p:nvPr>
              <p:custDataLst>
                <p:tags r:id="rId9"/>
              </p:custDataLst>
            </p:nvPr>
          </p:nvPicPr>
          <p:blipFill>
            <a:blip r:embed="rId23" cstate="email">
              <a:extLst>
                <a:ext uri="{28A0092B-C50C-407E-A947-70E740481C1C}">
                  <a14:useLocalDpi xmlns:a14="http://schemas.microsoft.com/office/drawing/2010/main"/>
                </a:ext>
              </a:extLst>
            </a:blip>
            <a:stretch>
              <a:fillRect/>
            </a:stretch>
          </p:blipFill>
          <p:spPr>
            <a:xfrm>
              <a:off x="4948518" y="4267200"/>
              <a:ext cx="1604682" cy="1658471"/>
            </a:xfrm>
            <a:prstGeom prst="rect">
              <a:avLst/>
            </a:prstGeom>
          </p:spPr>
        </p:pic>
        <p:sp>
          <p:nvSpPr>
            <p:cNvPr id="46" name="Retângulo 19"/>
            <p:cNvSpPr/>
            <p:nvPr/>
          </p:nvSpPr>
          <p:spPr>
            <a:xfrm>
              <a:off x="5357355" y="4950241"/>
              <a:ext cx="787010" cy="292388"/>
            </a:xfrm>
            <a:prstGeom prst="rect">
              <a:avLst/>
            </a:prstGeom>
          </p:spPr>
          <p:txBody>
            <a:bodyPr wrap="none">
              <a:spAutoFit/>
            </a:bodyPr>
            <a:lstStyle/>
            <a:p>
              <a:pPr algn="ctr"/>
              <a:r>
                <a:rPr lang="en-US" sz="1300" b="1" dirty="0">
                  <a:solidFill>
                    <a:srgbClr val="58585B"/>
                  </a:solidFill>
                  <a:latin typeface="Segoe UI" panose="020B0502040204020203" pitchFamily="34" charset="0"/>
                  <a:ea typeface="Segoe UI" panose="020B0502040204020203" pitchFamily="34" charset="0"/>
                  <a:cs typeface="Segoe UI" panose="020B0502040204020203" pitchFamily="34" charset="0"/>
                </a:rPr>
                <a:t>Pilferage</a:t>
              </a:r>
            </a:p>
          </p:txBody>
        </p:sp>
      </p:grpSp>
      <p:pic>
        <p:nvPicPr>
          <p:cNvPr id="48" name="Rounded Rectangle 1 copy 2"/>
          <p:cNvPicPr>
            <a:picLocks/>
          </p:cNvPicPr>
          <p:nvPr>
            <p:custDataLst>
              <p:tags r:id="rId7"/>
            </p:custDataLst>
          </p:nvPr>
        </p:nvPicPr>
        <p:blipFill>
          <a:blip r:embed="rId26" cstate="email">
            <a:extLst>
              <a:ext uri="{28A0092B-C50C-407E-A947-70E740481C1C}">
                <a14:useLocalDpi xmlns:a14="http://schemas.microsoft.com/office/drawing/2010/main"/>
              </a:ext>
            </a:extLst>
          </a:blip>
          <a:stretch>
            <a:fillRect/>
          </a:stretch>
        </p:blipFill>
        <p:spPr>
          <a:xfrm rot="5400000">
            <a:off x="-762718" y="3733780"/>
            <a:ext cx="2563906" cy="2689412"/>
          </a:xfrm>
          <a:prstGeom prst="rect">
            <a:avLst/>
          </a:prstGeom>
        </p:spPr>
      </p:pic>
      <p:pic>
        <p:nvPicPr>
          <p:cNvPr id="49" name="Vector Smart Object copy"/>
          <p:cNvPicPr>
            <a:picLocks/>
          </p:cNvPicPr>
          <p:nvPr>
            <p:custDataLst>
              <p:tags r:id="rId8"/>
            </p:custDataLst>
          </p:nvPr>
        </p:nvPicPr>
        <p:blipFill>
          <a:blip r:embed="rId27" cstate="email">
            <a:alphaModFix amt="20000"/>
            <a:extLst>
              <a:ext uri="{28A0092B-C50C-407E-A947-70E740481C1C}">
                <a14:useLocalDpi xmlns:a14="http://schemas.microsoft.com/office/drawing/2010/main"/>
              </a:ext>
            </a:extLst>
          </a:blip>
          <a:stretch>
            <a:fillRect/>
          </a:stretch>
        </p:blipFill>
        <p:spPr>
          <a:xfrm rot="19800000">
            <a:off x="-190445" y="3982892"/>
            <a:ext cx="1415290" cy="1647651"/>
          </a:xfrm>
          <a:prstGeom prst="rect">
            <a:avLst/>
          </a:prstGeom>
        </p:spPr>
      </p:pic>
    </p:spTree>
    <p:extLst>
      <p:ext uri="{BB962C8B-B14F-4D97-AF65-F5344CB8AC3E}">
        <p14:creationId xmlns:p14="http://schemas.microsoft.com/office/powerpoint/2010/main" val="216764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shutterstock_370595594">
            <a:extLst>
              <a:ext uri="{FF2B5EF4-FFF2-40B4-BE49-F238E27FC236}">
                <a16:creationId xmlns:a16="http://schemas.microsoft.com/office/drawing/2014/main" xmlns="" id="{BB99409C-164A-524A-90C4-454D16AA0166}"/>
              </a:ext>
            </a:extLst>
          </p:cNvPr>
          <p:cNvPicPr>
            <a:picLocks/>
          </p:cNvPicPr>
          <p:nvPr>
            <p:custDataLst>
              <p:tags r:id="rId1"/>
            </p:custDataLst>
          </p:nvPr>
        </p:nvPicPr>
        <p:blipFill rotWithShape="1">
          <a:blip r:embed="rId9" cstate="print">
            <a:alphaModFix amt="50000"/>
            <a:extLst>
              <a:ext uri="{28A0092B-C50C-407E-A947-70E740481C1C}">
                <a14:useLocalDpi xmlns:a14="http://schemas.microsoft.com/office/drawing/2010/main" val="0"/>
              </a:ext>
            </a:extLst>
          </a:blip>
          <a:srcRect l="14720" t="1021" b="4396"/>
          <a:stretch/>
        </p:blipFill>
        <p:spPr>
          <a:xfrm>
            <a:off x="-142875" y="-171450"/>
            <a:ext cx="9544050" cy="7056344"/>
          </a:xfrm>
          <a:prstGeom prst="rect">
            <a:avLst/>
          </a:prstGeom>
        </p:spPr>
      </p:pic>
      <p:sp>
        <p:nvSpPr>
          <p:cNvPr id="20" name="Rectangle 19">
            <a:extLst>
              <a:ext uri="{FF2B5EF4-FFF2-40B4-BE49-F238E27FC236}">
                <a16:creationId xmlns:a16="http://schemas.microsoft.com/office/drawing/2014/main" xmlns="" id="{FB600B16-A50E-E34E-8226-8DBF9645641C}"/>
              </a:ext>
            </a:extLst>
          </p:cNvPr>
          <p:cNvSpPr/>
          <p:nvPr/>
        </p:nvSpPr>
        <p:spPr>
          <a:xfrm>
            <a:off x="-142875" y="-171450"/>
            <a:ext cx="9544050" cy="7056344"/>
          </a:xfrm>
          <a:prstGeom prst="rect">
            <a:avLst/>
          </a:prstGeom>
          <a:solidFill>
            <a:schemeClr val="tx1">
              <a:alpha val="5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Vector Smart Object1"/>
          <p:cNvPicPr>
            <a:picLocks/>
          </p:cNvPicPr>
          <p:nvPr>
            <p:custDataLst>
              <p:tags r:id="rId2"/>
            </p:custDataLst>
          </p:nvPr>
        </p:nvPicPr>
        <p:blipFill>
          <a:blip r:embed="rId10" cstate="email">
            <a:extLst>
              <a:ext uri="{28A0092B-C50C-407E-A947-70E740481C1C}">
                <a14:useLocalDpi xmlns:a14="http://schemas.microsoft.com/office/drawing/2010/main"/>
              </a:ext>
            </a:extLst>
          </a:blip>
          <a:stretch>
            <a:fillRect/>
          </a:stretch>
        </p:blipFill>
        <p:spPr>
          <a:xfrm>
            <a:off x="-65541" y="4261858"/>
            <a:ext cx="1613647" cy="2623035"/>
          </a:xfrm>
          <a:prstGeom prst="rect">
            <a:avLst/>
          </a:prstGeom>
        </p:spPr>
      </p:pic>
      <p:pic>
        <p:nvPicPr>
          <p:cNvPr id="4" name="Vector Smart Object copy"/>
          <p:cNvPicPr>
            <a:picLocks/>
          </p:cNvPicPr>
          <p:nvPr>
            <p:custDataLst>
              <p:tags r:id="rId3"/>
            </p:custDataLst>
          </p:nvPr>
        </p:nvPicPr>
        <p:blipFill>
          <a:blip r:embed="rId11" cstate="email">
            <a:extLst>
              <a:ext uri="{28A0092B-C50C-407E-A947-70E740481C1C}">
                <a14:useLocalDpi xmlns:a14="http://schemas.microsoft.com/office/drawing/2010/main"/>
              </a:ext>
            </a:extLst>
          </a:blip>
          <a:stretch>
            <a:fillRect/>
          </a:stretch>
        </p:blipFill>
        <p:spPr>
          <a:xfrm>
            <a:off x="7575176" y="0"/>
            <a:ext cx="1425388" cy="1246094"/>
          </a:xfrm>
          <a:prstGeom prst="rect">
            <a:avLst/>
          </a:prstGeom>
        </p:spPr>
      </p:pic>
      <p:pic>
        <p:nvPicPr>
          <p:cNvPr id="5" name="Rounded Rectangle 1"/>
          <p:cNvPicPr>
            <a:picLocks/>
          </p:cNvPicPr>
          <p:nvPr>
            <p:custDataLst>
              <p:tags r:id="rId4"/>
            </p:custDataLst>
          </p:nvPr>
        </p:nvPicPr>
        <p:blipFill>
          <a:blip r:embed="rId12" cstate="email">
            <a:extLst>
              <a:ext uri="{28A0092B-C50C-407E-A947-70E740481C1C}">
                <a14:useLocalDpi xmlns:a14="http://schemas.microsoft.com/office/drawing/2010/main"/>
              </a:ext>
            </a:extLst>
          </a:blip>
          <a:stretch>
            <a:fillRect/>
          </a:stretch>
        </p:blipFill>
        <p:spPr>
          <a:xfrm>
            <a:off x="364765" y="4572000"/>
            <a:ext cx="2286000" cy="2312894"/>
          </a:xfrm>
          <a:prstGeom prst="rect">
            <a:avLst/>
          </a:prstGeom>
        </p:spPr>
      </p:pic>
      <p:pic>
        <p:nvPicPr>
          <p:cNvPr id="6" name="Rounded Rectangle 1 copy"/>
          <p:cNvPicPr>
            <a:picLocks/>
          </p:cNvPicPr>
          <p:nvPr>
            <p:custDataLst>
              <p:tags r:id="rId5"/>
            </p:custDataLst>
          </p:nvPr>
        </p:nvPicPr>
        <p:blipFill>
          <a:blip r:embed="rId13" cstate="email">
            <a:extLst>
              <a:ext uri="{28A0092B-C50C-407E-A947-70E740481C1C}">
                <a14:useLocalDpi xmlns:a14="http://schemas.microsoft.com/office/drawing/2010/main"/>
              </a:ext>
            </a:extLst>
          </a:blip>
          <a:stretch>
            <a:fillRect/>
          </a:stretch>
        </p:blipFill>
        <p:spPr>
          <a:xfrm>
            <a:off x="6864443" y="-171450"/>
            <a:ext cx="2136121" cy="3200400"/>
          </a:xfrm>
          <a:prstGeom prst="rect">
            <a:avLst/>
          </a:prstGeom>
        </p:spPr>
      </p:pic>
      <p:pic>
        <p:nvPicPr>
          <p:cNvPr id="31" name="Picture 30"/>
          <p:cNvPicPr>
            <a:picLocks noChangeAspect="1"/>
          </p:cNvPicPr>
          <p:nvPr/>
        </p:nvPicPr>
        <p:blipFill rotWithShape="1">
          <a:blip r:embed="rId14" cstate="email">
            <a:extLst>
              <a:ext uri="{BEBA8EAE-BF5A-486C-A8C5-ECC9F3942E4B}">
                <a14:imgProps xmlns:a14="http://schemas.microsoft.com/office/drawing/2010/main">
                  <a14:imgLayer r:embed="rId15">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389594" y="6427694"/>
            <a:ext cx="1638609" cy="329282"/>
          </a:xfrm>
          <a:prstGeom prst="rect">
            <a:avLst/>
          </a:prstGeom>
        </p:spPr>
      </p:pic>
      <p:sp>
        <p:nvSpPr>
          <p:cNvPr id="18" name="Rectangle 17">
            <a:extLst>
              <a:ext uri="{FF2B5EF4-FFF2-40B4-BE49-F238E27FC236}">
                <a16:creationId xmlns:a16="http://schemas.microsoft.com/office/drawing/2014/main" xmlns="" id="{3D54B9A2-3F02-EC44-84BB-A916BFDAF1E1}"/>
              </a:ext>
            </a:extLst>
          </p:cNvPr>
          <p:cNvSpPr/>
          <p:nvPr/>
        </p:nvSpPr>
        <p:spPr>
          <a:xfrm>
            <a:off x="364765" y="1254583"/>
            <a:ext cx="8066541" cy="2308324"/>
          </a:xfrm>
          <a:prstGeom prst="rect">
            <a:avLst/>
          </a:prstGeom>
        </p:spPr>
        <p:txBody>
          <a:bodyPr wrap="square">
            <a:spAutoFit/>
          </a:bodyPr>
          <a:lstStyle/>
          <a:p>
            <a:r>
              <a:rPr lang="en-GB" sz="1600" b="1" dirty="0">
                <a:solidFill>
                  <a:schemeClr val="bg1">
                    <a:lumMod val="95000"/>
                  </a:schemeClr>
                </a:solidFill>
                <a:latin typeface="+mj-lt"/>
              </a:rPr>
              <a:t>A recent research estimated the following turnover expenses for lower income employees:</a:t>
            </a:r>
          </a:p>
          <a:p>
            <a:endParaRPr lang="en-GB" sz="1600" b="1" dirty="0">
              <a:solidFill>
                <a:schemeClr val="bg1">
                  <a:lumMod val="95000"/>
                </a:schemeClr>
              </a:solidFill>
              <a:latin typeface="+mj-lt"/>
            </a:endParaRPr>
          </a:p>
          <a:p>
            <a:pPr marL="342900" indent="-342900">
              <a:buClr>
                <a:srgbClr val="FFC000"/>
              </a:buClr>
              <a:buFont typeface="Wingdings" pitchFamily="2" charset="2"/>
              <a:buChar char="§"/>
            </a:pPr>
            <a:r>
              <a:rPr lang="en-GB" sz="1600" b="1" dirty="0">
                <a:solidFill>
                  <a:schemeClr val="bg1">
                    <a:lumMod val="95000"/>
                  </a:schemeClr>
                </a:solidFill>
                <a:latin typeface="+mj-lt"/>
              </a:rPr>
              <a:t>16% of annual salary for high-turnover, low-paying jobs (earning under $30,000 a year). </a:t>
            </a:r>
          </a:p>
          <a:p>
            <a:pPr marL="342900" indent="-342900">
              <a:buClr>
                <a:srgbClr val="FFC000"/>
              </a:buClr>
              <a:buFont typeface="Wingdings" pitchFamily="2" charset="2"/>
              <a:buChar char="§"/>
            </a:pPr>
            <a:endParaRPr lang="en-GB" sz="1600" b="1" dirty="0">
              <a:solidFill>
                <a:schemeClr val="bg1">
                  <a:lumMod val="95000"/>
                </a:schemeClr>
              </a:solidFill>
              <a:latin typeface="+mj-lt"/>
            </a:endParaRPr>
          </a:p>
          <a:p>
            <a:pPr marL="342900" indent="-342900">
              <a:buClr>
                <a:srgbClr val="FFC000"/>
              </a:buClr>
              <a:buFont typeface="Wingdings" pitchFamily="2" charset="2"/>
              <a:buChar char="§"/>
            </a:pPr>
            <a:r>
              <a:rPr lang="en-GB" sz="1600" b="1" dirty="0">
                <a:solidFill>
                  <a:schemeClr val="bg1">
                    <a:lumMod val="95000"/>
                  </a:schemeClr>
                </a:solidFill>
                <a:latin typeface="+mj-lt"/>
              </a:rPr>
              <a:t>20% of annual salary for midrange positions (earning $30,000 to $50,000 a year). E.g. the cost to replace a $40k retail manager would be $8,000.</a:t>
            </a:r>
          </a:p>
          <a:p>
            <a:endParaRPr lang="en-GB" sz="1600" b="1" dirty="0">
              <a:solidFill>
                <a:schemeClr val="bg1">
                  <a:lumMod val="95000"/>
                </a:schemeClr>
              </a:solidFill>
              <a:latin typeface="+mj-lt"/>
            </a:endParaRPr>
          </a:p>
          <a:p>
            <a:r>
              <a:rPr lang="en-GB" sz="1600" b="1" dirty="0">
                <a:solidFill>
                  <a:schemeClr val="bg1">
                    <a:lumMod val="95000"/>
                  </a:schemeClr>
                </a:solidFill>
                <a:latin typeface="+mj-lt"/>
              </a:rPr>
              <a:t>Target’s annual cost of turnover appears to be at least $567 million, or about 4% of Target’s 2017 selling, general and administrative expenses</a:t>
            </a:r>
            <a:endParaRPr lang="en-GB" sz="1600" b="1" dirty="0">
              <a:solidFill>
                <a:schemeClr val="bg1">
                  <a:lumMod val="95000"/>
                </a:schemeClr>
              </a:solidFill>
              <a:effectLst/>
              <a:latin typeface="+mj-lt"/>
            </a:endParaRPr>
          </a:p>
        </p:txBody>
      </p:sp>
      <p:pic>
        <p:nvPicPr>
          <p:cNvPr id="7" name="Picture 6">
            <a:extLst>
              <a:ext uri="{FF2B5EF4-FFF2-40B4-BE49-F238E27FC236}">
                <a16:creationId xmlns:a16="http://schemas.microsoft.com/office/drawing/2014/main" xmlns="" id="{31E9D883-94FD-844B-AED9-404BFE9D6E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54305" y="3884734"/>
            <a:ext cx="5620871" cy="1574773"/>
          </a:xfrm>
          <a:prstGeom prst="rect">
            <a:avLst/>
          </a:prstGeom>
        </p:spPr>
      </p:pic>
      <p:sp>
        <p:nvSpPr>
          <p:cNvPr id="8" name="TextBox 7">
            <a:extLst>
              <a:ext uri="{FF2B5EF4-FFF2-40B4-BE49-F238E27FC236}">
                <a16:creationId xmlns:a16="http://schemas.microsoft.com/office/drawing/2014/main" xmlns="" id="{764BB036-B314-204A-88D4-D1DAB6F247A9}"/>
              </a:ext>
            </a:extLst>
          </p:cNvPr>
          <p:cNvSpPr txBox="1"/>
          <p:nvPr/>
        </p:nvSpPr>
        <p:spPr>
          <a:xfrm>
            <a:off x="7664824" y="-927847"/>
            <a:ext cx="184731" cy="369332"/>
          </a:xfrm>
          <a:prstGeom prst="rect">
            <a:avLst/>
          </a:prstGeom>
          <a:noFill/>
        </p:spPr>
        <p:txBody>
          <a:bodyPr wrap="none" rtlCol="0">
            <a:spAutoFit/>
          </a:bodyPr>
          <a:lstStyle/>
          <a:p>
            <a:endParaRPr lang="en-US" dirty="0"/>
          </a:p>
        </p:txBody>
      </p:sp>
      <p:grpSp>
        <p:nvGrpSpPr>
          <p:cNvPr id="15" name="Grupo 24">
            <a:extLst>
              <a:ext uri="{FF2B5EF4-FFF2-40B4-BE49-F238E27FC236}">
                <a16:creationId xmlns:a16="http://schemas.microsoft.com/office/drawing/2014/main" xmlns="" id="{85E89435-A861-6744-9DB3-2A699B839E32}"/>
              </a:ext>
            </a:extLst>
          </p:cNvPr>
          <p:cNvGrpSpPr/>
          <p:nvPr/>
        </p:nvGrpSpPr>
        <p:grpSpPr>
          <a:xfrm>
            <a:off x="1" y="516479"/>
            <a:ext cx="4424082" cy="544571"/>
            <a:chOff x="0" y="824753"/>
            <a:chExt cx="6687671" cy="544571"/>
          </a:xfrm>
        </p:grpSpPr>
        <p:pic>
          <p:nvPicPr>
            <p:cNvPr id="16" name="Rounded Rectangle 2">
              <a:extLst>
                <a:ext uri="{FF2B5EF4-FFF2-40B4-BE49-F238E27FC236}">
                  <a16:creationId xmlns:a16="http://schemas.microsoft.com/office/drawing/2014/main" xmlns="" id="{D3280F6D-883A-DD47-8692-EB3C73388570}"/>
                </a:ext>
              </a:extLst>
            </p:cNvPr>
            <p:cNvPicPr>
              <a:picLocks/>
            </p:cNvPicPr>
            <p:nvPr>
              <p:custDataLst>
                <p:tags r:id="rId6"/>
              </p:custDataLst>
            </p:nvPr>
          </p:nvPicPr>
          <p:blipFill>
            <a:blip r:embed="rId17" cstate="email">
              <a:extLst>
                <a:ext uri="{28A0092B-C50C-407E-A947-70E740481C1C}">
                  <a14:useLocalDpi xmlns:a14="http://schemas.microsoft.com/office/drawing/2010/main"/>
                </a:ext>
              </a:extLst>
            </a:blip>
            <a:stretch>
              <a:fillRect/>
            </a:stretch>
          </p:blipFill>
          <p:spPr>
            <a:xfrm>
              <a:off x="0" y="824753"/>
              <a:ext cx="6687671" cy="544571"/>
            </a:xfrm>
            <a:prstGeom prst="rect">
              <a:avLst/>
            </a:prstGeom>
          </p:spPr>
        </p:pic>
        <p:sp>
          <p:nvSpPr>
            <p:cNvPr id="17" name="Retângulo 18">
              <a:extLst>
                <a:ext uri="{FF2B5EF4-FFF2-40B4-BE49-F238E27FC236}">
                  <a16:creationId xmlns:a16="http://schemas.microsoft.com/office/drawing/2014/main" xmlns="" id="{E8C0CF34-8553-5941-957D-53F8EE6FC4FE}"/>
                </a:ext>
              </a:extLst>
            </p:cNvPr>
            <p:cNvSpPr/>
            <p:nvPr/>
          </p:nvSpPr>
          <p:spPr>
            <a:xfrm>
              <a:off x="497541" y="902901"/>
              <a:ext cx="5792211" cy="400110"/>
            </a:xfrm>
            <a:prstGeom prst="rect">
              <a:avLst/>
            </a:prstGeom>
          </p:spPr>
          <p:txBody>
            <a:bodyPr wrap="square">
              <a:spAutoFit/>
            </a:bodyPr>
            <a:lstStyle/>
            <a:p>
              <a:r>
                <a:rPr lang="en-US" sz="2000" dirty="0">
                  <a:solidFill>
                    <a:srgbClr val="58585B"/>
                  </a:solidFill>
                  <a:latin typeface="+mj-lt"/>
                  <a:ea typeface="Segoe UI" panose="020B0502040204020203" pitchFamily="34" charset="0"/>
                  <a:cs typeface="Segoe UI" panose="020B0502040204020203" pitchFamily="34" charset="0"/>
                </a:rPr>
                <a:t>BUSINESS CASE</a:t>
              </a:r>
            </a:p>
          </p:txBody>
        </p:sp>
      </p:grpSp>
      <p:sp>
        <p:nvSpPr>
          <p:cNvPr id="9" name="Rectangle 8">
            <a:extLst>
              <a:ext uri="{FF2B5EF4-FFF2-40B4-BE49-F238E27FC236}">
                <a16:creationId xmlns:a16="http://schemas.microsoft.com/office/drawing/2014/main" xmlns="" id="{1C185D14-278E-584A-AE41-CCD8A86815D7}"/>
              </a:ext>
            </a:extLst>
          </p:cNvPr>
          <p:cNvSpPr/>
          <p:nvPr/>
        </p:nvSpPr>
        <p:spPr>
          <a:xfrm>
            <a:off x="2786127" y="5459507"/>
            <a:ext cx="4845515" cy="261610"/>
          </a:xfrm>
          <a:prstGeom prst="rect">
            <a:avLst/>
          </a:prstGeom>
        </p:spPr>
        <p:txBody>
          <a:bodyPr wrap="square">
            <a:spAutoFit/>
          </a:bodyPr>
          <a:lstStyle/>
          <a:p>
            <a:pPr algn="r"/>
            <a:r>
              <a:rPr lang="en-GB" sz="1100" b="1" dirty="0">
                <a:solidFill>
                  <a:schemeClr val="bg1">
                    <a:lumMod val="95000"/>
                  </a:schemeClr>
                </a:solidFill>
              </a:rPr>
              <a:t>(Heather </a:t>
            </a:r>
            <a:r>
              <a:rPr lang="en-GB" sz="1100" b="1" dirty="0" err="1">
                <a:solidFill>
                  <a:schemeClr val="bg1">
                    <a:lumMod val="95000"/>
                  </a:schemeClr>
                </a:solidFill>
              </a:rPr>
              <a:t>Boushay</a:t>
            </a:r>
            <a:r>
              <a:rPr lang="en-GB" sz="1100" b="1" dirty="0">
                <a:solidFill>
                  <a:schemeClr val="bg1">
                    <a:lumMod val="95000"/>
                  </a:schemeClr>
                </a:solidFill>
              </a:rPr>
              <a:t> and Sarah Jane Glyn of The </a:t>
            </a:r>
            <a:r>
              <a:rPr lang="en-GB" sz="1100" b="1" dirty="0" err="1">
                <a:solidFill>
                  <a:schemeClr val="bg1">
                    <a:lumMod val="95000"/>
                  </a:schemeClr>
                </a:solidFill>
              </a:rPr>
              <a:t>Center</a:t>
            </a:r>
            <a:r>
              <a:rPr lang="en-GB" sz="1100" b="1" dirty="0">
                <a:solidFill>
                  <a:schemeClr val="bg1">
                    <a:lumMod val="95000"/>
                  </a:schemeClr>
                </a:solidFill>
              </a:rPr>
              <a:t> for American Progress)</a:t>
            </a:r>
            <a:endParaRPr lang="en-US" sz="1100" dirty="0"/>
          </a:p>
        </p:txBody>
      </p:sp>
    </p:spTree>
    <p:extLst>
      <p:ext uri="{BB962C8B-B14F-4D97-AF65-F5344CB8AC3E}">
        <p14:creationId xmlns:p14="http://schemas.microsoft.com/office/powerpoint/2010/main" val="357922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XDPI" val="102"/>
  <p:tag name="PXPSD_PSDPATH" val="..\..\..\..\..\..\..\SERS\USER\DESKTOP\SALARY_FITS\02 ENTREGA 01"/>
</p:tagLst>
</file>

<file path=ppt/tags/tag10.xml><?xml version="1.0" encoding="utf-8"?>
<p:tagLst xmlns:a="http://schemas.openxmlformats.org/drawingml/2006/main" xmlns:r="http://schemas.openxmlformats.org/officeDocument/2006/relationships" xmlns:p="http://schemas.openxmlformats.org/presentationml/2006/main">
  <p:tag name="PXPICPATH" val="..\..\..\PPT\TELA 01_ROUNDED RECTANGLE 1 COPY.PNG"/>
  <p:tag name="PXPSD_PNGPATH" val="..\..\..\PPT\"/>
  <p:tag name="PXPSD_PNGFILENAME" val="TELA 01_ROUNDED RECTANGLE 1 COPY.PNG"/>
  <p:tag name="PXPSD_LAYERNAME" val="Rounded Rectangle 1 copy"/>
  <p:tag name="PXPSD_PSDPATH" val="Z:\SalaryFits\02_Comercial\Telas\02 Entrega 01\"/>
  <p:tag name="PXPSD_PSDFILENAME" val="tela 01.PSD"/>
  <p:tag name="PXPSD_PSDSOURCE" val="Z:\SalaryFits\02_Comercial\Telas\02 Entrega 01\tela 01.PSD"/>
  <p:tag name=" PXPSD_PSDSOURCELAYER" val="2"/>
</p:tagLst>
</file>

<file path=ppt/tags/tag100.xml><?xml version="1.0" encoding="utf-8"?>
<p:tagLst xmlns:a="http://schemas.openxmlformats.org/drawingml/2006/main" xmlns:r="http://schemas.openxmlformats.org/officeDocument/2006/relationships" xmlns:p="http://schemas.openxmlformats.org/presentationml/2006/main">
  <p:tag name="PXPICPATH" val="..\..\..\PPT\TELA 03_ROUNDED RECTANGLE 1 COPY.PNG"/>
  <p:tag name="PXPSD_PNGPATH" val="..\..\..\PPT\"/>
  <p:tag name="PXPSD_PNGFILENAME" val="TELA 03_ROUNDED RECTANGLE 1 COPY.PNG"/>
  <p:tag name="PXPSD_LAYERNAME" val="Rounded Rectangle 1 copy"/>
  <p:tag name="PXPSD_PSDPATH" val="Z:\SalaryFits\02_Comercial\Telas\02 Entrega 01\"/>
  <p:tag name="PXPSD_PSDFILENAME" val="tela 03.psd"/>
  <p:tag name="PXPSD_PSDSOURCE" val="Z:\SalaryFits\02_Comercial\Telas\02 Entrega 01\tela 03.psd"/>
  <p:tag name=" PXPSD_PSDSOURCELAYER" val="11"/>
</p:tagLst>
</file>

<file path=ppt/tags/tag101.xml><?xml version="1.0" encoding="utf-8"?>
<p:tagLst xmlns:a="http://schemas.openxmlformats.org/drawingml/2006/main" xmlns:r="http://schemas.openxmlformats.org/officeDocument/2006/relationships" xmlns:p="http://schemas.openxmlformats.org/presentationml/2006/main">
  <p:tag name="PXPICPATH" val="..\..\..\PPT\TELA 03_VECTOR SMART OBJECT COPY 7.PNG"/>
  <p:tag name="PXPSD_PNGPATH" val="..\..\..\PPT\"/>
  <p:tag name="PXPSD_PNGFILENAME" val="TELA 03_VECTOR SMART OBJECT COPY 7.PNG"/>
  <p:tag name="PXPSD_LAYERNAME" val="Vector Smart Object copy 7"/>
  <p:tag name="PXPSD_PSDPATH" val="Z:\SalaryFits\02_Comercial\Telas\02 Entrega 01\"/>
  <p:tag name="PXPSD_PSDFILENAME" val="tela 03.psd"/>
  <p:tag name="PXPSD_PSDSOURCE" val="Z:\SalaryFits\02_Comercial\Telas\02 Entrega 01\tela 03.psd"/>
  <p:tag name=" PXPSD_PSDSOURCELAYER" val="8"/>
</p:tagLst>
</file>

<file path=ppt/tags/tag102.xml><?xml version="1.0" encoding="utf-8"?>
<p:tagLst xmlns:a="http://schemas.openxmlformats.org/drawingml/2006/main" xmlns:r="http://schemas.openxmlformats.org/officeDocument/2006/relationships" xmlns:p="http://schemas.openxmlformats.org/presentationml/2006/main">
  <p:tag name="PXPICPATH" val="..\..\..\PPT\TELA 03_PICTURE1.PNG"/>
  <p:tag name="PXPSD_PNGPATH" val="..\..\..\PPT\"/>
  <p:tag name="PXPSD_PNGFILENAME" val="TELA 03_PICTURE1.PNG"/>
  <p:tag name="PXPSD_LAYERNAME" val="Picture1"/>
  <p:tag name="PXPSD_PSDPATH" val="Z:\SalaryFits\02_Comercial\Telas\02 Entrega 01\"/>
  <p:tag name="PXPSD_PSDFILENAME" val="tela 03.psd"/>
  <p:tag name="PXPSD_PSDSOURCE" val="Z:\SalaryFits\02_Comercial\Telas\02 Entrega 01\tela 03.psd"/>
  <p:tag name=" PXPSD_PSDSOURCELAYER" val="5"/>
</p:tagLst>
</file>

<file path=ppt/tags/tag103.xml><?xml version="1.0" encoding="utf-8"?>
<p:tagLst xmlns:a="http://schemas.openxmlformats.org/drawingml/2006/main" xmlns:r="http://schemas.openxmlformats.org/officeDocument/2006/relationships" xmlns:p="http://schemas.openxmlformats.org/presentationml/2006/main">
  <p:tag name="PXPICPATH" val="..\..\..\PPT\TELA 04_GROUP 1.PNG"/>
  <p:tag name="PXPSD_PNGPATH" val="..\..\..\PPT\"/>
  <p:tag name="PXPSD_PNGFILENAME" val="TELA 04_GROUP 1.PNG"/>
  <p:tag name="PXPSD_LAYERNAME" val="Group 1"/>
  <p:tag name="PXPSD_PSDPATH" val="Z:\SalaryFits\02_Comercial\Telas\02 Entrega 01\"/>
  <p:tag name="PXPSD_PSDFILENAME" val="tela 04.psd"/>
  <p:tag name="PXPSD_PSDSOURCE" val="Z:\SalaryFits\02_Comercial\Telas\02 Entrega 01\tela 04.psd"/>
  <p:tag name=" PXPSD_PSDSOURCELAYER" val="11"/>
</p:tagLst>
</file>

<file path=ppt/tags/tag104.xml><?xml version="1.0" encoding="utf-8"?>
<p:tagLst xmlns:a="http://schemas.openxmlformats.org/drawingml/2006/main" xmlns:r="http://schemas.openxmlformats.org/officeDocument/2006/relationships" xmlns:p="http://schemas.openxmlformats.org/presentationml/2006/main">
  <p:tag name="PXPICPATH" val="..\..\..\PPT\TELA 04_VECTOR SMART OBJECT.PNG"/>
  <p:tag name="PXPSD_PNGPATH" val="..\..\..\PPT\"/>
  <p:tag name="PXPSD_PNGFILENAME" val="TELA 04_VECTOR SMART OBJECT.PNG"/>
  <p:tag name="PXPSD_LAYERNAME" val="Vector Smart Object"/>
  <p:tag name="PXPSD_PSDPATH" val="Z:\SalaryFits\02_Comercial\Telas\02 Entrega 01\"/>
  <p:tag name="PXPSD_PSDFILENAME" val="tela 04.psd"/>
  <p:tag name="PXPSD_PSDSOURCE" val="Z:\SalaryFits\02_Comercial\Telas\02 Entrega 01\tela 04.psd"/>
  <p:tag name=" PXPSD_PSDSOURCELAYER" val="5"/>
</p:tagLst>
</file>

<file path=ppt/tags/tag105.xml><?xml version="1.0" encoding="utf-8"?>
<p:tagLst xmlns:a="http://schemas.openxmlformats.org/drawingml/2006/main" xmlns:r="http://schemas.openxmlformats.org/officeDocument/2006/relationships" xmlns:p="http://schemas.openxmlformats.org/presentationml/2006/main">
  <p:tag name="PXPICPATH" val="..\..\..\PPT\TELA 04_GROUP 2.PNG"/>
  <p:tag name="PXPSD_PNGPATH" val="..\..\..\PPT\"/>
  <p:tag name="PXPSD_PNGFILENAME" val="TELA 04_GROUP 2.PNG"/>
  <p:tag name="PXPSD_LAYERNAME" val="Group 2"/>
  <p:tag name="PXPSD_PSDPATH" val="Z:\SalaryFits\02_Comercial\Telas\02 Entrega 01\"/>
  <p:tag name="PXPSD_PSDFILENAME" val="tela 04.psd"/>
  <p:tag name="PXPSD_PSDSOURCE" val="Z:\SalaryFits\02_Comercial\Telas\02 Entrega 01\tela 04.psd"/>
  <p:tag name=" PXPSD_PSDSOURCELAYER" val="12"/>
</p:tagLst>
</file>

<file path=ppt/tags/tag106.xml><?xml version="1.0" encoding="utf-8"?>
<p:tagLst xmlns:a="http://schemas.openxmlformats.org/drawingml/2006/main" xmlns:r="http://schemas.openxmlformats.org/officeDocument/2006/relationships" xmlns:p="http://schemas.openxmlformats.org/presentationml/2006/main">
  <p:tag name="PXPICPATH" val="..\..\..\PPT\TELA 04_VECTOR SMART OBJECT3.PNG"/>
  <p:tag name="PXPSD_PNGPATH" val="..\..\..\PPT\"/>
  <p:tag name="PXPSD_PNGFILENAME" val="TELA 04_VECTOR SMART OBJECT3.PNG"/>
  <p:tag name="PXPSD_LAYERNAME" val="Vector Smart Object3"/>
  <p:tag name="PXPSD_PSDPATH" val="Z:\SalaryFits\02_Comercial\Telas\02 Entrega 01\"/>
  <p:tag name="PXPSD_PSDFILENAME" val="tela 04.psd"/>
  <p:tag name="PXPSD_PSDSOURCE" val="Z:\SalaryFits\02_Comercial\Telas\02 Entrega 01\tela 04.psd"/>
  <p:tag name=" PXPSD_PSDSOURCELAYER" val="7"/>
</p:tagLst>
</file>

<file path=ppt/tags/tag107.xml><?xml version="1.0" encoding="utf-8"?>
<p:tagLst xmlns:a="http://schemas.openxmlformats.org/drawingml/2006/main" xmlns:r="http://schemas.openxmlformats.org/officeDocument/2006/relationships" xmlns:p="http://schemas.openxmlformats.org/presentationml/2006/main">
  <p:tag name="PXPICPATH" val="..\..\..\PPT\TELA 04_VECTOR SMART OBJECT4.PNG"/>
  <p:tag name="PXPSD_PNGPATH" val="..\..\..\PPT\"/>
  <p:tag name="PXPSD_PNGFILENAME" val="TELA 04_VECTOR SMART OBJECT4.PNG"/>
  <p:tag name="PXPSD_LAYERNAME" val="Vector Smart Object4"/>
  <p:tag name="PXPSD_PSDPATH" val="Z:\SalaryFits\02_Comercial\Telas\02 Entrega 01\"/>
  <p:tag name="PXPSD_PSDFILENAME" val="tela 04.psd"/>
  <p:tag name="PXPSD_PSDSOURCE" val="Z:\SalaryFits\02_Comercial\Telas\02 Entrega 01\tela 04.psd"/>
  <p:tag name=" PXPSD_PSDSOURCELAYER" val="6"/>
</p:tagLst>
</file>

<file path=ppt/tags/tag108.xml><?xml version="1.0" encoding="utf-8"?>
<p:tagLst xmlns:a="http://schemas.openxmlformats.org/drawingml/2006/main" xmlns:r="http://schemas.openxmlformats.org/officeDocument/2006/relationships" xmlns:p="http://schemas.openxmlformats.org/presentationml/2006/main">
  <p:tag name="PXPICPATH" val="..\..\..\PPT\TELA 03_ROUNDED RECTANGLE 2.PNG"/>
  <p:tag name="PXPSD_PNGPATH" val="..\..\..\PPT\"/>
  <p:tag name="PXPSD_PNGFILENAME" val="TELA 03_ROUNDED RECTANGLE 2.PNG"/>
  <p:tag name="PXPSD_LAYERNAME" val="Rounded Rectangle 2"/>
  <p:tag name="PXPSD_PSDPATH" val="Z:\SalaryFits\02_Comercial\Telas\02 Entrega 01\"/>
  <p:tag name="PXPSD_PSDFILENAME" val="tela 03.psd"/>
  <p:tag name="PXPSD_PSDSOURCE" val="Z:\SalaryFits\02_Comercial\Telas\02 Entrega 01\tela 03.psd"/>
  <p:tag name=" PXPSD_PSDSOURCELAYER" val="13"/>
</p:tagLst>
</file>

<file path=ppt/tags/tag109.xml><?xml version="1.0" encoding="utf-8"?>
<p:tagLst xmlns:a="http://schemas.openxmlformats.org/drawingml/2006/main" xmlns:r="http://schemas.openxmlformats.org/officeDocument/2006/relationships" xmlns:p="http://schemas.openxmlformats.org/presentationml/2006/main">
  <p:tag name="PXPICPATH" val="..\..\..\PPT\TELA 03_VECTOR SMART OBJECT2.PNG"/>
  <p:tag name="PXPSD_PNGPATH" val="..\..\..\PPT\"/>
  <p:tag name="PXPSD_PNGFILENAME" val="TELA 03_VECTOR SMART OBJECT2.PNG"/>
  <p:tag name="PXPSD_LAYERNAME" val="Vector Smart Object2"/>
  <p:tag name="PXPSD_PSDPATH" val="Z:\SalaryFits\02_Comercial\Telas\02 Entrega 01\"/>
  <p:tag name="PXPSD_PSDFILENAME" val="tela 03.psd"/>
  <p:tag name="PXPSD_PSDSOURCE" val="Z:\SalaryFits\02_Comercial\Telas\02 Entrega 01\tela 03.psd"/>
  <p:tag name=" PXPSD_PSDSOURCELAYER" val="9"/>
</p:tagLst>
</file>

<file path=ppt/tags/tag11.xml><?xml version="1.0" encoding="utf-8"?>
<p:tagLst xmlns:a="http://schemas.openxmlformats.org/drawingml/2006/main" xmlns:r="http://schemas.openxmlformats.org/officeDocument/2006/relationships" xmlns:p="http://schemas.openxmlformats.org/presentationml/2006/main">
  <p:tag name="PXPICPATH" val="..\..\..\..\..\..\..\SERS\USER\DESKTOP\PPT\TELA 01_SHUTTERSTOCK_569898367 COPY 4.PNG"/>
  <p:tag name="PXPSD_PNGPATH" val="..\..\..\..\..\..\..\SERS\USER\DESKTOP\PPT\"/>
  <p:tag name="PXPSD_PNGFILENAME" val="TELA 01_SHUTTERSTOCK_569898367 COPY 4.PNG"/>
  <p:tag name="PXPSD_LAYERNAME" val="shutterstock_569898367 copy 4"/>
  <p:tag name="PXPSD_PSDPATH" val="..\..\..\..\..\..\..\sers\user\Desktop\Salary_fits\02 Entrega 01\"/>
  <p:tag name="PXPSD_PSDFILENAME" val="tela 01.PSD"/>
  <p:tag name="PXPSD_PSDSOURCE" val="C:\Users\user\Desktop\Salary_fits\02 Entrega 01\tela 01.PSD"/>
  <p:tag name=" PXPSD_PSDSOURCELAYER" val="10"/>
</p:tagLst>
</file>

<file path=ppt/tags/tag110.xml><?xml version="1.0" encoding="utf-8"?>
<p:tagLst xmlns:a="http://schemas.openxmlformats.org/drawingml/2006/main" xmlns:r="http://schemas.openxmlformats.org/officeDocument/2006/relationships" xmlns:p="http://schemas.openxmlformats.org/presentationml/2006/main">
  <p:tag name="PXPICPATH" val="..\..\..\PPT\TELA 03_PICTURE2.PNG"/>
  <p:tag name="PXPSD_PNGPATH" val="..\..\..\PPT\"/>
  <p:tag name="PXPSD_PNGFILENAME" val="TELA 03_PICTURE2.PNG"/>
  <p:tag name="PXPSD_LAYERNAME" val="Picture2"/>
  <p:tag name="PXPSD_PSDPATH" val="Z:\SalaryFits\02_Comercial\Telas\02 Entrega 01\"/>
  <p:tag name="PXPSD_PSDFILENAME" val="tela 03.psd"/>
  <p:tag name="PXPSD_PSDSOURCE" val="Z:\SalaryFits\02_Comercial\Telas\02 Entrega 01\tela 03.psd"/>
  <p:tag name=" PXPSD_PSDSOURCELAYER" val="2"/>
</p:tagLst>
</file>

<file path=ppt/tags/tag111.xml><?xml version="1.0" encoding="utf-8"?>
<p:tagLst xmlns:a="http://schemas.openxmlformats.org/drawingml/2006/main" xmlns:r="http://schemas.openxmlformats.org/officeDocument/2006/relationships" xmlns:p="http://schemas.openxmlformats.org/presentationml/2006/main">
  <p:tag name="PXPICPATH" val="..\..\..\PPT\TELA 08_LAYER 2.PNG"/>
  <p:tag name="PXPSD_PNGPATH" val="..\..\..\PPT\"/>
  <p:tag name="PXPSD_PNGFILENAME" val="TELA 08_LAYER 2.PNG"/>
  <p:tag name="PXPSD_LAYERNAME" val="Layer 2"/>
  <p:tag name="PXPSD_PSDPATH" val="Z:\SalaryFits\02_Comercial\Telas\02 Entrega 01\"/>
  <p:tag name="PXPSD_PSDFILENAME" val="tela 08.psd"/>
  <p:tag name="PXPSD_PSDSOURCE" val="Z:\SalaryFits\02_Comercial\Telas\02 Entrega 01\tela 08.psd"/>
  <p:tag name=" PXPSD_PSDSOURCELAYER" val="18"/>
</p:tagLst>
</file>

<file path=ppt/tags/tag112.xml><?xml version="1.0" encoding="utf-8"?>
<p:tagLst xmlns:a="http://schemas.openxmlformats.org/drawingml/2006/main" xmlns:r="http://schemas.openxmlformats.org/officeDocument/2006/relationships" xmlns:p="http://schemas.openxmlformats.org/presentationml/2006/main">
  <p:tag name="PXPICPATH" val="..\..\..\PPT\TELA 08_VECTOR SMART OBJECT1.PNG"/>
  <p:tag name="PXPSD_PNGPATH" val="..\..\..\PPT\"/>
  <p:tag name="PXPSD_PNGFILENAME" val="TELA 08_VECTOR SMART OBJECT1.PNG"/>
  <p:tag name="PXPSD_LAYERNAME" val="Vector Smart Object1"/>
  <p:tag name="PXPSD_PSDPATH" val="Z:\SalaryFits\02_Comercial\Telas\02 Entrega 01\"/>
  <p:tag name="PXPSD_PSDFILENAME" val="tela 08.psd"/>
  <p:tag name="PXPSD_PSDSOURCE" val="Z:\SalaryFits\02_Comercial\Telas\02 Entrega 01\tela 08.psd"/>
  <p:tag name=" PXPSD_PSDSOURCELAYER" val="17"/>
</p:tagLst>
</file>

<file path=ppt/tags/tag113.xml><?xml version="1.0" encoding="utf-8"?>
<p:tagLst xmlns:a="http://schemas.openxmlformats.org/drawingml/2006/main" xmlns:r="http://schemas.openxmlformats.org/officeDocument/2006/relationships" xmlns:p="http://schemas.openxmlformats.org/presentationml/2006/main">
  <p:tag name="PXPICPATH" val="..\..\..\PPT\TELA 08_VECTOR SMART OBJECT COPY.PNG"/>
  <p:tag name="PXPSD_PNGPATH" val="..\..\..\PPT\"/>
  <p:tag name="PXPSD_PNGFILENAME" val="TELA 08_VECTOR SMART OBJECT COPY.PNG"/>
  <p:tag name="PXPSD_LAYERNAME" val="Vector Smart Object copy"/>
  <p:tag name="PXPSD_PSDPATH" val="Z:\SalaryFits\02_Comercial\Telas\02 Entrega 01\"/>
  <p:tag name="PXPSD_PSDFILENAME" val="tela 08.psd"/>
  <p:tag name="PXPSD_PSDSOURCE" val="Z:\SalaryFits\02_Comercial\Telas\02 Entrega 01\tela 08.psd"/>
  <p:tag name=" PXPSD_PSDSOURCELAYER" val="16"/>
</p:tagLst>
</file>

<file path=ppt/tags/tag114.xml><?xml version="1.0" encoding="utf-8"?>
<p:tagLst xmlns:a="http://schemas.openxmlformats.org/drawingml/2006/main" xmlns:r="http://schemas.openxmlformats.org/officeDocument/2006/relationships" xmlns:p="http://schemas.openxmlformats.org/presentationml/2006/main">
  <p:tag name="PXPICPATH" val="..\..\..\PPT\TELA 08_ROUNDED RECTANGLE 1.PNG"/>
  <p:tag name="PXPSD_PNGPATH" val="..\..\..\PPT\"/>
  <p:tag name="PXPSD_PNGFILENAME" val="TELA 08_ROUNDED RECTANGLE 1.PNG"/>
  <p:tag name="PXPSD_LAYERNAME" val="Rounded Rectangle 1"/>
  <p:tag name="PXPSD_PSDPATH" val="Z:\SalaryFits\02_Comercial\Telas\02 Entrega 01\"/>
  <p:tag name="PXPSD_PSDFILENAME" val="tela 08.psd"/>
  <p:tag name="PXPSD_PSDSOURCE" val="Z:\SalaryFits\02_Comercial\Telas\02 Entrega 01\tela 08.psd"/>
  <p:tag name=" PXPSD_PSDSOURCELAYER" val="15"/>
</p:tagLst>
</file>

<file path=ppt/tags/tag115.xml><?xml version="1.0" encoding="utf-8"?>
<p:tagLst xmlns:a="http://schemas.openxmlformats.org/drawingml/2006/main" xmlns:r="http://schemas.openxmlformats.org/officeDocument/2006/relationships" xmlns:p="http://schemas.openxmlformats.org/presentationml/2006/main">
  <p:tag name="PXPICPATH" val="..\..\..\PPT\TELA 08_ROUNDED RECTANGLE 1 COPY.PNG"/>
  <p:tag name="PXPSD_PNGPATH" val="..\..\..\PPT\"/>
  <p:tag name="PXPSD_PNGFILENAME" val="TELA 08_ROUNDED RECTANGLE 1 COPY.PNG"/>
  <p:tag name="PXPSD_LAYERNAME" val="Rounded Rectangle 1 copy"/>
  <p:tag name="PXPSD_PSDPATH" val="Z:\SalaryFits\02_Comercial\Telas\02 Entrega 01\"/>
  <p:tag name="PXPSD_PSDFILENAME" val="tela 08.psd"/>
  <p:tag name="PXPSD_PSDSOURCE" val="Z:\SalaryFits\02_Comercial\Telas\02 Entrega 01\tela 08.psd"/>
  <p:tag name=" PXPSD_PSDSOURCELAYER" val="14"/>
</p:tagLst>
</file>

<file path=ppt/tags/tag116.xml><?xml version="1.0" encoding="utf-8"?>
<p:tagLst xmlns:a="http://schemas.openxmlformats.org/drawingml/2006/main" xmlns:r="http://schemas.openxmlformats.org/officeDocument/2006/relationships" xmlns:p="http://schemas.openxmlformats.org/presentationml/2006/main">
  <p:tag name="PXPICPATH" val="..\..\..\PPT\TELA 08_ELLIPSE 1 COPY 5.PNG"/>
  <p:tag name="PXPSD_PNGPATH" val="..\..\..\PPT\"/>
  <p:tag name="PXPSD_PNGFILENAME" val="TELA 08_ELLIPSE 1 COPY 5.PNG"/>
  <p:tag name="PXPSD_LAYERNAME" val="Ellipse 1 copy 5"/>
  <p:tag name="PXPSD_PSDPATH" val="Z:\SalaryFits\02_Comercial\Telas\02 Entrega 01\"/>
  <p:tag name="PXPSD_PSDFILENAME" val="tela 08.psd"/>
  <p:tag name="PXPSD_PSDSOURCE" val="Z:\SalaryFits\02_Comercial\Telas\02 Entrega 01\tela 08.psd"/>
  <p:tag name=" PXPSD_PSDSOURCELAYER" val="13"/>
</p:tagLst>
</file>

<file path=ppt/tags/tag117.xml><?xml version="1.0" encoding="utf-8"?>
<p:tagLst xmlns:a="http://schemas.openxmlformats.org/drawingml/2006/main" xmlns:r="http://schemas.openxmlformats.org/officeDocument/2006/relationships" xmlns:p="http://schemas.openxmlformats.org/presentationml/2006/main">
  <p:tag name="PXPICPATH" val="..\..\..\PPT\TELA 08_ELLIPSE 1 COPY.PNG"/>
  <p:tag name="PXPSD_PNGPATH" val="..\..\..\PPT\"/>
  <p:tag name="PXPSD_PNGFILENAME" val="TELA 08_ELLIPSE 1 COPY.PNG"/>
  <p:tag name="PXPSD_LAYERNAME" val="Ellipse 1 copy"/>
  <p:tag name="PXPSD_PSDPATH" val="Z:\SalaryFits\02_Comercial\Telas\02 Entrega 01\"/>
  <p:tag name="PXPSD_PSDFILENAME" val="tela 08.psd"/>
  <p:tag name="PXPSD_PSDSOURCE" val="Z:\SalaryFits\02_Comercial\Telas\02 Entrega 01\tela 08.psd"/>
  <p:tag name=" PXPSD_PSDSOURCELAYER" val="12"/>
</p:tagLst>
</file>

<file path=ppt/tags/tag118.xml><?xml version="1.0" encoding="utf-8"?>
<p:tagLst xmlns:a="http://schemas.openxmlformats.org/drawingml/2006/main" xmlns:r="http://schemas.openxmlformats.org/officeDocument/2006/relationships" xmlns:p="http://schemas.openxmlformats.org/presentationml/2006/main">
  <p:tag name="PXPICPATH" val="..\..\..\PPT\TELA 08_GROUP 8.PNG"/>
  <p:tag name="PXPSD_PNGPATH" val="..\..\..\PPT\"/>
  <p:tag name="PXPSD_PNGFILENAME" val="TELA 08_GROUP 8.PNG"/>
  <p:tag name="PXPSD_LAYERNAME" val="Group 8"/>
  <p:tag name="PXPSD_PSDPATH" val="Z:\SalaryFits\02_Comercial\Telas\02 Entrega 01\"/>
  <p:tag name="PXPSD_PSDFILENAME" val="tela 08.psd"/>
  <p:tag name="PXPSD_PSDSOURCE" val="Z:\SalaryFits\02_Comercial\Telas\02 Entrega 01\tela 08.psd"/>
  <p:tag name=" PXPSD_PSDSOURCELAYER" val="11"/>
</p:tagLst>
</file>

<file path=ppt/tags/tag119.xml><?xml version="1.0" encoding="utf-8"?>
<p:tagLst xmlns:a="http://schemas.openxmlformats.org/drawingml/2006/main" xmlns:r="http://schemas.openxmlformats.org/officeDocument/2006/relationships" xmlns:p="http://schemas.openxmlformats.org/presentationml/2006/main">
  <p:tag name="PXPICPATH" val="..\..\..\PPT\TELA 03_ROUNDED RECTANGLE 2.PNG"/>
  <p:tag name="PXPSD_PNGPATH" val="..\..\..\PPT\"/>
  <p:tag name="PXPSD_PNGFILENAME" val="TELA 03_ROUNDED RECTANGLE 2.PNG"/>
  <p:tag name="PXPSD_LAYERNAME" val="Rounded Rectangle 2"/>
  <p:tag name="PXPSD_PSDPATH" val="Z:\SalaryFits\02_Comercial\Telas\02 Entrega 01\"/>
  <p:tag name="PXPSD_PSDFILENAME" val="tela 03.psd"/>
  <p:tag name="PXPSD_PSDSOURCE" val="Z:\SalaryFits\02_Comercial\Telas\02 Entrega 01\tela 03.psd"/>
  <p:tag name=" PXPSD_PSDSOURCELAYER" val="13"/>
</p:tagLst>
</file>

<file path=ppt/tags/tag12.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120.xml><?xml version="1.0" encoding="utf-8"?>
<p:tagLst xmlns:a="http://schemas.openxmlformats.org/drawingml/2006/main" xmlns:r="http://schemas.openxmlformats.org/officeDocument/2006/relationships" xmlns:p="http://schemas.openxmlformats.org/presentationml/2006/main">
  <p:tag name="PXPICPATH" val="..\..\..\PPT\TELA 08_ELLIPSE 1.PNG"/>
  <p:tag name="PXPSD_PNGPATH" val="..\..\..\PPT\"/>
  <p:tag name="PXPSD_PNGFILENAME" val="TELA 08_ELLIPSE 1.PNG"/>
  <p:tag name="PXPSD_LAYERNAME" val="Ellipse 1"/>
  <p:tag name="PXPSD_PSDPATH" val="Z:\SalaryFits\02_Comercial\Telas\02 Entrega 01\"/>
  <p:tag name="PXPSD_PSDFILENAME" val="tela 08.psd"/>
  <p:tag name="PXPSD_PSDSOURCE" val="Z:\SalaryFits\02_Comercial\Telas\02 Entrega 01\tela 08.psd"/>
  <p:tag name=" PXPSD_PSDSOURCELAYER" val="6"/>
</p:tagLst>
</file>

<file path=ppt/tags/tag121.xml><?xml version="1.0" encoding="utf-8"?>
<p:tagLst xmlns:a="http://schemas.openxmlformats.org/drawingml/2006/main" xmlns:r="http://schemas.openxmlformats.org/officeDocument/2006/relationships" xmlns:p="http://schemas.openxmlformats.org/presentationml/2006/main">
  <p:tag name="PXPICPATH" val="..\..\..\PPT\TELA 08_GROUP 7.PNG"/>
  <p:tag name="PXPSD_PNGPATH" val="..\..\..\PPT\"/>
  <p:tag name="PXPSD_PNGFILENAME" val="TELA 08_GROUP 7.PNG"/>
  <p:tag name="PXPSD_LAYERNAME" val="Group 7"/>
  <p:tag name="PXPSD_PSDPATH" val="Z:\SalaryFits\02_Comercial\Telas\02 Entrega 01\"/>
  <p:tag name="PXPSD_PSDFILENAME" val="tela 08.psd"/>
  <p:tag name="PXPSD_PSDSOURCE" val="Z:\SalaryFits\02_Comercial\Telas\02 Entrega 01\tela 08.psd"/>
  <p:tag name=" PXPSD_PSDSOURCELAYER" val="5"/>
</p:tagLst>
</file>

<file path=ppt/tags/tag122.xml><?xml version="1.0" encoding="utf-8"?>
<p:tagLst xmlns:a="http://schemas.openxmlformats.org/drawingml/2006/main" xmlns:r="http://schemas.openxmlformats.org/officeDocument/2006/relationships" xmlns:p="http://schemas.openxmlformats.org/presentationml/2006/main">
  <p:tag name="PXPICPATH" val="..\..\..\PPT\TELA 08_GROUP 2.PNG"/>
  <p:tag name="PXPSD_PNGPATH" val="..\..\..\PPT\"/>
  <p:tag name="PXPSD_PNGFILENAME" val="TELA 08_GROUP 2.PNG"/>
  <p:tag name="PXPSD_LAYERNAME" val="Group 2"/>
  <p:tag name="PXPSD_PSDPATH" val="Z:\SalaryFits\02_Comercial\Telas\02 Entrega 01\"/>
  <p:tag name="PXPSD_PSDFILENAME" val="tela 08.psd"/>
  <p:tag name="PXPSD_PSDSOURCE" val="Z:\SalaryFits\02_Comercial\Telas\02 Entrega 01\tela 08.psd"/>
  <p:tag name=" PXPSD_PSDSOURCELAYER" val="7"/>
</p:tagLst>
</file>

<file path=ppt/tags/tag123.xml><?xml version="1.0" encoding="utf-8"?>
<p:tagLst xmlns:a="http://schemas.openxmlformats.org/drawingml/2006/main" xmlns:r="http://schemas.openxmlformats.org/officeDocument/2006/relationships" xmlns:p="http://schemas.openxmlformats.org/presentationml/2006/main">
  <p:tag name="PXPICPATH" val="..\..\..\PPT\TELA 08_ELLIPSE 1 COPY 2.PNG"/>
  <p:tag name="PXPSD_PNGPATH" val="..\..\..\PPT\"/>
  <p:tag name="PXPSD_PNGFILENAME" val="TELA 08_ELLIPSE 1 COPY 2.PNG"/>
  <p:tag name="PXPSD_LAYERNAME" val="Ellipse 1 copy 2"/>
  <p:tag name="PXPSD_PSDPATH" val="Z:\SalaryFits\02_Comercial\Telas\02 Entrega 01\"/>
  <p:tag name="PXPSD_PSDFILENAME" val="tela 08.psd"/>
  <p:tag name="PXPSD_PSDSOURCE" val="Z:\SalaryFits\02_Comercial\Telas\02 Entrega 01\tela 08.psd"/>
  <p:tag name=" PXPSD_PSDSOURCELAYER" val="8"/>
</p:tagLst>
</file>

<file path=ppt/tags/tag124.xml><?xml version="1.0" encoding="utf-8"?>
<p:tagLst xmlns:a="http://schemas.openxmlformats.org/drawingml/2006/main" xmlns:r="http://schemas.openxmlformats.org/officeDocument/2006/relationships" xmlns:p="http://schemas.openxmlformats.org/presentationml/2006/main">
  <p:tag name="PXPICPATH" val="..\..\..\PPT\TELA 08_GROUP 4.PNG"/>
  <p:tag name="PXPSD_PNGPATH" val="..\..\..\PPT\"/>
  <p:tag name="PXPSD_PNGFILENAME" val="TELA 08_GROUP 4.PNG"/>
  <p:tag name="PXPSD_LAYERNAME" val="Group 4"/>
  <p:tag name="PXPSD_PSDPATH" val="Z:\SalaryFits\02_Comercial\Telas\02 Entrega 01\"/>
  <p:tag name="PXPSD_PSDFILENAME" val="tela 08.psd"/>
  <p:tag name="PXPSD_PSDSOURCE" val="Z:\SalaryFits\02_Comercial\Telas\02 Entrega 01\tela 08.psd"/>
  <p:tag name=" PXPSD_PSDSOURCELAYER" val="4"/>
</p:tagLst>
</file>

<file path=ppt/tags/tag125.xml><?xml version="1.0" encoding="utf-8"?>
<p:tagLst xmlns:a="http://schemas.openxmlformats.org/drawingml/2006/main" xmlns:r="http://schemas.openxmlformats.org/officeDocument/2006/relationships" xmlns:p="http://schemas.openxmlformats.org/presentationml/2006/main">
  <p:tag name="PXPICPATH" val="..\..\..\PPT\TELA 08_GROUP 4 COPY.PNG"/>
  <p:tag name="PXPSD_PNGPATH" val="..\..\..\PPT\"/>
  <p:tag name="PXPSD_PNGFILENAME" val="TELA 08_GROUP 4 COPY.PNG"/>
  <p:tag name="PXPSD_LAYERNAME" val="Group 4 copy"/>
  <p:tag name="PXPSD_PSDPATH" val="Z:\SalaryFits\02_Comercial\Telas\02 Entrega 01\"/>
  <p:tag name="PXPSD_PSDFILENAME" val="tela 08.psd"/>
  <p:tag name="PXPSD_PSDSOURCE" val="Z:\SalaryFits\02_Comercial\Telas\02 Entrega 01\tela 08.psd"/>
  <p:tag name=" PXPSD_PSDSOURCELAYER" val="3"/>
</p:tagLst>
</file>

<file path=ppt/tags/tag126.xml><?xml version="1.0" encoding="utf-8"?>
<p:tagLst xmlns:a="http://schemas.openxmlformats.org/drawingml/2006/main" xmlns:r="http://schemas.openxmlformats.org/officeDocument/2006/relationships" xmlns:p="http://schemas.openxmlformats.org/presentationml/2006/main">
  <p:tag name="PXPICPATH" val="..\..\..\PPT\TELA 08_ELLIPSE 1 COPY 3.PNG"/>
  <p:tag name="PXPSD_PNGPATH" val="..\..\..\PPT\"/>
  <p:tag name="PXPSD_PNGFILENAME" val="TELA 08_ELLIPSE 1 COPY 3.PNG"/>
  <p:tag name="PXPSD_LAYERNAME" val="Ellipse 1 copy 3"/>
  <p:tag name="PXPSD_PSDPATH" val="Z:\SalaryFits\02_Comercial\Telas\02 Entrega 01\"/>
  <p:tag name="PXPSD_PSDFILENAME" val="tela 08.psd"/>
  <p:tag name="PXPSD_PSDSOURCE" val="Z:\SalaryFits\02_Comercial\Telas\02 Entrega 01\tela 08.psd"/>
  <p:tag name=" PXPSD_PSDSOURCELAYER" val="10"/>
</p:tagLst>
</file>

<file path=ppt/tags/tag127.xml><?xml version="1.0" encoding="utf-8"?>
<p:tagLst xmlns:a="http://schemas.openxmlformats.org/drawingml/2006/main" xmlns:r="http://schemas.openxmlformats.org/officeDocument/2006/relationships" xmlns:p="http://schemas.openxmlformats.org/presentationml/2006/main">
  <p:tag name="PXPICPATH" val="..\..\..\PPT\TELA 08_GROUP 5.PNG"/>
  <p:tag name="PXPSD_PNGPATH" val="..\..\..\PPT\"/>
  <p:tag name="PXPSD_PNGFILENAME" val="TELA 08_GROUP 5.PNG"/>
  <p:tag name="PXPSD_LAYERNAME" val="Group 5"/>
  <p:tag name="PXPSD_PSDPATH" val="Z:\SalaryFits\02_Comercial\Telas\02 Entrega 01\"/>
  <p:tag name="PXPSD_PSDFILENAME" val="tela 08.psd"/>
  <p:tag name="PXPSD_PSDSOURCE" val="Z:\SalaryFits\02_Comercial\Telas\02 Entrega 01\tela 08.psd"/>
  <p:tag name=" PXPSD_PSDSOURCELAYER" val="9"/>
</p:tagLst>
</file>

<file path=ppt/tags/tag128.xml><?xml version="1.0" encoding="utf-8"?>
<p:tagLst xmlns:a="http://schemas.openxmlformats.org/drawingml/2006/main" xmlns:r="http://schemas.openxmlformats.org/officeDocument/2006/relationships" xmlns:p="http://schemas.openxmlformats.org/presentationml/2006/main">
  <p:tag name="PXPICPATH" val="..\..\..\PPT\TELA 11_LAYER 2.PNG"/>
  <p:tag name="PXPSD_PNGPATH" val="..\..\..\PPT\"/>
  <p:tag name="PXPSD_PNGFILENAME" val="TELA 11_LAYER 2.PNG"/>
  <p:tag name="PXPSD_LAYERNAME" val="Layer 2"/>
  <p:tag name="PXPSD_PSDPATH" val="Z:\SalaryFits\02_Comercial\Telas\02 Entrega 01\"/>
  <p:tag name="PXPSD_PSDFILENAME" val="tela 11.psd"/>
  <p:tag name="PXPSD_PSDSOURCE" val="Z:\SalaryFits\02_Comercial\Telas\02 Entrega 01\tela 11.psd"/>
  <p:tag name=" PXPSD_PSDSOURCELAYER" val="18"/>
</p:tagLst>
</file>

<file path=ppt/tags/tag129.xml><?xml version="1.0" encoding="utf-8"?>
<p:tagLst xmlns:a="http://schemas.openxmlformats.org/drawingml/2006/main" xmlns:r="http://schemas.openxmlformats.org/officeDocument/2006/relationships" xmlns:p="http://schemas.openxmlformats.org/presentationml/2006/main">
  <p:tag name="PXPICPATH" val="..\..\..\PPT\TELA 11_SHUTTERSTOCK_196587521 (1) COPY.PNG"/>
  <p:tag name="PXPSD_PNGPATH" val="..\..\..\PPT\"/>
  <p:tag name="PXPSD_PNGFILENAME" val="TELA 11_SHUTTERSTOCK_196587521 (1) COPY.PNG"/>
  <p:tag name="PXPSD_LAYERNAME" val="shutterstock_196587521 (1) copy"/>
  <p:tag name="PXPSD_PSDPATH" val="Z:\SalaryFits\02_Comercial\Telas\02 Entrega 01\"/>
  <p:tag name="PXPSD_PSDFILENAME" val="tela 11.psd"/>
  <p:tag name="PXPSD_PSDSOURCE" val="Z:\SalaryFits\02_Comercial\Telas\02 Entrega 01\tela 11.psd"/>
  <p:tag name=" PXPSD_PSDSOURCELAYER" val="16"/>
</p:tagLst>
</file>

<file path=ppt/tags/tag13.xml><?xml version="1.0" encoding="utf-8"?>
<p:tagLst xmlns:a="http://schemas.openxmlformats.org/drawingml/2006/main" xmlns:r="http://schemas.openxmlformats.org/officeDocument/2006/relationships" xmlns:p="http://schemas.openxmlformats.org/presentationml/2006/main">
  <p:tag name="PXPICPATH" val="..\..\..\PPT\TELA 08_VECTOR SMART OBJECT1.PNG"/>
  <p:tag name="PXPSD_PNGPATH" val="..\..\..\PPT\"/>
  <p:tag name="PXPSD_PNGFILENAME" val="TELA 08_VECTOR SMART OBJECT1.PNG"/>
  <p:tag name="PXPSD_LAYERNAME" val="Vector Smart Object1"/>
  <p:tag name="PXPSD_PSDPATH" val="Z:\SalaryFits\02_Comercial\Telas\02 Entrega 01\"/>
  <p:tag name="PXPSD_PSDFILENAME" val="tela 08.psd"/>
  <p:tag name="PXPSD_PSDSOURCE" val="Z:\SalaryFits\02_Comercial\Telas\02 Entrega 01\tela 08.psd"/>
  <p:tag name=" PXPSD_PSDSOURCELAYER" val="17"/>
</p:tagLst>
</file>

<file path=ppt/tags/tag130.xml><?xml version="1.0" encoding="utf-8"?>
<p:tagLst xmlns:a="http://schemas.openxmlformats.org/drawingml/2006/main" xmlns:r="http://schemas.openxmlformats.org/officeDocument/2006/relationships" xmlns:p="http://schemas.openxmlformats.org/presentationml/2006/main">
  <p:tag name="PXPICPATH" val="..\..\..\PPT\TELA 11_RECTANGLE 1.PNG"/>
  <p:tag name="PXPSD_PNGPATH" val="..\..\..\PPT\"/>
  <p:tag name="PXPSD_PNGFILENAME" val="TELA 11_RECTANGLE 1.PNG"/>
  <p:tag name="PXPSD_LAYERNAME" val="Rectangle 1"/>
  <p:tag name="PXPSD_PSDPATH" val="Z:\SalaryFits\02_Comercial\Telas\02 Entrega 01\"/>
  <p:tag name="PXPSD_PSDFILENAME" val="tela 11.psd"/>
  <p:tag name="PXPSD_PSDSOURCE" val="Z:\SalaryFits\02_Comercial\Telas\02 Entrega 01\tela 11.psd"/>
  <p:tag name=" PXPSD_PSDSOURCELAYER" val="15"/>
</p:tagLst>
</file>

<file path=ppt/tags/tag131.xml><?xml version="1.0" encoding="utf-8"?>
<p:tagLst xmlns:a="http://schemas.openxmlformats.org/drawingml/2006/main" xmlns:r="http://schemas.openxmlformats.org/officeDocument/2006/relationships" xmlns:p="http://schemas.openxmlformats.org/presentationml/2006/main">
  <p:tag name="PXPICPATH" val="..\..\..\PPT\TELA 11_SHUTTERSTOCK_196587521 (1) COPY 3.PNG"/>
  <p:tag name="PXPSD_PNGPATH" val="..\..\..\PPT\"/>
  <p:tag name="PXPSD_PNGFILENAME" val="TELA 11_SHUTTERSTOCK_196587521 (1) COPY 3.PNG"/>
  <p:tag name="PXPSD_LAYERNAME" val="shutterstock_196587521 (1) copy 3"/>
  <p:tag name="PXPSD_PSDPATH" val="Z:\SalaryFits\02_Comercial\Telas\02 Entrega 01\"/>
  <p:tag name="PXPSD_PSDFILENAME" val="tela 11.psd"/>
  <p:tag name="PXPSD_PSDSOURCE" val="Z:\SalaryFits\02_Comercial\Telas\02 Entrega 01\tela 11.psd"/>
  <p:tag name=" PXPSD_PSDSOURCELAYER" val="13"/>
</p:tagLst>
</file>

<file path=ppt/tags/tag132.xml><?xml version="1.0" encoding="utf-8"?>
<p:tagLst xmlns:a="http://schemas.openxmlformats.org/drawingml/2006/main" xmlns:r="http://schemas.openxmlformats.org/officeDocument/2006/relationships" xmlns:p="http://schemas.openxmlformats.org/presentationml/2006/main">
  <p:tag name="PXPICPATH" val="..\..\..\PPT\TELA 11_ROUNDED RECTANGLE 1 COPY.PNG"/>
  <p:tag name="PXPSD_PNGPATH" val="..\..\..\PPT\"/>
  <p:tag name="PXPSD_PNGFILENAME" val="TELA 11_ROUNDED RECTANGLE 1 COPY.PNG"/>
  <p:tag name="PXPSD_LAYERNAME" val="Rounded Rectangle 1 copy"/>
  <p:tag name="PXPSD_PSDPATH" val="Z:\SalaryFits\02_Comercial\Telas\02 Entrega 01\"/>
  <p:tag name="PXPSD_PSDFILENAME" val="tela 11.psd"/>
  <p:tag name="PXPSD_PSDSOURCE" val="Z:\SalaryFits\02_Comercial\Telas\02 Entrega 01\tela 11.psd"/>
  <p:tag name=" PXPSD_PSDSOURCELAYER" val="11"/>
</p:tagLst>
</file>

<file path=ppt/tags/tag133.xml><?xml version="1.0" encoding="utf-8"?>
<p:tagLst xmlns:a="http://schemas.openxmlformats.org/drawingml/2006/main" xmlns:r="http://schemas.openxmlformats.org/officeDocument/2006/relationships" xmlns:p="http://schemas.openxmlformats.org/presentationml/2006/main">
  <p:tag name="PXPICPATH" val="..\..\..\PPT\TELA 11_GROUP 2.PNG"/>
  <p:tag name="PXPSD_PNGPATH" val="..\..\..\PPT\"/>
  <p:tag name="PXPSD_PNGFILENAME" val="TELA 11_GROUP 2.PNG"/>
  <p:tag name="PXPSD_LAYERNAME" val="Group 2"/>
  <p:tag name="PXPSD_PSDPATH" val="Z:\SalaryFits\02_Comercial\Telas\02 Entrega 01\"/>
  <p:tag name="PXPSD_PSDFILENAME" val="tela 11.psd"/>
  <p:tag name="PXPSD_PSDSOURCE" val="Z:\SalaryFits\02_Comercial\Telas\02 Entrega 01\tela 11.psd"/>
  <p:tag name=" PXPSD_PSDSOURCELAYER" val="1"/>
</p:tagLst>
</file>

<file path=ppt/tags/tag134.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135.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136.xml><?xml version="1.0" encoding="utf-8"?>
<p:tagLst xmlns:a="http://schemas.openxmlformats.org/drawingml/2006/main" xmlns:r="http://schemas.openxmlformats.org/officeDocument/2006/relationships" xmlns:p="http://schemas.openxmlformats.org/presentationml/2006/main">
  <p:tag name="PXPICPATH" val="..\..\..\PPT\TELA 11_GROUP 1 COPY 4.PNG"/>
  <p:tag name="PXPSD_PNGPATH" val="..\..\..\PPT\"/>
  <p:tag name="PXPSD_PNGFILENAME" val="TELA 11_GROUP 1 COPY 4.PNG"/>
  <p:tag name="PXPSD_LAYERNAME" val="Group 1 copy 4"/>
  <p:tag name="PXPSD_PSDPATH" val="Z:\SalaryFits\02_Comercial\Telas\02 Entrega 01\"/>
  <p:tag name="PXPSD_PSDFILENAME" val="tela 11.psd"/>
  <p:tag name="PXPSD_PSDSOURCE" val="Z:\SalaryFits\02_Comercial\Telas\02 Entrega 01\tela 11.psd"/>
  <p:tag name=" PXPSD_PSDSOURCELAYER" val="6"/>
</p:tagLst>
</file>

<file path=ppt/tags/tag137.xml><?xml version="1.0" encoding="utf-8"?>
<p:tagLst xmlns:a="http://schemas.openxmlformats.org/drawingml/2006/main" xmlns:r="http://schemas.openxmlformats.org/officeDocument/2006/relationships" xmlns:p="http://schemas.openxmlformats.org/presentationml/2006/main">
  <p:tag name="PXPICPATH" val="..\..\..\PPT\TELA 11_GROUP 1 COPY 4.PNG"/>
  <p:tag name="PXPSD_PNGPATH" val="..\..\..\PPT\"/>
  <p:tag name="PXPSD_PNGFILENAME" val="TELA 11_GROUP 1 COPY 4.PNG"/>
  <p:tag name="PXPSD_LAYERNAME" val="Group 1 copy 4"/>
  <p:tag name="PXPSD_PSDPATH" val="Z:\SalaryFits\02_Comercial\Telas\02 Entrega 01\"/>
  <p:tag name="PXPSD_PSDFILENAME" val="tela 11.psd"/>
  <p:tag name="PXPSD_PSDSOURCE" val="Z:\SalaryFits\02_Comercial\Telas\02 Entrega 01\tela 11.psd"/>
  <p:tag name=" PXPSD_PSDSOURCELAYER" val="6"/>
</p:tagLst>
</file>

<file path=ppt/tags/tag138.xml><?xml version="1.0" encoding="utf-8"?>
<p:tagLst xmlns:a="http://schemas.openxmlformats.org/drawingml/2006/main" xmlns:r="http://schemas.openxmlformats.org/officeDocument/2006/relationships" xmlns:p="http://schemas.openxmlformats.org/presentationml/2006/main">
  <p:tag name="PXPICPATH" val="..\..\..\PPT\TELA 11_GROUP 1 COPY 4.PNG"/>
  <p:tag name="PXPSD_PNGPATH" val="..\..\..\PPT\"/>
  <p:tag name="PXPSD_PNGFILENAME" val="TELA 11_GROUP 1 COPY 4.PNG"/>
  <p:tag name="PXPSD_LAYERNAME" val="Group 1 copy 4"/>
  <p:tag name="PXPSD_PSDPATH" val="Z:\SalaryFits\02_Comercial\Telas\02 Entrega 01\"/>
  <p:tag name="PXPSD_PSDFILENAME" val="tela 11.psd"/>
  <p:tag name="PXPSD_PSDSOURCE" val="Z:\SalaryFits\02_Comercial\Telas\02 Entrega 01\tela 11.psd"/>
  <p:tag name=" PXPSD_PSDSOURCELAYER" val="6"/>
</p:tagLst>
</file>

<file path=ppt/tags/tag139.xml><?xml version="1.0" encoding="utf-8"?>
<p:tagLst xmlns:a="http://schemas.openxmlformats.org/drawingml/2006/main" xmlns:r="http://schemas.openxmlformats.org/officeDocument/2006/relationships" xmlns:p="http://schemas.openxmlformats.org/presentationml/2006/main">
  <p:tag name="PXPICPATH" val="..\..\..\PPT\TELA 11_GROUP 1 COPY 3.PNG"/>
  <p:tag name="PXPSD_PNGPATH" val="..\..\..\PPT\"/>
  <p:tag name="PXPSD_PNGFILENAME" val="TELA 11_GROUP 1 COPY 3.PNG"/>
  <p:tag name="PXPSD_LAYERNAME" val="Group 1 copy 3"/>
  <p:tag name="PXPSD_PSDPATH" val="Z:\SalaryFits\02_Comercial\Telas\02 Entrega 01\"/>
  <p:tag name="PXPSD_PSDFILENAME" val="tela 11.psd"/>
  <p:tag name="PXPSD_PSDSOURCE" val="Z:\SalaryFits\02_Comercial\Telas\02 Entrega 01\tela 11.psd"/>
  <p:tag name=" PXPSD_PSDSOURCELAYER" val="7"/>
</p:tagLst>
</file>

<file path=ppt/tags/tag14.xml><?xml version="1.0" encoding="utf-8"?>
<p:tagLst xmlns:a="http://schemas.openxmlformats.org/drawingml/2006/main" xmlns:r="http://schemas.openxmlformats.org/officeDocument/2006/relationships" xmlns:p="http://schemas.openxmlformats.org/presentationml/2006/main">
  <p:tag name="PXPICPATH" val="..\..\..\PPT\TELA 08_VECTOR SMART OBJECT COPY.PNG"/>
  <p:tag name="PXPSD_PNGPATH" val="..\..\..\PPT\"/>
  <p:tag name="PXPSD_PNGFILENAME" val="TELA 08_VECTOR SMART OBJECT COPY.PNG"/>
  <p:tag name="PXPSD_LAYERNAME" val="Vector Smart Object copy"/>
  <p:tag name="PXPSD_PSDPATH" val="Z:\SalaryFits\02_Comercial\Telas\02 Entrega 01\"/>
  <p:tag name="PXPSD_PSDFILENAME" val="tela 08.psd"/>
  <p:tag name="PXPSD_PSDSOURCE" val="Z:\SalaryFits\02_Comercial\Telas\02 Entrega 01\tela 08.psd"/>
  <p:tag name=" PXPSD_PSDSOURCELAYER" val="16"/>
</p:tagLst>
</file>

<file path=ppt/tags/tag140.xml><?xml version="1.0" encoding="utf-8"?>
<p:tagLst xmlns:a="http://schemas.openxmlformats.org/drawingml/2006/main" xmlns:r="http://schemas.openxmlformats.org/officeDocument/2006/relationships" xmlns:p="http://schemas.openxmlformats.org/presentationml/2006/main">
  <p:tag name="PXPICPATH" val="..\..\..\PPT\TELA 11_GROUP 1 COPY 2.PNG"/>
  <p:tag name="PXPSD_PNGPATH" val="..\..\..\PPT\"/>
  <p:tag name="PXPSD_PNGFILENAME" val="TELA 11_GROUP 1 COPY 2.PNG"/>
  <p:tag name="PXPSD_LAYERNAME" val="Group 1 copy 2"/>
  <p:tag name="PXPSD_PSDPATH" val="Z:\SalaryFits\02_Comercial\Telas\02 Entrega 01\"/>
  <p:tag name="PXPSD_PSDFILENAME" val="tela 11.psd"/>
  <p:tag name="PXPSD_PSDSOURCE" val="Z:\SalaryFits\02_Comercial\Telas\02 Entrega 01\tela 11.psd"/>
  <p:tag name=" PXPSD_PSDSOURCELAYER" val="8"/>
</p:tagLst>
</file>

<file path=ppt/tags/tag141.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42.xml><?xml version="1.0" encoding="utf-8"?>
<p:tagLst xmlns:a="http://schemas.openxmlformats.org/drawingml/2006/main" xmlns:r="http://schemas.openxmlformats.org/officeDocument/2006/relationships" xmlns:p="http://schemas.openxmlformats.org/presentationml/2006/main">
  <p:tag name="PXPICPATH" val="..\..\..\PPT\TELA 11_ROUNDED RECTANGLE 2.PNG"/>
  <p:tag name="PXPSD_PNGPATH" val="..\..\..\PPT\"/>
  <p:tag name="PXPSD_PNGFILENAME" val="TELA 11_ROUNDED RECTANGLE 2.PNG"/>
  <p:tag name="PXPSD_LAYERNAME" val="Rounded Rectangle 2"/>
  <p:tag name="PXPSD_PSDPATH" val="Z:\SalaryFits\02_Comercial\Telas\02 Entrega 01\"/>
  <p:tag name="PXPSD_PSDFILENAME" val="tela 11.psd"/>
  <p:tag name="PXPSD_PSDSOURCE" val="Z:\SalaryFits\02_Comercial\Telas\02 Entrega 01\tela 11.psd"/>
  <p:tag name=" PXPSD_PSDSOURCELAYER" val="12"/>
</p:tagLst>
</file>

<file path=ppt/tags/tag143.xml><?xml version="1.0" encoding="utf-8"?>
<p:tagLst xmlns:a="http://schemas.openxmlformats.org/drawingml/2006/main" xmlns:r="http://schemas.openxmlformats.org/officeDocument/2006/relationships" xmlns:p="http://schemas.openxmlformats.org/presentationml/2006/main">
  <p:tag name="PXPICPATH" val="..\..\..\PPT\TELA 10_LAYER 2.PNG"/>
  <p:tag name="PXPSD_PNGPATH" val="..\..\..\PPT\"/>
  <p:tag name="PXPSD_PNGFILENAME" val="TELA 10_LAYER 2.PNG"/>
  <p:tag name="PXPSD_LAYERNAME" val="Layer 2"/>
  <p:tag name="PXPSD_PSDPATH" val="Z:\SalaryFits\02_Comercial\Telas\02 Entrega 01\"/>
  <p:tag name="PXPSD_PSDFILENAME" val="tela 10.psd"/>
  <p:tag name="PXPSD_PSDSOURCE" val="Z:\SalaryFits\02_Comercial\Telas\02 Entrega 01\tela 10.psd"/>
  <p:tag name=" PXPSD_PSDSOURCELAYER" val="19"/>
</p:tagLst>
</file>

<file path=ppt/tags/tag144.xml><?xml version="1.0" encoding="utf-8"?>
<p:tagLst xmlns:a="http://schemas.openxmlformats.org/drawingml/2006/main" xmlns:r="http://schemas.openxmlformats.org/officeDocument/2006/relationships" xmlns:p="http://schemas.openxmlformats.org/presentationml/2006/main">
  <p:tag name="PXPICPATH" val="..\..\..\PPT\TELA 10_SHUTTERSTOCK_595683608 COPY.PNG"/>
  <p:tag name="PXPSD_PNGPATH" val="..\..\..\PPT\"/>
  <p:tag name="PXPSD_PNGFILENAME" val="TELA 10_SHUTTERSTOCK_595683608 COPY.PNG"/>
  <p:tag name="PXPSD_LAYERNAME" val="shutterstock_595683608 copy"/>
  <p:tag name="PXPSD_PSDPATH" val="Z:\SalaryFits\02_Comercial\Telas\02 Entrega 01\"/>
  <p:tag name="PXPSD_PSDFILENAME" val="tela 10.psd"/>
  <p:tag name="PXPSD_PSDSOURCE" val="Z:\SalaryFits\02_Comercial\Telas\02 Entrega 01\tela 10.psd"/>
  <p:tag name=" PXPSD_PSDSOURCELAYER" val="17"/>
</p:tagLst>
</file>

<file path=ppt/tags/tag145.xml><?xml version="1.0" encoding="utf-8"?>
<p:tagLst xmlns:a="http://schemas.openxmlformats.org/drawingml/2006/main" xmlns:r="http://schemas.openxmlformats.org/officeDocument/2006/relationships" xmlns:p="http://schemas.openxmlformats.org/presentationml/2006/main">
  <p:tag name="PXPICPATH" val="..\..\..\PPT\TELA 10_RECTANGLE 1.PNG"/>
  <p:tag name="PXPSD_PNGPATH" val="..\..\..\PPT\"/>
  <p:tag name="PXPSD_PNGFILENAME" val="TELA 10_RECTANGLE 1.PNG"/>
  <p:tag name="PXPSD_LAYERNAME" val="Rectangle 1"/>
  <p:tag name="PXPSD_PSDPATH" val="Z:\SalaryFits\02_Comercial\Telas\02 Entrega 01\"/>
  <p:tag name="PXPSD_PSDFILENAME" val="tela 10.psd"/>
  <p:tag name="PXPSD_PSDSOURCE" val="Z:\SalaryFits\02_Comercial\Telas\02 Entrega 01\tela 10.psd"/>
  <p:tag name=" PXPSD_PSDSOURCELAYER" val="16"/>
</p:tagLst>
</file>

<file path=ppt/tags/tag146.xml><?xml version="1.0" encoding="utf-8"?>
<p:tagLst xmlns:a="http://schemas.openxmlformats.org/drawingml/2006/main" xmlns:r="http://schemas.openxmlformats.org/officeDocument/2006/relationships" xmlns:p="http://schemas.openxmlformats.org/presentationml/2006/main">
  <p:tag name="PXPICPATH" val="..\..\..\PPT\TELA 10_SHUTTERSTOCK_595683608 COPY 4.PNG"/>
  <p:tag name="PXPSD_PNGPATH" val="..\..\..\PPT\"/>
  <p:tag name="PXPSD_PNGFILENAME" val="TELA 10_SHUTTERSTOCK_595683608 COPY 4.PNG"/>
  <p:tag name="PXPSD_LAYERNAME" val="shutterstock_595683608 copy 4"/>
  <p:tag name="PXPSD_PSDPATH" val="Z:\SalaryFits\02_Comercial\Telas\02 Entrega 01\"/>
  <p:tag name="PXPSD_PSDFILENAME" val="tela 10.psd"/>
  <p:tag name="PXPSD_PSDSOURCE" val="Z:\SalaryFits\02_Comercial\Telas\02 Entrega 01\tela 10.psd"/>
  <p:tag name=" PXPSD_PSDSOURCELAYER" val="14"/>
</p:tagLst>
</file>

<file path=ppt/tags/tag147.xml><?xml version="1.0" encoding="utf-8"?>
<p:tagLst xmlns:a="http://schemas.openxmlformats.org/drawingml/2006/main" xmlns:r="http://schemas.openxmlformats.org/officeDocument/2006/relationships" xmlns:p="http://schemas.openxmlformats.org/presentationml/2006/main">
  <p:tag name="PXPICPATH" val="..\..\..\PPT\TELA 10_ROUNDED RECTANGLE 1 COPY.PNG"/>
  <p:tag name="PXPSD_PNGPATH" val="..\..\..\PPT\"/>
  <p:tag name="PXPSD_PNGFILENAME" val="TELA 10_ROUNDED RECTANGLE 1 COPY.PNG"/>
  <p:tag name="PXPSD_LAYERNAME" val="Rounded Rectangle 1 copy"/>
  <p:tag name="PXPSD_PSDPATH" val="Z:\SalaryFits\02_Comercial\Telas\02 Entrega 01\"/>
  <p:tag name="PXPSD_PSDFILENAME" val="tela 10.psd"/>
  <p:tag name="PXPSD_PSDSOURCE" val="Z:\SalaryFits\02_Comercial\Telas\02 Entrega 01\tela 10.psd"/>
  <p:tag name=" PXPSD_PSDSOURCELAYER" val="12"/>
</p:tagLst>
</file>

<file path=ppt/tags/tag148.xml><?xml version="1.0" encoding="utf-8"?>
<p:tagLst xmlns:a="http://schemas.openxmlformats.org/drawingml/2006/main" xmlns:r="http://schemas.openxmlformats.org/officeDocument/2006/relationships" xmlns:p="http://schemas.openxmlformats.org/presentationml/2006/main">
  <p:tag name="PXPICPATH" val="..\..\..\PPT\TELA 10_O BOTÃO “MENU” LEVA DE VOLTA AO SLIDE “GOOD FOR THE EMPLOYERS...PNG"/>
  <p:tag name="PXPSD_PNGPATH" val="..\..\..\PPT\"/>
  <p:tag name="PXPSD_PNGFILENAME" val="TELA 10_O BOTÃO “MENU” LEVA DE VOLTA AO SLIDE “GOOD FOR THE EMPLOYERS...PNG"/>
  <p:tag name="PXPSD_LAYERNAME" val="O Botão “Menu” Leva de volta ao slide “Good for the Employers.."/>
  <p:tag name="PXPSD_PSDPATH" val="Z:\SalaryFits\02_Comercial\Telas\02 Entrega 01\"/>
  <p:tag name="PXPSD_PSDFILENAME" val="tela 10.psd"/>
  <p:tag name="PXPSD_PSDSOURCE" val="Z:\SalaryFits\02_Comercial\Telas\02 Entrega 01\tela 10.psd"/>
  <p:tag name=" PXPSD_PSDSOURCELAYER" val="4"/>
</p:tagLst>
</file>

<file path=ppt/tags/tag149.xml><?xml version="1.0" encoding="utf-8"?>
<p:tagLst xmlns:a="http://schemas.openxmlformats.org/drawingml/2006/main" xmlns:r="http://schemas.openxmlformats.org/officeDocument/2006/relationships" xmlns:p="http://schemas.openxmlformats.org/presentationml/2006/main">
  <p:tag name="PXPICPATH" val="..\..\..\PPT\TELA 10_GROUP 2.PNG"/>
  <p:tag name="PXPSD_PNGPATH" val="..\..\..\PPT\"/>
  <p:tag name="PXPSD_PNGFILENAME" val="TELA 10_GROUP 2.PNG"/>
  <p:tag name="PXPSD_LAYERNAME" val="Group 2"/>
  <p:tag name="PXPSD_PSDPATH" val="Z:\SalaryFits\02_Comercial\Telas\02 Entrega 01\"/>
  <p:tag name="PXPSD_PSDFILENAME" val="tela 10.psd"/>
  <p:tag name="PXPSD_PSDSOURCE" val="Z:\SalaryFits\02_Comercial\Telas\02 Entrega 01\tela 10.psd"/>
  <p:tag name=" PXPSD_PSDSOURCELAYER" val="1"/>
</p:tagLst>
</file>

<file path=ppt/tags/tag15.xml><?xml version="1.0" encoding="utf-8"?>
<p:tagLst xmlns:a="http://schemas.openxmlformats.org/drawingml/2006/main" xmlns:r="http://schemas.openxmlformats.org/officeDocument/2006/relationships" xmlns:p="http://schemas.openxmlformats.org/presentationml/2006/main">
  <p:tag name="PXPICPATH" val="..\..\..\PPT\TELA 08_ROUNDED RECTANGLE 1.PNG"/>
  <p:tag name="PXPSD_PNGPATH" val="..\..\..\PPT\"/>
  <p:tag name="PXPSD_PNGFILENAME" val="TELA 08_ROUNDED RECTANGLE 1.PNG"/>
  <p:tag name="PXPSD_LAYERNAME" val="Rounded Rectangle 1"/>
  <p:tag name="PXPSD_PSDPATH" val="Z:\SalaryFits\02_Comercial\Telas\02 Entrega 01\"/>
  <p:tag name="PXPSD_PSDFILENAME" val="tela 08.psd"/>
  <p:tag name="PXPSD_PSDSOURCE" val="Z:\SalaryFits\02_Comercial\Telas\02 Entrega 01\tela 08.psd"/>
  <p:tag name=" PXPSD_PSDSOURCELAYER" val="15"/>
</p:tagLst>
</file>

<file path=ppt/tags/tag150.xml><?xml version="1.0" encoding="utf-8"?>
<p:tagLst xmlns:a="http://schemas.openxmlformats.org/drawingml/2006/main" xmlns:r="http://schemas.openxmlformats.org/officeDocument/2006/relationships" xmlns:p="http://schemas.openxmlformats.org/presentationml/2006/main">
  <p:tag name="PXPICPATH" val="..\..\..\PPT\TELA 10_GROUP 1 COPY 2.PNG"/>
  <p:tag name="PXPSD_PNGPATH" val="..\..\..\PPT\"/>
  <p:tag name="PXPSD_PNGFILENAME" val="TELA 10_GROUP 1 COPY 2.PNG"/>
  <p:tag name="PXPSD_LAYERNAME" val="Group 1 copy 2"/>
  <p:tag name="PXPSD_PSDPATH" val="Z:\SalaryFits\02_Comercial\Telas\02 Entrega 01\"/>
  <p:tag name="PXPSD_PSDFILENAME" val="tela 10.psd"/>
  <p:tag name="PXPSD_PSDSOURCE" val="Z:\SalaryFits\02_Comercial\Telas\02 Entrega 01\tela 10.psd"/>
  <p:tag name=" PXPSD_PSDSOURCELAYER" val="9"/>
</p:tagLst>
</file>

<file path=ppt/tags/tag151.xml><?xml version="1.0" encoding="utf-8"?>
<p:tagLst xmlns:a="http://schemas.openxmlformats.org/drawingml/2006/main" xmlns:r="http://schemas.openxmlformats.org/officeDocument/2006/relationships" xmlns:p="http://schemas.openxmlformats.org/presentationml/2006/main">
  <p:tag name="PXPICPATH" val="..\..\..\PPT\TELA 10_GROUP 1 COPY 5.PNG"/>
  <p:tag name="PXPSD_PNGPATH" val="..\..\..\PPT\"/>
  <p:tag name="PXPSD_PNGFILENAME" val="TELA 10_GROUP 1 COPY 5.PNG"/>
  <p:tag name="PXPSD_LAYERNAME" val="Group 1 copy 5"/>
  <p:tag name="PXPSD_PSDPATH" val="Z:\SalaryFits\02_Comercial\Telas\02 Entrega 01\"/>
  <p:tag name="PXPSD_PSDFILENAME" val="tela 10.psd"/>
  <p:tag name="PXPSD_PSDSOURCE" val="Z:\SalaryFits\02_Comercial\Telas\02 Entrega 01\tela 10.psd"/>
  <p:tag name=" PXPSD_PSDSOURCELAYER" val="6"/>
</p:tagLst>
</file>

<file path=ppt/tags/tag152.xml><?xml version="1.0" encoding="utf-8"?>
<p:tagLst xmlns:a="http://schemas.openxmlformats.org/drawingml/2006/main" xmlns:r="http://schemas.openxmlformats.org/officeDocument/2006/relationships" xmlns:p="http://schemas.openxmlformats.org/presentationml/2006/main">
  <p:tag name="PXPICPATH" val="..\..\..\PPT\TELA 10_GROUP 1 COPY 4.PNG"/>
  <p:tag name="PXPSD_PNGPATH" val="..\..\..\PPT\"/>
  <p:tag name="PXPSD_PNGFILENAME" val="TELA 10_GROUP 1 COPY 4.PNG"/>
  <p:tag name="PXPSD_LAYERNAME" val="Group 1 copy 4"/>
  <p:tag name="PXPSD_PSDPATH" val="Z:\SalaryFits\02_Comercial\Telas\02 Entrega 01\"/>
  <p:tag name="PXPSD_PSDFILENAME" val="tela 10.psd"/>
  <p:tag name="PXPSD_PSDSOURCE" val="Z:\SalaryFits\02_Comercial\Telas\02 Entrega 01\tela 10.psd"/>
  <p:tag name=" PXPSD_PSDSOURCELAYER" val="7"/>
</p:tagLst>
</file>

<file path=ppt/tags/tag153.xml><?xml version="1.0" encoding="utf-8"?>
<p:tagLst xmlns:a="http://schemas.openxmlformats.org/drawingml/2006/main" xmlns:r="http://schemas.openxmlformats.org/officeDocument/2006/relationships" xmlns:p="http://schemas.openxmlformats.org/presentationml/2006/main">
  <p:tag name="PXPICPATH" val="..\..\..\PPT\TELA 10_GROUP 1 COPY 3.PNG"/>
  <p:tag name="PXPSD_PNGPATH" val="..\..\..\PPT\"/>
  <p:tag name="PXPSD_PNGFILENAME" val="TELA 10_GROUP 1 COPY 3.PNG"/>
  <p:tag name="PXPSD_LAYERNAME" val="Group 1 copy 3"/>
  <p:tag name="PXPSD_PSDPATH" val="Z:\SalaryFits\02_Comercial\Telas\02 Entrega 01\"/>
  <p:tag name="PXPSD_PSDFILENAME" val="tela 10.psd"/>
  <p:tag name="PXPSD_PSDSOURCE" val="Z:\SalaryFits\02_Comercial\Telas\02 Entrega 01\tela 10.psd"/>
  <p:tag name=" PXPSD_PSDSOURCELAYER" val="8"/>
</p:tagLst>
</file>

<file path=ppt/tags/tag154.xml><?xml version="1.0" encoding="utf-8"?>
<p:tagLst xmlns:a="http://schemas.openxmlformats.org/drawingml/2006/main" xmlns:r="http://schemas.openxmlformats.org/officeDocument/2006/relationships" xmlns:p="http://schemas.openxmlformats.org/presentationml/2006/main">
  <p:tag name="PXPICPATH" val="..\..\..\PPT\TELA 10_GROUP 1 COPY 2.PNG"/>
  <p:tag name="PXPSD_PNGPATH" val="..\..\..\PPT\"/>
  <p:tag name="PXPSD_PNGFILENAME" val="TELA 10_GROUP 1 COPY 2.PNG"/>
  <p:tag name="PXPSD_LAYERNAME" val="Group 1 copy 2"/>
  <p:tag name="PXPSD_PSDPATH" val="Z:\SalaryFits\02_Comercial\Telas\02 Entrega 01\"/>
  <p:tag name="PXPSD_PSDFILENAME" val="tela 10.psd"/>
  <p:tag name="PXPSD_PSDSOURCE" val="Z:\SalaryFits\02_Comercial\Telas\02 Entrega 01\tela 10.psd"/>
  <p:tag name=" PXPSD_PSDSOURCELAYER" val="9"/>
</p:tagLst>
</file>

<file path=ppt/tags/tag155.xml><?xml version="1.0" encoding="utf-8"?>
<p:tagLst xmlns:a="http://schemas.openxmlformats.org/drawingml/2006/main" xmlns:r="http://schemas.openxmlformats.org/officeDocument/2006/relationships" xmlns:p="http://schemas.openxmlformats.org/presentationml/2006/main">
  <p:tag name="PXPICPATH" val="..\..\..\PPT\TELA 10_GROUP 1 COPY.PNG"/>
  <p:tag name="PXPSD_PNGPATH" val="..\..\..\PPT\"/>
  <p:tag name="PXPSD_PNGFILENAME" val="TELA 10_GROUP 1 COPY.PNG"/>
  <p:tag name="PXPSD_LAYERNAME" val="Group 1 copy"/>
  <p:tag name="PXPSD_PSDPATH" val="Z:\SalaryFits\02_Comercial\Telas\02 Entrega 01\"/>
  <p:tag name="PXPSD_PSDFILENAME" val="tela 10.psd"/>
  <p:tag name="PXPSD_PSDSOURCE" val="Z:\SalaryFits\02_Comercial\Telas\02 Entrega 01\tela 10.psd"/>
  <p:tag name=" PXPSD_PSDSOURCELAYER" val="10"/>
</p:tagLst>
</file>

<file path=ppt/tags/tag156.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157.xml><?xml version="1.0" encoding="utf-8"?>
<p:tagLst xmlns:a="http://schemas.openxmlformats.org/drawingml/2006/main" xmlns:r="http://schemas.openxmlformats.org/officeDocument/2006/relationships" xmlns:p="http://schemas.openxmlformats.org/presentationml/2006/main">
  <p:tag name="PXPICPATH" val="..\..\..\PPT\TELA 13_RECTANGLE 1.PNG"/>
  <p:tag name="PXPSD_PNGPATH" val="..\..\..\PPT\"/>
  <p:tag name="PXPSD_PNGFILENAME" val="TELA 13_RECTANGLE 1.PNG"/>
  <p:tag name="PXPSD_LAYERNAME" val="Rectangle 1"/>
  <p:tag name="PXPSD_PSDPATH" val="Z:\SalaryFits\02_Comercial\Telas\02 Entrega 01\"/>
  <p:tag name="PXPSD_PSDFILENAME" val="tela 13.psd"/>
  <p:tag name="PXPSD_PSDSOURCE" val="Z:\SalaryFits\02_Comercial\Telas\02 Entrega 01\tela 13.psd"/>
  <p:tag name=" PXPSD_PSDSOURCELAYER" val="8"/>
</p:tagLst>
</file>

<file path=ppt/tags/tag158.xml><?xml version="1.0" encoding="utf-8"?>
<p:tagLst xmlns:a="http://schemas.openxmlformats.org/drawingml/2006/main" xmlns:r="http://schemas.openxmlformats.org/officeDocument/2006/relationships" xmlns:p="http://schemas.openxmlformats.org/presentationml/2006/main">
  <p:tag name="PXPICPATH" val="..\..\..\PPT\TELA 13_RECTANGLE 1 COPY.PNG"/>
  <p:tag name="PXPSD_PNGPATH" val="..\..\..\PPT\"/>
  <p:tag name="PXPSD_PNGFILENAME" val="TELA 13_RECTANGLE 1 COPY.PNG"/>
  <p:tag name="PXPSD_LAYERNAME" val="Rectangle 1 copy"/>
  <p:tag name="PXPSD_PSDPATH" val="Z:\SalaryFits\02_Comercial\Telas\02 Entrega 01\"/>
  <p:tag name="PXPSD_PSDFILENAME" val="tela 13.psd"/>
  <p:tag name="PXPSD_PSDSOURCE" val="Z:\SalaryFits\02_Comercial\Telas\02 Entrega 01\tela 13.psd"/>
  <p:tag name=" PXPSD_PSDSOURCELAYER" val="7"/>
</p:tagLst>
</file>

<file path=ppt/tags/tag159.xml><?xml version="1.0" encoding="utf-8"?>
<p:tagLst xmlns:a="http://schemas.openxmlformats.org/drawingml/2006/main" xmlns:r="http://schemas.openxmlformats.org/officeDocument/2006/relationships" xmlns:p="http://schemas.openxmlformats.org/presentationml/2006/main">
  <p:tag name="PXPICPATH" val="..\..\..\PPT\TELA 13_ROUNDED RECTANGLE 1.PNG"/>
  <p:tag name="PXPSD_PNGPATH" val="..\..\..\PPT\"/>
  <p:tag name="PXPSD_PNGFILENAME" val="TELA 13_ROUNDED RECTANGLE 1.PNG"/>
  <p:tag name="PXPSD_LAYERNAME" val="Rounded Rectangle 1"/>
  <p:tag name="PXPSD_PSDPATH" val="Z:\SalaryFits\02_Comercial\Telas\02 Entrega 01\"/>
  <p:tag name="PXPSD_PSDFILENAME" val="tela 13.psd"/>
  <p:tag name="PXPSD_PSDSOURCE" val="Z:\SalaryFits\02_Comercial\Telas\02 Entrega 01\tela 13.psd"/>
  <p:tag name=" PXPSD_PSDSOURCELAYER" val="5"/>
</p:tagLst>
</file>

<file path=ppt/tags/tag16.xml><?xml version="1.0" encoding="utf-8"?>
<p:tagLst xmlns:a="http://schemas.openxmlformats.org/drawingml/2006/main" xmlns:r="http://schemas.openxmlformats.org/officeDocument/2006/relationships" xmlns:p="http://schemas.openxmlformats.org/presentationml/2006/main">
  <p:tag name="PXPICPATH" val="..\..\..\PPT\TELA 08_ROUNDED RECTANGLE 1 COPY.PNG"/>
  <p:tag name="PXPSD_PNGPATH" val="..\..\..\PPT\"/>
  <p:tag name="PXPSD_PNGFILENAME" val="TELA 08_ROUNDED RECTANGLE 1 COPY.PNG"/>
  <p:tag name="PXPSD_LAYERNAME" val="Rounded Rectangle 1 copy"/>
  <p:tag name="PXPSD_PSDPATH" val="Z:\SalaryFits\02_Comercial\Telas\02 Entrega 01\"/>
  <p:tag name="PXPSD_PSDFILENAME" val="tela 08.psd"/>
  <p:tag name="PXPSD_PSDSOURCE" val="Z:\SalaryFits\02_Comercial\Telas\02 Entrega 01\tela 08.psd"/>
  <p:tag name=" PXPSD_PSDSOURCELAYER" val="14"/>
</p:tagLst>
</file>

<file path=ppt/tags/tag160.xml><?xml version="1.0" encoding="utf-8"?>
<p:tagLst xmlns:a="http://schemas.openxmlformats.org/drawingml/2006/main" xmlns:r="http://schemas.openxmlformats.org/officeDocument/2006/relationships" xmlns:p="http://schemas.openxmlformats.org/presentationml/2006/main">
  <p:tag name="PXPICPATH" val="..\..\..\PPT\TELA 13_ROUNDED RECTANGLE 1 COPY.PNG"/>
  <p:tag name="PXPSD_PNGPATH" val="..\..\..\PPT\"/>
  <p:tag name="PXPSD_PNGFILENAME" val="TELA 13_ROUNDED RECTANGLE 1 COPY.PNG"/>
  <p:tag name="PXPSD_LAYERNAME" val="Rounded Rectangle 1 copy"/>
  <p:tag name="PXPSD_PSDPATH" val="Z:\SalaryFits\02_Comercial\Telas\02 Entrega 01\"/>
  <p:tag name="PXPSD_PSDFILENAME" val="tela 13.psd"/>
  <p:tag name="PXPSD_PSDSOURCE" val="Z:\SalaryFits\02_Comercial\Telas\02 Entrega 01\tela 13.psd"/>
  <p:tag name=" PXPSD_PSDSOURCELAYER" val="4"/>
</p:tagLst>
</file>

<file path=ppt/tags/tag161.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2.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3.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4.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5.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6.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167.xml><?xml version="1.0" encoding="utf-8"?>
<p:tagLst xmlns:a="http://schemas.openxmlformats.org/drawingml/2006/main" xmlns:r="http://schemas.openxmlformats.org/officeDocument/2006/relationships" xmlns:p="http://schemas.openxmlformats.org/presentationml/2006/main">
  <p:tag name="PXPICPATH" val="..\..\..\PPT\TELA 13_ROUNDED RECTANGLE 2.PNG"/>
  <p:tag name="PXPSD_PNGPATH" val="..\..\..\PPT\"/>
  <p:tag name="PXPSD_PNGFILENAME" val="TELA 13_ROUNDED RECTANGLE 2.PNG"/>
  <p:tag name="PXPSD_LAYERNAME" val="Rounded Rectangle 2"/>
  <p:tag name="PXPSD_PSDPATH" val="Z:\SalaryFits\02_Comercial\Telas\02 Entrega 01\"/>
  <p:tag name="PXPSD_PSDFILENAME" val="tela 13.psd"/>
  <p:tag name="PXPSD_PSDSOURCE" val="Z:\SalaryFits\02_Comercial\Telas\02 Entrega 01\tela 13.psd"/>
  <p:tag name=" PXPSD_PSDSOURCELAYER" val="3"/>
</p:tagLst>
</file>

<file path=ppt/tags/tag168.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169.xml><?xml version="1.0" encoding="utf-8"?>
<p:tagLst xmlns:a="http://schemas.openxmlformats.org/drawingml/2006/main" xmlns:r="http://schemas.openxmlformats.org/officeDocument/2006/relationships" xmlns:p="http://schemas.openxmlformats.org/presentationml/2006/main">
  <p:tag name="PXPICPATH" val="..\..\..\PPT\TELA 03_RECTANGLE 1.PNG"/>
  <p:tag name="PXPSD_PNGPATH" val="..\..\..\PPT\"/>
  <p:tag name="PXPSD_PNGFILENAME" val="TELA 03_RECTANGLE 1.PNG"/>
  <p:tag name="PXPSD_LAYERNAME" val="Rectangle 1"/>
  <p:tag name="PXPSD_PSDPATH" val="Z:\SalaryFits\02_Comercial\Telas\02 Entrega 01\"/>
  <p:tag name="PXPSD_PSDFILENAME" val="tela 03.psd"/>
  <p:tag name="PXPSD_PSDSOURCE" val="Z:\SalaryFits\02_Comercial\Telas\02 Entrega 01\tela 03.psd"/>
  <p:tag name=" PXPSD_PSDSOURCELAYER" val="16"/>
</p:tagLst>
</file>

<file path=ppt/tags/tag17.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170.xml><?xml version="1.0" encoding="utf-8"?>
<p:tagLst xmlns:a="http://schemas.openxmlformats.org/drawingml/2006/main" xmlns:r="http://schemas.openxmlformats.org/officeDocument/2006/relationships" xmlns:p="http://schemas.openxmlformats.org/presentationml/2006/main">
  <p:tag name="PXPICPATH" val="..\..\..\PPT\TELA 03_SHUTTERSTOCK_370595594 COPY 3.PNG"/>
  <p:tag name="PXPSD_PNGPATH" val="..\..\..\PPT\"/>
  <p:tag name="PXPSD_PNGFILENAME" val="TELA 03_SHUTTERSTOCK_370595594 COPY 3.PNG"/>
  <p:tag name="PXPSD_LAYERNAME" val="shutterstock_370595594 copy 3"/>
  <p:tag name="PXPSD_PSDPATH" val="Z:\SalaryFits\02_Comercial\Telas\02 Entrega 01\"/>
  <p:tag name="PXPSD_PSDFILENAME" val="tela 03.psd"/>
  <p:tag name="PXPSD_PSDSOURCE" val="Z:\SalaryFits\02_Comercial\Telas\02 Entrega 01\tela 03.psd"/>
  <p:tag name=" PXPSD_PSDSOURCELAYER" val="14"/>
</p:tagLst>
</file>

<file path=ppt/tags/tag171.xml><?xml version="1.0" encoding="utf-8"?>
<p:tagLst xmlns:a="http://schemas.openxmlformats.org/drawingml/2006/main" xmlns:r="http://schemas.openxmlformats.org/officeDocument/2006/relationships" xmlns:p="http://schemas.openxmlformats.org/presentationml/2006/main">
  <p:tag name="PXPICPATH" val="..\..\..\PPT\TELA 03_ROUNDED RECTANGLE 1.PNG"/>
  <p:tag name="PXPSD_PNGPATH" val="..\..\..\PPT\"/>
  <p:tag name="PXPSD_PNGFILENAME" val="TELA 03_ROUNDED RECTANGLE 1.PNG"/>
  <p:tag name="PXPSD_LAYERNAME" val="Rounded Rectangle 1"/>
  <p:tag name="PXPSD_PSDPATH" val="Z:\SalaryFits\02_Comercial\Telas\02 Entrega 01\"/>
  <p:tag name="PXPSD_PSDFILENAME" val="tela 03.psd"/>
  <p:tag name="PXPSD_PSDSOURCE" val="Z:\SalaryFits\02_Comercial\Telas\02 Entrega 01\tela 03.psd"/>
  <p:tag name=" PXPSD_PSDSOURCELAYER" val="12"/>
</p:tagLst>
</file>

<file path=ppt/tags/tag172.xml><?xml version="1.0" encoding="utf-8"?>
<p:tagLst xmlns:a="http://schemas.openxmlformats.org/drawingml/2006/main" xmlns:r="http://schemas.openxmlformats.org/officeDocument/2006/relationships" xmlns:p="http://schemas.openxmlformats.org/presentationml/2006/main">
  <p:tag name="PXPICPATH" val="..\..\..\PPT\TELA 03_ROUNDED RECTANGLE 1 COPY.PNG"/>
  <p:tag name="PXPSD_PNGPATH" val="..\..\..\PPT\"/>
  <p:tag name="PXPSD_PNGFILENAME" val="TELA 03_ROUNDED RECTANGLE 1 COPY.PNG"/>
  <p:tag name="PXPSD_LAYERNAME" val="Rounded Rectangle 1 copy"/>
  <p:tag name="PXPSD_PSDPATH" val="Z:\SalaryFits\02_Comercial\Telas\02 Entrega 01\"/>
  <p:tag name="PXPSD_PSDFILENAME" val="tela 03.psd"/>
  <p:tag name="PXPSD_PSDSOURCE" val="Z:\SalaryFits\02_Comercial\Telas\02 Entrega 01\tela 03.psd"/>
  <p:tag name=" PXPSD_PSDSOURCELAYER" val="11"/>
</p:tagLst>
</file>

<file path=ppt/tags/tag173.xml><?xml version="1.0" encoding="utf-8"?>
<p:tagLst xmlns:a="http://schemas.openxmlformats.org/drawingml/2006/main" xmlns:r="http://schemas.openxmlformats.org/officeDocument/2006/relationships" xmlns:p="http://schemas.openxmlformats.org/presentationml/2006/main">
  <p:tag name="PXPICPATH" val="..\..\PPT\TELA 15_4.PNG"/>
  <p:tag name="PXPSD_PNGPATH" val="..\..\PPT\"/>
  <p:tag name="PXPSD_PNGFILENAME" val="TELA 15_4.PNG"/>
  <p:tag name="PXPSD_LAYERNAME" val="4"/>
  <p:tag name="PXPSD_PSDPATH" val="Z:\SalaryFits\Telas\03 Entrega 01\"/>
  <p:tag name="PXPSD_PSDFILENAME" val="tela 15.psd"/>
  <p:tag name="PXPSD_PSDSOURCE" val="Z:\SalaryFits\Telas\03 Entrega 01\tela 15.psd"/>
  <p:tag name=" PXPSD_PSDSOURCELAYER" val="14"/>
</p:tagLst>
</file>

<file path=ppt/tags/tag174.xml><?xml version="1.0" encoding="utf-8"?>
<p:tagLst xmlns:a="http://schemas.openxmlformats.org/drawingml/2006/main" xmlns:r="http://schemas.openxmlformats.org/officeDocument/2006/relationships" xmlns:p="http://schemas.openxmlformats.org/presentationml/2006/main">
  <p:tag name="PXPICPATH" val="..\..\PPT\TELA 15_ELLIPSE 1.PNG"/>
  <p:tag name="PXPSD_PNGPATH" val="..\..\PPT\"/>
  <p:tag name="PXPSD_PNGFILENAME" val="TELA 15_ELLIPSE 1.PNG"/>
  <p:tag name="PXPSD_LAYERNAME" val="Ellipse 1"/>
  <p:tag name="PXPSD_PSDPATH" val="Z:\SalaryFits\Telas\03 Entrega 01\"/>
  <p:tag name="PXPSD_PSDFILENAME" val="tela 15.psd"/>
  <p:tag name="PXPSD_PSDSOURCE" val="Z:\SalaryFits\Telas\03 Entrega 01\tela 15.psd"/>
  <p:tag name=" PXPSD_PSDSOURCELAYER" val="7"/>
</p:tagLst>
</file>

<file path=ppt/tags/tag175.xml><?xml version="1.0" encoding="utf-8"?>
<p:tagLst xmlns:a="http://schemas.openxmlformats.org/drawingml/2006/main" xmlns:r="http://schemas.openxmlformats.org/officeDocument/2006/relationships" xmlns:p="http://schemas.openxmlformats.org/presentationml/2006/main">
  <p:tag name="PXPICPATH" val="..\..\PPT\TELA 15_2.PNG"/>
  <p:tag name="PXPSD_PNGPATH" val="..\..\PPT\"/>
  <p:tag name="PXPSD_PNGFILENAME" val="TELA 15_2.PNG"/>
  <p:tag name="PXPSD_LAYERNAME" val="2"/>
  <p:tag name="PXPSD_PSDPATH" val="Z:\SalaryFits\Telas\03 Entrega 01\"/>
  <p:tag name="PXPSD_PSDFILENAME" val="tela 15.psd"/>
  <p:tag name="PXPSD_PSDSOURCE" val="Z:\SalaryFits\Telas\03 Entrega 01\tela 15.psd"/>
  <p:tag name=" PXPSD_PSDSOURCELAYER" val="10"/>
</p:tagLst>
</file>

<file path=ppt/tags/tag176.xml><?xml version="1.0" encoding="utf-8"?>
<p:tagLst xmlns:a="http://schemas.openxmlformats.org/drawingml/2006/main" xmlns:r="http://schemas.openxmlformats.org/officeDocument/2006/relationships" xmlns:p="http://schemas.openxmlformats.org/presentationml/2006/main">
  <p:tag name="PXPICPATH" val="..\..\PPT\TELA 15_3.PNG"/>
  <p:tag name="PXPSD_PNGPATH" val="..\..\PPT\"/>
  <p:tag name="PXPSD_PNGFILENAME" val="TELA 15_3.PNG"/>
  <p:tag name="PXPSD_LAYERNAME" val="3"/>
  <p:tag name="PXPSD_PSDPATH" val="Z:\SalaryFits\Telas\03 Entrega 01\"/>
  <p:tag name="PXPSD_PSDFILENAME" val="tela 15.psd"/>
  <p:tag name="PXPSD_PSDSOURCE" val="Z:\SalaryFits\Telas\03 Entrega 01\tela 15.psd"/>
  <p:tag name=" PXPSD_PSDSOURCELAYER" val="13"/>
</p:tagLst>
</file>

<file path=ppt/tags/tag177.xml><?xml version="1.0" encoding="utf-8"?>
<p:tagLst xmlns:a="http://schemas.openxmlformats.org/drawingml/2006/main" xmlns:r="http://schemas.openxmlformats.org/officeDocument/2006/relationships" xmlns:p="http://schemas.openxmlformats.org/presentationml/2006/main">
  <p:tag name="PXPICPATH" val="..\..\..\PPT\TELA 03_ROUNDED RECTANGLE 2.PNG"/>
  <p:tag name="PXPSD_PNGPATH" val="..\..\..\PPT\"/>
  <p:tag name="PXPSD_PNGFILENAME" val="TELA 03_ROUNDED RECTANGLE 2.PNG"/>
  <p:tag name="PXPSD_LAYERNAME" val="Rounded Rectangle 2"/>
  <p:tag name="PXPSD_PSDPATH" val="Z:\SalaryFits\02_Comercial\Telas\02 Entrega 01\"/>
  <p:tag name="PXPSD_PSDFILENAME" val="tela 03.psd"/>
  <p:tag name="PXPSD_PSDSOURCE" val="Z:\SalaryFits\02_Comercial\Telas\02 Entrega 01\tela 03.psd"/>
  <p:tag name=" PXPSD_PSDSOURCELAYER" val="13"/>
</p:tagLst>
</file>

<file path=ppt/tags/tag178.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179.xml><?xml version="1.0" encoding="utf-8"?>
<p:tagLst xmlns:a="http://schemas.openxmlformats.org/drawingml/2006/main" xmlns:r="http://schemas.openxmlformats.org/officeDocument/2006/relationships" xmlns:p="http://schemas.openxmlformats.org/presentationml/2006/main">
  <p:tag name="PXPICPATH" val="..\..\..\PPT\TELA 03_RECTANGLE 1.PNG"/>
  <p:tag name="PXPSD_PNGPATH" val="..\..\..\PPT\"/>
  <p:tag name="PXPSD_PNGFILENAME" val="TELA 03_RECTANGLE 1.PNG"/>
  <p:tag name="PXPSD_LAYERNAME" val="Rectangle 1"/>
  <p:tag name="PXPSD_PSDPATH" val="Z:\SalaryFits\02_Comercial\Telas\02 Entrega 01\"/>
  <p:tag name="PXPSD_PSDFILENAME" val="tela 03.psd"/>
  <p:tag name="PXPSD_PSDSOURCE" val="Z:\SalaryFits\02_Comercial\Telas\02 Entrega 01\tela 03.psd"/>
  <p:tag name=" PXPSD_PSDSOURCELAYER" val="16"/>
</p:tagLst>
</file>

<file path=ppt/tags/tag18.xml><?xml version="1.0" encoding="utf-8"?>
<p:tagLst xmlns:a="http://schemas.openxmlformats.org/drawingml/2006/main" xmlns:r="http://schemas.openxmlformats.org/officeDocument/2006/relationships" xmlns:p="http://schemas.openxmlformats.org/presentationml/2006/main">
  <p:tag name="PXPICPATH" val="..\..\..\PPT\TELA 03_RECTANGLE 1.PNG"/>
  <p:tag name="PXPSD_PNGPATH" val="..\..\..\PPT\"/>
  <p:tag name="PXPSD_PNGFILENAME" val="TELA 03_RECTANGLE 1.PNG"/>
  <p:tag name="PXPSD_LAYERNAME" val="Rectangle 1"/>
  <p:tag name="PXPSD_PSDPATH" val="Z:\SalaryFits\02_Comercial\Telas\02 Entrega 01\"/>
  <p:tag name="PXPSD_PSDFILENAME" val="tela 03.psd"/>
  <p:tag name="PXPSD_PSDSOURCE" val="Z:\SalaryFits\02_Comercial\Telas\02 Entrega 01\tela 03.psd"/>
  <p:tag name=" PXPSD_PSDSOURCELAYER" val="16"/>
</p:tagLst>
</file>

<file path=ppt/tags/tag180.xml><?xml version="1.0" encoding="utf-8"?>
<p:tagLst xmlns:a="http://schemas.openxmlformats.org/drawingml/2006/main" xmlns:r="http://schemas.openxmlformats.org/officeDocument/2006/relationships" xmlns:p="http://schemas.openxmlformats.org/presentationml/2006/main">
  <p:tag name="PXPICPATH" val="..\..\..\PPT\TELA 03_SHUTTERSTOCK_370595594 COPY 3.PNG"/>
  <p:tag name="PXPSD_PNGPATH" val="..\..\..\PPT\"/>
  <p:tag name="PXPSD_PNGFILENAME" val="TELA 03_SHUTTERSTOCK_370595594 COPY 3.PNG"/>
  <p:tag name="PXPSD_LAYERNAME" val="shutterstock_370595594 copy 3"/>
  <p:tag name="PXPSD_PSDPATH" val="Z:\SalaryFits\02_Comercial\Telas\02 Entrega 01\"/>
  <p:tag name="PXPSD_PSDFILENAME" val="tela 03.psd"/>
  <p:tag name="PXPSD_PSDSOURCE" val="Z:\SalaryFits\02_Comercial\Telas\02 Entrega 01\tela 03.psd"/>
  <p:tag name=" PXPSD_PSDSOURCELAYER" val="14"/>
</p:tagLst>
</file>

<file path=ppt/tags/tag181.xml><?xml version="1.0" encoding="utf-8"?>
<p:tagLst xmlns:a="http://schemas.openxmlformats.org/drawingml/2006/main" xmlns:r="http://schemas.openxmlformats.org/officeDocument/2006/relationships" xmlns:p="http://schemas.openxmlformats.org/presentationml/2006/main">
  <p:tag name="PXPICPATH" val="..\..\..\PPT\TELA 03_ROUNDED RECTANGLE 1.PNG"/>
  <p:tag name="PXPSD_PNGPATH" val="..\..\..\PPT\"/>
  <p:tag name="PXPSD_PNGFILENAME" val="TELA 03_ROUNDED RECTANGLE 1.PNG"/>
  <p:tag name="PXPSD_LAYERNAME" val="Rounded Rectangle 1"/>
  <p:tag name="PXPSD_PSDPATH" val="Z:\SalaryFits\02_Comercial\Telas\02 Entrega 01\"/>
  <p:tag name="PXPSD_PSDFILENAME" val="tela 03.psd"/>
  <p:tag name="PXPSD_PSDSOURCE" val="Z:\SalaryFits\02_Comercial\Telas\02 Entrega 01\tela 03.psd"/>
  <p:tag name=" PXPSD_PSDSOURCELAYER" val="12"/>
</p:tagLst>
</file>

<file path=ppt/tags/tag182.xml><?xml version="1.0" encoding="utf-8"?>
<p:tagLst xmlns:a="http://schemas.openxmlformats.org/drawingml/2006/main" xmlns:r="http://schemas.openxmlformats.org/officeDocument/2006/relationships" xmlns:p="http://schemas.openxmlformats.org/presentationml/2006/main">
  <p:tag name="PXPICPATH" val="..\..\..\PPT\TELA 03_ROUNDED RECTANGLE 1 COPY.PNG"/>
  <p:tag name="PXPSD_PNGPATH" val="..\..\..\PPT\"/>
  <p:tag name="PXPSD_PNGFILENAME" val="TELA 03_ROUNDED RECTANGLE 1 COPY.PNG"/>
  <p:tag name="PXPSD_LAYERNAME" val="Rounded Rectangle 1 copy"/>
  <p:tag name="PXPSD_PSDPATH" val="Z:\SalaryFits\02_Comercial\Telas\02 Entrega 01\"/>
  <p:tag name="PXPSD_PSDFILENAME" val="tela 03.psd"/>
  <p:tag name="PXPSD_PSDSOURCE" val="Z:\SalaryFits\02_Comercial\Telas\02 Entrega 01\tela 03.psd"/>
  <p:tag name=" PXPSD_PSDSOURCELAYER" val="11"/>
</p:tagLst>
</file>

<file path=ppt/tags/tag183.xml><?xml version="1.0" encoding="utf-8"?>
<p:tagLst xmlns:a="http://schemas.openxmlformats.org/drawingml/2006/main" xmlns:r="http://schemas.openxmlformats.org/officeDocument/2006/relationships" xmlns:p="http://schemas.openxmlformats.org/presentationml/2006/main">
  <p:tag name="PXPICPATH" val="..\..\..\PPT\TELA 03_ROUNDED RECTANGLE 2.PNG"/>
  <p:tag name="PXPSD_PNGPATH" val="..\..\..\PPT\"/>
  <p:tag name="PXPSD_PNGFILENAME" val="TELA 03_ROUNDED RECTANGLE 2.PNG"/>
  <p:tag name="PXPSD_LAYERNAME" val="Rounded Rectangle 2"/>
  <p:tag name="PXPSD_PSDPATH" val="Z:\SalaryFits\02_Comercial\Telas\02 Entrega 01\"/>
  <p:tag name="PXPSD_PSDFILENAME" val="tela 03.psd"/>
  <p:tag name="PXPSD_PSDSOURCE" val="Z:\SalaryFits\02_Comercial\Telas\02 Entrega 01\tela 03.psd"/>
  <p:tag name=" PXPSD_PSDSOURCELAYER" val="13"/>
</p:tagLst>
</file>

<file path=ppt/tags/tag184.xml><?xml version="1.0" encoding="utf-8"?>
<p:tagLst xmlns:a="http://schemas.openxmlformats.org/drawingml/2006/main" xmlns:r="http://schemas.openxmlformats.org/officeDocument/2006/relationships" xmlns:p="http://schemas.openxmlformats.org/presentationml/2006/main">
  <p:tag name="PXPICPATH" val="..\..\PPT\TELA 15_ELLIPSE 1.PNG"/>
  <p:tag name="PXPSD_PNGPATH" val="..\..\PPT\"/>
  <p:tag name="PXPSD_PNGFILENAME" val="TELA 15_ELLIPSE 1.PNG"/>
  <p:tag name="PXPSD_LAYERNAME" val="Ellipse 1"/>
  <p:tag name="PXPSD_PSDPATH" val="Z:\SalaryFits\Telas\03 Entrega 01\"/>
  <p:tag name="PXPSD_PSDFILENAME" val="tela 15.psd"/>
  <p:tag name="PXPSD_PSDSOURCE" val="Z:\SalaryFits\Telas\03 Entrega 01\tela 15.psd"/>
  <p:tag name=" PXPSD_PSDSOURCELAYER" val="7"/>
</p:tagLst>
</file>

<file path=ppt/tags/tag185.xml><?xml version="1.0" encoding="utf-8"?>
<p:tagLst xmlns:a="http://schemas.openxmlformats.org/drawingml/2006/main" xmlns:r="http://schemas.openxmlformats.org/officeDocument/2006/relationships" xmlns:p="http://schemas.openxmlformats.org/presentationml/2006/main">
  <p:tag name="PXPICPATH" val="..\..\PPT\TELA 15_2.PNG"/>
  <p:tag name="PXPSD_PNGPATH" val="..\..\PPT\"/>
  <p:tag name="PXPSD_PNGFILENAME" val="TELA 15_2.PNG"/>
  <p:tag name="PXPSD_LAYERNAME" val="2"/>
  <p:tag name="PXPSD_PSDPATH" val="Z:\SalaryFits\Telas\03 Entrega 01\"/>
  <p:tag name="PXPSD_PSDFILENAME" val="tela 15.psd"/>
  <p:tag name="PXPSD_PSDSOURCE" val="Z:\SalaryFits\Telas\03 Entrega 01\tela 15.psd"/>
  <p:tag name=" PXPSD_PSDSOURCELAYER" val="10"/>
</p:tagLst>
</file>

<file path=ppt/tags/tag186.xml><?xml version="1.0" encoding="utf-8"?>
<p:tagLst xmlns:a="http://schemas.openxmlformats.org/drawingml/2006/main" xmlns:r="http://schemas.openxmlformats.org/officeDocument/2006/relationships" xmlns:p="http://schemas.openxmlformats.org/presentationml/2006/main">
  <p:tag name="PXPICPATH" val="..\..\PPT\TELA 15_3.PNG"/>
  <p:tag name="PXPSD_PNGPATH" val="..\..\PPT\"/>
  <p:tag name="PXPSD_PNGFILENAME" val="TELA 15_3.PNG"/>
  <p:tag name="PXPSD_LAYERNAME" val="3"/>
  <p:tag name="PXPSD_PSDPATH" val="Z:\SalaryFits\Telas\03 Entrega 01\"/>
  <p:tag name="PXPSD_PSDFILENAME" val="tela 15.psd"/>
  <p:tag name="PXPSD_PSDSOURCE" val="Z:\SalaryFits\Telas\03 Entrega 01\tela 15.psd"/>
  <p:tag name=" PXPSD_PSDSOURCELAYER" val="13"/>
</p:tagLst>
</file>

<file path=ppt/tags/tag187.xml><?xml version="1.0" encoding="utf-8"?>
<p:tagLst xmlns:a="http://schemas.openxmlformats.org/drawingml/2006/main" xmlns:r="http://schemas.openxmlformats.org/officeDocument/2006/relationships" xmlns:p="http://schemas.openxmlformats.org/presentationml/2006/main">
  <p:tag name="PXPICPATH" val="..\..\..\PPT\TELA 16_LAYER 2.PNG"/>
  <p:tag name="PXPSD_PNGPATH" val="..\..\..\PPT\"/>
  <p:tag name="PXPSD_PNGFILENAME" val="TELA 16_LAYER 2.PNG"/>
  <p:tag name="PXPSD_LAYERNAME" val="Layer 2"/>
  <p:tag name="PXPSD_PSDPATH" val="Z:\SalaryFits\02_Comercial\Telas\02 Entrega 01\"/>
  <p:tag name="PXPSD_PSDFILENAME" val="tela 16.psd"/>
  <p:tag name="PXPSD_PSDSOURCE" val="Z:\SalaryFits\02_Comercial\Telas\02 Entrega 01\tela 16.psd"/>
  <p:tag name=" PXPSD_PSDSOURCELAYER" val="26"/>
</p:tagLst>
</file>

<file path=ppt/tags/tag188.xml><?xml version="1.0" encoding="utf-8"?>
<p:tagLst xmlns:a="http://schemas.openxmlformats.org/drawingml/2006/main" xmlns:r="http://schemas.openxmlformats.org/officeDocument/2006/relationships" xmlns:p="http://schemas.openxmlformats.org/presentationml/2006/main">
  <p:tag name="PXPICPATH" val="..\..\..\PPT\TELA 16_LAYER 3.PNG"/>
  <p:tag name="PXPSD_PNGPATH" val="..\..\..\PPT\"/>
  <p:tag name="PXPSD_PNGFILENAME" val="TELA 16_LAYER 3.PNG"/>
  <p:tag name="PXPSD_LAYERNAME" val="Layer 3"/>
  <p:tag name="PXPSD_PSDPATH" val="Z:\SalaryFits\02_Comercial\Telas\02 Entrega 01\"/>
  <p:tag name="PXPSD_PSDFILENAME" val="tela 16.psd"/>
  <p:tag name="PXPSD_PSDSOURCE" val="Z:\SalaryFits\02_Comercial\Telas\02 Entrega 01\tela 16.psd"/>
  <p:tag name=" PXPSD_PSDSOURCELAYER" val="25"/>
</p:tagLst>
</file>

<file path=ppt/tags/tag189.xml><?xml version="1.0" encoding="utf-8"?>
<p:tagLst xmlns:a="http://schemas.openxmlformats.org/drawingml/2006/main" xmlns:r="http://schemas.openxmlformats.org/officeDocument/2006/relationships" xmlns:p="http://schemas.openxmlformats.org/presentationml/2006/main">
  <p:tag name="PXPICPATH" val="..\..\..\PPT\TELA 16_ROUNDED RECTANGLE 1.PNG"/>
  <p:tag name="PXPSD_PNGPATH" val="..\..\..\PPT\"/>
  <p:tag name="PXPSD_PNGFILENAME" val="TELA 16_ROUNDED RECTANGLE 1.PNG"/>
  <p:tag name="PXPSD_LAYERNAME" val="Rounded Rectangle 1"/>
  <p:tag name="PXPSD_PSDPATH" val="Z:\SalaryFits\02_Comercial\Telas\02 Entrega 01\"/>
  <p:tag name="PXPSD_PSDFILENAME" val="tela 16.psd"/>
  <p:tag name="PXPSD_PSDSOURCE" val="Z:\SalaryFits\02_Comercial\Telas\02 Entrega 01\tela 16.psd"/>
  <p:tag name=" PXPSD_PSDSOURCELAYER" val="23"/>
</p:tagLst>
</file>

<file path=ppt/tags/tag19.xml><?xml version="1.0" encoding="utf-8"?>
<p:tagLst xmlns:a="http://schemas.openxmlformats.org/drawingml/2006/main" xmlns:r="http://schemas.openxmlformats.org/officeDocument/2006/relationships" xmlns:p="http://schemas.openxmlformats.org/presentationml/2006/main">
  <p:tag name="PXPICPATH" val="..\..\..\PPT\TELA 03_SHUTTERSTOCK_370595594 COPY 2.PNG"/>
  <p:tag name="PXPSD_PNGPATH" val="..\..\..\PPT\"/>
  <p:tag name="PXPSD_PNGFILENAME" val="TELA 03_SHUTTERSTOCK_370595594 COPY 2.PNG"/>
  <p:tag name="PXPSD_LAYERNAME" val="shutterstock_370595594 copy 2"/>
  <p:tag name="PXPSD_PSDPATH" val="Z:\SalaryFits\02_Comercial\Telas\02 Entrega 01\"/>
  <p:tag name="PXPSD_PSDFILENAME" val="tela 03.psd"/>
  <p:tag name="PXPSD_PSDSOURCE" val="Z:\SalaryFits\02_Comercial\Telas\02 Entrega 01\tela 03.psd"/>
  <p:tag name=" PXPSD_PSDSOURCELAYER" val="15"/>
</p:tagLst>
</file>

<file path=ppt/tags/tag190.xml><?xml version="1.0" encoding="utf-8"?>
<p:tagLst xmlns:a="http://schemas.openxmlformats.org/drawingml/2006/main" xmlns:r="http://schemas.openxmlformats.org/officeDocument/2006/relationships" xmlns:p="http://schemas.openxmlformats.org/presentationml/2006/main">
  <p:tag name="PXPICPATH" val="..\..\..\PPT\TELA 16_ROUNDED RECTANGLE 1 COPY.PNG"/>
  <p:tag name="PXPSD_PNGPATH" val="..\..\..\PPT\"/>
  <p:tag name="PXPSD_PNGFILENAME" val="TELA 16_ROUNDED RECTANGLE 1 COPY.PNG"/>
  <p:tag name="PXPSD_LAYERNAME" val="Rounded Rectangle 1 copy"/>
  <p:tag name="PXPSD_PSDPATH" val="Z:\SalaryFits\02_Comercial\Telas\02 Entrega 01\"/>
  <p:tag name="PXPSD_PSDFILENAME" val="tela 16.psd"/>
  <p:tag name="PXPSD_PSDSOURCE" val="Z:\SalaryFits\02_Comercial\Telas\02 Entrega 01\tela 16.psd"/>
  <p:tag name=" PXPSD_PSDSOURCELAYER" val="22"/>
</p:tagLst>
</file>

<file path=ppt/tags/tag191.xml><?xml version="1.0" encoding="utf-8"?>
<p:tagLst xmlns:a="http://schemas.openxmlformats.org/drawingml/2006/main" xmlns:r="http://schemas.openxmlformats.org/officeDocument/2006/relationships" xmlns:p="http://schemas.openxmlformats.org/presentationml/2006/main">
  <p:tag name="PXPICPATH" val="..\..\..\PPT\TELA 16_ROUNDED RECTANGLE 1 CÓPIA.PNG"/>
  <p:tag name="PXPSD_PNGPATH" val="..\..\..\PPT\"/>
  <p:tag name="PXPSD_PNGFILENAME" val="TELA 16_ROUNDED RECTANGLE 1 CÓPIA.PNG"/>
  <p:tag name="PXPSD_LAYERNAME" val="Rounded Rectangle 1 cópia"/>
  <p:tag name="PXPSD_PSDPATH" val="Z:\SalaryFits\02_Comercial\Telas\02 Entrega 01\"/>
  <p:tag name="PXPSD_PSDFILENAME" val="tela 16.psd"/>
  <p:tag name="PXPSD_PSDSOURCE" val="Z:\SalaryFits\02_Comercial\Telas\02 Entrega 01\tela 16.psd"/>
  <p:tag name=" PXPSD_PSDSOURCELAYER" val="21"/>
</p:tagLst>
</file>

<file path=ppt/tags/tag192.xml><?xml version="1.0" encoding="utf-8"?>
<p:tagLst xmlns:a="http://schemas.openxmlformats.org/drawingml/2006/main" xmlns:r="http://schemas.openxmlformats.org/officeDocument/2006/relationships" xmlns:p="http://schemas.openxmlformats.org/presentationml/2006/main">
  <p:tag name="PXPICPATH" val="..\..\..\PPT\TELA 16_ROUNDED RECTANGLE 1 COPY CÓPIA.PNG"/>
  <p:tag name="PXPSD_PNGPATH" val="..\..\..\PPT\"/>
  <p:tag name="PXPSD_PNGFILENAME" val="TELA 16_ROUNDED RECTANGLE 1 COPY CÓPIA.PNG"/>
  <p:tag name="PXPSD_LAYERNAME" val="Rounded Rectangle 1 copy cópia"/>
  <p:tag name="PXPSD_PSDPATH" val="Z:\SalaryFits\02_Comercial\Telas\02 Entrega 01\"/>
  <p:tag name="PXPSD_PSDFILENAME" val="tela 16.psd"/>
  <p:tag name="PXPSD_PSDSOURCE" val="Z:\SalaryFits\02_Comercial\Telas\02 Entrega 01\tela 16.psd"/>
  <p:tag name=" PXPSD_PSDSOURCELAYER" val="20"/>
</p:tagLst>
</file>

<file path=ppt/tags/tag193.xml><?xml version="1.0" encoding="utf-8"?>
<p:tagLst xmlns:a="http://schemas.openxmlformats.org/drawingml/2006/main" xmlns:r="http://schemas.openxmlformats.org/officeDocument/2006/relationships" xmlns:p="http://schemas.openxmlformats.org/presentationml/2006/main">
  <p:tag name="PXPICPATH" val="..\..\..\PPT\TELA 16_VECTOR SMART OBJECT1.PNG"/>
  <p:tag name="PXPSD_PNGPATH" val="..\..\..\PPT\"/>
  <p:tag name="PXPSD_PNGFILENAME" val="TELA 16_VECTOR SMART OBJECT1.PNG"/>
  <p:tag name="PXPSD_LAYERNAME" val="Vector Smart Object1"/>
  <p:tag name="PXPSD_PSDPATH" val="Z:\SalaryFits\02_Comercial\Telas\02 Entrega 01\"/>
  <p:tag name="PXPSD_PSDFILENAME" val="tela 16.psd"/>
  <p:tag name="PXPSD_PSDSOURCE" val="Z:\SalaryFits\02_Comercial\Telas\02 Entrega 01\tela 16.psd"/>
  <p:tag name=" PXPSD_PSDSOURCELAYER" val="18"/>
</p:tagLst>
</file>

<file path=ppt/tags/tag194.xml><?xml version="1.0" encoding="utf-8"?>
<p:tagLst xmlns:a="http://schemas.openxmlformats.org/drawingml/2006/main" xmlns:r="http://schemas.openxmlformats.org/officeDocument/2006/relationships" xmlns:p="http://schemas.openxmlformats.org/presentationml/2006/main">
  <p:tag name="PXPICPATH" val="..\..\..\PPT\TELA 16_VECTOR SMART OBJECT COPY.PNG"/>
  <p:tag name="PXPSD_PNGPATH" val="..\..\..\PPT\"/>
  <p:tag name="PXPSD_PNGFILENAME" val="TELA 16_VECTOR SMART OBJECT COPY.PNG"/>
  <p:tag name="PXPSD_LAYERNAME" val="Vector Smart Object copy"/>
  <p:tag name="PXPSD_PSDPATH" val="Z:\SalaryFits\02_Comercial\Telas\02 Entrega 01\"/>
  <p:tag name="PXPSD_PSDFILENAME" val="tela 16.psd"/>
  <p:tag name="PXPSD_PSDSOURCE" val="Z:\SalaryFits\02_Comercial\Telas\02 Entrega 01\tela 16.psd"/>
  <p:tag name=" PXPSD_PSDSOURCELAYER" val="17"/>
</p:tagLst>
</file>

<file path=ppt/tags/tag195.xml><?xml version="1.0" encoding="utf-8"?>
<p:tagLst xmlns:a="http://schemas.openxmlformats.org/drawingml/2006/main" xmlns:r="http://schemas.openxmlformats.org/officeDocument/2006/relationships" xmlns:p="http://schemas.openxmlformats.org/presentationml/2006/main">
  <p:tag name="PXPICPATH" val="..\..\..\PPT\TELA 16_VECTOR SMART OBJECT COPY 8.PNG"/>
  <p:tag name="PXPSD_PNGPATH" val="..\..\..\PPT\"/>
  <p:tag name="PXPSD_PNGFILENAME" val="TELA 16_VECTOR SMART OBJECT COPY 8.PNG"/>
  <p:tag name="PXPSD_LAYERNAME" val="Vector Smart Object copy 8"/>
  <p:tag name="PXPSD_PSDPATH" val="Z:\SalaryFits\02_Comercial\Telas\02 Entrega 01\"/>
  <p:tag name="PXPSD_PSDFILENAME" val="tela 16.psd"/>
  <p:tag name="PXPSD_PSDSOURCE" val="Z:\SalaryFits\02_Comercial\Telas\02 Entrega 01\tela 16.psd"/>
  <p:tag name=" PXPSD_PSDSOURCELAYER" val="16"/>
</p:tagLst>
</file>

<file path=ppt/tags/tag196.xml><?xml version="1.0" encoding="utf-8"?>
<p:tagLst xmlns:a="http://schemas.openxmlformats.org/drawingml/2006/main" xmlns:r="http://schemas.openxmlformats.org/officeDocument/2006/relationships" xmlns:p="http://schemas.openxmlformats.org/presentationml/2006/main">
  <p:tag name="PXPICPATH" val="..\..\..\PPT\TELA 16_VECTOR SMART OBJECT COPY 6.PNG"/>
  <p:tag name="PXPSD_PNGPATH" val="..\..\..\PPT\"/>
  <p:tag name="PXPSD_PNGFILENAME" val="TELA 16_VECTOR SMART OBJECT COPY 6.PNG"/>
  <p:tag name="PXPSD_LAYERNAME" val="Vector Smart Object copy 6"/>
  <p:tag name="PXPSD_PSDPATH" val="Z:\SalaryFits\02_Comercial\Telas\02 Entrega 01\"/>
  <p:tag name="PXPSD_PSDFILENAME" val="tela 16.psd"/>
  <p:tag name="PXPSD_PSDSOURCE" val="Z:\SalaryFits\02_Comercial\Telas\02 Entrega 01\tela 16.psd"/>
  <p:tag name=" PXPSD_PSDSOURCELAYER" val="15"/>
</p:tagLst>
</file>

<file path=ppt/tags/tag197.xml><?xml version="1.0" encoding="utf-8"?>
<p:tagLst xmlns:a="http://schemas.openxmlformats.org/drawingml/2006/main" xmlns:r="http://schemas.openxmlformats.org/officeDocument/2006/relationships" xmlns:p="http://schemas.openxmlformats.org/presentationml/2006/main">
  <p:tag name="PXPICPATH" val="..\..\..\PPT\TELA 16_VECTOR SMART OBJECT COPY 7.PNG"/>
  <p:tag name="PXPSD_PNGPATH" val="..\..\..\PPT\"/>
  <p:tag name="PXPSD_PNGFILENAME" val="TELA 16_VECTOR SMART OBJECT COPY 7.PNG"/>
  <p:tag name="PXPSD_LAYERNAME" val="Vector Smart Object copy 7"/>
  <p:tag name="PXPSD_PSDPATH" val="Z:\SalaryFits\02_Comercial\Telas\02 Entrega 01\"/>
  <p:tag name="PXPSD_PSDFILENAME" val="tela 16.psd"/>
  <p:tag name="PXPSD_PSDSOURCE" val="Z:\SalaryFits\02_Comercial\Telas\02 Entrega 01\tela 16.psd"/>
  <p:tag name=" PXPSD_PSDSOURCELAYER" val="14"/>
</p:tagLst>
</file>

<file path=ppt/tags/tag198.xml><?xml version="1.0" encoding="utf-8"?>
<p:tagLst xmlns:a="http://schemas.openxmlformats.org/drawingml/2006/main" xmlns:r="http://schemas.openxmlformats.org/officeDocument/2006/relationships" xmlns:p="http://schemas.openxmlformats.org/presentationml/2006/main">
  <p:tag name="PXPICPATH" val="..\..\..\PPT\TELA 16_02.PNG"/>
  <p:tag name="PXPSD_PNGPATH" val="..\..\..\PPT\"/>
  <p:tag name="PXPSD_PNGFILENAME" val="TELA 16_02.PNG"/>
  <p:tag name="PXPSD_LAYERNAME" val="02"/>
  <p:tag name="PXPSD_PSDPATH" val="Z:\SalaryFits\02_Comercial\Telas\02 Entrega 01\"/>
  <p:tag name="PXPSD_PSDFILENAME" val="tela 16.psd"/>
  <p:tag name="PXPSD_PSDSOURCE" val="Z:\SalaryFits\02_Comercial\Telas\02 Entrega 01\tela 16.psd"/>
  <p:tag name=" PXPSD_PSDSOURCELAYER" val="24"/>
</p:tagLst>
</file>

<file path=ppt/tags/tag199.xml><?xml version="1.0" encoding="utf-8"?>
<p:tagLst xmlns:a="http://schemas.openxmlformats.org/drawingml/2006/main" xmlns:r="http://schemas.openxmlformats.org/officeDocument/2006/relationships" xmlns:p="http://schemas.openxmlformats.org/presentationml/2006/main">
  <p:tag name="PXPICPATH" val="..\..\..\PPT\TELA 16_VECTOR SMART OBJECT COPY 5.PNG"/>
  <p:tag name="PXPSD_PNGPATH" val="..\..\..\PPT\"/>
  <p:tag name="PXPSD_PNGFILENAME" val="TELA 16_VECTOR SMART OBJECT COPY 5.PNG"/>
  <p:tag name="PXPSD_LAYERNAME" val="Vector Smart Object copy 5"/>
  <p:tag name="PXPSD_PSDPATH" val="Z:\SalaryFits\02_Comercial\Telas\02 Entrega 01\"/>
  <p:tag name="PXPSD_PSDFILENAME" val="tela 16.psd"/>
  <p:tag name="PXPSD_PSDSOURCE" val="Z:\SalaryFits\02_Comercial\Telas\02 Entrega 01\tela 16.psd"/>
  <p:tag name=" PXPSD_PSDSOURCELAYER" val="8"/>
</p:tagLst>
</file>

<file path=ppt/tags/tag2.xml><?xml version="1.0" encoding="utf-8"?>
<p:tagLst xmlns:a="http://schemas.openxmlformats.org/drawingml/2006/main" xmlns:r="http://schemas.openxmlformats.org/officeDocument/2006/relationships" xmlns:p="http://schemas.openxmlformats.org/presentationml/2006/main">
  <p:tag name="PXPICPATH" val="..\..\..\..\..\..\..\SERS\USER\DESKTOP\PPT\TELA 01_LAYER 2.PNG"/>
  <p:tag name="PXPSD_PNGPATH" val="..\..\..\..\..\..\..\SERS\USER\DESKTOP\PPT\"/>
  <p:tag name="PXPSD_PNGFILENAME" val="TELA 01_LAYER 2.PNG"/>
  <p:tag name="PXPSD_LAYERNAME" val="Layer 2"/>
  <p:tag name="PXPSD_PSDPATH" val="..\..\..\..\..\..\..\sers\user\Desktop\Salary_fits\02 Entrega 01\"/>
  <p:tag name="PXPSD_PSDFILENAME" val="tela 01.PSD"/>
  <p:tag name="PXPSD_PSDSOURCE" val="C:\Users\user\Desktop\Salary_fits\02 Entrega 01\tela 01.PSD"/>
  <p:tag name=" PXPSD_PSDSOURCELAYER" val="12"/>
</p:tagLst>
</file>

<file path=ppt/tags/tag20.xml><?xml version="1.0" encoding="utf-8"?>
<p:tagLst xmlns:a="http://schemas.openxmlformats.org/drawingml/2006/main" xmlns:r="http://schemas.openxmlformats.org/officeDocument/2006/relationships" xmlns:p="http://schemas.openxmlformats.org/presentationml/2006/main">
  <p:tag name="PXPICPATH" val="..\..\..\PPT\TELA 03_SHUTTERSTOCK_370595594 COPY 3.PNG"/>
  <p:tag name="PXPSD_PNGPATH" val="..\..\..\PPT\"/>
  <p:tag name="PXPSD_PNGFILENAME" val="TELA 03_SHUTTERSTOCK_370595594 COPY 3.PNG"/>
  <p:tag name="PXPSD_LAYERNAME" val="shutterstock_370595594 copy 3"/>
  <p:tag name="PXPSD_PSDPATH" val="Z:\SalaryFits\02_Comercial\Telas\02 Entrega 01\"/>
  <p:tag name="PXPSD_PSDFILENAME" val="tela 03.psd"/>
  <p:tag name="PXPSD_PSDSOURCE" val="Z:\SalaryFits\02_Comercial\Telas\02 Entrega 01\tela 03.psd"/>
  <p:tag name=" PXPSD_PSDSOURCELAYER" val="14"/>
</p:tagLst>
</file>

<file path=ppt/tags/tag200.xml><?xml version="1.0" encoding="utf-8"?>
<p:tagLst xmlns:a="http://schemas.openxmlformats.org/drawingml/2006/main" xmlns:r="http://schemas.openxmlformats.org/officeDocument/2006/relationships" xmlns:p="http://schemas.openxmlformats.org/presentationml/2006/main">
  <p:tag name="PXPICPATH" val="..\..\..\PPT\TELA 16_VECTOR SMART OBJECT8.PNG"/>
  <p:tag name="PXPSD_PNGPATH" val="..\..\..\PPT\"/>
  <p:tag name="PXPSD_PNGFILENAME" val="TELA 16_VECTOR SMART OBJECT8.PNG"/>
  <p:tag name="PXPSD_LAYERNAME" val="Vector Smart Object8"/>
  <p:tag name="PXPSD_PSDPATH" val="Z:\SalaryFits\02_Comercial\Telas\02 Entrega 01\"/>
  <p:tag name="PXPSD_PSDFILENAME" val="tela 16.psd"/>
  <p:tag name="PXPSD_PSDSOURCE" val="Z:\SalaryFits\02_Comercial\Telas\02 Entrega 01\tela 16.psd"/>
  <p:tag name=" PXPSD_PSDSOURCELAYER" val="1"/>
</p:tagLst>
</file>

<file path=ppt/tags/tag201.xml><?xml version="1.0" encoding="utf-8"?>
<p:tagLst xmlns:a="http://schemas.openxmlformats.org/drawingml/2006/main" xmlns:r="http://schemas.openxmlformats.org/officeDocument/2006/relationships" xmlns:p="http://schemas.openxmlformats.org/presentationml/2006/main">
  <p:tag name="PXPICPATH" val="..\..\..\PPT\TELA 16_VECTOR SMART OBJECT COPY 4.PNG"/>
  <p:tag name="PXPSD_PNGPATH" val="..\..\..\PPT\"/>
  <p:tag name="PXPSD_PNGFILENAME" val="TELA 16_VECTOR SMART OBJECT COPY 4.PNG"/>
  <p:tag name="PXPSD_LAYERNAME" val="Vector Smart Object copy 4"/>
  <p:tag name="PXPSD_PSDPATH" val="Z:\SalaryFits\02_Comercial\Telas\02 Entrega 01\"/>
  <p:tag name="PXPSD_PSDFILENAME" val="tela 16.psd"/>
  <p:tag name="PXPSD_PSDSOURCE" val="Z:\SalaryFits\02_Comercial\Telas\02 Entrega 01\tela 16.psd"/>
  <p:tag name=" PXPSD_PSDSOURCELAYER" val="9"/>
</p:tagLst>
</file>

<file path=ppt/tags/tag202.xml><?xml version="1.0" encoding="utf-8"?>
<p:tagLst xmlns:a="http://schemas.openxmlformats.org/drawingml/2006/main" xmlns:r="http://schemas.openxmlformats.org/officeDocument/2006/relationships" xmlns:p="http://schemas.openxmlformats.org/presentationml/2006/main">
  <p:tag name="PXPICPATH" val="..\..\..\PPT\TELA 16_VECTOR SMART OBJECT7.PNG"/>
  <p:tag name="PXPSD_PNGPATH" val="..\..\..\PPT\"/>
  <p:tag name="PXPSD_PNGFILENAME" val="TELA 16_VECTOR SMART OBJECT7.PNG"/>
  <p:tag name="PXPSD_LAYERNAME" val="Vector Smart Object7"/>
  <p:tag name="PXPSD_PSDPATH" val="Z:\SalaryFits\02_Comercial\Telas\02 Entrega 01\"/>
  <p:tag name="PXPSD_PSDFILENAME" val="tela 16.psd"/>
  <p:tag name="PXPSD_PSDSOURCE" val="Z:\SalaryFits\02_Comercial\Telas\02 Entrega 01\tela 16.psd"/>
  <p:tag name=" PXPSD_PSDSOURCELAYER" val="3"/>
</p:tagLst>
</file>

<file path=ppt/tags/tag203.xml><?xml version="1.0" encoding="utf-8"?>
<p:tagLst xmlns:a="http://schemas.openxmlformats.org/drawingml/2006/main" xmlns:r="http://schemas.openxmlformats.org/officeDocument/2006/relationships" xmlns:p="http://schemas.openxmlformats.org/presentationml/2006/main">
  <p:tag name="PXPICPATH" val="..\..\..\PPT\TELA 16_VECTOR SMART OBJECT7B.PNG"/>
  <p:tag name="PXPSD_PNGPATH" val="..\..\..\PPT\"/>
  <p:tag name="PXPSD_PNGFILENAME" val="TELA 16_VECTOR SMART OBJECT7B.PNG"/>
  <p:tag name="PXPSD_LAYERNAME" val="Vector Smart Object7b"/>
  <p:tag name="PXPSD_PSDPATH" val="Z:\SalaryFits\02_Comercial\Telas\02 Entrega 01\"/>
  <p:tag name="PXPSD_PSDFILENAME" val="tela 16.psd"/>
  <p:tag name="PXPSD_PSDSOURCE" val="Z:\SalaryFits\02_Comercial\Telas\02 Entrega 01\tela 16.psd"/>
  <p:tag name=" PXPSD_PSDSOURCELAYER" val="2"/>
</p:tagLst>
</file>

<file path=ppt/tags/tag204.xml><?xml version="1.0" encoding="utf-8"?>
<p:tagLst xmlns:a="http://schemas.openxmlformats.org/drawingml/2006/main" xmlns:r="http://schemas.openxmlformats.org/officeDocument/2006/relationships" xmlns:p="http://schemas.openxmlformats.org/presentationml/2006/main">
  <p:tag name="PXPICPATH" val="..\..\..\PPT\TELA 16_VECTOR SMART OBJECT COPY 3.PNG"/>
  <p:tag name="PXPSD_PNGPATH" val="..\..\..\PPT\"/>
  <p:tag name="PXPSD_PNGFILENAME" val="TELA 16_VECTOR SMART OBJECT COPY 3.PNG"/>
  <p:tag name="PXPSD_LAYERNAME" val="Vector Smart Object copy 3"/>
  <p:tag name="PXPSD_PSDPATH" val="Z:\SalaryFits\02_Comercial\Telas\02 Entrega 01\"/>
  <p:tag name="PXPSD_PSDFILENAME" val="tela 16.psd"/>
  <p:tag name="PXPSD_PSDSOURCE" val="Z:\SalaryFits\02_Comercial\Telas\02 Entrega 01\tela 16.psd"/>
  <p:tag name=" PXPSD_PSDSOURCELAYER" val="10"/>
</p:tagLst>
</file>

<file path=ppt/tags/tag205.xml><?xml version="1.0" encoding="utf-8"?>
<p:tagLst xmlns:a="http://schemas.openxmlformats.org/drawingml/2006/main" xmlns:r="http://schemas.openxmlformats.org/officeDocument/2006/relationships" xmlns:p="http://schemas.openxmlformats.org/presentationml/2006/main">
  <p:tag name="PXPICPATH" val="..\..\..\PPT\TELA 16_VECTOR SMART OBJECT6.PNG"/>
  <p:tag name="PXPSD_PNGPATH" val="..\..\..\PPT\"/>
  <p:tag name="PXPSD_PNGFILENAME" val="TELA 16_VECTOR SMART OBJECT6.PNG"/>
  <p:tag name="PXPSD_LAYERNAME" val="Vector Smart Object6"/>
  <p:tag name="PXPSD_PSDPATH" val="Z:\SalaryFits\02_Comercial\Telas\02 Entrega 01\"/>
  <p:tag name="PXPSD_PSDFILENAME" val="tela 16.psd"/>
  <p:tag name="PXPSD_PSDSOURCE" val="Z:\SalaryFits\02_Comercial\Telas\02 Entrega 01\tela 16.psd"/>
  <p:tag name=" PXPSD_PSDSOURCELAYER" val="4"/>
</p:tagLst>
</file>

<file path=ppt/tags/tag206.xml><?xml version="1.0" encoding="utf-8"?>
<p:tagLst xmlns:a="http://schemas.openxmlformats.org/drawingml/2006/main" xmlns:r="http://schemas.openxmlformats.org/officeDocument/2006/relationships" xmlns:p="http://schemas.openxmlformats.org/presentationml/2006/main">
  <p:tag name="PXPICPATH" val="..\..\..\PPT\TELA 16_VECTOR SMART OBJECT3.PNG"/>
  <p:tag name="PXPSD_PNGPATH" val="..\..\..\PPT\"/>
  <p:tag name="PXPSD_PNGFILENAME" val="TELA 16_VECTOR SMART OBJECT3.PNG"/>
  <p:tag name="PXPSD_LAYERNAME" val="Vector Smart Object3"/>
  <p:tag name="PXPSD_PSDPATH" val="Z:\SalaryFits\02_Comercial\Telas\02 Entrega 01\"/>
  <p:tag name="PXPSD_PSDFILENAME" val="tela 16.psd"/>
  <p:tag name="PXPSD_PSDSOURCE" val="Z:\SalaryFits\02_Comercial\Telas\02 Entrega 01\tela 16.psd"/>
  <p:tag name=" PXPSD_PSDSOURCELAYER" val="12"/>
</p:tagLst>
</file>

<file path=ppt/tags/tag207.xml><?xml version="1.0" encoding="utf-8"?>
<p:tagLst xmlns:a="http://schemas.openxmlformats.org/drawingml/2006/main" xmlns:r="http://schemas.openxmlformats.org/officeDocument/2006/relationships" xmlns:p="http://schemas.openxmlformats.org/presentationml/2006/main">
  <p:tag name="PXPICPATH" val="..\..\..\PPT\TELA 16_VECTOR SMART OBJECT COPY 7B.PNG"/>
  <p:tag name="PXPSD_PNGPATH" val="..\..\..\PPT\"/>
  <p:tag name="PXPSD_PNGFILENAME" val="TELA 16_VECTOR SMART OBJECT COPY 7B.PNG"/>
  <p:tag name="PXPSD_LAYERNAME" val="Vector Smart Object copy 7B"/>
  <p:tag name="PXPSD_PSDPATH" val="Z:\SalaryFits\02_Comercial\Telas\02 Entrega 01\"/>
  <p:tag name="PXPSD_PSDFILENAME" val="tela 16.psd"/>
  <p:tag name="PXPSD_PSDSOURCE" val="Z:\SalaryFits\02_Comercial\Telas\02 Entrega 01\tela 16.psd"/>
  <p:tag name=" PXPSD_PSDSOURCELAYER" val="5"/>
</p:tagLst>
</file>

<file path=ppt/tags/tag208.xml><?xml version="1.0" encoding="utf-8"?>
<p:tagLst xmlns:a="http://schemas.openxmlformats.org/drawingml/2006/main" xmlns:r="http://schemas.openxmlformats.org/officeDocument/2006/relationships" xmlns:p="http://schemas.openxmlformats.org/presentationml/2006/main">
  <p:tag name="PXPICPATH" val="..\..\..\PPT\TELA 16_VECTOR SMART OBJECT COPY 2.PNG"/>
  <p:tag name="PXPSD_PNGPATH" val="..\..\..\PPT\"/>
  <p:tag name="PXPSD_PNGFILENAME" val="TELA 16_VECTOR SMART OBJECT COPY 2.PNG"/>
  <p:tag name="PXPSD_LAYERNAME" val="Vector Smart Object copy 2"/>
  <p:tag name="PXPSD_PSDPATH" val="Z:\SalaryFits\02_Comercial\Telas\02 Entrega 01\"/>
  <p:tag name="PXPSD_PSDFILENAME" val="tela 16.psd"/>
  <p:tag name="PXPSD_PSDSOURCE" val="Z:\SalaryFits\02_Comercial\Telas\02 Entrega 01\tela 16.psd"/>
  <p:tag name=" PXPSD_PSDSOURCELAYER" val="11"/>
</p:tagLst>
</file>

<file path=ppt/tags/tag209.xml><?xml version="1.0" encoding="utf-8"?>
<p:tagLst xmlns:a="http://schemas.openxmlformats.org/drawingml/2006/main" xmlns:r="http://schemas.openxmlformats.org/officeDocument/2006/relationships" xmlns:p="http://schemas.openxmlformats.org/presentationml/2006/main">
  <p:tag name="PXPICPATH" val="..\..\..\PPT\TELA 16_VECTOR SMART OBJECT5.PNG"/>
  <p:tag name="PXPSD_PNGPATH" val="..\..\..\PPT\"/>
  <p:tag name="PXPSD_PNGFILENAME" val="TELA 16_VECTOR SMART OBJECT5.PNG"/>
  <p:tag name="PXPSD_LAYERNAME" val="Vector Smart Object5"/>
  <p:tag name="PXPSD_PSDPATH" val="Z:\SalaryFits\02_Comercial\Telas\02 Entrega 01\"/>
  <p:tag name="PXPSD_PSDFILENAME" val="tela 16.psd"/>
  <p:tag name="PXPSD_PSDSOURCE" val="Z:\SalaryFits\02_Comercial\Telas\02 Entrega 01\tela 16.psd"/>
  <p:tag name=" PXPSD_PSDSOURCELAYER" val="6"/>
</p:tagLst>
</file>

<file path=ppt/tags/tag21.xml><?xml version="1.0" encoding="utf-8"?>
<p:tagLst xmlns:a="http://schemas.openxmlformats.org/drawingml/2006/main" xmlns:r="http://schemas.openxmlformats.org/officeDocument/2006/relationships" xmlns:p="http://schemas.openxmlformats.org/presentationml/2006/main">
  <p:tag name="PXPICPATH" val="..\..\..\PPT\TELA 03_ROUNDED RECTANGLE 1.PNG"/>
  <p:tag name="PXPSD_PNGPATH" val="..\..\..\PPT\"/>
  <p:tag name="PXPSD_PNGFILENAME" val="TELA 03_ROUNDED RECTANGLE 1.PNG"/>
  <p:tag name="PXPSD_LAYERNAME" val="Rounded Rectangle 1"/>
  <p:tag name="PXPSD_PSDPATH" val="Z:\SalaryFits\02_Comercial\Telas\02 Entrega 01\"/>
  <p:tag name="PXPSD_PSDFILENAME" val="tela 03.psd"/>
  <p:tag name="PXPSD_PSDSOURCE" val="Z:\SalaryFits\02_Comercial\Telas\02 Entrega 01\tela 03.psd"/>
  <p:tag name=" PXPSD_PSDSOURCELAYER" val="12"/>
</p:tagLst>
</file>

<file path=ppt/tags/tag210.xml><?xml version="1.0" encoding="utf-8"?>
<p:tagLst xmlns:a="http://schemas.openxmlformats.org/drawingml/2006/main" xmlns:r="http://schemas.openxmlformats.org/officeDocument/2006/relationships" xmlns:p="http://schemas.openxmlformats.org/presentationml/2006/main">
  <p:tag name="PXPICPATH" val="..\..\..\PPT\TELA 16_VECTOR SMART OBJECT2.PNG"/>
  <p:tag name="PXPSD_PNGPATH" val="..\..\..\PPT\"/>
  <p:tag name="PXPSD_PNGFILENAME" val="TELA 16_VECTOR SMART OBJECT2.PNG"/>
  <p:tag name="PXPSD_LAYERNAME" val="Vector Smart Object2"/>
  <p:tag name="PXPSD_PSDPATH" val="Z:\SalaryFits\02_Comercial\Telas\02 Entrega 01\"/>
  <p:tag name="PXPSD_PSDFILENAME" val="tela 16.psd"/>
  <p:tag name="PXPSD_PSDSOURCE" val="Z:\SalaryFits\02_Comercial\Telas\02 Entrega 01\tela 16.psd"/>
  <p:tag name=" PXPSD_PSDSOURCELAYER" val="13"/>
</p:tagLst>
</file>

<file path=ppt/tags/tag211.xml><?xml version="1.0" encoding="utf-8"?>
<p:tagLst xmlns:a="http://schemas.openxmlformats.org/drawingml/2006/main" xmlns:r="http://schemas.openxmlformats.org/officeDocument/2006/relationships" xmlns:p="http://schemas.openxmlformats.org/presentationml/2006/main">
  <p:tag name="PXPICPATH" val="..\..\..\PPT\TELA 16_VECTOR SMART OBJECT4.PNG"/>
  <p:tag name="PXPSD_PNGPATH" val="..\..\..\PPT\"/>
  <p:tag name="PXPSD_PNGFILENAME" val="TELA 16_VECTOR SMART OBJECT4.PNG"/>
  <p:tag name="PXPSD_LAYERNAME" val="Vector Smart Object4"/>
  <p:tag name="PXPSD_PSDPATH" val="Z:\SalaryFits\02_Comercial\Telas\02 Entrega 01\"/>
  <p:tag name="PXPSD_PSDFILENAME" val="tela 16.psd"/>
  <p:tag name="PXPSD_PSDSOURCE" val="Z:\SalaryFits\02_Comercial\Telas\02 Entrega 01\tela 16.psd"/>
  <p:tag name=" PXPSD_PSDSOURCELAYER" val="7"/>
</p:tagLst>
</file>

<file path=ppt/tags/tag212.xml><?xml version="1.0" encoding="utf-8"?>
<p:tagLst xmlns:a="http://schemas.openxmlformats.org/drawingml/2006/main" xmlns:r="http://schemas.openxmlformats.org/officeDocument/2006/relationships" xmlns:p="http://schemas.openxmlformats.org/presentationml/2006/main">
  <p:tag name="PXPICPATH" val="..\..\..\PPT\TELA 17_LAYER 2.PNG"/>
  <p:tag name="PXPSD_PNGPATH" val="..\..\..\PPT\"/>
  <p:tag name="PXPSD_PNGFILENAME" val="TELA 17_LAYER 2.PNG"/>
  <p:tag name="PXPSD_LAYERNAME" val="Layer 2"/>
  <p:tag name="PXPSD_PSDPATH" val="Z:\SalaryFits\02_Comercial\Telas\02 Entrega 01\"/>
  <p:tag name="PXPSD_PSDFILENAME" val="tela 17.psd"/>
  <p:tag name="PXPSD_PSDSOURCE" val="Z:\SalaryFits\02_Comercial\Telas\02 Entrega 01\tela 17.psd"/>
  <p:tag name=" PXPSD_PSDSOURCELAYER" val="11"/>
</p:tagLst>
</file>

<file path=ppt/tags/tag213.xml><?xml version="1.0" encoding="utf-8"?>
<p:tagLst xmlns:a="http://schemas.openxmlformats.org/drawingml/2006/main" xmlns:r="http://schemas.openxmlformats.org/officeDocument/2006/relationships" xmlns:p="http://schemas.openxmlformats.org/presentationml/2006/main">
  <p:tag name="PXPICPATH" val="..\..\..\PPT\TELA 17_LAYER 4.PNG"/>
  <p:tag name="PXPSD_PNGPATH" val="..\..\..\PPT\"/>
  <p:tag name="PXPSD_PNGFILENAME" val="TELA 17_LAYER 4.PNG"/>
  <p:tag name="PXPSD_LAYERNAME" val="Layer 4"/>
  <p:tag name="PXPSD_PSDPATH" val="Z:\SalaryFits\02_Comercial\Telas\02 Entrega 01\"/>
  <p:tag name="PXPSD_PSDFILENAME" val="tela 17.psd"/>
  <p:tag name="PXPSD_PSDSOURCE" val="Z:\SalaryFits\02_Comercial\Telas\02 Entrega 01\tela 17.psd"/>
  <p:tag name=" PXPSD_PSDSOURCELAYER" val="10"/>
</p:tagLst>
</file>

<file path=ppt/tags/tag214.xml><?xml version="1.0" encoding="utf-8"?>
<p:tagLst xmlns:a="http://schemas.openxmlformats.org/drawingml/2006/main" xmlns:r="http://schemas.openxmlformats.org/officeDocument/2006/relationships" xmlns:p="http://schemas.openxmlformats.org/presentationml/2006/main">
  <p:tag name="PXPICPATH" val="..\..\..\PPT\TELA 17_LAYER 2 COPY.PNG"/>
  <p:tag name="PXPSD_PNGPATH" val="..\..\..\PPT\"/>
  <p:tag name="PXPSD_PNGFILENAME" val="TELA 17_LAYER 2 COPY.PNG"/>
  <p:tag name="PXPSD_LAYERNAME" val="Layer 2 copy"/>
  <p:tag name="PXPSD_PSDPATH" val="Z:\SalaryFits\02_Comercial\Telas\02 Entrega 01\"/>
  <p:tag name="PXPSD_PSDFILENAME" val="tela 17.psd"/>
  <p:tag name="PXPSD_PSDSOURCE" val="Z:\SalaryFits\02_Comercial\Telas\02 Entrega 01\tela 17.psd"/>
  <p:tag name=" PXPSD_PSDSOURCELAYER" val="9"/>
</p:tagLst>
</file>

<file path=ppt/tags/tag215.xml><?xml version="1.0" encoding="utf-8"?>
<p:tagLst xmlns:a="http://schemas.openxmlformats.org/drawingml/2006/main" xmlns:r="http://schemas.openxmlformats.org/officeDocument/2006/relationships" xmlns:p="http://schemas.openxmlformats.org/presentationml/2006/main">
  <p:tag name="PXPICPATH" val="..\..\..\PPT\TELA 17_OBJETO INTELIGENTE DE VETOR.PNG"/>
  <p:tag name="PXPSD_PNGPATH" val="..\..\..\PPT\"/>
  <p:tag name="PXPSD_PNGFILENAME" val="TELA 17_OBJETO INTELIGENTE DE VETOR.PNG"/>
  <p:tag name="PXPSD_LAYERNAME" val="Objeto Inteligente de Vetor"/>
  <p:tag name="PXPSD_PSDPATH" val="Z:\SalaryFits\02_Comercial\Telas\02 Entrega 01\"/>
  <p:tag name="PXPSD_PSDFILENAME" val="tela 17.psd"/>
  <p:tag name="PXPSD_PSDSOURCE" val="Z:\SalaryFits\02_Comercial\Telas\02 Entrega 01\tela 17.psd"/>
  <p:tag name=" PXPSD_PSDSOURCELAYER" val="7"/>
</p:tagLst>
</file>

<file path=ppt/tags/tag216.xml><?xml version="1.0" encoding="utf-8"?>
<p:tagLst xmlns:a="http://schemas.openxmlformats.org/drawingml/2006/main" xmlns:r="http://schemas.openxmlformats.org/officeDocument/2006/relationships" xmlns:p="http://schemas.openxmlformats.org/presentationml/2006/main">
  <p:tag name="PXPICPATH" val="..\..\..\PPT\TELA 17_VECTOR SMART OBJECT.PNG"/>
  <p:tag name="PXPSD_PNGPATH" val="..\..\..\PPT\"/>
  <p:tag name="PXPSD_PNGFILENAME" val="TELA 17_VECTOR SMART OBJECT.PNG"/>
  <p:tag name="PXPSD_LAYERNAME" val="Vector Smart Object"/>
  <p:tag name="PXPSD_PSDPATH" val="Z:\SalaryFits\02_Comercial\Telas\02 Entrega 01\"/>
  <p:tag name="PXPSD_PSDFILENAME" val="tela 17.psd"/>
  <p:tag name="PXPSD_PSDSOURCE" val="Z:\SalaryFits\02_Comercial\Telas\02 Entrega 01\tela 17.psd"/>
  <p:tag name=" PXPSD_PSDSOURCELAYER" val="5"/>
</p:tagLst>
</file>

<file path=ppt/tags/tag217.xml><?xml version="1.0" encoding="utf-8"?>
<p:tagLst xmlns:a="http://schemas.openxmlformats.org/drawingml/2006/main" xmlns:r="http://schemas.openxmlformats.org/officeDocument/2006/relationships" xmlns:p="http://schemas.openxmlformats.org/presentationml/2006/main">
  <p:tag name="PXPICPATH" val="..\..\..\PPT\TELA 17_VECTOR SMART OBJECT COPY.PNG"/>
  <p:tag name="PXPSD_PNGPATH" val="..\..\..\PPT\"/>
  <p:tag name="PXPSD_PNGFILENAME" val="TELA 17_VECTOR SMART OBJECT COPY.PNG"/>
  <p:tag name="PXPSD_LAYERNAME" val="Vector Smart Object copy"/>
  <p:tag name="PXPSD_PSDPATH" val="Z:\SalaryFits\02_Comercial\Telas\02 Entrega 01\"/>
  <p:tag name="PXPSD_PSDFILENAME" val="tela 17.psd"/>
  <p:tag name="PXPSD_PSDSOURCE" val="Z:\SalaryFits\02_Comercial\Telas\02 Entrega 01\tela 17.psd"/>
  <p:tag name=" PXPSD_PSDSOURCELAYER" val="4"/>
</p:tagLst>
</file>

<file path=ppt/tags/tag218.xml><?xml version="1.0" encoding="utf-8"?>
<p:tagLst xmlns:a="http://schemas.openxmlformats.org/drawingml/2006/main" xmlns:r="http://schemas.openxmlformats.org/officeDocument/2006/relationships" xmlns:p="http://schemas.openxmlformats.org/presentationml/2006/main">
  <p:tag name="PXPICPATH" val="..\..\..\PPT\TELA 17_VECTOR SMART OBJECT COPY 2.PNG"/>
  <p:tag name="PXPSD_PNGPATH" val="..\..\..\PPT\"/>
  <p:tag name="PXPSD_PNGFILENAME" val="TELA 17_VECTOR SMART OBJECT COPY 2.PNG"/>
  <p:tag name="PXPSD_LAYERNAME" val="Vector Smart Object copy 2"/>
  <p:tag name="PXPSD_PSDPATH" val="Z:\SalaryFits\02_Comercial\Telas\02 Entrega 01\"/>
  <p:tag name="PXPSD_PSDFILENAME" val="tela 17.psd"/>
  <p:tag name="PXPSD_PSDSOURCE" val="Z:\SalaryFits\02_Comercial\Telas\02 Entrega 01\tela 17.psd"/>
  <p:tag name=" PXPSD_PSDSOURCELAYER" val="3"/>
</p:tagLst>
</file>

<file path=ppt/tags/tag219.xml><?xml version="1.0" encoding="utf-8"?>
<p:tagLst xmlns:a="http://schemas.openxmlformats.org/drawingml/2006/main" xmlns:r="http://schemas.openxmlformats.org/officeDocument/2006/relationships" xmlns:p="http://schemas.openxmlformats.org/presentationml/2006/main">
  <p:tag name="PXPICPATH" val="..\..\..\PPT\TELA 17_VECTOR SMART OBJECT COPY 4.PNG"/>
  <p:tag name="PXPSD_PNGPATH" val="..\..\..\PPT\"/>
  <p:tag name="PXPSD_PNGFILENAME" val="TELA 17_VECTOR SMART OBJECT COPY 4.PNG"/>
  <p:tag name="PXPSD_LAYERNAME" val="Vector Smart Object copy 4"/>
  <p:tag name="PXPSD_PSDPATH" val="Z:\SalaryFits\02_Comercial\Telas\02 Entrega 01\"/>
  <p:tag name="PXPSD_PSDFILENAME" val="tela 17.psd"/>
  <p:tag name="PXPSD_PSDSOURCE" val="Z:\SalaryFits\02_Comercial\Telas\02 Entrega 01\tela 17.psd"/>
  <p:tag name=" PXPSD_PSDSOURCELAYER" val="2"/>
</p:tagLst>
</file>

<file path=ppt/tags/tag22.xml><?xml version="1.0" encoding="utf-8"?>
<p:tagLst xmlns:a="http://schemas.openxmlformats.org/drawingml/2006/main" xmlns:r="http://schemas.openxmlformats.org/officeDocument/2006/relationships" xmlns:p="http://schemas.openxmlformats.org/presentationml/2006/main">
  <p:tag name="PXPICPATH" val="..\..\..\PPT\TELA 03_ROUNDED RECTANGLE 1 COPY.PNG"/>
  <p:tag name="PXPSD_PNGPATH" val="..\..\..\PPT\"/>
  <p:tag name="PXPSD_PNGFILENAME" val="TELA 03_ROUNDED RECTANGLE 1 COPY.PNG"/>
  <p:tag name="PXPSD_LAYERNAME" val="Rounded Rectangle 1 copy"/>
  <p:tag name="PXPSD_PSDPATH" val="Z:\SalaryFits\02_Comercial\Telas\02 Entrega 01\"/>
  <p:tag name="PXPSD_PSDFILENAME" val="tela 03.psd"/>
  <p:tag name="PXPSD_PSDSOURCE" val="Z:\SalaryFits\02_Comercial\Telas\02 Entrega 01\tela 03.psd"/>
  <p:tag name=" PXPSD_PSDSOURCELAYER" val="11"/>
</p:tagLst>
</file>

<file path=ppt/tags/tag220.xml><?xml version="1.0" encoding="utf-8"?>
<p:tagLst xmlns:a="http://schemas.openxmlformats.org/drawingml/2006/main" xmlns:r="http://schemas.openxmlformats.org/officeDocument/2006/relationships" xmlns:p="http://schemas.openxmlformats.org/presentationml/2006/main">
  <p:tag name="PXPICPATH" val="..\..\..\PPT\TELA 17_VECTOR SMART OBJECT COPY 3.PNG"/>
  <p:tag name="PXPSD_PNGPATH" val="..\..\..\PPT\"/>
  <p:tag name="PXPSD_PNGFILENAME" val="TELA 17_VECTOR SMART OBJECT COPY 3.PNG"/>
  <p:tag name="PXPSD_LAYERNAME" val="Vector Smart Object copy 3"/>
  <p:tag name="PXPSD_PSDPATH" val="Z:\SalaryFits\02_Comercial\Telas\02 Entrega 01\"/>
  <p:tag name="PXPSD_PSDFILENAME" val="tela 17.psd"/>
  <p:tag name="PXPSD_PSDSOURCE" val="Z:\SalaryFits\02_Comercial\Telas\02 Entrega 01\tela 17.psd"/>
  <p:tag name=" PXPSD_PSDSOURCELAYER" val="1"/>
</p:tagLst>
</file>

<file path=ppt/tags/tag221.xml><?xml version="1.0" encoding="utf-8"?>
<p:tagLst xmlns:a="http://schemas.openxmlformats.org/drawingml/2006/main" xmlns:r="http://schemas.openxmlformats.org/officeDocument/2006/relationships" xmlns:p="http://schemas.openxmlformats.org/presentationml/2006/main">
  <p:tag name="PXPICPATH" val="..\..\..\PPT\TELA 17_VECTOR SMART OBJECT.PNG"/>
  <p:tag name="PXPSD_PNGPATH" val="..\..\..\PPT\"/>
  <p:tag name="PXPSD_PNGFILENAME" val="TELA 17_VECTOR SMART OBJECT.PNG"/>
  <p:tag name="PXPSD_LAYERNAME" val="Vector Smart Object"/>
  <p:tag name="PXPSD_PSDPATH" val="Z:\SalaryFits\02_Comercial\Telas\02 Entrega 01\"/>
  <p:tag name="PXPSD_PSDFILENAME" val="tela 17.psd"/>
  <p:tag name="PXPSD_PSDSOURCE" val="Z:\SalaryFits\02_Comercial\Telas\02 Entrega 01\tela 17.psd"/>
  <p:tag name=" PXPSD_PSDSOURCELAYER" val="5"/>
</p:tagLst>
</file>

<file path=ppt/tags/tag222.xml><?xml version="1.0" encoding="utf-8"?>
<p:tagLst xmlns:a="http://schemas.openxmlformats.org/drawingml/2006/main" xmlns:r="http://schemas.openxmlformats.org/officeDocument/2006/relationships" xmlns:p="http://schemas.openxmlformats.org/presentationml/2006/main">
  <p:tag name="PXPICPATH" val="..\..\..\PPT\TELA 17_VECTOR SMART OBJECT.PNG"/>
  <p:tag name="PXPSD_PNGPATH" val="..\..\..\PPT\"/>
  <p:tag name="PXPSD_PNGFILENAME" val="TELA 17_VECTOR SMART OBJECT.PNG"/>
  <p:tag name="PXPSD_LAYERNAME" val="Vector Smart Object"/>
  <p:tag name="PXPSD_PSDPATH" val="Z:\SalaryFits\02_Comercial\Telas\02 Entrega 01\"/>
  <p:tag name="PXPSD_PSDFILENAME" val="tela 17.psd"/>
  <p:tag name="PXPSD_PSDSOURCE" val="Z:\SalaryFits\02_Comercial\Telas\02 Entrega 01\tela 17.psd"/>
  <p:tag name=" PXPSD_PSDSOURCELAYER" val="5"/>
</p:tagLst>
</file>

<file path=ppt/tags/tag223.xml><?xml version="1.0" encoding="utf-8"?>
<p:tagLst xmlns:a="http://schemas.openxmlformats.org/drawingml/2006/main" xmlns:r="http://schemas.openxmlformats.org/officeDocument/2006/relationships" xmlns:p="http://schemas.openxmlformats.org/presentationml/2006/main">
  <p:tag name="PXPICPATH" val="..\..\..\PPT\TELA 17_VECTOR SMART OBJECT.PNG"/>
  <p:tag name="PXPSD_PNGPATH" val="..\..\..\PPT\"/>
  <p:tag name="PXPSD_PNGFILENAME" val="TELA 17_VECTOR SMART OBJECT.PNG"/>
  <p:tag name="PXPSD_LAYERNAME" val="Vector Smart Object"/>
  <p:tag name="PXPSD_PSDPATH" val="Z:\SalaryFits\02_Comercial\Telas\02 Entrega 01\"/>
  <p:tag name="PXPSD_PSDFILENAME" val="tela 17.psd"/>
  <p:tag name="PXPSD_PSDSOURCE" val="Z:\SalaryFits\02_Comercial\Telas\02 Entrega 01\tela 17.psd"/>
  <p:tag name=" PXPSD_PSDSOURCELAYER" val="5"/>
</p:tagLst>
</file>

<file path=ppt/tags/tag224.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225.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226.xml><?xml version="1.0" encoding="utf-8"?>
<p:tagLst xmlns:a="http://schemas.openxmlformats.org/drawingml/2006/main" xmlns:r="http://schemas.openxmlformats.org/officeDocument/2006/relationships" xmlns:p="http://schemas.openxmlformats.org/presentationml/2006/main">
  <p:tag name="PXPICPATH" val="..\..\..\PPT\TELA 17_02.PNG"/>
  <p:tag name="PXPSD_PNGPATH" val="..\..\..\PPT\"/>
  <p:tag name="PXPSD_PNGFILENAME" val="TELA 17_02.PNG"/>
  <p:tag name="PXPSD_LAYERNAME" val="02"/>
  <p:tag name="PXPSD_PSDPATH" val="Z:\SalaryFits\02_Comercial\Telas\02 Entrega 01\"/>
  <p:tag name="PXPSD_PSDFILENAME" val="tela 17.psd"/>
  <p:tag name="PXPSD_PSDSOURCE" val="Z:\SalaryFits\02_Comercial\Telas\02 Entrega 01\tela 17.psd"/>
  <p:tag name=" PXPSD_PSDSOURCELAYER" val="8"/>
</p:tagLst>
</file>

<file path=ppt/tags/tag227.xml><?xml version="1.0" encoding="utf-8"?>
<p:tagLst xmlns:a="http://schemas.openxmlformats.org/drawingml/2006/main" xmlns:r="http://schemas.openxmlformats.org/officeDocument/2006/relationships" xmlns:p="http://schemas.openxmlformats.org/presentationml/2006/main">
  <p:tag name="PXPICPATH" val="..\..\..\PPT\TELA 07_LAYER 3.PNG"/>
  <p:tag name="PXPSD_PNGPATH" val="..\..\..\PPT\"/>
  <p:tag name="PXPSD_PNGFILENAME" val="TELA 07_LAYER 3.PNG"/>
  <p:tag name="PXPSD_LAYERNAME" val="Layer 3"/>
  <p:tag name="PXPSD_PSDPATH" val="Z:\SalaryFits\02_Comercial\Telas\02 Entrega 01\"/>
  <p:tag name="PXPSD_PSDFILENAME" val="tela 07.psd"/>
  <p:tag name="PXPSD_PSDSOURCE" val="Z:\SalaryFits\02_Comercial\Telas\02 Entrega 01\tela 07.psd"/>
  <p:tag name=" PXPSD_PSDSOURCELAYER" val="11"/>
</p:tagLst>
</file>

<file path=ppt/tags/tag228.xml><?xml version="1.0" encoding="utf-8"?>
<p:tagLst xmlns:a="http://schemas.openxmlformats.org/drawingml/2006/main" xmlns:r="http://schemas.openxmlformats.org/officeDocument/2006/relationships" xmlns:p="http://schemas.openxmlformats.org/presentationml/2006/main">
  <p:tag name="PXPICPATH" val="..\..\..\PPT\TELA 07_VECTOR SMART OBJECT3.PNG"/>
  <p:tag name="PXPSD_PNGPATH" val="..\..\..\PPT\"/>
  <p:tag name="PXPSD_PNGFILENAME" val="TELA 07_VECTOR SMART OBJECT3.PNG"/>
  <p:tag name="PXPSD_LAYERNAME" val="Vector Smart Object3"/>
  <p:tag name="PXPSD_PSDPATH" val="Z:\SalaryFits\02_Comercial\Telas\02 Entrega 01\"/>
  <p:tag name="PXPSD_PSDFILENAME" val="tela 07.psd"/>
  <p:tag name="PXPSD_PSDSOURCE" val="Z:\SalaryFits\02_Comercial\Telas\02 Entrega 01\tela 07.psd"/>
  <p:tag name=" PXPSD_PSDSOURCELAYER" val="7"/>
</p:tagLst>
</file>

<file path=ppt/tags/tag229.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23.xml><?xml version="1.0" encoding="utf-8"?>
<p:tagLst xmlns:a="http://schemas.openxmlformats.org/drawingml/2006/main" xmlns:r="http://schemas.openxmlformats.org/officeDocument/2006/relationships" xmlns:p="http://schemas.openxmlformats.org/presentationml/2006/main">
  <p:tag name="PXPICPATH" val="..\..\..\PPT\TELA 10_LAYER 2.PNG"/>
  <p:tag name="PXPSD_PNGPATH" val="..\..\..\PPT\"/>
  <p:tag name="PXPSD_PNGFILENAME" val="TELA 10_LAYER 2.PNG"/>
  <p:tag name="PXPSD_LAYERNAME" val="Layer 2"/>
  <p:tag name="PXPSD_PSDPATH" val="Z:\SalaryFits\02_Comercial\Telas\02 Entrega 01\"/>
  <p:tag name="PXPSD_PSDFILENAME" val="tela 10.psd"/>
  <p:tag name="PXPSD_PSDSOURCE" val="Z:\SalaryFits\02_Comercial\Telas\02 Entrega 01\tela 10.psd"/>
  <p:tag name=" PXPSD_PSDSOURCELAYER" val="19"/>
</p:tagLst>
</file>

<file path=ppt/tags/tag230.xml><?xml version="1.0" encoding="utf-8"?>
<p:tagLst xmlns:a="http://schemas.openxmlformats.org/drawingml/2006/main" xmlns:r="http://schemas.openxmlformats.org/officeDocument/2006/relationships" xmlns:p="http://schemas.openxmlformats.org/presentationml/2006/main">
  <p:tag name="PXPICPATH" val="..\..\..\PPT\TELA 07_ROUNDED RECTANGLE 1.PNG"/>
  <p:tag name="PXPSD_PNGPATH" val="..\..\..\PPT\"/>
  <p:tag name="PXPSD_PNGFILENAME" val="TELA 07_ROUNDED RECTANGLE 1.PNG"/>
  <p:tag name="PXPSD_LAYERNAME" val="Rounded Rectangle 1"/>
  <p:tag name="PXPSD_PSDPATH" val="Z:\SalaryFits\02_Comercial\Telas\02 Entrega 01\"/>
  <p:tag name="PXPSD_PSDFILENAME" val="tela 07.psd"/>
  <p:tag name="PXPSD_PSDSOURCE" val="Z:\SalaryFits\02_Comercial\Telas\02 Entrega 01\tela 07.psd"/>
  <p:tag name=" PXPSD_PSDSOURCELAYER" val="5"/>
</p:tagLst>
</file>

<file path=ppt/tags/tag231.xml><?xml version="1.0" encoding="utf-8"?>
<p:tagLst xmlns:a="http://schemas.openxmlformats.org/drawingml/2006/main" xmlns:r="http://schemas.openxmlformats.org/officeDocument/2006/relationships" xmlns:p="http://schemas.openxmlformats.org/presentationml/2006/main">
  <p:tag name="PXPICPATH" val="..\..\..\PPT\TELA 07_ROUNDED RECTANGLE 1 COPY.PNG"/>
  <p:tag name="PXPSD_PNGPATH" val="..\..\..\PPT\"/>
  <p:tag name="PXPSD_PNGFILENAME" val="TELA 07_ROUNDED RECTANGLE 1 COPY.PNG"/>
  <p:tag name="PXPSD_LAYERNAME" val="Rounded Rectangle 1 copy"/>
  <p:tag name="PXPSD_PSDPATH" val="Z:\SalaryFits\02_Comercial\Telas\02 Entrega 01\"/>
  <p:tag name="PXPSD_PSDFILENAME" val="tela 07.psd"/>
  <p:tag name="PXPSD_PSDSOURCE" val="Z:\SalaryFits\02_Comercial\Telas\02 Entrega 01\tela 07.psd"/>
  <p:tag name=" PXPSD_PSDSOURCELAYER" val="4"/>
</p:tagLst>
</file>

<file path=ppt/tags/tag232.xml><?xml version="1.0" encoding="utf-8"?>
<p:tagLst xmlns:a="http://schemas.openxmlformats.org/drawingml/2006/main" xmlns:r="http://schemas.openxmlformats.org/officeDocument/2006/relationships" xmlns:p="http://schemas.openxmlformats.org/presentationml/2006/main">
  <p:tag name="PXPICPATH" val="..\..\..\..\..\..\..\SERS\USER\DESKTOP\PPT\TELA 07A_LAYER 6.PNG"/>
  <p:tag name="PXPSD_PNGPATH" val="..\..\..\..\..\..\..\SERS\USER\DESKTOP\PPT\"/>
  <p:tag name="PXPSD_PNGFILENAME" val="TELA 07A_LAYER 6.PNG"/>
  <p:tag name="PXPSD_LAYERNAME" val="Layer 6"/>
  <p:tag name="PXPSD_PSDPATH" val="..\..\..\..\..\..\..\sers\user\Desktop\Salary_fits\02 Entrega 01\"/>
  <p:tag name="PXPSD_PSDFILENAME" val="tela 07a.psd"/>
  <p:tag name="PXPSD_PSDSOURCE" val="C:\Users\user\Desktop\Salary_fits\02 Entrega 01\tela 07a.psd"/>
  <p:tag name=" PXPSD_PSDSOURCELAYER" val="4"/>
</p:tagLst>
</file>

<file path=ppt/tags/tag233.xml><?xml version="1.0" encoding="utf-8"?>
<p:tagLst xmlns:a="http://schemas.openxmlformats.org/drawingml/2006/main" xmlns:r="http://schemas.openxmlformats.org/officeDocument/2006/relationships" xmlns:p="http://schemas.openxmlformats.org/presentationml/2006/main">
  <p:tag name="PXPICPATH" val="..\..\..\PPT\TELA 17_02.PNG"/>
  <p:tag name="PXPSD_PNGPATH" val="..\..\..\PPT\"/>
  <p:tag name="PXPSD_PNGFILENAME" val="TELA 17_02.PNG"/>
  <p:tag name="PXPSD_LAYERNAME" val="02"/>
  <p:tag name="PXPSD_PSDPATH" val="Z:\SalaryFits\02_Comercial\Telas\02 Entrega 01\"/>
  <p:tag name="PXPSD_PSDFILENAME" val="tela 17.psd"/>
  <p:tag name="PXPSD_PSDSOURCE" val="Z:\SalaryFits\02_Comercial\Telas\02 Entrega 01\tela 17.psd"/>
  <p:tag name=" PXPSD_PSDSOURCELAYER" val="8"/>
</p:tagLst>
</file>

<file path=ppt/tags/tag234.xml><?xml version="1.0" encoding="utf-8"?>
<p:tagLst xmlns:a="http://schemas.openxmlformats.org/drawingml/2006/main" xmlns:r="http://schemas.openxmlformats.org/officeDocument/2006/relationships" xmlns:p="http://schemas.openxmlformats.org/presentationml/2006/main">
  <p:tag name="PXPICPATH" val="..\..\..\PPT\TELA 21_LAYER 3 COPY 3.PNG"/>
  <p:tag name="PXPSD_PNGPATH" val="..\..\..\PPT\"/>
  <p:tag name="PXPSD_PNGFILENAME" val="TELA 21_LAYER 3 COPY 3.PNG"/>
  <p:tag name="PXPSD_LAYERNAME" val="Layer 3 copy 3"/>
  <p:tag name="PXPSD_PSDPATH" val="Z:\SalaryFits\02_Comercial\Telas\02 Entrega 01\"/>
  <p:tag name="PXPSD_PSDFILENAME" val="tela 21.psd"/>
  <p:tag name="PXPSD_PSDSOURCE" val="Z:\SalaryFits\02_Comercial\Telas\02 Entrega 01\tela 21.psd"/>
  <p:tag name=" PXPSD_PSDSOURCELAYER" val="6"/>
</p:tagLst>
</file>

<file path=ppt/tags/tag235.xml><?xml version="1.0" encoding="utf-8"?>
<p:tagLst xmlns:a="http://schemas.openxmlformats.org/drawingml/2006/main" xmlns:r="http://schemas.openxmlformats.org/officeDocument/2006/relationships" xmlns:p="http://schemas.openxmlformats.org/presentationml/2006/main">
  <p:tag name="PXPICPATH" val="..\..\..\PPT\TELA 21_LAYER 3 COPY.PNG"/>
  <p:tag name="PXPSD_PNGPATH" val="..\..\..\PPT\"/>
  <p:tag name="PXPSD_PNGFILENAME" val="TELA 21_LAYER 3 COPY.PNG"/>
  <p:tag name="PXPSD_LAYERNAME" val="Layer 3 copy"/>
  <p:tag name="PXPSD_PSDPATH" val="Z:\SalaryFits\02_Comercial\Telas\02 Entrega 01\"/>
  <p:tag name="PXPSD_PSDFILENAME" val="tela 21.psd"/>
  <p:tag name="PXPSD_PSDSOURCE" val="Z:\SalaryFits\02_Comercial\Telas\02 Entrega 01\tela 21.psd"/>
  <p:tag name=" PXPSD_PSDSOURCELAYER" val="5"/>
</p:tagLst>
</file>

<file path=ppt/tags/tag236.xml><?xml version="1.0" encoding="utf-8"?>
<p:tagLst xmlns:a="http://schemas.openxmlformats.org/drawingml/2006/main" xmlns:r="http://schemas.openxmlformats.org/officeDocument/2006/relationships" xmlns:p="http://schemas.openxmlformats.org/presentationml/2006/main">
  <p:tag name="PXPICPATH" val="..\..\..\PPT\TELA 21_VECTOR SMART OBJECT.PNG"/>
  <p:tag name="PXPSD_PNGPATH" val="..\..\..\PPT\"/>
  <p:tag name="PXPSD_PNGFILENAME" val="TELA 21_VECTOR SMART OBJECT.PNG"/>
  <p:tag name="PXPSD_LAYERNAME" val="Vector Smart Object"/>
  <p:tag name="PXPSD_PSDPATH" val="Z:\SalaryFits\02_Comercial\Telas\02 Entrega 01\"/>
  <p:tag name="PXPSD_PSDFILENAME" val="tela 21.psd"/>
  <p:tag name="PXPSD_PSDSOURCE" val="Z:\SalaryFits\02_Comercial\Telas\02 Entrega 01\tela 21.psd"/>
  <p:tag name=" PXPSD_PSDSOURCELAYER" val="4"/>
</p:tagLst>
</file>

<file path=ppt/tags/tag237.xml><?xml version="1.0" encoding="utf-8"?>
<p:tagLst xmlns:a="http://schemas.openxmlformats.org/drawingml/2006/main" xmlns:r="http://schemas.openxmlformats.org/officeDocument/2006/relationships" xmlns:p="http://schemas.openxmlformats.org/presentationml/2006/main">
  <p:tag name="PXPICPATH" val="..\..\..\PPT\TELA 21_ROUNDED RECTANGLE 1 COPY 3.PNG"/>
  <p:tag name="PXPSD_PNGPATH" val="..\..\..\PPT\"/>
  <p:tag name="PXPSD_PNGFILENAME" val="TELA 21_ROUNDED RECTANGLE 1 COPY 3.PNG"/>
  <p:tag name="PXPSD_LAYERNAME" val="Rounded Rectangle 1 copy 3"/>
  <p:tag name="PXPSD_PSDPATH" val="Z:\SalaryFits\02_Comercial\Telas\02 Entrega 01\"/>
  <p:tag name="PXPSD_PSDFILENAME" val="tela 21.psd"/>
  <p:tag name="PXPSD_PSDSOURCE" val="Z:\SalaryFits\02_Comercial\Telas\02 Entrega 01\tela 21.psd"/>
  <p:tag name=" PXPSD_PSDSOURCELAYER" val="2"/>
</p:tagLst>
</file>

<file path=ppt/tags/tag238.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24.xml><?xml version="1.0" encoding="utf-8"?>
<p:tagLst xmlns:a="http://schemas.openxmlformats.org/drawingml/2006/main" xmlns:r="http://schemas.openxmlformats.org/officeDocument/2006/relationships" xmlns:p="http://schemas.openxmlformats.org/presentationml/2006/main">
  <p:tag name="PXPICPATH" val="..\..\..\PPT\TELA 10_SHUTTERSTOCK_595683608 COPY.PNG"/>
  <p:tag name="PXPSD_PNGPATH" val="..\..\..\PPT\"/>
  <p:tag name="PXPSD_PNGFILENAME" val="TELA 10_SHUTTERSTOCK_595683608 COPY.PNG"/>
  <p:tag name="PXPSD_LAYERNAME" val="shutterstock_595683608 copy"/>
  <p:tag name="PXPSD_PSDPATH" val="Z:\SalaryFits\02_Comercial\Telas\02 Entrega 01\"/>
  <p:tag name="PXPSD_PSDFILENAME" val="tela 10.psd"/>
  <p:tag name="PXPSD_PSDSOURCE" val="Z:\SalaryFits\02_Comercial\Telas\02 Entrega 01\tela 10.psd"/>
  <p:tag name=" PXPSD_PSDSOURCELAYER" val="17"/>
</p:tagLst>
</file>

<file path=ppt/tags/tag25.xml><?xml version="1.0" encoding="utf-8"?>
<p:tagLst xmlns:a="http://schemas.openxmlformats.org/drawingml/2006/main" xmlns:r="http://schemas.openxmlformats.org/officeDocument/2006/relationships" xmlns:p="http://schemas.openxmlformats.org/presentationml/2006/main">
  <p:tag name="PXPICPATH" val="..\..\..\PPT\TELA 10_RECTANGLE 1.PNG"/>
  <p:tag name="PXPSD_PNGPATH" val="..\..\..\PPT\"/>
  <p:tag name="PXPSD_PNGFILENAME" val="TELA 10_RECTANGLE 1.PNG"/>
  <p:tag name="PXPSD_LAYERNAME" val="Rectangle 1"/>
  <p:tag name="PXPSD_PSDPATH" val="Z:\SalaryFits\02_Comercial\Telas\02 Entrega 01\"/>
  <p:tag name="PXPSD_PSDFILENAME" val="tela 10.psd"/>
  <p:tag name="PXPSD_PSDSOURCE" val="Z:\SalaryFits\02_Comercial\Telas\02 Entrega 01\tela 10.psd"/>
  <p:tag name=" PXPSD_PSDSOURCELAYER" val="16"/>
</p:tagLst>
</file>

<file path=ppt/tags/tag26.xml><?xml version="1.0" encoding="utf-8"?>
<p:tagLst xmlns:a="http://schemas.openxmlformats.org/drawingml/2006/main" xmlns:r="http://schemas.openxmlformats.org/officeDocument/2006/relationships" xmlns:p="http://schemas.openxmlformats.org/presentationml/2006/main">
  <p:tag name="PXPICPATH" val="..\..\..\PPT\TELA 10_SHUTTERSTOCK_595683608 COPY 4.PNG"/>
  <p:tag name="PXPSD_PNGPATH" val="..\..\..\PPT\"/>
  <p:tag name="PXPSD_PNGFILENAME" val="TELA 10_SHUTTERSTOCK_595683608 COPY 4.PNG"/>
  <p:tag name="PXPSD_LAYERNAME" val="shutterstock_595683608 copy 4"/>
  <p:tag name="PXPSD_PSDPATH" val="Z:\SalaryFits\02_Comercial\Telas\02 Entrega 01\"/>
  <p:tag name="PXPSD_PSDFILENAME" val="tela 10.psd"/>
  <p:tag name="PXPSD_PSDSOURCE" val="Z:\SalaryFits\02_Comercial\Telas\02 Entrega 01\tela 10.psd"/>
  <p:tag name=" PXPSD_PSDSOURCELAYER" val="14"/>
</p:tagLst>
</file>

<file path=ppt/tags/tag27.xml><?xml version="1.0" encoding="utf-8"?>
<p:tagLst xmlns:a="http://schemas.openxmlformats.org/drawingml/2006/main" xmlns:r="http://schemas.openxmlformats.org/officeDocument/2006/relationships" xmlns:p="http://schemas.openxmlformats.org/presentationml/2006/main">
  <p:tag name="PXPICPATH" val="..\..\..\PPT\TELA 10_ROUNDED RECTANGLE 1 COPY.PNG"/>
  <p:tag name="PXPSD_PNGPATH" val="..\..\..\PPT\"/>
  <p:tag name="PXPSD_PNGFILENAME" val="TELA 10_ROUNDED RECTANGLE 1 COPY.PNG"/>
  <p:tag name="PXPSD_LAYERNAME" val="Rounded Rectangle 1 copy"/>
  <p:tag name="PXPSD_PSDPATH" val="Z:\SalaryFits\02_Comercial\Telas\02 Entrega 01\"/>
  <p:tag name="PXPSD_PSDFILENAME" val="tela 10.psd"/>
  <p:tag name="PXPSD_PSDSOURCE" val="Z:\SalaryFits\02_Comercial\Telas\02 Entrega 01\tela 10.psd"/>
  <p:tag name=" PXPSD_PSDSOURCELAYER" val="12"/>
</p:tagLst>
</file>

<file path=ppt/tags/tag28.xml><?xml version="1.0" encoding="utf-8"?>
<p:tagLst xmlns:a="http://schemas.openxmlformats.org/drawingml/2006/main" xmlns:r="http://schemas.openxmlformats.org/officeDocument/2006/relationships" xmlns:p="http://schemas.openxmlformats.org/presentationml/2006/main">
  <p:tag name="PXPICPATH" val="..\..\..\PPT\TELA 10_O BOTÃO “MENU” LEVA DE VOLTA AO SLIDE “GOOD FOR THE EMPLOYERS...PNG"/>
  <p:tag name="PXPSD_PNGPATH" val="..\..\..\PPT\"/>
  <p:tag name="PXPSD_PNGFILENAME" val="TELA 10_O BOTÃO “MENU” LEVA DE VOLTA AO SLIDE “GOOD FOR THE EMPLOYERS...PNG"/>
  <p:tag name="PXPSD_LAYERNAME" val="O Botão “Menu” Leva de volta ao slide “Good for the Employers.."/>
  <p:tag name="PXPSD_PSDPATH" val="Z:\SalaryFits\02_Comercial\Telas\02 Entrega 01\"/>
  <p:tag name="PXPSD_PSDFILENAME" val="tela 10.psd"/>
  <p:tag name="PXPSD_PSDSOURCE" val="Z:\SalaryFits\02_Comercial\Telas\02 Entrega 01\tela 10.psd"/>
  <p:tag name=" PXPSD_PSDSOURCELAYER" val="4"/>
</p:tagLst>
</file>

<file path=ppt/tags/tag29.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3.xml><?xml version="1.0" encoding="utf-8"?>
<p:tagLst xmlns:a="http://schemas.openxmlformats.org/drawingml/2006/main" xmlns:r="http://schemas.openxmlformats.org/officeDocument/2006/relationships" xmlns:p="http://schemas.openxmlformats.org/presentationml/2006/main">
  <p:tag name="PXPICPATH" val="..\..\..\..\..\..\..\SERS\USER\DESKTOP\PPT\TELA 01_LAYER 4.PNG"/>
  <p:tag name="PXPSD_PNGPATH" val="..\..\..\..\..\..\..\SERS\USER\DESKTOP\PPT\"/>
  <p:tag name="PXPSD_PNGFILENAME" val="TELA 01_LAYER 4.PNG"/>
  <p:tag name="PXPSD_LAYERNAME" val="Layer 4"/>
  <p:tag name="PXPSD_PSDPATH" val="..\..\..\..\..\..\..\sers\user\Desktop\Salary_fits\02 Entrega 01\"/>
  <p:tag name="PXPSD_PSDFILENAME" val="tela 01.PSD"/>
  <p:tag name="PXPSD_PSDSOURCE" val="C:\Users\user\Desktop\Salary_fits\02 Entrega 01\tela 01.PSD"/>
  <p:tag name=" PXPSD_PSDSOURCELAYER" val="9"/>
</p:tagLst>
</file>

<file path=ppt/tags/tag30.xml><?xml version="1.0" encoding="utf-8"?>
<p:tagLst xmlns:a="http://schemas.openxmlformats.org/drawingml/2006/main" xmlns:r="http://schemas.openxmlformats.org/officeDocument/2006/relationships" xmlns:p="http://schemas.openxmlformats.org/presentationml/2006/main">
  <p:tag name="PXPICPATH" val="..\..\..\PPT\TELA 10_LAYER 2.PNG"/>
  <p:tag name="PXPSD_PNGPATH" val="..\..\..\PPT\"/>
  <p:tag name="PXPSD_PNGFILENAME" val="TELA 10_LAYER 2.PNG"/>
  <p:tag name="PXPSD_LAYERNAME" val="Layer 2"/>
  <p:tag name="PXPSD_PSDPATH" val="Z:\SalaryFits\02_Comercial\Telas\02 Entrega 01\"/>
  <p:tag name="PXPSD_PSDFILENAME" val="tela 10.psd"/>
  <p:tag name="PXPSD_PSDSOURCE" val="Z:\SalaryFits\02_Comercial\Telas\02 Entrega 01\tela 10.psd"/>
  <p:tag name=" PXPSD_PSDSOURCELAYER" val="19"/>
</p:tagLst>
</file>

<file path=ppt/tags/tag31.xml><?xml version="1.0" encoding="utf-8"?>
<p:tagLst xmlns:a="http://schemas.openxmlformats.org/drawingml/2006/main" xmlns:r="http://schemas.openxmlformats.org/officeDocument/2006/relationships" xmlns:p="http://schemas.openxmlformats.org/presentationml/2006/main">
  <p:tag name="PXPICPATH" val="..\..\..\PPT\TELA 10_SHUTTERSTOCK_595683608 COPY.PNG"/>
  <p:tag name="PXPSD_PNGPATH" val="..\..\..\PPT\"/>
  <p:tag name="PXPSD_PNGFILENAME" val="TELA 10_SHUTTERSTOCK_595683608 COPY.PNG"/>
  <p:tag name="PXPSD_LAYERNAME" val="shutterstock_595683608 copy"/>
  <p:tag name="PXPSD_PSDPATH" val="Z:\SalaryFits\02_Comercial\Telas\02 Entrega 01\"/>
  <p:tag name="PXPSD_PSDFILENAME" val="tela 10.psd"/>
  <p:tag name="PXPSD_PSDSOURCE" val="Z:\SalaryFits\02_Comercial\Telas\02 Entrega 01\tela 10.psd"/>
  <p:tag name=" PXPSD_PSDSOURCELAYER" val="17"/>
</p:tagLst>
</file>

<file path=ppt/tags/tag32.xml><?xml version="1.0" encoding="utf-8"?>
<p:tagLst xmlns:a="http://schemas.openxmlformats.org/drawingml/2006/main" xmlns:r="http://schemas.openxmlformats.org/officeDocument/2006/relationships" xmlns:p="http://schemas.openxmlformats.org/presentationml/2006/main">
  <p:tag name="PXPICPATH" val="..\..\..\PPT\TELA 10_RECTANGLE 1.PNG"/>
  <p:tag name="PXPSD_PNGPATH" val="..\..\..\PPT\"/>
  <p:tag name="PXPSD_PNGFILENAME" val="TELA 10_RECTANGLE 1.PNG"/>
  <p:tag name="PXPSD_LAYERNAME" val="Rectangle 1"/>
  <p:tag name="PXPSD_PSDPATH" val="Z:\SalaryFits\02_Comercial\Telas\02 Entrega 01\"/>
  <p:tag name="PXPSD_PSDFILENAME" val="tela 10.psd"/>
  <p:tag name="PXPSD_PSDSOURCE" val="Z:\SalaryFits\02_Comercial\Telas\02 Entrega 01\tela 10.psd"/>
  <p:tag name=" PXPSD_PSDSOURCELAYER" val="16"/>
</p:tagLst>
</file>

<file path=ppt/tags/tag33.xml><?xml version="1.0" encoding="utf-8"?>
<p:tagLst xmlns:a="http://schemas.openxmlformats.org/drawingml/2006/main" xmlns:r="http://schemas.openxmlformats.org/officeDocument/2006/relationships" xmlns:p="http://schemas.openxmlformats.org/presentationml/2006/main">
  <p:tag name="PXPICPATH" val="..\..\..\PPT\TELA 10_SHUTTERSTOCK_595683608 COPY 4.PNG"/>
  <p:tag name="PXPSD_PNGPATH" val="..\..\..\PPT\"/>
  <p:tag name="PXPSD_PNGFILENAME" val="TELA 10_SHUTTERSTOCK_595683608 COPY 4.PNG"/>
  <p:tag name="PXPSD_LAYERNAME" val="shutterstock_595683608 copy 4"/>
  <p:tag name="PXPSD_PSDPATH" val="Z:\SalaryFits\02_Comercial\Telas\02 Entrega 01\"/>
  <p:tag name="PXPSD_PSDFILENAME" val="tela 10.psd"/>
  <p:tag name="PXPSD_PSDSOURCE" val="Z:\SalaryFits\02_Comercial\Telas\02 Entrega 01\tela 10.psd"/>
  <p:tag name=" PXPSD_PSDSOURCELAYER" val="14"/>
</p:tagLst>
</file>

<file path=ppt/tags/tag34.xml><?xml version="1.0" encoding="utf-8"?>
<p:tagLst xmlns:a="http://schemas.openxmlformats.org/drawingml/2006/main" xmlns:r="http://schemas.openxmlformats.org/officeDocument/2006/relationships" xmlns:p="http://schemas.openxmlformats.org/presentationml/2006/main">
  <p:tag name="PXPICPATH" val="..\..\..\PPT\TELA 10_ROUNDED RECTANGLE 1 COPY.PNG"/>
  <p:tag name="PXPSD_PNGPATH" val="..\..\..\PPT\"/>
  <p:tag name="PXPSD_PNGFILENAME" val="TELA 10_ROUNDED RECTANGLE 1 COPY.PNG"/>
  <p:tag name="PXPSD_LAYERNAME" val="Rounded Rectangle 1 copy"/>
  <p:tag name="PXPSD_PSDPATH" val="Z:\SalaryFits\02_Comercial\Telas\02 Entrega 01\"/>
  <p:tag name="PXPSD_PSDFILENAME" val="tela 10.psd"/>
  <p:tag name="PXPSD_PSDSOURCE" val="Z:\SalaryFits\02_Comercial\Telas\02 Entrega 01\tela 10.psd"/>
  <p:tag name=" PXPSD_PSDSOURCELAYER" val="12"/>
</p:tagLst>
</file>

<file path=ppt/tags/tag35.xml><?xml version="1.0" encoding="utf-8"?>
<p:tagLst xmlns:a="http://schemas.openxmlformats.org/drawingml/2006/main" xmlns:r="http://schemas.openxmlformats.org/officeDocument/2006/relationships" xmlns:p="http://schemas.openxmlformats.org/presentationml/2006/main">
  <p:tag name="PXPICPATH" val="..\..\..\PPT\TELA 10_O BOTÃO “MENU” LEVA DE VOLTA AO SLIDE “GOOD FOR THE EMPLOYERS...PNG"/>
  <p:tag name="PXPSD_PNGPATH" val="..\..\..\PPT\"/>
  <p:tag name="PXPSD_PNGFILENAME" val="TELA 10_O BOTÃO “MENU” LEVA DE VOLTA AO SLIDE “GOOD FOR THE EMPLOYERS...PNG"/>
  <p:tag name="PXPSD_LAYERNAME" val="O Botão “Menu” Leva de volta ao slide “Good for the Employers.."/>
  <p:tag name="PXPSD_PSDPATH" val="Z:\SalaryFits\02_Comercial\Telas\02 Entrega 01\"/>
  <p:tag name="PXPSD_PSDFILENAME" val="tela 10.psd"/>
  <p:tag name="PXPSD_PSDSOURCE" val="Z:\SalaryFits\02_Comercial\Telas\02 Entrega 01\tela 10.psd"/>
  <p:tag name=" PXPSD_PSDSOURCELAYER" val="4"/>
</p:tagLst>
</file>

<file path=ppt/tags/tag36.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37.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38.xml><?xml version="1.0" encoding="utf-8"?>
<p:tagLst xmlns:a="http://schemas.openxmlformats.org/drawingml/2006/main" xmlns:r="http://schemas.openxmlformats.org/officeDocument/2006/relationships" xmlns:p="http://schemas.openxmlformats.org/presentationml/2006/main">
  <p:tag name="PXPICPATH" val="..\..\..\PPT\TELA 03_RECTANGLE 1.PNG"/>
  <p:tag name="PXPSD_PNGPATH" val="..\..\..\PPT\"/>
  <p:tag name="PXPSD_PNGFILENAME" val="TELA 03_RECTANGLE 1.PNG"/>
  <p:tag name="PXPSD_LAYERNAME" val="Rectangle 1"/>
  <p:tag name="PXPSD_PSDPATH" val="Z:\SalaryFits\02_Comercial\Telas\02 Entrega 01\"/>
  <p:tag name="PXPSD_PSDFILENAME" val="tela 03.psd"/>
  <p:tag name="PXPSD_PSDSOURCE" val="Z:\SalaryFits\02_Comercial\Telas\02 Entrega 01\tela 03.psd"/>
  <p:tag name=" PXPSD_PSDSOURCELAYER" val="16"/>
</p:tagLst>
</file>

<file path=ppt/tags/tag39.xml><?xml version="1.0" encoding="utf-8"?>
<p:tagLst xmlns:a="http://schemas.openxmlformats.org/drawingml/2006/main" xmlns:r="http://schemas.openxmlformats.org/officeDocument/2006/relationships" xmlns:p="http://schemas.openxmlformats.org/presentationml/2006/main">
  <p:tag name="PXPICPATH" val="..\..\..\PPT\TELA 03_SHUTTERSTOCK_370595594 COPY 2.PNG"/>
  <p:tag name="PXPSD_PNGPATH" val="..\..\..\PPT\"/>
  <p:tag name="PXPSD_PNGFILENAME" val="TELA 03_SHUTTERSTOCK_370595594 COPY 2.PNG"/>
  <p:tag name="PXPSD_LAYERNAME" val="shutterstock_370595594 copy 2"/>
  <p:tag name="PXPSD_PSDPATH" val="Z:\SalaryFits\02_Comercial\Telas\02 Entrega 01\"/>
  <p:tag name="PXPSD_PSDFILENAME" val="tela 03.psd"/>
  <p:tag name="PXPSD_PSDSOURCE" val="Z:\SalaryFits\02_Comercial\Telas\02 Entrega 01\tela 03.psd"/>
  <p:tag name=" PXPSD_PSDSOURCELAYER" val="15"/>
</p:tagLst>
</file>

<file path=ppt/tags/tag4.xml><?xml version="1.0" encoding="utf-8"?>
<p:tagLst xmlns:a="http://schemas.openxmlformats.org/drawingml/2006/main" xmlns:r="http://schemas.openxmlformats.org/officeDocument/2006/relationships" xmlns:p="http://schemas.openxmlformats.org/presentationml/2006/main">
  <p:tag name="PXPICPATH" val="..\..\..\..\..\..\..\SERS\USER\DESKTOP\PPT\TELA 01_LAYER 5.PNG"/>
  <p:tag name="PXPSD_PNGPATH" val="..\..\..\..\..\..\..\SERS\USER\DESKTOP\PPT\"/>
  <p:tag name="PXPSD_PNGFILENAME" val="TELA 01_LAYER 5.PNG"/>
  <p:tag name="PXPSD_LAYERNAME" val="Layer 5"/>
  <p:tag name="PXPSD_PSDPATH" val="..\..\..\..\..\..\..\sers\user\Desktop\Salary_fits\02 Entrega 01\"/>
  <p:tag name="PXPSD_PSDFILENAME" val="tela 01.PSD"/>
  <p:tag name="PXPSD_PSDSOURCE" val="C:\Users\user\Desktop\Salary_fits\02 Entrega 01\tela 01.PSD"/>
  <p:tag name=" PXPSD_PSDSOURCELAYER" val="6"/>
</p:tagLst>
</file>

<file path=ppt/tags/tag40.xml><?xml version="1.0" encoding="utf-8"?>
<p:tagLst xmlns:a="http://schemas.openxmlformats.org/drawingml/2006/main" xmlns:r="http://schemas.openxmlformats.org/officeDocument/2006/relationships" xmlns:p="http://schemas.openxmlformats.org/presentationml/2006/main">
  <p:tag name="PXPICPATH" val="..\..\..\PPT\TELA 03_SHUTTERSTOCK_370595594 COPY 3.PNG"/>
  <p:tag name="PXPSD_PNGPATH" val="..\..\..\PPT\"/>
  <p:tag name="PXPSD_PNGFILENAME" val="TELA 03_SHUTTERSTOCK_370595594 COPY 3.PNG"/>
  <p:tag name="PXPSD_LAYERNAME" val="shutterstock_370595594 copy 3"/>
  <p:tag name="PXPSD_PSDPATH" val="Z:\SalaryFits\02_Comercial\Telas\02 Entrega 01\"/>
  <p:tag name="PXPSD_PSDFILENAME" val="tela 03.psd"/>
  <p:tag name="PXPSD_PSDSOURCE" val="Z:\SalaryFits\02_Comercial\Telas\02 Entrega 01\tela 03.psd"/>
  <p:tag name=" PXPSD_PSDSOURCELAYER" val="14"/>
</p:tagLst>
</file>

<file path=ppt/tags/tag41.xml><?xml version="1.0" encoding="utf-8"?>
<p:tagLst xmlns:a="http://schemas.openxmlformats.org/drawingml/2006/main" xmlns:r="http://schemas.openxmlformats.org/officeDocument/2006/relationships" xmlns:p="http://schemas.openxmlformats.org/presentationml/2006/main">
  <p:tag name="PXPICPATH" val="..\..\..\PPT\TELA 03_ROUNDED RECTANGLE 1.PNG"/>
  <p:tag name="PXPSD_PNGPATH" val="..\..\..\PPT\"/>
  <p:tag name="PXPSD_PNGFILENAME" val="TELA 03_ROUNDED RECTANGLE 1.PNG"/>
  <p:tag name="PXPSD_LAYERNAME" val="Rounded Rectangle 1"/>
  <p:tag name="PXPSD_PSDPATH" val="Z:\SalaryFits\02_Comercial\Telas\02 Entrega 01\"/>
  <p:tag name="PXPSD_PSDFILENAME" val="tela 03.psd"/>
  <p:tag name="PXPSD_PSDSOURCE" val="Z:\SalaryFits\02_Comercial\Telas\02 Entrega 01\tela 03.psd"/>
  <p:tag name=" PXPSD_PSDSOURCELAYER" val="12"/>
</p:tagLst>
</file>

<file path=ppt/tags/tag42.xml><?xml version="1.0" encoding="utf-8"?>
<p:tagLst xmlns:a="http://schemas.openxmlformats.org/drawingml/2006/main" xmlns:r="http://schemas.openxmlformats.org/officeDocument/2006/relationships" xmlns:p="http://schemas.openxmlformats.org/presentationml/2006/main">
  <p:tag name="PXPICPATH" val="..\..\..\PPT\TELA 03_ROUNDED RECTANGLE 1 COPY.PNG"/>
  <p:tag name="PXPSD_PNGPATH" val="..\..\..\PPT\"/>
  <p:tag name="PXPSD_PNGFILENAME" val="TELA 03_ROUNDED RECTANGLE 1 COPY.PNG"/>
  <p:tag name="PXPSD_LAYERNAME" val="Rounded Rectangle 1 copy"/>
  <p:tag name="PXPSD_PSDPATH" val="Z:\SalaryFits\02_Comercial\Telas\02 Entrega 01\"/>
  <p:tag name="PXPSD_PSDFILENAME" val="tela 03.psd"/>
  <p:tag name="PXPSD_PSDSOURCE" val="Z:\SalaryFits\02_Comercial\Telas\02 Entrega 01\tela 03.psd"/>
  <p:tag name=" PXPSD_PSDSOURCELAYER" val="11"/>
</p:tagLst>
</file>

<file path=ppt/tags/tag43.xml><?xml version="1.0" encoding="utf-8"?>
<p:tagLst xmlns:a="http://schemas.openxmlformats.org/drawingml/2006/main" xmlns:r="http://schemas.openxmlformats.org/officeDocument/2006/relationships" xmlns:p="http://schemas.openxmlformats.org/presentationml/2006/main">
  <p:tag name="PXPICPATH" val="..\..\..\PPT\TELA 03_ROUNDED RECTANGLE 2.PNG"/>
  <p:tag name="PXPSD_PNGPATH" val="..\..\..\PPT\"/>
  <p:tag name="PXPSD_PNGFILENAME" val="TELA 03_ROUNDED RECTANGLE 2.PNG"/>
  <p:tag name="PXPSD_LAYERNAME" val="Rounded Rectangle 2"/>
  <p:tag name="PXPSD_PSDPATH" val="Z:\SalaryFits\02_Comercial\Telas\02 Entrega 01\"/>
  <p:tag name="PXPSD_PSDFILENAME" val="tela 03.psd"/>
  <p:tag name="PXPSD_PSDSOURCE" val="Z:\SalaryFits\02_Comercial\Telas\02 Entrega 01\tela 03.psd"/>
  <p:tag name=" PXPSD_PSDSOURCELAYER" val="13"/>
</p:tagLst>
</file>

<file path=ppt/tags/tag44.xml><?xml version="1.0" encoding="utf-8"?>
<p:tagLst xmlns:a="http://schemas.openxmlformats.org/drawingml/2006/main" xmlns:r="http://schemas.openxmlformats.org/officeDocument/2006/relationships" xmlns:p="http://schemas.openxmlformats.org/presentationml/2006/main">
  <p:tag name="PXPICPATH" val="..\..\..\PPT\TELA 17_LAYER 2.PNG"/>
  <p:tag name="PXPSD_PNGPATH" val="..\..\..\PPT\"/>
  <p:tag name="PXPSD_PNGFILENAME" val="TELA 17_LAYER 2.PNG"/>
  <p:tag name="PXPSD_LAYERNAME" val="Layer 2"/>
  <p:tag name="PXPSD_PSDPATH" val="Z:\SalaryFits\02_Comercial\Telas\02 Entrega 01\"/>
  <p:tag name="PXPSD_PSDFILENAME" val="tela 17.psd"/>
  <p:tag name="PXPSD_PSDSOURCE" val="Z:\SalaryFits\02_Comercial\Telas\02 Entrega 01\tela 17.psd"/>
  <p:tag name=" PXPSD_PSDSOURCELAYER" val="11"/>
</p:tagLst>
</file>

<file path=ppt/tags/tag45.xml><?xml version="1.0" encoding="utf-8"?>
<p:tagLst xmlns:a="http://schemas.openxmlformats.org/drawingml/2006/main" xmlns:r="http://schemas.openxmlformats.org/officeDocument/2006/relationships" xmlns:p="http://schemas.openxmlformats.org/presentationml/2006/main">
  <p:tag name="PXPICPATH" val="..\..\..\PPT\TELA 17_LAYER 4.PNG"/>
  <p:tag name="PXPSD_PNGPATH" val="..\..\..\PPT\"/>
  <p:tag name="PXPSD_PNGFILENAME" val="TELA 17_LAYER 4.PNG"/>
  <p:tag name="PXPSD_LAYERNAME" val="Layer 4"/>
  <p:tag name="PXPSD_PSDPATH" val="Z:\SalaryFits\02_Comercial\Telas\02 Entrega 01\"/>
  <p:tag name="PXPSD_PSDFILENAME" val="tela 17.psd"/>
  <p:tag name="PXPSD_PSDSOURCE" val="Z:\SalaryFits\02_Comercial\Telas\02 Entrega 01\tela 17.psd"/>
  <p:tag name=" PXPSD_PSDSOURCELAYER" val="10"/>
</p:tagLst>
</file>

<file path=ppt/tags/tag46.xml><?xml version="1.0" encoding="utf-8"?>
<p:tagLst xmlns:a="http://schemas.openxmlformats.org/drawingml/2006/main" xmlns:r="http://schemas.openxmlformats.org/officeDocument/2006/relationships" xmlns:p="http://schemas.openxmlformats.org/presentationml/2006/main">
  <p:tag name="PXPICPATH" val="..\..\..\PPT\TELA 17_LAYER 2 COPY.PNG"/>
  <p:tag name="PXPSD_PNGPATH" val="..\..\..\PPT\"/>
  <p:tag name="PXPSD_PNGFILENAME" val="TELA 17_LAYER 2 COPY.PNG"/>
  <p:tag name="PXPSD_LAYERNAME" val="Layer 2 copy"/>
  <p:tag name="PXPSD_PSDPATH" val="Z:\SalaryFits\02_Comercial\Telas\02 Entrega 01\"/>
  <p:tag name="PXPSD_PSDFILENAME" val="tela 17.psd"/>
  <p:tag name="PXPSD_PSDSOURCE" val="Z:\SalaryFits\02_Comercial\Telas\02 Entrega 01\tela 17.psd"/>
  <p:tag name=" PXPSD_PSDSOURCELAYER" val="9"/>
</p:tagLst>
</file>

<file path=ppt/tags/tag47.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48.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49.xml><?xml version="1.0" encoding="utf-8"?>
<p:tagLst xmlns:a="http://schemas.openxmlformats.org/drawingml/2006/main" xmlns:r="http://schemas.openxmlformats.org/officeDocument/2006/relationships" xmlns:p="http://schemas.openxmlformats.org/presentationml/2006/main">
  <p:tag name="PXPICPATH" val="..\..\..\PPT\TELA 17_02.PNG"/>
  <p:tag name="PXPSD_PNGPATH" val="..\..\..\PPT\"/>
  <p:tag name="PXPSD_PNGFILENAME" val="TELA 17_02.PNG"/>
  <p:tag name="PXPSD_LAYERNAME" val="02"/>
  <p:tag name="PXPSD_PSDPATH" val="Z:\SalaryFits\02_Comercial\Telas\02 Entrega 01\"/>
  <p:tag name="PXPSD_PSDFILENAME" val="tela 17.psd"/>
  <p:tag name="PXPSD_PSDSOURCE" val="Z:\SalaryFits\02_Comercial\Telas\02 Entrega 01\tela 17.psd"/>
  <p:tag name=" PXPSD_PSDSOURCELAYER" val="8"/>
</p:tagLst>
</file>

<file path=ppt/tags/tag5.xml><?xml version="1.0" encoding="utf-8"?>
<p:tagLst xmlns:a="http://schemas.openxmlformats.org/drawingml/2006/main" xmlns:r="http://schemas.openxmlformats.org/officeDocument/2006/relationships" xmlns:p="http://schemas.openxmlformats.org/presentationml/2006/main">
  <p:tag name="PXPICPATH" val="..\..\..\..\..\..\..\SERS\USER\DESKTOP\PPT\TELA 01_LAYER 5 COPY 2.PNG"/>
  <p:tag name="PXPSD_PNGPATH" val="..\..\..\..\..\..\..\SERS\USER\DESKTOP\PPT\"/>
  <p:tag name="PXPSD_PNGFILENAME" val="TELA 01_LAYER 5 COPY 2.PNG"/>
  <p:tag name="PXPSD_LAYERNAME" val="Layer 5 copy 2"/>
  <p:tag name="PXPSD_PSDPATH" val="..\..\..\..\..\..\..\sers\user\Desktop\Salary_fits\02 Entrega 01\"/>
  <p:tag name="PXPSD_PSDFILENAME" val="tela 01.PSD"/>
  <p:tag name="PXPSD_PSDSOURCE" val="C:\Users\user\Desktop\Salary_fits\02 Entrega 01\tela 01.PSD"/>
  <p:tag name=" PXPSD_PSDSOURCELAYER" val="9"/>
</p:tagLst>
</file>

<file path=ppt/tags/tag50.xml><?xml version="1.0" encoding="utf-8"?>
<p:tagLst xmlns:a="http://schemas.openxmlformats.org/drawingml/2006/main" xmlns:r="http://schemas.openxmlformats.org/officeDocument/2006/relationships" xmlns:p="http://schemas.openxmlformats.org/presentationml/2006/main">
  <p:tag name="PXPICPATH" val="..\..\..\PPT\TELA 11_LAYER 2.PNG"/>
  <p:tag name="PXPSD_PNGPATH" val="..\..\..\PPT\"/>
  <p:tag name="PXPSD_PNGFILENAME" val="TELA 11_LAYER 2.PNG"/>
  <p:tag name="PXPSD_LAYERNAME" val="Layer 2"/>
  <p:tag name="PXPSD_PSDPATH" val="Z:\SalaryFits\02_Comercial\Telas\02 Entrega 01\"/>
  <p:tag name="PXPSD_PSDFILENAME" val="tela 11.psd"/>
  <p:tag name="PXPSD_PSDSOURCE" val="Z:\SalaryFits\02_Comercial\Telas\02 Entrega 01\tela 11.psd"/>
  <p:tag name=" PXPSD_PSDSOURCELAYER" val="18"/>
</p:tagLst>
</file>

<file path=ppt/tags/tag51.xml><?xml version="1.0" encoding="utf-8"?>
<p:tagLst xmlns:a="http://schemas.openxmlformats.org/drawingml/2006/main" xmlns:r="http://schemas.openxmlformats.org/officeDocument/2006/relationships" xmlns:p="http://schemas.openxmlformats.org/presentationml/2006/main">
  <p:tag name="PXPICPATH" val="..\..\..\PPT\TELA 11_SHUTTERSTOCK_196587521 (1) COPY.PNG"/>
  <p:tag name="PXPSD_PNGPATH" val="..\..\..\PPT\"/>
  <p:tag name="PXPSD_PNGFILENAME" val="TELA 11_SHUTTERSTOCK_196587521 (1) COPY.PNG"/>
  <p:tag name="PXPSD_LAYERNAME" val="shutterstock_196587521 (1) copy"/>
  <p:tag name="PXPSD_PSDPATH" val="Z:\SalaryFits\02_Comercial\Telas\02 Entrega 01\"/>
  <p:tag name="PXPSD_PSDFILENAME" val="tela 11.psd"/>
  <p:tag name="PXPSD_PSDSOURCE" val="Z:\SalaryFits\02_Comercial\Telas\02 Entrega 01\tela 11.psd"/>
  <p:tag name=" PXPSD_PSDSOURCELAYER" val="16"/>
</p:tagLst>
</file>

<file path=ppt/tags/tag52.xml><?xml version="1.0" encoding="utf-8"?>
<p:tagLst xmlns:a="http://schemas.openxmlformats.org/drawingml/2006/main" xmlns:r="http://schemas.openxmlformats.org/officeDocument/2006/relationships" xmlns:p="http://schemas.openxmlformats.org/presentationml/2006/main">
  <p:tag name="PXPICPATH" val="..\..\..\PPT\TELA 11_RECTANGLE 1.PNG"/>
  <p:tag name="PXPSD_PNGPATH" val="..\..\..\PPT\"/>
  <p:tag name="PXPSD_PNGFILENAME" val="TELA 11_RECTANGLE 1.PNG"/>
  <p:tag name="PXPSD_LAYERNAME" val="Rectangle 1"/>
  <p:tag name="PXPSD_PSDPATH" val="Z:\SalaryFits\02_Comercial\Telas\02 Entrega 01\"/>
  <p:tag name="PXPSD_PSDFILENAME" val="tela 11.psd"/>
  <p:tag name="PXPSD_PSDSOURCE" val="Z:\SalaryFits\02_Comercial\Telas\02 Entrega 01\tela 11.psd"/>
  <p:tag name=" PXPSD_PSDSOURCELAYER" val="15"/>
</p:tagLst>
</file>

<file path=ppt/tags/tag53.xml><?xml version="1.0" encoding="utf-8"?>
<p:tagLst xmlns:a="http://schemas.openxmlformats.org/drawingml/2006/main" xmlns:r="http://schemas.openxmlformats.org/officeDocument/2006/relationships" xmlns:p="http://schemas.openxmlformats.org/presentationml/2006/main">
  <p:tag name="PXPICPATH" val="..\..\..\PPT\TELA 11_SHUTTERSTOCK_196587521 (1) COPY 3.PNG"/>
  <p:tag name="PXPSD_PNGPATH" val="..\..\..\PPT\"/>
  <p:tag name="PXPSD_PNGFILENAME" val="TELA 11_SHUTTERSTOCK_196587521 (1) COPY 3.PNG"/>
  <p:tag name="PXPSD_LAYERNAME" val="shutterstock_196587521 (1) copy 3"/>
  <p:tag name="PXPSD_PSDPATH" val="Z:\SalaryFits\02_Comercial\Telas\02 Entrega 01\"/>
  <p:tag name="PXPSD_PSDFILENAME" val="tela 11.psd"/>
  <p:tag name="PXPSD_PSDSOURCE" val="Z:\SalaryFits\02_Comercial\Telas\02 Entrega 01\tela 11.psd"/>
  <p:tag name=" PXPSD_PSDSOURCELAYER" val="13"/>
</p:tagLst>
</file>

<file path=ppt/tags/tag54.xml><?xml version="1.0" encoding="utf-8"?>
<p:tagLst xmlns:a="http://schemas.openxmlformats.org/drawingml/2006/main" xmlns:r="http://schemas.openxmlformats.org/officeDocument/2006/relationships" xmlns:p="http://schemas.openxmlformats.org/presentationml/2006/main">
  <p:tag name="PXPICPATH" val="..\..\..\PPT\TELA 11_ROUNDED RECTANGLE 1 COPY.PNG"/>
  <p:tag name="PXPSD_PNGPATH" val="..\..\..\PPT\"/>
  <p:tag name="PXPSD_PNGFILENAME" val="TELA 11_ROUNDED RECTANGLE 1 COPY.PNG"/>
  <p:tag name="PXPSD_LAYERNAME" val="Rounded Rectangle 1 copy"/>
  <p:tag name="PXPSD_PSDPATH" val="Z:\SalaryFits\02_Comercial\Telas\02 Entrega 01\"/>
  <p:tag name="PXPSD_PSDFILENAME" val="tela 11.psd"/>
  <p:tag name="PXPSD_PSDSOURCE" val="Z:\SalaryFits\02_Comercial\Telas\02 Entrega 01\tela 11.psd"/>
  <p:tag name=" PXPSD_PSDSOURCELAYER" val="11"/>
</p:tagLst>
</file>

<file path=ppt/tags/tag55.xml><?xml version="1.0" encoding="utf-8"?>
<p:tagLst xmlns:a="http://schemas.openxmlformats.org/drawingml/2006/main" xmlns:r="http://schemas.openxmlformats.org/officeDocument/2006/relationships" xmlns:p="http://schemas.openxmlformats.org/presentationml/2006/main">
  <p:tag name="PXPICPATH" val="..\..\..\PPT\TELA 11_GROUP 2.PNG"/>
  <p:tag name="PXPSD_PNGPATH" val="..\..\..\PPT\"/>
  <p:tag name="PXPSD_PNGFILENAME" val="TELA 11_GROUP 2.PNG"/>
  <p:tag name="PXPSD_LAYERNAME" val="Group 2"/>
  <p:tag name="PXPSD_PSDPATH" val="Z:\SalaryFits\02_Comercial\Telas\02 Entrega 01\"/>
  <p:tag name="PXPSD_PSDFILENAME" val="tela 11.psd"/>
  <p:tag name="PXPSD_PSDSOURCE" val="Z:\SalaryFits\02_Comercial\Telas\02 Entrega 01\tela 11.psd"/>
  <p:tag name=" PXPSD_PSDSOURCELAYER" val="1"/>
</p:tagLst>
</file>

<file path=ppt/tags/tag56.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57.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58.xml><?xml version="1.0" encoding="utf-8"?>
<p:tagLst xmlns:a="http://schemas.openxmlformats.org/drawingml/2006/main" xmlns:r="http://schemas.openxmlformats.org/officeDocument/2006/relationships" xmlns:p="http://schemas.openxmlformats.org/presentationml/2006/main">
  <p:tag name="PXPICPATH" val="..\..\..\PPT\TELA 11_GROUP 1 COPY 4.PNG"/>
  <p:tag name="PXPSD_PNGPATH" val="..\..\..\PPT\"/>
  <p:tag name="PXPSD_PNGFILENAME" val="TELA 11_GROUP 1 COPY 4.PNG"/>
  <p:tag name="PXPSD_LAYERNAME" val="Group 1 copy 4"/>
  <p:tag name="PXPSD_PSDPATH" val="Z:\SalaryFits\02_Comercial\Telas\02 Entrega 01\"/>
  <p:tag name="PXPSD_PSDFILENAME" val="tela 11.psd"/>
  <p:tag name="PXPSD_PSDSOURCE" val="Z:\SalaryFits\02_Comercial\Telas\02 Entrega 01\tela 11.psd"/>
  <p:tag name=" PXPSD_PSDSOURCELAYER" val="6"/>
</p:tagLst>
</file>

<file path=ppt/tags/tag59.xml><?xml version="1.0" encoding="utf-8"?>
<p:tagLst xmlns:a="http://schemas.openxmlformats.org/drawingml/2006/main" xmlns:r="http://schemas.openxmlformats.org/officeDocument/2006/relationships" xmlns:p="http://schemas.openxmlformats.org/presentationml/2006/main">
  <p:tag name="PXPICPATH" val="..\..\..\PPT\TELA 11_GROUP 1 COPY 4.PNG"/>
  <p:tag name="PXPSD_PNGPATH" val="..\..\..\PPT\"/>
  <p:tag name="PXPSD_PNGFILENAME" val="TELA 11_GROUP 1 COPY 4.PNG"/>
  <p:tag name="PXPSD_LAYERNAME" val="Group 1 copy 4"/>
  <p:tag name="PXPSD_PSDPATH" val="Z:\SalaryFits\02_Comercial\Telas\02 Entrega 01\"/>
  <p:tag name="PXPSD_PSDFILENAME" val="tela 11.psd"/>
  <p:tag name="PXPSD_PSDSOURCE" val="Z:\SalaryFits\02_Comercial\Telas\02 Entrega 01\tela 11.psd"/>
  <p:tag name=" PXPSD_PSDSOURCELAYER" val="6"/>
</p:tagLst>
</file>

<file path=ppt/tags/tag6.xml><?xml version="1.0" encoding="utf-8"?>
<p:tagLst xmlns:a="http://schemas.openxmlformats.org/drawingml/2006/main" xmlns:r="http://schemas.openxmlformats.org/officeDocument/2006/relationships" xmlns:p="http://schemas.openxmlformats.org/presentationml/2006/main">
  <p:tag name="PXPICPATH" val="..\..\..\..\..\..\..\SERS\USER\DESKTOP\PPT\TELA 01_SHUTTERSTOCK_569898367 COPY 6.PNG"/>
  <p:tag name="PXPSD_PNGPATH" val="..\..\..\..\..\..\..\SERS\USER\DESKTOP\PPT\"/>
  <p:tag name="PXPSD_PNGFILENAME" val="TELA 01_SHUTTERSTOCK_569898367 COPY 6.PNG"/>
  <p:tag name="PXPSD_LAYERNAME" val="shutterstock_569898367 copy 6"/>
  <p:tag name="PXPSD_PSDPATH" val="..\..\..\..\..\..\..\sers\user\Desktop\Salary_fits\02 Entrega 01\"/>
  <p:tag name="PXPSD_PSDFILENAME" val="tela 01.PSD"/>
  <p:tag name="PXPSD_PSDSOURCE" val="C:\Users\user\Desktop\Salary_fits\02 Entrega 01\tela 01.PSD"/>
  <p:tag name=" PXPSD_PSDSOURCELAYER" val="8"/>
</p:tagLst>
</file>

<file path=ppt/tags/tag60.xml><?xml version="1.0" encoding="utf-8"?>
<p:tagLst xmlns:a="http://schemas.openxmlformats.org/drawingml/2006/main" xmlns:r="http://schemas.openxmlformats.org/officeDocument/2006/relationships" xmlns:p="http://schemas.openxmlformats.org/presentationml/2006/main">
  <p:tag name="PXPICPATH" val="..\..\..\PPT\TELA 11_GROUP 1 COPY 3.PNG"/>
  <p:tag name="PXPSD_PNGPATH" val="..\..\..\PPT\"/>
  <p:tag name="PXPSD_PNGFILENAME" val="TELA 11_GROUP 1 COPY 3.PNG"/>
  <p:tag name="PXPSD_LAYERNAME" val="Group 1 copy 3"/>
  <p:tag name="PXPSD_PSDPATH" val="Z:\SalaryFits\02_Comercial\Telas\02 Entrega 01\"/>
  <p:tag name="PXPSD_PSDFILENAME" val="tela 11.psd"/>
  <p:tag name="PXPSD_PSDSOURCE" val="Z:\SalaryFits\02_Comercial\Telas\02 Entrega 01\tela 11.psd"/>
  <p:tag name=" PXPSD_PSDSOURCELAYER" val="7"/>
</p:tagLst>
</file>

<file path=ppt/tags/tag61.xml><?xml version="1.0" encoding="utf-8"?>
<p:tagLst xmlns:a="http://schemas.openxmlformats.org/drawingml/2006/main" xmlns:r="http://schemas.openxmlformats.org/officeDocument/2006/relationships" xmlns:p="http://schemas.openxmlformats.org/presentationml/2006/main">
  <p:tag name="PXPICPATH" val="..\..\..\PPT\TELA 11_GROUP 1 COPY 2.PNG"/>
  <p:tag name="PXPSD_PNGPATH" val="..\..\..\PPT\"/>
  <p:tag name="PXPSD_PNGFILENAME" val="TELA 11_GROUP 1 COPY 2.PNG"/>
  <p:tag name="PXPSD_LAYERNAME" val="Group 1 copy 2"/>
  <p:tag name="PXPSD_PSDPATH" val="Z:\SalaryFits\02_Comercial\Telas\02 Entrega 01\"/>
  <p:tag name="PXPSD_PSDFILENAME" val="tela 11.psd"/>
  <p:tag name="PXPSD_PSDSOURCE" val="Z:\SalaryFits\02_Comercial\Telas\02 Entrega 01\tela 11.psd"/>
  <p:tag name=" PXPSD_PSDSOURCELAYER" val="8"/>
</p:tagLst>
</file>

<file path=ppt/tags/tag62.xml><?xml version="1.0" encoding="utf-8"?>
<p:tagLst xmlns:a="http://schemas.openxmlformats.org/drawingml/2006/main" xmlns:r="http://schemas.openxmlformats.org/officeDocument/2006/relationships" xmlns:p="http://schemas.openxmlformats.org/presentationml/2006/main">
  <p:tag name="PXPICPATH" val="..\..\..\PPT\TELA 11_GROUP 1 COPY.PNG"/>
  <p:tag name="PXPSD_PNGPATH" val="..\..\..\PPT\"/>
  <p:tag name="PXPSD_PNGFILENAME" val="TELA 11_GROUP 1 COPY.PNG"/>
  <p:tag name="PXPSD_LAYERNAME" val="Group 1 copy"/>
  <p:tag name="PXPSD_PSDPATH" val="Z:\SalaryFits\02_Comercial\Telas\02 Entrega 01\"/>
  <p:tag name="PXPSD_PSDFILENAME" val="tela 11.psd"/>
  <p:tag name="PXPSD_PSDSOURCE" val="Z:\SalaryFits\02_Comercial\Telas\02 Entrega 01\tela 11.psd"/>
  <p:tag name=" PXPSD_PSDSOURCELAYER" val="9"/>
</p:tagLst>
</file>

<file path=ppt/tags/tag63.xml><?xml version="1.0" encoding="utf-8"?>
<p:tagLst xmlns:a="http://schemas.openxmlformats.org/drawingml/2006/main" xmlns:r="http://schemas.openxmlformats.org/officeDocument/2006/relationships" xmlns:p="http://schemas.openxmlformats.org/presentationml/2006/main">
  <p:tag name="PXPICPATH" val="..\..\..\PPT\TELA 11_ROUNDED RECTANGLE 2.PNG"/>
  <p:tag name="PXPSD_PNGPATH" val="..\..\..\PPT\"/>
  <p:tag name="PXPSD_PNGFILENAME" val="TELA 11_ROUNDED RECTANGLE 2.PNG"/>
  <p:tag name="PXPSD_LAYERNAME" val="Rounded Rectangle 2"/>
  <p:tag name="PXPSD_PSDPATH" val="Z:\SalaryFits\02_Comercial\Telas\02 Entrega 01\"/>
  <p:tag name="PXPSD_PSDFILENAME" val="tela 11.psd"/>
  <p:tag name="PXPSD_PSDSOURCE" val="Z:\SalaryFits\02_Comercial\Telas\02 Entrega 01\tela 11.psd"/>
  <p:tag name=" PXPSD_PSDSOURCELAYER" val="12"/>
</p:tagLst>
</file>

<file path=ppt/tags/tag64.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65.xml><?xml version="1.0" encoding="utf-8"?>
<p:tagLst xmlns:a="http://schemas.openxmlformats.org/drawingml/2006/main" xmlns:r="http://schemas.openxmlformats.org/officeDocument/2006/relationships" xmlns:p="http://schemas.openxmlformats.org/presentationml/2006/main">
  <p:tag name="PXPICPATH" val="..\..\..\PPT\TELA 08_VECTOR SMART OBJECT1.PNG"/>
  <p:tag name="PXPSD_PNGPATH" val="..\..\..\PPT\"/>
  <p:tag name="PXPSD_PNGFILENAME" val="TELA 08_VECTOR SMART OBJECT1.PNG"/>
  <p:tag name="PXPSD_LAYERNAME" val="Vector Smart Object1"/>
  <p:tag name="PXPSD_PSDPATH" val="Z:\SalaryFits\02_Comercial\Telas\02 Entrega 01\"/>
  <p:tag name="PXPSD_PSDFILENAME" val="tela 08.psd"/>
  <p:tag name="PXPSD_PSDSOURCE" val="Z:\SalaryFits\02_Comercial\Telas\02 Entrega 01\tela 08.psd"/>
  <p:tag name=" PXPSD_PSDSOURCELAYER" val="17"/>
</p:tagLst>
</file>

<file path=ppt/tags/tag66.xml><?xml version="1.0" encoding="utf-8"?>
<p:tagLst xmlns:a="http://schemas.openxmlformats.org/drawingml/2006/main" xmlns:r="http://schemas.openxmlformats.org/officeDocument/2006/relationships" xmlns:p="http://schemas.openxmlformats.org/presentationml/2006/main">
  <p:tag name="PXPICPATH" val="..\..\..\PPT\TELA 08_VECTOR SMART OBJECT COPY.PNG"/>
  <p:tag name="PXPSD_PNGPATH" val="..\..\..\PPT\"/>
  <p:tag name="PXPSD_PNGFILENAME" val="TELA 08_VECTOR SMART OBJECT COPY.PNG"/>
  <p:tag name="PXPSD_LAYERNAME" val="Vector Smart Object copy"/>
  <p:tag name="PXPSD_PSDPATH" val="Z:\SalaryFits\02_Comercial\Telas\02 Entrega 01\"/>
  <p:tag name="PXPSD_PSDFILENAME" val="tela 08.psd"/>
  <p:tag name="PXPSD_PSDSOURCE" val="Z:\SalaryFits\02_Comercial\Telas\02 Entrega 01\tela 08.psd"/>
  <p:tag name=" PXPSD_PSDSOURCELAYER" val="16"/>
</p:tagLst>
</file>

<file path=ppt/tags/tag67.xml><?xml version="1.0" encoding="utf-8"?>
<p:tagLst xmlns:a="http://schemas.openxmlformats.org/drawingml/2006/main" xmlns:r="http://schemas.openxmlformats.org/officeDocument/2006/relationships" xmlns:p="http://schemas.openxmlformats.org/presentationml/2006/main">
  <p:tag name="PXPICPATH" val="..\..\..\PPT\TELA 08_ROUNDED RECTANGLE 1.PNG"/>
  <p:tag name="PXPSD_PNGPATH" val="..\..\..\PPT\"/>
  <p:tag name="PXPSD_PNGFILENAME" val="TELA 08_ROUNDED RECTANGLE 1.PNG"/>
  <p:tag name="PXPSD_LAYERNAME" val="Rounded Rectangle 1"/>
  <p:tag name="PXPSD_PSDPATH" val="Z:\SalaryFits\02_Comercial\Telas\02 Entrega 01\"/>
  <p:tag name="PXPSD_PSDFILENAME" val="tela 08.psd"/>
  <p:tag name="PXPSD_PSDSOURCE" val="Z:\SalaryFits\02_Comercial\Telas\02 Entrega 01\tela 08.psd"/>
  <p:tag name=" PXPSD_PSDSOURCELAYER" val="15"/>
</p:tagLst>
</file>

<file path=ppt/tags/tag68.xml><?xml version="1.0" encoding="utf-8"?>
<p:tagLst xmlns:a="http://schemas.openxmlformats.org/drawingml/2006/main" xmlns:r="http://schemas.openxmlformats.org/officeDocument/2006/relationships" xmlns:p="http://schemas.openxmlformats.org/presentationml/2006/main">
  <p:tag name="PXPICPATH" val="..\..\..\PPT\TELA 08_ROUNDED RECTANGLE 1 COPY.PNG"/>
  <p:tag name="PXPSD_PNGPATH" val="..\..\..\PPT\"/>
  <p:tag name="PXPSD_PNGFILENAME" val="TELA 08_ROUNDED RECTANGLE 1 COPY.PNG"/>
  <p:tag name="PXPSD_LAYERNAME" val="Rounded Rectangle 1 copy"/>
  <p:tag name="PXPSD_PSDPATH" val="Z:\SalaryFits\02_Comercial\Telas\02 Entrega 01\"/>
  <p:tag name="PXPSD_PSDFILENAME" val="tela 08.psd"/>
  <p:tag name="PXPSD_PSDSOURCE" val="Z:\SalaryFits\02_Comercial\Telas\02 Entrega 01\tela 08.psd"/>
  <p:tag name=" PXPSD_PSDSOURCELAYER" val="14"/>
</p:tagLst>
</file>

<file path=ppt/tags/tag69.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7.xml><?xml version="1.0" encoding="utf-8"?>
<p:tagLst xmlns:a="http://schemas.openxmlformats.org/drawingml/2006/main" xmlns:r="http://schemas.openxmlformats.org/officeDocument/2006/relationships" xmlns:p="http://schemas.openxmlformats.org/presentationml/2006/main">
  <p:tag name="PXPICPATH" val="..\..\..\..\..\..\..\SERS\USER\DESKTOP\PPT\TELA 01_LAYER 5.PNG"/>
  <p:tag name="PXPSD_PNGPATH" val="..\..\..\..\..\..\..\SERS\USER\DESKTOP\PPT\"/>
  <p:tag name="PXPSD_PNGFILENAME" val="TELA 01_LAYER 5.PNG"/>
  <p:tag name="PXPSD_LAYERNAME" val="Layer 5"/>
  <p:tag name="PXPSD_PSDPATH" val="..\..\..\..\..\..\..\sers\user\Desktop\Salary_fits\02 Entrega 01\"/>
  <p:tag name="PXPSD_PSDFILENAME" val="tela 01.PSD"/>
  <p:tag name="PXPSD_PSDSOURCE" val="C:\Users\user\Desktop\Salary_fits\02 Entrega 01\tela 01.PSD"/>
  <p:tag name=" PXPSD_PSDSOURCELAYER" val="6"/>
</p:tagLst>
</file>

<file path=ppt/tags/tag70.xml><?xml version="1.0" encoding="utf-8"?>
<p:tagLst xmlns:a="http://schemas.openxmlformats.org/drawingml/2006/main" xmlns:r="http://schemas.openxmlformats.org/officeDocument/2006/relationships" xmlns:p="http://schemas.openxmlformats.org/presentationml/2006/main">
  <p:tag name="PXPICPATH" val="..\..\..\PPT\TELA 10_LAYER 2.PNG"/>
  <p:tag name="PXPSD_PNGPATH" val="..\..\..\PPT\"/>
  <p:tag name="PXPSD_PNGFILENAME" val="TELA 10_LAYER 2.PNG"/>
  <p:tag name="PXPSD_LAYERNAME" val="Layer 2"/>
  <p:tag name="PXPSD_PSDPATH" val="Z:\SalaryFits\02_Comercial\Telas\02 Entrega 01\"/>
  <p:tag name="PXPSD_PSDFILENAME" val="tela 10.psd"/>
  <p:tag name="PXPSD_PSDSOURCE" val="Z:\SalaryFits\02_Comercial\Telas\02 Entrega 01\tela 10.psd"/>
  <p:tag name=" PXPSD_PSDSOURCELAYER" val="19"/>
</p:tagLst>
</file>

<file path=ppt/tags/tag71.xml><?xml version="1.0" encoding="utf-8"?>
<p:tagLst xmlns:a="http://schemas.openxmlformats.org/drawingml/2006/main" xmlns:r="http://schemas.openxmlformats.org/officeDocument/2006/relationships" xmlns:p="http://schemas.openxmlformats.org/presentationml/2006/main">
  <p:tag name="PXPICPATH" val="..\..\..\PPT\TELA 10_SHUTTERSTOCK_595683608 COPY.PNG"/>
  <p:tag name="PXPSD_PNGPATH" val="..\..\..\PPT\"/>
  <p:tag name="PXPSD_PNGFILENAME" val="TELA 10_SHUTTERSTOCK_595683608 COPY.PNG"/>
  <p:tag name="PXPSD_LAYERNAME" val="shutterstock_595683608 copy"/>
  <p:tag name="PXPSD_PSDPATH" val="Z:\SalaryFits\02_Comercial\Telas\02 Entrega 01\"/>
  <p:tag name="PXPSD_PSDFILENAME" val="tela 10.psd"/>
  <p:tag name="PXPSD_PSDSOURCE" val="Z:\SalaryFits\02_Comercial\Telas\02 Entrega 01\tela 10.psd"/>
  <p:tag name=" PXPSD_PSDSOURCELAYER" val="17"/>
</p:tagLst>
</file>

<file path=ppt/tags/tag72.xml><?xml version="1.0" encoding="utf-8"?>
<p:tagLst xmlns:a="http://schemas.openxmlformats.org/drawingml/2006/main" xmlns:r="http://schemas.openxmlformats.org/officeDocument/2006/relationships" xmlns:p="http://schemas.openxmlformats.org/presentationml/2006/main">
  <p:tag name="PXPICPATH" val="..\..\..\PPT\TELA 10_RECTANGLE 1.PNG"/>
  <p:tag name="PXPSD_PNGPATH" val="..\..\..\PPT\"/>
  <p:tag name="PXPSD_PNGFILENAME" val="TELA 10_RECTANGLE 1.PNG"/>
  <p:tag name="PXPSD_LAYERNAME" val="Rectangle 1"/>
  <p:tag name="PXPSD_PSDPATH" val="Z:\SalaryFits\02_Comercial\Telas\02 Entrega 01\"/>
  <p:tag name="PXPSD_PSDFILENAME" val="tela 10.psd"/>
  <p:tag name="PXPSD_PSDSOURCE" val="Z:\SalaryFits\02_Comercial\Telas\02 Entrega 01\tela 10.psd"/>
  <p:tag name=" PXPSD_PSDSOURCELAYER" val="16"/>
</p:tagLst>
</file>

<file path=ppt/tags/tag73.xml><?xml version="1.0" encoding="utf-8"?>
<p:tagLst xmlns:a="http://schemas.openxmlformats.org/drawingml/2006/main" xmlns:r="http://schemas.openxmlformats.org/officeDocument/2006/relationships" xmlns:p="http://schemas.openxmlformats.org/presentationml/2006/main">
  <p:tag name="PXPICPATH" val="..\..\..\PPT\TELA 10_SHUTTERSTOCK_595683608 COPY 4.PNG"/>
  <p:tag name="PXPSD_PNGPATH" val="..\..\..\PPT\"/>
  <p:tag name="PXPSD_PNGFILENAME" val="TELA 10_SHUTTERSTOCK_595683608 COPY 4.PNG"/>
  <p:tag name="PXPSD_LAYERNAME" val="shutterstock_595683608 copy 4"/>
  <p:tag name="PXPSD_PSDPATH" val="Z:\SalaryFits\02_Comercial\Telas\02 Entrega 01\"/>
  <p:tag name="PXPSD_PSDFILENAME" val="tela 10.psd"/>
  <p:tag name="PXPSD_PSDSOURCE" val="Z:\SalaryFits\02_Comercial\Telas\02 Entrega 01\tela 10.psd"/>
  <p:tag name=" PXPSD_PSDSOURCELAYER" val="14"/>
</p:tagLst>
</file>

<file path=ppt/tags/tag74.xml><?xml version="1.0" encoding="utf-8"?>
<p:tagLst xmlns:a="http://schemas.openxmlformats.org/drawingml/2006/main" xmlns:r="http://schemas.openxmlformats.org/officeDocument/2006/relationships" xmlns:p="http://schemas.openxmlformats.org/presentationml/2006/main">
  <p:tag name="PXPICPATH" val="..\..\..\PPT\TELA 10_ROUNDED RECTANGLE 1 COPY.PNG"/>
  <p:tag name="PXPSD_PNGPATH" val="..\..\..\PPT\"/>
  <p:tag name="PXPSD_PNGFILENAME" val="TELA 10_ROUNDED RECTANGLE 1 COPY.PNG"/>
  <p:tag name="PXPSD_LAYERNAME" val="Rounded Rectangle 1 copy"/>
  <p:tag name="PXPSD_PSDPATH" val="Z:\SalaryFits\02_Comercial\Telas\02 Entrega 01\"/>
  <p:tag name="PXPSD_PSDFILENAME" val="tela 10.psd"/>
  <p:tag name="PXPSD_PSDSOURCE" val="Z:\SalaryFits\02_Comercial\Telas\02 Entrega 01\tela 10.psd"/>
  <p:tag name=" PXPSD_PSDSOURCELAYER" val="12"/>
</p:tagLst>
</file>

<file path=ppt/tags/tag75.xml><?xml version="1.0" encoding="utf-8"?>
<p:tagLst xmlns:a="http://schemas.openxmlformats.org/drawingml/2006/main" xmlns:r="http://schemas.openxmlformats.org/officeDocument/2006/relationships" xmlns:p="http://schemas.openxmlformats.org/presentationml/2006/main">
  <p:tag name="PXPICPATH" val="..\..\..\PPT\TELA 10_O BOTÃO “MENU” LEVA DE VOLTA AO SLIDE “GOOD FOR THE EMPLOYERS...PNG"/>
  <p:tag name="PXPSD_PNGPATH" val="..\..\..\PPT\"/>
  <p:tag name="PXPSD_PNGFILENAME" val="TELA 10_O BOTÃO “MENU” LEVA DE VOLTA AO SLIDE “GOOD FOR THE EMPLOYERS...PNG"/>
  <p:tag name="PXPSD_LAYERNAME" val="O Botão “Menu” Leva de volta ao slide “Good for the Employers.."/>
  <p:tag name="PXPSD_PSDPATH" val="Z:\SalaryFits\02_Comercial\Telas\02 Entrega 01\"/>
  <p:tag name="PXPSD_PSDFILENAME" val="tela 10.psd"/>
  <p:tag name="PXPSD_PSDSOURCE" val="Z:\SalaryFits\02_Comercial\Telas\02 Entrega 01\tela 10.psd"/>
  <p:tag name=" PXPSD_PSDSOURCELAYER" val="4"/>
</p:tagLst>
</file>

<file path=ppt/tags/tag76.xml><?xml version="1.0" encoding="utf-8"?>
<p:tagLst xmlns:a="http://schemas.openxmlformats.org/drawingml/2006/main" xmlns:r="http://schemas.openxmlformats.org/officeDocument/2006/relationships" xmlns:p="http://schemas.openxmlformats.org/presentationml/2006/main">
  <p:tag name="PXPICPATH" val="..\..\..\PPT\TELA 07_VECTOR SMART OBJECT COPY.PNG"/>
  <p:tag name="PXPSD_PNGPATH" val="..\..\..\PPT\"/>
  <p:tag name="PXPSD_PNGFILENAME" val="TELA 07_VECTOR SMART OBJECT COPY.PNG"/>
  <p:tag name="PXPSD_LAYERNAME" val="Vector Smart Object copy"/>
  <p:tag name="PXPSD_PSDPATH" val="Z:\SalaryFits\02_Comercial\Telas\02 Entrega 01\"/>
  <p:tag name="PXPSD_PSDFILENAME" val="tela 07.psd"/>
  <p:tag name="PXPSD_PSDSOURCE" val="Z:\SalaryFits\02_Comercial\Telas\02 Entrega 01\tela 07.psd"/>
  <p:tag name=" PXPSD_PSDSOURCELAYER" val="6"/>
</p:tagLst>
</file>

<file path=ppt/tags/tag77.xml><?xml version="1.0" encoding="utf-8"?>
<p:tagLst xmlns:a="http://schemas.openxmlformats.org/drawingml/2006/main" xmlns:r="http://schemas.openxmlformats.org/officeDocument/2006/relationships" xmlns:p="http://schemas.openxmlformats.org/presentationml/2006/main">
  <p:tag name="PXPICPATH" val="..\..\..\PPT\TELA 10_GROUP 1 COPY 5.PNG"/>
  <p:tag name="PXPSD_PNGPATH" val="..\..\..\PPT\"/>
  <p:tag name="PXPSD_PNGFILENAME" val="TELA 10_GROUP 1 COPY 5.PNG"/>
  <p:tag name="PXPSD_LAYERNAME" val="Group 1 copy 5"/>
  <p:tag name="PXPSD_PSDPATH" val="Z:\SalaryFits\02_Comercial\Telas\02 Entrega 01\"/>
  <p:tag name="PXPSD_PSDFILENAME" val="tela 10.psd"/>
  <p:tag name="PXPSD_PSDSOURCE" val="Z:\SalaryFits\02_Comercial\Telas\02 Entrega 01\tela 10.psd"/>
  <p:tag name=" PXPSD_PSDSOURCELAYER" val="6"/>
</p:tagLst>
</file>

<file path=ppt/tags/tag78.xml><?xml version="1.0" encoding="utf-8"?>
<p:tagLst xmlns:a="http://schemas.openxmlformats.org/drawingml/2006/main" xmlns:r="http://schemas.openxmlformats.org/officeDocument/2006/relationships" xmlns:p="http://schemas.openxmlformats.org/presentationml/2006/main">
  <p:tag name="PXPICPATH" val="..\..\..\PPT\TELA 10_GROUP 1 COPY 4.PNG"/>
  <p:tag name="PXPSD_PNGPATH" val="..\..\..\PPT\"/>
  <p:tag name="PXPSD_PNGFILENAME" val="TELA 10_GROUP 1 COPY 4.PNG"/>
  <p:tag name="PXPSD_LAYERNAME" val="Group 1 copy 4"/>
  <p:tag name="PXPSD_PSDPATH" val="Z:\SalaryFits\02_Comercial\Telas\02 Entrega 01\"/>
  <p:tag name="PXPSD_PSDFILENAME" val="tela 10.psd"/>
  <p:tag name="PXPSD_PSDSOURCE" val="Z:\SalaryFits\02_Comercial\Telas\02 Entrega 01\tela 10.psd"/>
  <p:tag name=" PXPSD_PSDSOURCELAYER" val="7"/>
</p:tagLst>
</file>

<file path=ppt/tags/tag79.xml><?xml version="1.0" encoding="utf-8"?>
<p:tagLst xmlns:a="http://schemas.openxmlformats.org/drawingml/2006/main" xmlns:r="http://schemas.openxmlformats.org/officeDocument/2006/relationships" xmlns:p="http://schemas.openxmlformats.org/presentationml/2006/main">
  <p:tag name="PXPICPATH" val="..\..\..\PPT\TELA 10_GROUP 1 COPY 3.PNG"/>
  <p:tag name="PXPSD_PNGPATH" val="..\..\..\PPT\"/>
  <p:tag name="PXPSD_PNGFILENAME" val="TELA 10_GROUP 1 COPY 3.PNG"/>
  <p:tag name="PXPSD_LAYERNAME" val="Group 1 copy 3"/>
  <p:tag name="PXPSD_PSDPATH" val="Z:\SalaryFits\02_Comercial\Telas\02 Entrega 01\"/>
  <p:tag name="PXPSD_PSDFILENAME" val="tela 10.psd"/>
  <p:tag name="PXPSD_PSDSOURCE" val="Z:\SalaryFits\02_Comercial\Telas\02 Entrega 01\tela 10.psd"/>
  <p:tag name=" PXPSD_PSDSOURCELAYER" val="8"/>
</p:tagLst>
</file>

<file path=ppt/tags/tag8.xml><?xml version="1.0" encoding="utf-8"?>
<p:tagLst xmlns:a="http://schemas.openxmlformats.org/drawingml/2006/main" xmlns:r="http://schemas.openxmlformats.org/officeDocument/2006/relationships" xmlns:p="http://schemas.openxmlformats.org/presentationml/2006/main">
  <p:tag name="PXPICPATH" val="..\..\..\PPT\TELA 01_SHUTTERSTOCK_569898367 COPY 5.PNG"/>
  <p:tag name="PXPSD_PNGPATH" val="..\..\..\PPT\"/>
  <p:tag name="PXPSD_PNGFILENAME" val="TELA 01_SHUTTERSTOCK_569898367 COPY 5.PNG"/>
  <p:tag name="PXPSD_LAYERNAME" val="shutterstock_569898367 copy 5"/>
  <p:tag name="PXPSD_PSDPATH" val="Z:\SalaryFits\02_Comercial\Telas\02 Entrega 01\"/>
  <p:tag name="PXPSD_PSDFILENAME" val="tela 01.PSD"/>
  <p:tag name="PXPSD_PSDSOURCE" val="Z:\SalaryFits\02_Comercial\Telas\02 Entrega 01\tela 01.PSD"/>
  <p:tag name=" PXPSD_PSDSOURCELAYER" val="5"/>
</p:tagLst>
</file>

<file path=ppt/tags/tag80.xml><?xml version="1.0" encoding="utf-8"?>
<p:tagLst xmlns:a="http://schemas.openxmlformats.org/drawingml/2006/main" xmlns:r="http://schemas.openxmlformats.org/officeDocument/2006/relationships" xmlns:p="http://schemas.openxmlformats.org/presentationml/2006/main">
  <p:tag name="PXPICPATH" val="..\..\..\PPT\TELA 10_GROUP 1 COPY 2.PNG"/>
  <p:tag name="PXPSD_PNGPATH" val="..\..\..\PPT\"/>
  <p:tag name="PXPSD_PNGFILENAME" val="TELA 10_GROUP 1 COPY 2.PNG"/>
  <p:tag name="PXPSD_LAYERNAME" val="Group 1 copy 2"/>
  <p:tag name="PXPSD_PSDPATH" val="Z:\SalaryFits\02_Comercial\Telas\02 Entrega 01\"/>
  <p:tag name="PXPSD_PSDFILENAME" val="tela 10.psd"/>
  <p:tag name="PXPSD_PSDSOURCE" val="Z:\SalaryFits\02_Comercial\Telas\02 Entrega 01\tela 10.psd"/>
  <p:tag name=" PXPSD_PSDSOURCELAYER" val="9"/>
</p:tagLst>
</file>

<file path=ppt/tags/tag81.xml><?xml version="1.0" encoding="utf-8"?>
<p:tagLst xmlns:a="http://schemas.openxmlformats.org/drawingml/2006/main" xmlns:r="http://schemas.openxmlformats.org/officeDocument/2006/relationships" xmlns:p="http://schemas.openxmlformats.org/presentationml/2006/main">
  <p:tag name="PXPICPATH" val="..\..\..\PPT\TELA 10_GROUP 1 COPY.PNG"/>
  <p:tag name="PXPSD_PNGPATH" val="..\..\..\PPT\"/>
  <p:tag name="PXPSD_PNGFILENAME" val="TELA 10_GROUP 1 COPY.PNG"/>
  <p:tag name="PXPSD_LAYERNAME" val="Group 1 copy"/>
  <p:tag name="PXPSD_PSDPATH" val="Z:\SalaryFits\02_Comercial\Telas\02 Entrega 01\"/>
  <p:tag name="PXPSD_PSDFILENAME" val="tela 10.psd"/>
  <p:tag name="PXPSD_PSDSOURCE" val="Z:\SalaryFits\02_Comercial\Telas\02 Entrega 01\tela 10.psd"/>
  <p:tag name=" PXPSD_PSDSOURCELAYER" val="10"/>
</p:tagLst>
</file>

<file path=ppt/tags/tag82.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83.xml><?xml version="1.0" encoding="utf-8"?>
<p:tagLst xmlns:a="http://schemas.openxmlformats.org/drawingml/2006/main" xmlns:r="http://schemas.openxmlformats.org/officeDocument/2006/relationships" xmlns:p="http://schemas.openxmlformats.org/presentationml/2006/main">
  <p:tag name="PXPICPATH" val="..\..\..\PPT\TELA 10_LAYER 2.PNG"/>
  <p:tag name="PXPSD_PNGPATH" val="..\..\..\PPT\"/>
  <p:tag name="PXPSD_PNGFILENAME" val="TELA 10_LAYER 2.PNG"/>
  <p:tag name="PXPSD_LAYERNAME" val="Layer 2"/>
  <p:tag name="PXPSD_PSDPATH" val="Z:\SalaryFits\02_Comercial\Telas\02 Entrega 01\"/>
  <p:tag name="PXPSD_PSDFILENAME" val="tela 10.psd"/>
  <p:tag name="PXPSD_PSDSOURCE" val="Z:\SalaryFits\02_Comercial\Telas\02 Entrega 01\tela 10.psd"/>
  <p:tag name=" PXPSD_PSDSOURCELAYER" val="19"/>
</p:tagLst>
</file>

<file path=ppt/tags/tag84.xml><?xml version="1.0" encoding="utf-8"?>
<p:tagLst xmlns:a="http://schemas.openxmlformats.org/drawingml/2006/main" xmlns:r="http://schemas.openxmlformats.org/officeDocument/2006/relationships" xmlns:p="http://schemas.openxmlformats.org/presentationml/2006/main">
  <p:tag name="PXPICPATH" val="..\..\..\PPT\TELA 10_SHUTTERSTOCK_595683608 COPY.PNG"/>
  <p:tag name="PXPSD_PNGPATH" val="..\..\..\PPT\"/>
  <p:tag name="PXPSD_PNGFILENAME" val="TELA 10_SHUTTERSTOCK_595683608 COPY.PNG"/>
  <p:tag name="PXPSD_LAYERNAME" val="shutterstock_595683608 copy"/>
  <p:tag name="PXPSD_PSDPATH" val="Z:\SalaryFits\02_Comercial\Telas\02 Entrega 01\"/>
  <p:tag name="PXPSD_PSDFILENAME" val="tela 10.psd"/>
  <p:tag name="PXPSD_PSDSOURCE" val="Z:\SalaryFits\02_Comercial\Telas\02 Entrega 01\tela 10.psd"/>
  <p:tag name=" PXPSD_PSDSOURCELAYER" val="17"/>
</p:tagLst>
</file>

<file path=ppt/tags/tag85.xml><?xml version="1.0" encoding="utf-8"?>
<p:tagLst xmlns:a="http://schemas.openxmlformats.org/drawingml/2006/main" xmlns:r="http://schemas.openxmlformats.org/officeDocument/2006/relationships" xmlns:p="http://schemas.openxmlformats.org/presentationml/2006/main">
  <p:tag name="PXPICPATH" val="..\..\..\PPT\TELA 10_RECTANGLE 1.PNG"/>
  <p:tag name="PXPSD_PNGPATH" val="..\..\..\PPT\"/>
  <p:tag name="PXPSD_PNGFILENAME" val="TELA 10_RECTANGLE 1.PNG"/>
  <p:tag name="PXPSD_LAYERNAME" val="Rectangle 1"/>
  <p:tag name="PXPSD_PSDPATH" val="Z:\SalaryFits\02_Comercial\Telas\02 Entrega 01\"/>
  <p:tag name="PXPSD_PSDFILENAME" val="tela 10.psd"/>
  <p:tag name="PXPSD_PSDSOURCE" val="Z:\SalaryFits\02_Comercial\Telas\02 Entrega 01\tela 10.psd"/>
  <p:tag name=" PXPSD_PSDSOURCELAYER" val="16"/>
</p:tagLst>
</file>

<file path=ppt/tags/tag86.xml><?xml version="1.0" encoding="utf-8"?>
<p:tagLst xmlns:a="http://schemas.openxmlformats.org/drawingml/2006/main" xmlns:r="http://schemas.openxmlformats.org/officeDocument/2006/relationships" xmlns:p="http://schemas.openxmlformats.org/presentationml/2006/main">
  <p:tag name="PXPICPATH" val="..\..\..\PPT\TELA 10_SHUTTERSTOCK_595683608 COPY 4.PNG"/>
  <p:tag name="PXPSD_PNGPATH" val="..\..\..\PPT\"/>
  <p:tag name="PXPSD_PNGFILENAME" val="TELA 10_SHUTTERSTOCK_595683608 COPY 4.PNG"/>
  <p:tag name="PXPSD_LAYERNAME" val="shutterstock_595683608 copy 4"/>
  <p:tag name="PXPSD_PSDPATH" val="Z:\SalaryFits\02_Comercial\Telas\02 Entrega 01\"/>
  <p:tag name="PXPSD_PSDFILENAME" val="tela 10.psd"/>
  <p:tag name="PXPSD_PSDSOURCE" val="Z:\SalaryFits\02_Comercial\Telas\02 Entrega 01\tela 10.psd"/>
  <p:tag name=" PXPSD_PSDSOURCELAYER" val="14"/>
</p:tagLst>
</file>

<file path=ppt/tags/tag87.xml><?xml version="1.0" encoding="utf-8"?>
<p:tagLst xmlns:a="http://schemas.openxmlformats.org/drawingml/2006/main" xmlns:r="http://schemas.openxmlformats.org/officeDocument/2006/relationships" xmlns:p="http://schemas.openxmlformats.org/presentationml/2006/main">
  <p:tag name="PXPICPATH" val="..\..\..\PPT\TELA 10_ROUNDED RECTANGLE 1 COPY.PNG"/>
  <p:tag name="PXPSD_PNGPATH" val="..\..\..\PPT\"/>
  <p:tag name="PXPSD_PNGFILENAME" val="TELA 10_ROUNDED RECTANGLE 1 COPY.PNG"/>
  <p:tag name="PXPSD_LAYERNAME" val="Rounded Rectangle 1 copy"/>
  <p:tag name="PXPSD_PSDPATH" val="Z:\SalaryFits\02_Comercial\Telas\02 Entrega 01\"/>
  <p:tag name="PXPSD_PSDFILENAME" val="tela 10.psd"/>
  <p:tag name="PXPSD_PSDSOURCE" val="Z:\SalaryFits\02_Comercial\Telas\02 Entrega 01\tela 10.psd"/>
  <p:tag name=" PXPSD_PSDSOURCELAYER" val="12"/>
</p:tagLst>
</file>

<file path=ppt/tags/tag88.xml><?xml version="1.0" encoding="utf-8"?>
<p:tagLst xmlns:a="http://schemas.openxmlformats.org/drawingml/2006/main" xmlns:r="http://schemas.openxmlformats.org/officeDocument/2006/relationships" xmlns:p="http://schemas.openxmlformats.org/presentationml/2006/main">
  <p:tag name="PXPICPATH" val="..\..\..\PPT\TELA 10_O BOTÃO “MENU” LEVA DE VOLTA AO SLIDE “GOOD FOR THE EMPLOYERS...PNG"/>
  <p:tag name="PXPSD_PNGPATH" val="..\..\..\PPT\"/>
  <p:tag name="PXPSD_PNGFILENAME" val="TELA 10_O BOTÃO “MENU” LEVA DE VOLTA AO SLIDE “GOOD FOR THE EMPLOYERS...PNG"/>
  <p:tag name="PXPSD_LAYERNAME" val="O Botão “Menu” Leva de volta ao slide “Good for the Employers.."/>
  <p:tag name="PXPSD_PSDPATH" val="Z:\SalaryFits\02_Comercial\Telas\02 Entrega 01\"/>
  <p:tag name="PXPSD_PSDFILENAME" val="tela 10.psd"/>
  <p:tag name="PXPSD_PSDSOURCE" val="Z:\SalaryFits\02_Comercial\Telas\02 Entrega 01\tela 10.psd"/>
  <p:tag name=" PXPSD_PSDSOURCELAYER" val="4"/>
</p:tagLst>
</file>

<file path=ppt/tags/tag89.xml><?xml version="1.0" encoding="utf-8"?>
<p:tagLst xmlns:a="http://schemas.openxmlformats.org/drawingml/2006/main" xmlns:r="http://schemas.openxmlformats.org/officeDocument/2006/relationships" xmlns:p="http://schemas.openxmlformats.org/presentationml/2006/main">
  <p:tag name="PXPICPATH" val="..\..\..\PPT\TELA 10_ROUNDED RECTANGLE 2.PNG"/>
  <p:tag name="PXPSD_PNGPATH" val="..\..\..\PPT\"/>
  <p:tag name="PXPSD_PNGFILENAME" val="TELA 10_ROUNDED RECTANGLE 2.PNG"/>
  <p:tag name="PXPSD_LAYERNAME" val="Rounded Rectangle 2"/>
  <p:tag name="PXPSD_PSDPATH" val="Z:\SalaryFits\02_Comercial\Telas\02 Entrega 01\"/>
  <p:tag name="PXPSD_PSDFILENAME" val="tela 10.psd"/>
  <p:tag name="PXPSD_PSDSOURCE" val="Z:\SalaryFits\02_Comercial\Telas\02 Entrega 01\tela 10.psd"/>
  <p:tag name=" PXPSD_PSDSOURCELAYER" val="13"/>
</p:tagLst>
</file>

<file path=ppt/tags/tag9.xml><?xml version="1.0" encoding="utf-8"?>
<p:tagLst xmlns:a="http://schemas.openxmlformats.org/drawingml/2006/main" xmlns:r="http://schemas.openxmlformats.org/officeDocument/2006/relationships" xmlns:p="http://schemas.openxmlformats.org/presentationml/2006/main">
  <p:tag name="PXPICPATH" val="..\..\..\PPT\TELA 01_ROUNDED RECTANGLE 1.PNG"/>
  <p:tag name="PXPSD_PNGPATH" val="..\..\..\PPT\"/>
  <p:tag name="PXPSD_PNGFILENAME" val="TELA 01_ROUNDED RECTANGLE 1.PNG"/>
  <p:tag name="PXPSD_LAYERNAME" val="Rounded Rectangle 1"/>
  <p:tag name="PXPSD_PSDPATH" val="Z:\SalaryFits\02_Comercial\Telas\02 Entrega 01\"/>
  <p:tag name="PXPSD_PSDFILENAME" val="tela 01.PSD"/>
  <p:tag name="PXPSD_PSDSOURCE" val="Z:\SalaryFits\02_Comercial\Telas\02 Entrega 01\tela 01.PSD"/>
  <p:tag name=" PXPSD_PSDSOURCELAYER" val="3"/>
</p:tagLst>
</file>

<file path=ppt/tags/tag90.xml><?xml version="1.0" encoding="utf-8"?>
<p:tagLst xmlns:a="http://schemas.openxmlformats.org/drawingml/2006/main" xmlns:r="http://schemas.openxmlformats.org/officeDocument/2006/relationships" xmlns:p="http://schemas.openxmlformats.org/presentationml/2006/main">
  <p:tag name="PXPICPATH" val="..\..\..\PPT\TELA 21_LAYER 3 COPY 3.PNG"/>
  <p:tag name="PXPSD_PNGPATH" val="..\..\..\PPT\"/>
  <p:tag name="PXPSD_PNGFILENAME" val="TELA 21_LAYER 3 COPY 3.PNG"/>
  <p:tag name="PXPSD_LAYERNAME" val="Layer 3 copy 3"/>
  <p:tag name="PXPSD_PSDPATH" val="Z:\SalaryFits\02_Comercial\Telas\02 Entrega 01\"/>
  <p:tag name="PXPSD_PSDFILENAME" val="tela 21.psd"/>
  <p:tag name="PXPSD_PSDSOURCE" val="Z:\SalaryFits\02_Comercial\Telas\02 Entrega 01\tela 21.psd"/>
  <p:tag name=" PXPSD_PSDSOURCELAYER" val="6"/>
</p:tagLst>
</file>

<file path=ppt/tags/tag91.xml><?xml version="1.0" encoding="utf-8"?>
<p:tagLst xmlns:a="http://schemas.openxmlformats.org/drawingml/2006/main" xmlns:r="http://schemas.openxmlformats.org/officeDocument/2006/relationships" xmlns:p="http://schemas.openxmlformats.org/presentationml/2006/main">
  <p:tag name="PXPICPATH" val="..\..\..\PPT\TELA 21_LAYER 3 COPY.PNG"/>
  <p:tag name="PXPSD_PNGPATH" val="..\..\..\PPT\"/>
  <p:tag name="PXPSD_PNGFILENAME" val="TELA 21_LAYER 3 COPY.PNG"/>
  <p:tag name="PXPSD_LAYERNAME" val="Layer 3 copy"/>
  <p:tag name="PXPSD_PSDPATH" val="Z:\SalaryFits\02_Comercial\Telas\02 Entrega 01\"/>
  <p:tag name="PXPSD_PSDFILENAME" val="tela 21.psd"/>
  <p:tag name="PXPSD_PSDSOURCE" val="Z:\SalaryFits\02_Comercial\Telas\02 Entrega 01\tela 21.psd"/>
  <p:tag name=" PXPSD_PSDSOURCELAYER" val="5"/>
</p:tagLst>
</file>

<file path=ppt/tags/tag92.xml><?xml version="1.0" encoding="utf-8"?>
<p:tagLst xmlns:a="http://schemas.openxmlformats.org/drawingml/2006/main" xmlns:r="http://schemas.openxmlformats.org/officeDocument/2006/relationships" xmlns:p="http://schemas.openxmlformats.org/presentationml/2006/main">
  <p:tag name="PXPICPATH" val="..\..\..\PPT\TELA 21_VECTOR SMART OBJECT.PNG"/>
  <p:tag name="PXPSD_PNGPATH" val="..\..\..\PPT\"/>
  <p:tag name="PXPSD_PNGFILENAME" val="TELA 21_VECTOR SMART OBJECT.PNG"/>
  <p:tag name="PXPSD_LAYERNAME" val="Vector Smart Object"/>
  <p:tag name="PXPSD_PSDPATH" val="Z:\SalaryFits\02_Comercial\Telas\02 Entrega 01\"/>
  <p:tag name="PXPSD_PSDFILENAME" val="tela 21.psd"/>
  <p:tag name="PXPSD_PSDSOURCE" val="Z:\SalaryFits\02_Comercial\Telas\02 Entrega 01\tela 21.psd"/>
  <p:tag name=" PXPSD_PSDSOURCELAYER" val="4"/>
</p:tagLst>
</file>

<file path=ppt/tags/tag93.xml><?xml version="1.0" encoding="utf-8"?>
<p:tagLst xmlns:a="http://schemas.openxmlformats.org/drawingml/2006/main" xmlns:r="http://schemas.openxmlformats.org/officeDocument/2006/relationships" xmlns:p="http://schemas.openxmlformats.org/presentationml/2006/main">
  <p:tag name="PXPICPATH" val="..\..\..\PPT\TELA 21_ROUNDED RECTANGLE 1 COPY 3.PNG"/>
  <p:tag name="PXPSD_PNGPATH" val="..\..\..\PPT\"/>
  <p:tag name="PXPSD_PNGFILENAME" val="TELA 21_ROUNDED RECTANGLE 1 COPY 3.PNG"/>
  <p:tag name="PXPSD_LAYERNAME" val="Rounded Rectangle 1 copy 3"/>
  <p:tag name="PXPSD_PSDPATH" val="Z:\SalaryFits\02_Comercial\Telas\02 Entrega 01\"/>
  <p:tag name="PXPSD_PSDFILENAME" val="tela 21.psd"/>
  <p:tag name="PXPSD_PSDSOURCE" val="Z:\SalaryFits\02_Comercial\Telas\02 Entrega 01\tela 21.psd"/>
  <p:tag name=" PXPSD_PSDSOURCELAYER" val="2"/>
</p:tagLst>
</file>

<file path=ppt/tags/tag94.xml><?xml version="1.0" encoding="utf-8"?>
<p:tagLst xmlns:a="http://schemas.openxmlformats.org/drawingml/2006/main" xmlns:r="http://schemas.openxmlformats.org/officeDocument/2006/relationships" xmlns:p="http://schemas.openxmlformats.org/presentationml/2006/main">
  <p:tag name="PXPICPATH" val="..\..\..\PPT\TELA 21_ROUNDED RECTANGLE 1 COPY 2.PNG"/>
  <p:tag name="PXPSD_PNGPATH" val="..\..\..\PPT\"/>
  <p:tag name="PXPSD_PNGFILENAME" val="TELA 21_ROUNDED RECTANGLE 1 COPY 2.PNG"/>
  <p:tag name="PXPSD_LAYERNAME" val="Rounded Rectangle 1 copy 2"/>
  <p:tag name="PXPSD_PSDPATH" val="Z:\SalaryFits\02_Comercial\Telas\02 Entrega 01\"/>
  <p:tag name="PXPSD_PSDFILENAME" val="tela 21.psd"/>
  <p:tag name="PXPSD_PSDSOURCE" val="Z:\SalaryFits\02_Comercial\Telas\02 Entrega 01\tela 21.psd"/>
  <p:tag name=" PXPSD_PSDSOURCELAYER" val="1"/>
</p:tagLst>
</file>

<file path=ppt/tags/tag95.xml><?xml version="1.0" encoding="utf-8"?>
<p:tagLst xmlns:a="http://schemas.openxmlformats.org/drawingml/2006/main" xmlns:r="http://schemas.openxmlformats.org/officeDocument/2006/relationships" xmlns:p="http://schemas.openxmlformats.org/presentationml/2006/main">
  <p:tag name="PXPICPATH" val="..\..\..\PPT\TELA 03_SHUTTERSTOCK_370595594.PNG"/>
  <p:tag name="PXPSD_PNGPATH" val="..\..\..\PPT\"/>
  <p:tag name="PXPSD_PNGFILENAME" val="TELA 03_SHUTTERSTOCK_370595594.PNG"/>
  <p:tag name="PXPSD_LAYERNAME" val="shutterstock_370595594"/>
  <p:tag name="PXPSD_PSDPATH" val="Z:\SalaryFits\02_Comercial\Telas\02 Entrega 01\"/>
  <p:tag name="PXPSD_PSDFILENAME" val="tela 03.psd"/>
  <p:tag name="PXPSD_PSDSOURCE" val="Z:\SalaryFits\02_Comercial\Telas\02 Entrega 01\tela 03.psd"/>
  <p:tag name=" PXPSD_PSDSOURCELAYER" val="17"/>
</p:tagLst>
</file>

<file path=ppt/tags/tag96.xml><?xml version="1.0" encoding="utf-8"?>
<p:tagLst xmlns:a="http://schemas.openxmlformats.org/drawingml/2006/main" xmlns:r="http://schemas.openxmlformats.org/officeDocument/2006/relationships" xmlns:p="http://schemas.openxmlformats.org/presentationml/2006/main">
  <p:tag name="PXPICPATH" val="..\..\..\PPT\TELA 03_RECTANGLE 1.PNG"/>
  <p:tag name="PXPSD_PNGPATH" val="..\..\..\PPT\"/>
  <p:tag name="PXPSD_PNGFILENAME" val="TELA 03_RECTANGLE 1.PNG"/>
  <p:tag name="PXPSD_LAYERNAME" val="Rectangle 1"/>
  <p:tag name="PXPSD_PSDPATH" val="Z:\SalaryFits\02_Comercial\Telas\02 Entrega 01\"/>
  <p:tag name="PXPSD_PSDFILENAME" val="tela 03.psd"/>
  <p:tag name="PXPSD_PSDSOURCE" val="Z:\SalaryFits\02_Comercial\Telas\02 Entrega 01\tela 03.psd"/>
  <p:tag name=" PXPSD_PSDSOURCELAYER" val="16"/>
</p:tagLst>
</file>

<file path=ppt/tags/tag97.xml><?xml version="1.0" encoding="utf-8"?>
<p:tagLst xmlns:a="http://schemas.openxmlformats.org/drawingml/2006/main" xmlns:r="http://schemas.openxmlformats.org/officeDocument/2006/relationships" xmlns:p="http://schemas.openxmlformats.org/presentationml/2006/main">
  <p:tag name="PXPICPATH" val="..\..\..\PPT\TELA 03_SHUTTERSTOCK_370595594 COPY 2.PNG"/>
  <p:tag name="PXPSD_PNGPATH" val="..\..\..\PPT\"/>
  <p:tag name="PXPSD_PNGFILENAME" val="TELA 03_SHUTTERSTOCK_370595594 COPY 2.PNG"/>
  <p:tag name="PXPSD_LAYERNAME" val="shutterstock_370595594 copy 2"/>
  <p:tag name="PXPSD_PSDPATH" val="Z:\SalaryFits\02_Comercial\Telas\02 Entrega 01\"/>
  <p:tag name="PXPSD_PSDFILENAME" val="tela 03.psd"/>
  <p:tag name="PXPSD_PSDSOURCE" val="Z:\SalaryFits\02_Comercial\Telas\02 Entrega 01\tela 03.psd"/>
  <p:tag name=" PXPSD_PSDSOURCELAYER" val="15"/>
</p:tagLst>
</file>

<file path=ppt/tags/tag98.xml><?xml version="1.0" encoding="utf-8"?>
<p:tagLst xmlns:a="http://schemas.openxmlformats.org/drawingml/2006/main" xmlns:r="http://schemas.openxmlformats.org/officeDocument/2006/relationships" xmlns:p="http://schemas.openxmlformats.org/presentationml/2006/main">
  <p:tag name="PXPICPATH" val="..\..\..\PPT\TELA 03_SHUTTERSTOCK_370595594 COPY 3.PNG"/>
  <p:tag name="PXPSD_PNGPATH" val="..\..\..\PPT\"/>
  <p:tag name="PXPSD_PNGFILENAME" val="TELA 03_SHUTTERSTOCK_370595594 COPY 3.PNG"/>
  <p:tag name="PXPSD_LAYERNAME" val="shutterstock_370595594 copy 3"/>
  <p:tag name="PXPSD_PSDPATH" val="Z:\SalaryFits\02_Comercial\Telas\02 Entrega 01\"/>
  <p:tag name="PXPSD_PSDFILENAME" val="tela 03.psd"/>
  <p:tag name="PXPSD_PSDSOURCE" val="Z:\SalaryFits\02_Comercial\Telas\02 Entrega 01\tela 03.psd"/>
  <p:tag name=" PXPSD_PSDSOURCELAYER" val="14"/>
</p:tagLst>
</file>

<file path=ppt/tags/tag99.xml><?xml version="1.0" encoding="utf-8"?>
<p:tagLst xmlns:a="http://schemas.openxmlformats.org/drawingml/2006/main" xmlns:r="http://schemas.openxmlformats.org/officeDocument/2006/relationships" xmlns:p="http://schemas.openxmlformats.org/presentationml/2006/main">
  <p:tag name="PXPICPATH" val="..\..\..\PPT\TELA 03_ROUNDED RECTANGLE 1.PNG"/>
  <p:tag name="PXPSD_PNGPATH" val="..\..\..\PPT\"/>
  <p:tag name="PXPSD_PNGFILENAME" val="TELA 03_ROUNDED RECTANGLE 1.PNG"/>
  <p:tag name="PXPSD_LAYERNAME" val="Rounded Rectangle 1"/>
  <p:tag name="PXPSD_PSDPATH" val="Z:\SalaryFits\02_Comercial\Telas\02 Entrega 01\"/>
  <p:tag name="PXPSD_PSDFILENAME" val="tela 03.psd"/>
  <p:tag name="PXPSD_PSDSOURCE" val="Z:\SalaryFits\02_Comercial\Telas\02 Entrega 01\tela 03.psd"/>
  <p:tag name=" PXPSD_PSDSOURCELAYER" val="12"/>
</p:tagLst>
</file>

<file path=ppt/theme/theme1.xml><?xml version="1.0" encoding="utf-8"?>
<a:theme xmlns:a="http://schemas.openxmlformats.org/drawingml/2006/main" name="Tema do Office">
  <a:themeElements>
    <a:clrScheme name="Tema do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o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11841</TotalTime>
  <Words>1148</Words>
  <Application>Microsoft Office PowerPoint</Application>
  <PresentationFormat>On-screen Show (4:3)</PresentationFormat>
  <Paragraphs>238</Paragraphs>
  <Slides>23</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Segoe UI</vt:lpstr>
      <vt:lpstr>Times New Roman</vt:lpstr>
      <vt:lpstr>Wingdings</vt:lpstr>
      <vt:lpstr>Tema do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Beon Design</dc:creator>
  <cp:lastModifiedBy>Alex</cp:lastModifiedBy>
  <cp:revision>374</cp:revision>
  <cp:lastPrinted>2018-05-08T19:57:47Z</cp:lastPrinted>
  <dcterms:created xsi:type="dcterms:W3CDTF">2017-01-19T13:05:47Z</dcterms:created>
  <dcterms:modified xsi:type="dcterms:W3CDTF">2018-05-22T14:46:53Z</dcterms:modified>
</cp:coreProperties>
</file>